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3" r:id="rId10"/>
    <p:sldId id="267" r:id="rId11"/>
    <p:sldId id="268" r:id="rId12"/>
    <p:sldId id="270" r:id="rId13"/>
    <p:sldId id="271" r:id="rId14"/>
    <p:sldId id="273" r:id="rId15"/>
    <p:sldId id="274" r:id="rId16"/>
    <p:sldId id="275" r:id="rId17"/>
    <p:sldId id="272" r:id="rId18"/>
    <p:sldId id="276" r:id="rId19"/>
    <p:sldId id="277" r:id="rId20"/>
    <p:sldId id="278" r:id="rId21"/>
    <p:sldId id="279" r:id="rId22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1388-57DB-43B5-A206-28D529210C98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75101-813F-4537-BA5C-1DAA30DF5F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C1791D7-299D-4059-BC50-43AD998964FC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670C23A-F1C0-470B-A80B-1A08AB8F77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6424-6D0D-4135-926E-046A10C744AB}" type="datetimeFigureOut">
              <a:rPr lang="en-GB" smtClean="0"/>
              <a:pPr/>
              <a:t>30/06/2017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A890-CFAF-4E36-AF75-BBEBE0F6B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Variation: the ‘acoustic’ version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Anne Watson</a:t>
            </a:r>
          </a:p>
          <a:p>
            <a:r>
              <a:rPr lang="en-GB" dirty="0" err="1" smtClean="0"/>
              <a:t>GLOWhub</a:t>
            </a:r>
            <a:endParaRPr lang="en-GB" dirty="0" smtClean="0"/>
          </a:p>
          <a:p>
            <a:r>
              <a:rPr lang="en-GB" dirty="0" smtClean="0"/>
              <a:t>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14400" y="2819400"/>
            <a:ext cx="723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25146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5181600" y="685800"/>
            <a:ext cx="3200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10200" y="990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So where is (a + b)?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743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62000" y="838200"/>
            <a:ext cx="3200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1219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and where is (a - b)?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25146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0800" y="25146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GB" b="1" dirty="0" smtClean="0"/>
              <a:t>What questions can you now ask?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that focus on structures/relationships?</a:t>
            </a:r>
          </a:p>
          <a:p>
            <a:r>
              <a:rPr lang="en-GB" dirty="0" smtClean="0"/>
              <a:t>that relate to known methods for solving those equations?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685800"/>
            <a:ext cx="3352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00200" y="1295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Reflection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410200" y="381000"/>
            <a:ext cx="2743200" cy="19050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6172200" y="2743200"/>
            <a:ext cx="2743200" cy="19050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3581400" y="4191000"/>
            <a:ext cx="2743200" cy="19050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304800" y="3657600"/>
            <a:ext cx="2743200" cy="190500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6000" y="5334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What was invariant? What was varied?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124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How were the features varied?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4535269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</a:rPr>
              <a:t>What features might you want to focus on?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114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</a:rPr>
              <a:t>What might you vary next and why</a:t>
            </a:r>
            <a:r>
              <a:rPr lang="en-GB" b="1" dirty="0" smtClean="0">
                <a:solidFill>
                  <a:schemeClr val="bg2"/>
                </a:solidFill>
              </a:rPr>
              <a:t>?</a:t>
            </a:r>
            <a:endParaRPr lang="en-GB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1" animBg="1"/>
      <p:bldP spid="8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14400" y="2819400"/>
            <a:ext cx="723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25146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5181600" y="685800"/>
            <a:ext cx="3200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10200" y="990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So where is (a + 2b)?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743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62000" y="838200"/>
            <a:ext cx="3200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1219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and where is (a - b)?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0" y="25146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200" y="25146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+ 2b = 20</a:t>
            </a:r>
          </a:p>
          <a:p>
            <a:r>
              <a:rPr lang="en-GB" sz="2400" dirty="0" smtClean="0"/>
              <a:t>a – b = 8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+ 3b = 20</a:t>
            </a:r>
          </a:p>
          <a:p>
            <a:r>
              <a:rPr lang="en-GB" sz="2400" dirty="0" smtClean="0"/>
              <a:t>a – b = 8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286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+ 4b = 20</a:t>
            </a:r>
          </a:p>
          <a:p>
            <a:r>
              <a:rPr lang="en-GB" sz="2400" dirty="0" smtClean="0"/>
              <a:t>a – b = 8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9718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+ 5b = 20</a:t>
            </a:r>
          </a:p>
          <a:p>
            <a:r>
              <a:rPr lang="en-GB" sz="2400" dirty="0" smtClean="0"/>
              <a:t>a – b = 8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838200"/>
            <a:ext cx="3810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Variation pattern draws attention to ….?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 b="49561"/>
          <a:stretch>
            <a:fillRect/>
          </a:stretch>
        </p:blipFill>
        <p:spPr bwMode="auto">
          <a:xfrm>
            <a:off x="533400" y="3810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0" y="25146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Draw a square with all its vertices on intersections:</a:t>
            </a:r>
          </a:p>
          <a:p>
            <a:endParaRPr lang="en-GB" sz="2800" dirty="0" smtClean="0"/>
          </a:p>
          <a:p>
            <a:r>
              <a:rPr lang="en-GB" sz="2800" b="1" dirty="0" smtClean="0"/>
              <a:t>And another one …..</a:t>
            </a:r>
          </a:p>
          <a:p>
            <a:endParaRPr lang="en-GB" sz="2800" dirty="0" smtClean="0"/>
          </a:p>
          <a:p>
            <a:r>
              <a:rPr lang="en-GB" sz="2800" b="1" dirty="0" smtClean="0"/>
              <a:t>And another one that is different in some way …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 b="49561"/>
          <a:stretch>
            <a:fillRect/>
          </a:stretch>
        </p:blipFill>
        <p:spPr bwMode="auto">
          <a:xfrm>
            <a:off x="533400" y="3810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914400" y="533400"/>
            <a:ext cx="0" cy="571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6096000"/>
            <a:ext cx="76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       (1,2)	 (3,2)	      (1,4)       (3,4)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318022"/>
            <a:ext cx="784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Explore the effects of the following changes.  </a:t>
            </a:r>
          </a:p>
          <a:p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Add 1 to all eight numbers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Choose a number and add it to all eight numbers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Add  a whole number to the horizontal coordinates only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Add a whole number to the vertical coordinates only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Going clockwise round your original square, starting in the bottom left corner, make the following changes:</a:t>
            </a:r>
          </a:p>
          <a:p>
            <a:pPr marL="800100" lvl="1" indent="-342900"/>
            <a:r>
              <a:rPr lang="en-GB" sz="2400" dirty="0" smtClean="0"/>
              <a:t>	(add 2, subtract 1), (add 1, add 2), (subtract 2, add 1), (subtract 1, subtract 2)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Add or subtract whatever you like to whatever ordinates you like …..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Exploring questions: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same and what is different about your squares?</a:t>
            </a:r>
          </a:p>
          <a:p>
            <a:r>
              <a:rPr lang="en-GB" dirty="0" smtClean="0"/>
              <a:t>What is the same and what is different about the effects of your exploring actions?</a:t>
            </a:r>
          </a:p>
          <a:p>
            <a:r>
              <a:rPr lang="en-GB" dirty="0" smtClean="0"/>
              <a:t>What can you change about your square and it still be a square?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584325" y="2247900"/>
            <a:ext cx="84138" cy="92075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117725" y="1730375"/>
            <a:ext cx="84138" cy="90488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760538" y="1912938"/>
            <a:ext cx="84137" cy="90487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628900" y="2239963"/>
            <a:ext cx="84138" cy="92075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760538" y="2598738"/>
            <a:ext cx="84137" cy="90487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446338" y="2590800"/>
            <a:ext cx="84137" cy="9207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438400" y="1912938"/>
            <a:ext cx="84138" cy="90487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117725" y="2781300"/>
            <a:ext cx="84138" cy="92075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b="49561"/>
          <a:stretch>
            <a:fillRect/>
          </a:stretch>
        </p:blipFill>
        <p:spPr bwMode="auto">
          <a:xfrm>
            <a:off x="914400" y="6858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2224087" y="1600200"/>
            <a:ext cx="3490913" cy="3505200"/>
            <a:chOff x="2496" y="2724"/>
            <a:chExt cx="1776" cy="1800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2496" y="3540"/>
              <a:ext cx="132" cy="144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3336" y="2724"/>
              <a:ext cx="132" cy="144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2772" y="3012"/>
              <a:ext cx="132" cy="144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4140" y="3528"/>
              <a:ext cx="132" cy="144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2772" y="4092"/>
              <a:ext cx="132" cy="144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3852" y="4080"/>
              <a:ext cx="132" cy="144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3840" y="3012"/>
              <a:ext cx="132" cy="144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3336" y="4380"/>
              <a:ext cx="132" cy="144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410200" y="762000"/>
            <a:ext cx="3048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can you now say about this diagram?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953" y="152400"/>
            <a:ext cx="103382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95401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way to think about maths:</a:t>
            </a:r>
          </a:p>
          <a:p>
            <a:r>
              <a:rPr lang="en-GB" sz="2800" dirty="0" smtClean="0"/>
              <a:t>   shows scope and structure of mathematical concepts</a:t>
            </a:r>
          </a:p>
          <a:p>
            <a:r>
              <a:rPr lang="en-GB" sz="2800" dirty="0" smtClean="0"/>
              <a:t>   enables exploration and creativity and conjecture</a:t>
            </a:r>
          </a:p>
          <a:p>
            <a:r>
              <a:rPr lang="en-GB" sz="2800" dirty="0" smtClean="0"/>
              <a:t>   develops expertise</a:t>
            </a:r>
          </a:p>
          <a:p>
            <a:r>
              <a:rPr lang="en-GB" sz="2800" dirty="0" smtClean="0"/>
              <a:t>   uses natural powers</a:t>
            </a:r>
          </a:p>
          <a:p>
            <a:r>
              <a:rPr lang="en-GB" sz="2800" dirty="0" smtClean="0"/>
              <a:t>   is a tool for planning challenging episodes</a:t>
            </a:r>
          </a:p>
          <a:p>
            <a:r>
              <a:rPr lang="en-GB" sz="2400" dirty="0" smtClean="0"/>
              <a:t>	</a:t>
            </a:r>
          </a:p>
          <a:p>
            <a:endParaRPr lang="en-GB" sz="2400" dirty="0" smtClean="0"/>
          </a:p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90600" y="5029200"/>
            <a:ext cx="4191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Not a mysterious import from 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    Shanghai and Singapore!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4800"/>
            <a:ext cx="274329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503487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pmtheta.com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Anne Watson</a:t>
            </a: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r>
              <a:rPr lang="en-GB" sz="2800" b="1" dirty="0" smtClean="0">
                <a:solidFill>
                  <a:schemeClr val="tx1"/>
                </a:solidFill>
              </a:rPr>
              <a:t>Thinkers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Questions and prompts for mathematical thinking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Primary questions and prompts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3048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 + b = 20</a:t>
            </a:r>
          </a:p>
          <a:p>
            <a:r>
              <a:rPr lang="en-GB" sz="2800" b="1" dirty="0" smtClean="0"/>
              <a:t>a – b =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3276600"/>
            <a:ext cx="5943600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Find a and b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…  find a and b using a different method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… and another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Compare methods</a:t>
            </a:r>
          </a:p>
          <a:p>
            <a:r>
              <a:rPr lang="en-GB" dirty="0" smtClean="0"/>
              <a:t>Swap tables and compare methods</a:t>
            </a:r>
          </a:p>
          <a:p>
            <a:r>
              <a:rPr lang="en-GB" dirty="0" smtClean="0"/>
              <a:t>Are the methods fundamentally the same mathematics?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5105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Arithmetical thinking:</a:t>
            </a:r>
          </a:p>
          <a:p>
            <a:endParaRPr lang="en-GB" sz="2400" dirty="0" smtClean="0"/>
          </a:p>
          <a:p>
            <a:r>
              <a:rPr lang="en-GB" sz="2400" dirty="0" smtClean="0"/>
              <a:t>What numbers add to give 20?</a:t>
            </a:r>
          </a:p>
          <a:p>
            <a:endParaRPr lang="en-GB" sz="2400" dirty="0" smtClean="0"/>
          </a:p>
          <a:p>
            <a:r>
              <a:rPr lang="en-GB" sz="2400" dirty="0" smtClean="0"/>
              <a:t>What numbers have a difference of 7?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51816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Algebraic thinking:</a:t>
            </a:r>
          </a:p>
          <a:p>
            <a:endParaRPr lang="en-GB" sz="2400" dirty="0" smtClean="0"/>
          </a:p>
          <a:p>
            <a:r>
              <a:rPr lang="en-GB" sz="2400" dirty="0" smtClean="0"/>
              <a:t>What  is the family of number pairs that add to 20?</a:t>
            </a:r>
          </a:p>
          <a:p>
            <a:endParaRPr lang="en-GB" sz="2400" dirty="0" smtClean="0"/>
          </a:p>
          <a:p>
            <a:r>
              <a:rPr lang="en-GB" sz="2400" dirty="0" smtClean="0"/>
              <a:t>What is the family of number pairs that have a difference of 7?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2514600"/>
            <a:ext cx="25908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Algebraic thinking</a:t>
            </a:r>
            <a:r>
              <a:rPr lang="en-GB" sz="2400" dirty="0" smtClean="0"/>
              <a:t>:</a:t>
            </a:r>
          </a:p>
          <a:p>
            <a:endParaRPr lang="en-GB" sz="2400" dirty="0" smtClean="0"/>
          </a:p>
          <a:p>
            <a:r>
              <a:rPr lang="en-GB" sz="2400" dirty="0" smtClean="0"/>
              <a:t>How are a and b related?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1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3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286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5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9718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7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36576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9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3434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2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1054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4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838200"/>
            <a:ext cx="3429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Variation pattern draws attention to … ?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1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12</a:t>
            </a:r>
          </a:p>
          <a:p>
            <a:r>
              <a:rPr lang="en-GB" sz="2400" dirty="0" smtClean="0"/>
              <a:t>a – b = 1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286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13</a:t>
            </a:r>
          </a:p>
          <a:p>
            <a:r>
              <a:rPr lang="en-GB" sz="2400" dirty="0" smtClean="0"/>
              <a:t>a – b = 1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9718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14</a:t>
            </a:r>
          </a:p>
          <a:p>
            <a:r>
              <a:rPr lang="en-GB" sz="2400" dirty="0" smtClean="0"/>
              <a:t>a – b = 1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838200"/>
            <a:ext cx="3429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Variation pattern draws attention to …. ?</a:t>
            </a:r>
            <a:endParaRPr lang="en-GB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76800" y="4191000"/>
            <a:ext cx="2895600" cy="762000"/>
            <a:chOff x="4876800" y="4267200"/>
            <a:chExt cx="2895600" cy="762000"/>
          </a:xfrm>
        </p:grpSpPr>
        <p:sp>
          <p:nvSpPr>
            <p:cNvPr id="8" name="Rectangle 7"/>
            <p:cNvSpPr/>
            <p:nvPr/>
          </p:nvSpPr>
          <p:spPr>
            <a:xfrm>
              <a:off x="4876800" y="4267200"/>
              <a:ext cx="28956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4648200"/>
              <a:ext cx="16764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53200" y="4648200"/>
              <a:ext cx="1219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00600" y="3352800"/>
            <a:ext cx="3962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Variation of representation …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1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+ 2b = 11</a:t>
            </a:r>
          </a:p>
          <a:p>
            <a:r>
              <a:rPr lang="en-GB" sz="2400" dirty="0" smtClean="0"/>
              <a:t>a – 2b = 1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286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+ 3b = 11</a:t>
            </a:r>
          </a:p>
          <a:p>
            <a:r>
              <a:rPr lang="en-GB" sz="2400" dirty="0" smtClean="0"/>
              <a:t>a – 3b = 5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838200"/>
            <a:ext cx="3429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Variation pattern draws attention to ….?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524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11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2286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 9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3048000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+ b = 11</a:t>
            </a:r>
          </a:p>
          <a:p>
            <a:r>
              <a:rPr lang="en-GB" sz="2400" dirty="0" smtClean="0"/>
              <a:t>a – b = 7 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514600"/>
            <a:ext cx="3429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Variation pattern draws attention to …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Developing algebraic awareness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25963"/>
          </a:xfrm>
        </p:spPr>
        <p:txBody>
          <a:bodyPr/>
          <a:lstStyle/>
          <a:p>
            <a:r>
              <a:rPr lang="en-GB" dirty="0" smtClean="0"/>
              <a:t>Moving from thinking about numbers to thinking about relationships</a:t>
            </a:r>
          </a:p>
          <a:p>
            <a:r>
              <a:rPr lang="en-GB" dirty="0" smtClean="0"/>
              <a:t>Using variation to focus on relationships</a:t>
            </a:r>
          </a:p>
          <a:p>
            <a:pPr lvl="1"/>
            <a:r>
              <a:rPr lang="en-GB" dirty="0" smtClean="0"/>
              <a:t>What varies &amp; what stays the same?</a:t>
            </a:r>
          </a:p>
          <a:p>
            <a:pPr lvl="1"/>
            <a:r>
              <a:rPr lang="en-GB" dirty="0" smtClean="0"/>
              <a:t>What is the same &amp; what is different?</a:t>
            </a:r>
          </a:p>
          <a:p>
            <a:r>
              <a:rPr lang="en-GB" dirty="0" smtClean="0"/>
              <a:t>Reasoning and generalising about relationships</a:t>
            </a:r>
          </a:p>
          <a:p>
            <a:r>
              <a:rPr lang="en-GB" dirty="0" smtClean="0"/>
              <a:t>Proving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689</Words>
  <Application>Microsoft Office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Variation: the ‘acoustic’ version</vt:lpstr>
      <vt:lpstr>Slide 2</vt:lpstr>
      <vt:lpstr>Slide 3</vt:lpstr>
      <vt:lpstr>Slide 4</vt:lpstr>
      <vt:lpstr>Slide 5</vt:lpstr>
      <vt:lpstr>Slide 6</vt:lpstr>
      <vt:lpstr>Slide 7</vt:lpstr>
      <vt:lpstr>Slide 8</vt:lpstr>
      <vt:lpstr>Developing algebraic awareness</vt:lpstr>
      <vt:lpstr>Slide 10</vt:lpstr>
      <vt:lpstr>What questions can you now ask?</vt:lpstr>
      <vt:lpstr>Slide 12</vt:lpstr>
      <vt:lpstr>Slide 13</vt:lpstr>
      <vt:lpstr>Slide 14</vt:lpstr>
      <vt:lpstr>Slide 15</vt:lpstr>
      <vt:lpstr>Slide 16</vt:lpstr>
      <vt:lpstr>Slide 17</vt:lpstr>
      <vt:lpstr>Exploring questions:</vt:lpstr>
      <vt:lpstr>Slide 19</vt:lpstr>
      <vt:lpstr>Variation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Mathematics: the acoustic version</dc:title>
  <dc:creator>Anne Watson</dc:creator>
  <cp:lastModifiedBy>Anne Watson</cp:lastModifiedBy>
  <cp:revision>13</cp:revision>
  <dcterms:created xsi:type="dcterms:W3CDTF">2017-05-11T17:07:39Z</dcterms:created>
  <dcterms:modified xsi:type="dcterms:W3CDTF">2017-06-30T18:35:27Z</dcterms:modified>
</cp:coreProperties>
</file>