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2" r:id="rId3"/>
    <p:sldId id="377" r:id="rId4"/>
    <p:sldId id="308" r:id="rId5"/>
    <p:sldId id="339" r:id="rId6"/>
    <p:sldId id="365" r:id="rId7"/>
    <p:sldId id="367" r:id="rId8"/>
    <p:sldId id="366" r:id="rId9"/>
    <p:sldId id="325" r:id="rId10"/>
    <p:sldId id="351" r:id="rId11"/>
    <p:sldId id="368" r:id="rId12"/>
    <p:sldId id="329" r:id="rId13"/>
    <p:sldId id="352" r:id="rId14"/>
    <p:sldId id="330" r:id="rId15"/>
    <p:sldId id="331" r:id="rId16"/>
    <p:sldId id="332" r:id="rId17"/>
    <p:sldId id="363" r:id="rId18"/>
    <p:sldId id="333" r:id="rId19"/>
    <p:sldId id="356" r:id="rId20"/>
    <p:sldId id="326" r:id="rId21"/>
    <p:sldId id="358" r:id="rId22"/>
    <p:sldId id="336" r:id="rId23"/>
    <p:sldId id="360" r:id="rId24"/>
    <p:sldId id="335" r:id="rId25"/>
    <p:sldId id="334" r:id="rId26"/>
    <p:sldId id="350" r:id="rId27"/>
    <p:sldId id="309" r:id="rId28"/>
    <p:sldId id="312" r:id="rId29"/>
    <p:sldId id="315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18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D5EC-BDC6-4BAE-AE10-1CDFC6829200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DD7C-C1CF-47BB-B849-FDA55C2CE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293F8-18C1-4440-B721-41AD204282DE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4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293F8-18C1-4440-B721-41AD204282DE}" type="slidenum">
              <a:rPr lang="en-US"/>
              <a:pPr/>
              <a:t>31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9AB8-4833-4B5A-BB64-941685AB1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90106-A326-42C1-8285-83910A8A7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F726B-9790-43FA-AA30-BEE023CB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087B-4D47-45FB-B981-D5D0D0FA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BA319-865A-4F0A-9A41-E924D80E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6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410B-FC41-4709-B362-C4D672D9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EB64E-D25D-4517-80E4-A8926104F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72B59-48D4-446C-AFAA-27C09018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6755-3BB7-4DF5-AEEF-83D64ADA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F1DB-8ED1-43F2-A9E5-0642F18C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1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CF984-D482-4719-A5AD-5C883C1D7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95F5B-787F-45E4-B614-B2B4ACF9B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5A11-EFD8-4D17-A989-A69E62D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0CBF3-D685-4BD2-8309-FB810E3A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0FDC-F51E-4498-931E-CB67FE74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EFC9-B337-431B-85AB-C8339253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E73D-497F-49A8-9AF8-EB871FFF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07D57-E950-4ED2-8354-9A09594E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C05AC-78F2-4F5B-B4D2-890C3F95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FF25-5BCC-4E50-B172-F1B58E4A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6584-65FA-4D85-BCEE-738D9B36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26943-FBDE-4978-8C05-949253DF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98F4-9C68-4DC6-9137-A66C3666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26A8D-6FF3-47F7-AC71-0964AD39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0C5A-FC9B-4B56-A6E1-7784D8A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0342-6F2C-416A-8FB6-CC7EDA4F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EF69-80F1-48D2-ACC1-D25FA98AA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AC35-D253-4059-B5A3-CF274A31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41F3B-52F5-4098-B5CF-0F34EEAE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501D8-860B-4767-81CE-18C36B7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3549A-0DE7-4E16-897A-DF7005CA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0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6C64-7021-469C-B915-699C0136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9423C-4EDD-4CD3-8D26-015CFC02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A31DC-39B4-467B-B83E-926E8B05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46519-BCFC-41B7-B4CA-7EC09DB57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6FEC6-086D-45D8-9B9E-94819DF89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17210-BA68-4EF5-8AD2-C5757E81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77B6E-84B0-4751-A40B-1F46C80E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28C2E-0D94-43B8-971B-27BDF8D5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8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3E54-5368-4066-B222-17B101F6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E4848-3D89-4744-8FE0-6028E50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1A13-25F7-45AB-B952-AE9BD816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685E0-DEC8-4593-97E3-330D2410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4E0EF-75FC-4EF1-BE4D-DE3DA50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DD133-5598-4F93-96E8-E4291430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84476-0449-4DD5-8E52-F75BF28B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8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8428-5467-43C2-A060-FB6E816A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C69CC-7FAD-4BFA-AD1A-FAEA9902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EC4B0-994C-413A-BD75-98CF9E4D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1D1A4-5B63-4C03-8B3B-85615F0D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75918-B620-4641-A1CF-4CB0F5E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DE8DC-F640-44C4-8E37-E38F0501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A22-FF20-4D3B-B55F-1242F666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E684C-BBAD-47BA-9AB6-A95D88D87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29D9C-7DA3-464C-A525-18AF037E7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C1E07-DD6B-4537-A721-A1D7F343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44A3-C25C-41FB-9C40-87061F3E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AB6B4-AE0D-46EA-A31E-F74281D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26D8B-A3E7-4EF9-AF00-BA65264A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BC1CE-D7BC-412E-8FBB-94C3D55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AC4DD-9CF7-4AA6-ABEB-71D3E0CBB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F888-50C5-4394-BD01-B880C8356D54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6BC-14AD-4190-B693-6BF633642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FF79-FB5F-4EAA-8FF2-A583B93D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758D-CD21-47AC-98F7-A92FF348E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1953-599F-46BC-869D-7C34706B2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Variation cut loose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F541E-30B2-4588-9510-CD93E2F2C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Consultant’s Day, November 11</a:t>
            </a:r>
            <a:r>
              <a:rPr lang="en-GB" baseline="30000" dirty="0"/>
              <a:t>th</a:t>
            </a:r>
            <a:r>
              <a:rPr lang="en-GB" dirty="0"/>
              <a:t>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52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in this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668544" y="3179075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represented as a result of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364078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019" y="472774"/>
            <a:ext cx="7848600" cy="762000"/>
          </a:xfrm>
        </p:spPr>
        <p:txBody>
          <a:bodyPr/>
          <a:lstStyle/>
          <a:p>
            <a:pPr eaLnBrk="1" hangingPunct="1"/>
            <a:r>
              <a:rPr lang="en-GB" sz="3400" dirty="0"/>
              <a:t>Multiplicative reasoning</a:t>
            </a:r>
            <a:endParaRPr lang="en-US" sz="3400" dirty="0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115050" y="37099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2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7099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05314" y="3071813"/>
            <a:ext cx="626268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600"/>
          </a:p>
          <a:p>
            <a:pPr eaLnBrk="1" hangingPunct="1">
              <a:buFontTx/>
              <a:buNone/>
            </a:pPr>
            <a:endParaRPr lang="en-US" sz="2600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452813" y="3571875"/>
            <a:ext cx="4572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 = 5c      </a:t>
            </a:r>
            <a:r>
              <a:rPr lang="en-GB" sz="2800" b="1" dirty="0" err="1">
                <a:solidFill>
                  <a:schemeClr val="tx2"/>
                </a:solidFill>
              </a:rPr>
              <a:t>5c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a = c x 5      c x 5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5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5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      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endParaRPr lang="en-GB" sz="2800" b="1" u="sng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c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5       5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u="sng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8E37C7-50B9-4A85-88A8-C552223BFB3C}"/>
              </a:ext>
            </a:extLst>
          </p:cNvPr>
          <p:cNvGrpSpPr/>
          <p:nvPr/>
        </p:nvGrpSpPr>
        <p:grpSpPr>
          <a:xfrm>
            <a:off x="3452813" y="1785938"/>
            <a:ext cx="5072062" cy="1147762"/>
            <a:chOff x="3452813" y="1785938"/>
            <a:chExt cx="5072062" cy="1147762"/>
          </a:xfrm>
        </p:grpSpPr>
        <p:sp>
          <p:nvSpPr>
            <p:cNvPr id="2053" name="Rectangle 4"/>
            <p:cNvSpPr>
              <a:spLocks noChangeArrowheads="1"/>
            </p:cNvSpPr>
            <p:nvPr/>
          </p:nvSpPr>
          <p:spPr bwMode="auto">
            <a:xfrm>
              <a:off x="3452813" y="2357438"/>
              <a:ext cx="5072062" cy="576262"/>
            </a:xfrm>
            <a:prstGeom prst="rect">
              <a:avLst/>
            </a:prstGeom>
            <a:solidFill>
              <a:srgbClr val="AA6B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>
              <a:off x="345281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45293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545306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645318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" name="Rectangle 5"/>
            <p:cNvSpPr>
              <a:spLocks noChangeArrowheads="1"/>
            </p:cNvSpPr>
            <p:nvPr/>
          </p:nvSpPr>
          <p:spPr bwMode="auto">
            <a:xfrm>
              <a:off x="7453313" y="1785938"/>
              <a:ext cx="10715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8562714-7435-4B04-8138-1DE7808A6A04}"/>
              </a:ext>
            </a:extLst>
          </p:cNvPr>
          <p:cNvSpPr/>
          <p:nvPr/>
        </p:nvSpPr>
        <p:spPr>
          <a:xfrm>
            <a:off x="7453313" y="3098890"/>
            <a:ext cx="4430548" cy="241578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86787-C6A3-4D43-84C6-F5CDE4895A26}"/>
              </a:ext>
            </a:extLst>
          </p:cNvPr>
          <p:cNvSpPr txBox="1"/>
          <p:nvPr/>
        </p:nvSpPr>
        <p:spPr>
          <a:xfrm>
            <a:off x="8173039" y="3398843"/>
            <a:ext cx="2899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same and what is different about</a:t>
            </a:r>
          </a:p>
          <a:p>
            <a:r>
              <a:rPr lang="en-GB" sz="2800" dirty="0"/>
              <a:t> 5 and c?</a:t>
            </a:r>
          </a:p>
        </p:txBody>
      </p:sp>
    </p:spTree>
    <p:extLst>
      <p:ext uri="{BB962C8B-B14F-4D97-AF65-F5344CB8AC3E}">
        <p14:creationId xmlns:p14="http://schemas.microsoft.com/office/powerpoint/2010/main" val="41099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46E17-00CB-4A99-89D8-51ECECF6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95" y="416825"/>
            <a:ext cx="4543425" cy="595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AD5AD-A607-4CD9-9729-CDC3A8F0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72344" y="368650"/>
            <a:ext cx="4523938" cy="60201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DDE319-2C50-4813-BC37-1A097404C2F4}"/>
              </a:ext>
            </a:extLst>
          </p:cNvPr>
          <p:cNvGrpSpPr/>
          <p:nvPr/>
        </p:nvGrpSpPr>
        <p:grpSpPr>
          <a:xfrm>
            <a:off x="3030717" y="1315883"/>
            <a:ext cx="2752627" cy="1018095"/>
            <a:chOff x="7202079" y="1136773"/>
            <a:chExt cx="2752627" cy="1018095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D05F460-FF98-45C3-B03D-CC421C9856ED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BB0E58-F463-4804-8A87-6A5053483B09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022584-4815-450C-80E2-2049DB23A8A5}"/>
              </a:ext>
            </a:extLst>
          </p:cNvPr>
          <p:cNvGrpSpPr/>
          <p:nvPr/>
        </p:nvGrpSpPr>
        <p:grpSpPr>
          <a:xfrm>
            <a:off x="3186407" y="4211483"/>
            <a:ext cx="2752627" cy="1018095"/>
            <a:chOff x="7202079" y="1136773"/>
            <a:chExt cx="2752627" cy="1018095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A418D1F-5144-48AA-850B-9CB62D5849F2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4773B3-7C77-499D-8EC9-4F2902750BAF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3F8FF7-BBDD-4C1C-9B96-8927384621E2}"/>
              </a:ext>
            </a:extLst>
          </p:cNvPr>
          <p:cNvGrpSpPr/>
          <p:nvPr/>
        </p:nvGrpSpPr>
        <p:grpSpPr>
          <a:xfrm>
            <a:off x="9634192" y="1640264"/>
            <a:ext cx="2752627" cy="1018095"/>
            <a:chOff x="7202079" y="1136773"/>
            <a:chExt cx="2752627" cy="1018095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DE950243-C5AF-4BEE-8A6D-50DB20F24CA3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D7EF2-D03E-4947-AA9C-9C9F36BA2026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3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857080" y="3179075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381083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EEFA3-405B-4331-B46C-029AD66B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35" y="254000"/>
            <a:ext cx="4585445" cy="6521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039C3-0469-43D2-8B37-06E51129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77692" y="1160348"/>
            <a:ext cx="6398109" cy="47083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302332-EB95-4875-A81E-26929689A7E0}"/>
              </a:ext>
            </a:extLst>
          </p:cNvPr>
          <p:cNvGrpSpPr/>
          <p:nvPr/>
        </p:nvGrpSpPr>
        <p:grpSpPr>
          <a:xfrm>
            <a:off x="3071757" y="2627780"/>
            <a:ext cx="2752627" cy="1018095"/>
            <a:chOff x="7202079" y="1136773"/>
            <a:chExt cx="2752627" cy="1018095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A82B398A-850B-411E-990B-781F98A1DC39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E0A03-EEEE-4B76-B8AB-BBAFB2D593FD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1E341-74FB-43CD-9CCA-8AFBE253B8B7}"/>
              </a:ext>
            </a:extLst>
          </p:cNvPr>
          <p:cNvGrpSpPr/>
          <p:nvPr/>
        </p:nvGrpSpPr>
        <p:grpSpPr>
          <a:xfrm>
            <a:off x="4218119" y="3683300"/>
            <a:ext cx="2752627" cy="1018095"/>
            <a:chOff x="7202079" y="1136773"/>
            <a:chExt cx="2752627" cy="1018095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AA3A9C64-6BE4-4BC3-963F-47F2A6148EE6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158F80-CDB0-4C1A-B2BA-E5E77E6F2916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9AEE52-C5EE-497D-A991-03BAEE51DB4B}"/>
              </a:ext>
            </a:extLst>
          </p:cNvPr>
          <p:cNvGrpSpPr/>
          <p:nvPr/>
        </p:nvGrpSpPr>
        <p:grpSpPr>
          <a:xfrm>
            <a:off x="1473538" y="3970256"/>
            <a:ext cx="2752627" cy="1018095"/>
            <a:chOff x="7202079" y="1136773"/>
            <a:chExt cx="2752627" cy="1018095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AF5D3880-89B8-41EC-933E-D59C3D28E64F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B88A4D-FB75-4D72-B505-A73263B4344F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1E699-FF0F-4EFE-A449-E49CA7008A2B}"/>
              </a:ext>
            </a:extLst>
          </p:cNvPr>
          <p:cNvGrpSpPr/>
          <p:nvPr/>
        </p:nvGrpSpPr>
        <p:grpSpPr>
          <a:xfrm>
            <a:off x="8150668" y="536319"/>
            <a:ext cx="2752627" cy="1018095"/>
            <a:chOff x="7202079" y="1136773"/>
            <a:chExt cx="2752627" cy="1018095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9BA43AD-960C-496B-8254-BDD6700DD67B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678FFC-9565-4301-A726-E771518B3079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574E19-C0BE-4E53-AA7C-A366957B9663}"/>
              </a:ext>
            </a:extLst>
          </p:cNvPr>
          <p:cNvGrpSpPr/>
          <p:nvPr/>
        </p:nvGrpSpPr>
        <p:grpSpPr>
          <a:xfrm>
            <a:off x="8238503" y="1991299"/>
            <a:ext cx="2752627" cy="1018095"/>
            <a:chOff x="7202079" y="1136773"/>
            <a:chExt cx="2752627" cy="1018095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C82B79C-557F-4F2D-963E-2D1A75E35D68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80F97-A67E-4CA3-8F32-754F225A266E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8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597D5-820B-4271-88AA-597F5C9F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4104" y="-814157"/>
            <a:ext cx="6252494" cy="8766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665944-D51C-4911-9D4F-CB45AC48C44A}"/>
              </a:ext>
            </a:extLst>
          </p:cNvPr>
          <p:cNvGrpSpPr/>
          <p:nvPr/>
        </p:nvGrpSpPr>
        <p:grpSpPr>
          <a:xfrm>
            <a:off x="3360279" y="845832"/>
            <a:ext cx="2752627" cy="1018095"/>
            <a:chOff x="7202079" y="1136773"/>
            <a:chExt cx="2752627" cy="1018095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0E881CF0-832D-4C22-A8AC-0A780AA49F73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88D601-6750-4A5F-B991-A66EAA429D20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9E6772-0CC1-4E27-B9C6-A022C4BC3A20}"/>
              </a:ext>
            </a:extLst>
          </p:cNvPr>
          <p:cNvGrpSpPr/>
          <p:nvPr/>
        </p:nvGrpSpPr>
        <p:grpSpPr>
          <a:xfrm>
            <a:off x="8912668" y="500632"/>
            <a:ext cx="2752627" cy="1018095"/>
            <a:chOff x="7202079" y="1136773"/>
            <a:chExt cx="2752627" cy="1018095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BEF219EA-A6C8-4D60-B0E7-3A607E0A9162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F7F238-8EF8-487C-944E-61FD402CC885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4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24483-A291-4AF6-A5B7-B4E504DC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54145" y="-1025389"/>
            <a:ext cx="6004401" cy="9417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86393E-6B16-487F-9206-1CDE95660F6B}"/>
              </a:ext>
            </a:extLst>
          </p:cNvPr>
          <p:cNvGrpSpPr/>
          <p:nvPr/>
        </p:nvGrpSpPr>
        <p:grpSpPr>
          <a:xfrm>
            <a:off x="3935315" y="817551"/>
            <a:ext cx="2752627" cy="1018095"/>
            <a:chOff x="7202079" y="1136773"/>
            <a:chExt cx="2752627" cy="1018095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170079B5-5A82-4330-817B-F1496FC29D86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0B95AF-4D8B-40A4-A33F-84BA9F1DA30E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F16580-E9E7-441B-8F54-F21E3581E97C}"/>
              </a:ext>
            </a:extLst>
          </p:cNvPr>
          <p:cNvGrpSpPr/>
          <p:nvPr/>
        </p:nvGrpSpPr>
        <p:grpSpPr>
          <a:xfrm>
            <a:off x="8436614" y="681099"/>
            <a:ext cx="2752627" cy="1018095"/>
            <a:chOff x="7202079" y="1136773"/>
            <a:chExt cx="2752627" cy="1018095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6B360A32-AE43-4913-A13A-E8FE6B9B3768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22070E-A7B9-4070-98B2-6C2B31D2B21D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9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913641" y="4242062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189435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02468-F17B-448F-ACB3-2EABF1C8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21894" y="-1171358"/>
            <a:ext cx="6385575" cy="9294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A0537B-6FFB-4069-B6D3-BB1E0FEECC04}"/>
              </a:ext>
            </a:extLst>
          </p:cNvPr>
          <p:cNvGrpSpPr/>
          <p:nvPr/>
        </p:nvGrpSpPr>
        <p:grpSpPr>
          <a:xfrm>
            <a:off x="4208692" y="214236"/>
            <a:ext cx="2752627" cy="1018095"/>
            <a:chOff x="7202079" y="1136773"/>
            <a:chExt cx="2752627" cy="1018095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7F44912-CCC4-43D6-94F9-CB7AFA67FA70}"/>
                </a:ext>
              </a:extLst>
            </p:cNvPr>
            <p:cNvSpPr/>
            <p:nvPr/>
          </p:nvSpPr>
          <p:spPr>
            <a:xfrm>
              <a:off x="7202079" y="1136773"/>
              <a:ext cx="1838227" cy="101809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001D6E-8850-4F1F-BBD7-85C18EE1152F}"/>
                </a:ext>
              </a:extLst>
            </p:cNvPr>
            <p:cNvSpPr txBox="1"/>
            <p:nvPr/>
          </p:nvSpPr>
          <p:spPr>
            <a:xfrm>
              <a:off x="7626285" y="1461154"/>
              <a:ext cx="232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Var/invar?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8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913641" y="4242062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217556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048" y="152400"/>
            <a:ext cx="103382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856F2-AA97-4B03-86C4-0F05B0A4D64C}"/>
              </a:ext>
            </a:extLst>
          </p:cNvPr>
          <p:cNvSpPr txBox="1"/>
          <p:nvPr/>
        </p:nvSpPr>
        <p:spPr>
          <a:xfrm>
            <a:off x="1173048" y="3139126"/>
            <a:ext cx="211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Incoherent</a:t>
            </a:r>
          </a:p>
          <a:p>
            <a:r>
              <a:rPr lang="en-GB" sz="2400" dirty="0"/>
              <a:t>Over- technical</a:t>
            </a:r>
          </a:p>
          <a:p>
            <a:r>
              <a:rPr lang="en-GB" sz="2400" dirty="0"/>
              <a:t>New?</a:t>
            </a:r>
          </a:p>
        </p:txBody>
      </p:sp>
    </p:spTree>
    <p:extLst>
      <p:ext uri="{BB962C8B-B14F-4D97-AF65-F5344CB8AC3E}">
        <p14:creationId xmlns:p14="http://schemas.microsoft.com/office/powerpoint/2010/main" val="30497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125538"/>
            <a:ext cx="8229600" cy="532765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PouringTe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139" y="597942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ne Watson\AppData\Local\Microsoft\Windows\Temporary Internet Files\Content.IE5\TRWOJKT0\MC90044134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40213">
            <a:off x="-333032" y="3125523"/>
            <a:ext cx="3209788" cy="3209788"/>
          </a:xfrm>
          <a:prstGeom prst="rect">
            <a:avLst/>
          </a:prstGeom>
          <a:noFill/>
        </p:spPr>
      </p:pic>
      <p:pic>
        <p:nvPicPr>
          <p:cNvPr id="6" name="Picture 3" descr="C:\Users\Anne Watson\AppData\Local\Microsoft\Windows\Temporary Internet Files\Content.IE5\V2W5IC02\MC900433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046" y="9414"/>
            <a:ext cx="2232248" cy="2232248"/>
          </a:xfrm>
          <a:prstGeom prst="rect">
            <a:avLst/>
          </a:prstGeom>
          <a:noFill/>
        </p:spPr>
      </p:pic>
      <p:pic>
        <p:nvPicPr>
          <p:cNvPr id="8" name="Picture 7" descr="IW-1-93-473">
            <a:extLst>
              <a:ext uri="{FF2B5EF4-FFF2-40B4-BE49-F238E27FC236}">
                <a16:creationId xmlns:a16="http://schemas.microsoft.com/office/drawing/2014/main" id="{C69555B6-FB05-4E16-A37B-80306BD5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667" y="309878"/>
            <a:ext cx="2804753" cy="1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ordpress.mrreid.org/wp-content/uploads/2012/01/uk-coins.jpg">
            <a:extLst>
              <a:ext uri="{FF2B5EF4-FFF2-40B4-BE49-F238E27FC236}">
                <a16:creationId xmlns:a16="http://schemas.microsoft.com/office/drawing/2014/main" id="{AE160419-6991-4082-A2A4-8F84D545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421" y="4521283"/>
            <a:ext cx="3003808" cy="1478437"/>
          </a:xfrm>
          <a:prstGeom prst="rect">
            <a:avLst/>
          </a:prstGeom>
          <a:noFill/>
        </p:spPr>
      </p:pic>
      <p:pic>
        <p:nvPicPr>
          <p:cNvPr id="10" name="Picture 2" descr="http://4.bp.blogspot.com/-v4nYjTy6aXY/VBXgBYbSaxI/AAAAAAAAJu0/pYioxqtqYY8/s1600/skip%2Bcount%2Bby%2B2%27s.png">
            <a:extLst>
              <a:ext uri="{FF2B5EF4-FFF2-40B4-BE49-F238E27FC236}">
                <a16:creationId xmlns:a16="http://schemas.microsoft.com/office/drawing/2014/main" id="{668ECE34-8FF6-45C0-8657-C27A94E3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8678" y="3416976"/>
            <a:ext cx="2160240" cy="2888233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6FB47-D8BA-40EC-A6E1-31F447904575}"/>
              </a:ext>
            </a:extLst>
          </p:cNvPr>
          <p:cNvGrpSpPr/>
          <p:nvPr/>
        </p:nvGrpSpPr>
        <p:grpSpPr>
          <a:xfrm>
            <a:off x="6595355" y="2541363"/>
            <a:ext cx="5072062" cy="1147762"/>
            <a:chOff x="3452813" y="1785938"/>
            <a:chExt cx="5072062" cy="114776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8A78EF0-7F57-414A-B6AE-D66BC6EB0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813" y="2357438"/>
              <a:ext cx="5072062" cy="576262"/>
            </a:xfrm>
            <a:prstGeom prst="rect">
              <a:avLst/>
            </a:prstGeom>
            <a:solidFill>
              <a:srgbClr val="AA6B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6C59743-D222-40FA-997F-1B4529B5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81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8C67F64-2101-4F67-994D-3BFD671B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93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A08D12BD-109C-4D59-ACE7-E658327D9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06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67D2C87-D22B-44F3-8571-64FE1A5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3E9DFF6A-B301-464B-B422-CD1F3626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3" y="1785938"/>
              <a:ext cx="10715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478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913641" y="4242062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376606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438D1-3C93-4F4A-9FD7-FC81C00B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0" y="0"/>
            <a:ext cx="5086350" cy="671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AAF54-FED8-4996-B0E1-FC21CFAB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57936" y="169680"/>
            <a:ext cx="5486204" cy="63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1904214" y="3044138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DF4BE-7D9F-4013-A2BC-F8B6C1A09B43}"/>
              </a:ext>
            </a:extLst>
          </p:cNvPr>
          <p:cNvSpPr txBox="1"/>
          <p:nvPr/>
        </p:nvSpPr>
        <p:spPr>
          <a:xfrm>
            <a:off x="1904214" y="4609707"/>
            <a:ext cx="79467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What variation do pupils have to experience to become able to do these questions?</a:t>
            </a:r>
          </a:p>
        </p:txBody>
      </p:sp>
    </p:spTree>
    <p:extLst>
      <p:ext uri="{BB962C8B-B14F-4D97-AF65-F5344CB8AC3E}">
        <p14:creationId xmlns:p14="http://schemas.microsoft.com/office/powerpoint/2010/main" val="118378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28C84-A01E-49D8-A0B0-D81DB896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0" y="238125"/>
            <a:ext cx="5038725" cy="638175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320F659-2349-4793-BCB2-19631ECFA1F4}"/>
              </a:ext>
            </a:extLst>
          </p:cNvPr>
          <p:cNvSpPr/>
          <p:nvPr/>
        </p:nvSpPr>
        <p:spPr>
          <a:xfrm>
            <a:off x="5986021" y="509047"/>
            <a:ext cx="5015060" cy="2743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What becomes available to be noticed and learnt as a result of the variation and invariance?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0624DC7-4A00-4D2D-AC7E-BF8555D60999}"/>
              </a:ext>
            </a:extLst>
          </p:cNvPr>
          <p:cNvSpPr/>
          <p:nvPr/>
        </p:nvSpPr>
        <p:spPr>
          <a:xfrm>
            <a:off x="6113282" y="3770720"/>
            <a:ext cx="5255443" cy="277148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6A5B3-1E63-49AF-9D09-07A4CAEDE7CA}"/>
              </a:ext>
            </a:extLst>
          </p:cNvPr>
          <p:cNvSpPr txBox="1"/>
          <p:nvPr/>
        </p:nvSpPr>
        <p:spPr>
          <a:xfrm>
            <a:off x="6839146" y="4301771"/>
            <a:ext cx="4161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Comparison: what is/isn’t; representations; number relationships; different kinds of outcome</a:t>
            </a:r>
          </a:p>
        </p:txBody>
      </p:sp>
    </p:spTree>
    <p:extLst>
      <p:ext uri="{BB962C8B-B14F-4D97-AF65-F5344CB8AC3E}">
        <p14:creationId xmlns:p14="http://schemas.microsoft.com/office/powerpoint/2010/main" val="184703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21360-0AB3-40D6-B45E-8F303FB2F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16229"/>
          <a:stretch>
            <a:fillRect/>
          </a:stretch>
        </p:blipFill>
        <p:spPr bwMode="auto">
          <a:xfrm>
            <a:off x="1216057" y="1432875"/>
            <a:ext cx="9907571" cy="5203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915AD-0CE8-49E5-A70D-76F6D0821CBC}"/>
              </a:ext>
            </a:extLst>
          </p:cNvPr>
          <p:cNvSpPr txBox="1"/>
          <p:nvPr/>
        </p:nvSpPr>
        <p:spPr>
          <a:xfrm>
            <a:off x="754144" y="509047"/>
            <a:ext cx="643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Using comparison explicitly</a:t>
            </a:r>
          </a:p>
        </p:txBody>
      </p:sp>
    </p:spTree>
    <p:extLst>
      <p:ext uri="{BB962C8B-B14F-4D97-AF65-F5344CB8AC3E}">
        <p14:creationId xmlns:p14="http://schemas.microsoft.com/office/powerpoint/2010/main" val="88806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A89E-FF06-449E-94C7-FADAF9E0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Contrasts in students’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007A-112F-46A0-9EFE-47224FA46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Visual aspects and visual descriptions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Desirable aspects expressed informally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Conventional &amp; desirable aspects expressed formally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5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used </a:t>
            </a:r>
            <a:r>
              <a:rPr lang="en-GB"/>
              <a:t>in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/>
              <a:t>be clear about the intended concept to be learned, and work out how it can be varied and what needs to stay the same to make the variation obvious</a:t>
            </a:r>
          </a:p>
          <a:p>
            <a:pPr lvl="0"/>
            <a:r>
              <a:rPr lang="en-US" dirty="0"/>
              <a:t>OR work out what needs to be varied so that the intended concept can be seen as invariant</a:t>
            </a:r>
          </a:p>
          <a:p>
            <a:pPr lvl="0"/>
            <a:r>
              <a:rPr lang="en-US" dirty="0"/>
              <a:t>matching up varied representations of the same example helps learning; or varied examples with the same structure and presentation</a:t>
            </a:r>
          </a:p>
          <a:p>
            <a:pPr lvl="0"/>
            <a:r>
              <a:rPr lang="en-US" dirty="0"/>
              <a:t>the intended object of learning is often an abstract relationship that can only be experienced through examples</a:t>
            </a:r>
          </a:p>
          <a:p>
            <a:r>
              <a:rPr lang="en-US" dirty="0"/>
              <a:t>draw attention to connections, similarities and differences</a:t>
            </a:r>
          </a:p>
          <a:p>
            <a:pPr lvl="0"/>
            <a:r>
              <a:rPr lang="en-US" dirty="0"/>
              <a:t>variation of appropriate aspects can sometimes be directly visible, such as through geometry or through page layout</a:t>
            </a:r>
            <a:endParaRPr lang="en-GB" dirty="0"/>
          </a:p>
          <a:p>
            <a:r>
              <a:rPr lang="en-US" dirty="0"/>
              <a:t>when a change in one variable </a:t>
            </a:r>
            <a:r>
              <a:rPr lang="en-US" i="1" dirty="0"/>
              <a:t>causes</a:t>
            </a:r>
            <a:r>
              <a:rPr lang="en-US" dirty="0"/>
              <a:t> a change in another, learners need several well-</a:t>
            </a:r>
            <a:r>
              <a:rPr lang="en-US" dirty="0" err="1"/>
              <a:t>organised</a:t>
            </a:r>
            <a:r>
              <a:rPr lang="en-US" dirty="0"/>
              <a:t> examples and reflection to ‘see’ relation and structure</a:t>
            </a:r>
            <a:endParaRPr lang="en-GB" dirty="0"/>
          </a:p>
          <a:p>
            <a:pPr lvl="0"/>
            <a:r>
              <a:rPr lang="en-US" dirty="0"/>
              <a:t>use deep understanding of the underlying mathematical principles</a:t>
            </a: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Does VT bring something to maths that cannot be seen already?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Maths is about variation/invariance</a:t>
            </a:r>
          </a:p>
          <a:p>
            <a:r>
              <a:rPr lang="en-GB" dirty="0"/>
              <a:t>VT gives focus, language, structure</a:t>
            </a:r>
          </a:p>
          <a:p>
            <a:r>
              <a:rPr lang="en-GB" dirty="0"/>
              <a:t>VT commits you to analysing and constructing the relationship between variation/invariance as a professional tool</a:t>
            </a:r>
          </a:p>
          <a:p>
            <a:r>
              <a:rPr lang="en-GB" dirty="0"/>
              <a:t>Experiential –what do YOU see? What do YOU notice?  What do YOU do as a result?</a:t>
            </a:r>
          </a:p>
        </p:txBody>
      </p:sp>
    </p:spTree>
    <p:extLst>
      <p:ext uri="{BB962C8B-B14F-4D97-AF65-F5344CB8AC3E}">
        <p14:creationId xmlns:p14="http://schemas.microsoft.com/office/powerpoint/2010/main" val="5300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124744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dirty="0"/>
              <a:t>Reflection on the effects of variation on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564904"/>
            <a:ext cx="8496944" cy="25922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to think about (cognition)?</a:t>
            </a:r>
          </a:p>
          <a:p>
            <a:r>
              <a:rPr lang="en-GB" dirty="0"/>
              <a:t>What upset you/ got you going (affect)?</a:t>
            </a:r>
          </a:p>
          <a:p>
            <a:r>
              <a:rPr lang="en-GB" dirty="0"/>
              <a:t>What actions might you want to use in your teaching and talk about with others (awareness) ? </a:t>
            </a:r>
          </a:p>
        </p:txBody>
      </p:sp>
    </p:spTree>
    <p:extLst>
      <p:ext uri="{BB962C8B-B14F-4D97-AF65-F5344CB8AC3E}">
        <p14:creationId xmlns:p14="http://schemas.microsoft.com/office/powerpoint/2010/main" val="25910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B47D-A124-4564-A42E-B25D608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8945-DDF5-4AF1-909F-036B31B2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Tasks from several sources to get direct experience</a:t>
            </a:r>
          </a:p>
          <a:p>
            <a:r>
              <a:rPr lang="en-GB" dirty="0"/>
              <a:t>Identification and discussion about variation and its role in what we experience</a:t>
            </a:r>
          </a:p>
          <a:p>
            <a:r>
              <a:rPr lang="en-GB" dirty="0"/>
              <a:t>Reflection on the problem-solving that was involved in doing the tasks</a:t>
            </a:r>
          </a:p>
          <a:p>
            <a:r>
              <a:rPr lang="en-GB" dirty="0"/>
              <a:t>Implications for teaching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724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A19E-0D75-43E5-9557-42477C05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267"/>
            <a:ext cx="10515600" cy="1325563"/>
          </a:xfrm>
        </p:spPr>
        <p:txBody>
          <a:bodyPr/>
          <a:lstStyle/>
          <a:p>
            <a:r>
              <a:rPr lang="en-GB" dirty="0"/>
              <a:t>Reflection on the mathematical problem-solving in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2FC0-B5A8-4B48-9899-8C55CB58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1" y="3588437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3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Find a number half way between:</a:t>
            </a:r>
            <a:endParaRPr lang="en-U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			 28 	and    34</a:t>
            </a:r>
          </a:p>
          <a:p>
            <a:pPr eaLnBrk="1" hangingPunct="1">
              <a:buFontTx/>
              <a:buNone/>
            </a:pPr>
            <a:r>
              <a:rPr lang="en-GB" dirty="0"/>
              <a:t>			2.8 	and    3.4</a:t>
            </a:r>
          </a:p>
          <a:p>
            <a:pPr eaLnBrk="1" hangingPunct="1">
              <a:buFontTx/>
              <a:buNone/>
            </a:pPr>
            <a:r>
              <a:rPr lang="en-GB" dirty="0"/>
              <a:t>			 38   	and    44</a:t>
            </a:r>
          </a:p>
          <a:p>
            <a:pPr eaLnBrk="1" hangingPunct="1">
              <a:buFontTx/>
              <a:buNone/>
            </a:pPr>
            <a:r>
              <a:rPr lang="en-GB" dirty="0"/>
              <a:t>		           -34	and   -28</a:t>
            </a:r>
          </a:p>
          <a:p>
            <a:pPr eaLnBrk="1" hangingPunct="1">
              <a:buFontTx/>
              <a:buNone/>
            </a:pPr>
            <a:r>
              <a:rPr lang="en-GB" dirty="0"/>
              <a:t>		        9028 	and   9034</a:t>
            </a:r>
          </a:p>
          <a:p>
            <a:pPr eaLnBrk="1" hangingPunct="1">
              <a:buFontTx/>
              <a:buNone/>
            </a:pPr>
            <a:r>
              <a:rPr lang="en-GB" dirty="0"/>
              <a:t>		       .0058 	and  .0064</a:t>
            </a:r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4D0467-B655-484B-9C25-305C7E5F4351}"/>
              </a:ext>
            </a:extLst>
          </p:cNvPr>
          <p:cNvGrpSpPr/>
          <p:nvPr/>
        </p:nvGrpSpPr>
        <p:grpSpPr>
          <a:xfrm>
            <a:off x="6326957" y="1451729"/>
            <a:ext cx="5286866" cy="4449449"/>
            <a:chOff x="6326957" y="1451729"/>
            <a:chExt cx="5286866" cy="4449449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17674FC7-F255-4670-9A59-8886370147EA}"/>
                </a:ext>
              </a:extLst>
            </p:cNvPr>
            <p:cNvSpPr/>
            <p:nvPr/>
          </p:nvSpPr>
          <p:spPr>
            <a:xfrm>
              <a:off x="6485641" y="1451729"/>
              <a:ext cx="4732256" cy="1668544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DCB97F-0162-46DB-B99B-14AE1B2ED1C8}"/>
                </a:ext>
              </a:extLst>
            </p:cNvPr>
            <p:cNvSpPr txBox="1"/>
            <p:nvPr/>
          </p:nvSpPr>
          <p:spPr>
            <a:xfrm>
              <a:off x="7004115" y="1786550"/>
              <a:ext cx="3751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7C88FDD6-9575-41D8-BCA5-C27182385565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F5140A-B11B-4190-A3EB-F7CAED1574AC}"/>
                </a:ext>
              </a:extLst>
            </p:cNvPr>
            <p:cNvSpPr txBox="1"/>
            <p:nvPr/>
          </p:nvSpPr>
          <p:spPr>
            <a:xfrm>
              <a:off x="7004115" y="4468305"/>
              <a:ext cx="3959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6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EEFA3-405B-4331-B46C-029AD66B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35" y="254000"/>
            <a:ext cx="4585445" cy="65210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C0671F-F665-42B0-AFE4-22F422DFEB03}"/>
              </a:ext>
            </a:extLst>
          </p:cNvPr>
          <p:cNvGrpSpPr/>
          <p:nvPr/>
        </p:nvGrpSpPr>
        <p:grpSpPr>
          <a:xfrm>
            <a:off x="6326957" y="1451729"/>
            <a:ext cx="5286866" cy="4449449"/>
            <a:chOff x="6326957" y="1451729"/>
            <a:chExt cx="5286866" cy="4449449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29743AE4-0FEE-4B4E-8A87-63C443E61F9F}"/>
                </a:ext>
              </a:extLst>
            </p:cNvPr>
            <p:cNvSpPr/>
            <p:nvPr/>
          </p:nvSpPr>
          <p:spPr>
            <a:xfrm>
              <a:off x="6485641" y="1451729"/>
              <a:ext cx="4732256" cy="1668544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91E319-691C-42BF-8AAF-6D565459477C}"/>
                </a:ext>
              </a:extLst>
            </p:cNvPr>
            <p:cNvSpPr txBox="1"/>
            <p:nvPr/>
          </p:nvSpPr>
          <p:spPr>
            <a:xfrm>
              <a:off x="7004115" y="1786550"/>
              <a:ext cx="3751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9BC126E-76DC-48C0-B372-F7EBCBA8A4A1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FD31E8-A0AE-4857-A303-96C24F2CF59D}"/>
                </a:ext>
              </a:extLst>
            </p:cNvPr>
            <p:cNvSpPr txBox="1"/>
            <p:nvPr/>
          </p:nvSpPr>
          <p:spPr>
            <a:xfrm>
              <a:off x="7004115" y="4468305"/>
              <a:ext cx="3959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08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24483-A291-4AF6-A5B7-B4E504DC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21268" y="-1232779"/>
            <a:ext cx="6004401" cy="94173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269FE8-66C2-49A5-AC0E-036B60E54C26}"/>
              </a:ext>
            </a:extLst>
          </p:cNvPr>
          <p:cNvGrpSpPr/>
          <p:nvPr/>
        </p:nvGrpSpPr>
        <p:grpSpPr>
          <a:xfrm>
            <a:off x="256095" y="1414021"/>
            <a:ext cx="5286866" cy="4449449"/>
            <a:chOff x="6326957" y="1451729"/>
            <a:chExt cx="5286866" cy="4449449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A4FF267-E22A-4E91-B9C0-A31813FDA3AC}"/>
                </a:ext>
              </a:extLst>
            </p:cNvPr>
            <p:cNvSpPr/>
            <p:nvPr/>
          </p:nvSpPr>
          <p:spPr>
            <a:xfrm>
              <a:off x="6485641" y="1451729"/>
              <a:ext cx="4732256" cy="1668544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5FF0AD-B1E2-49A2-92BE-9F40F2E9CB61}"/>
                </a:ext>
              </a:extLst>
            </p:cNvPr>
            <p:cNvSpPr txBox="1"/>
            <p:nvPr/>
          </p:nvSpPr>
          <p:spPr>
            <a:xfrm>
              <a:off x="7004115" y="1786550"/>
              <a:ext cx="3751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5698C3FD-E649-49B4-9561-F1AB8EBF9A93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D684D5-3B71-407D-9EFB-5FDA68E97A25}"/>
                </a:ext>
              </a:extLst>
            </p:cNvPr>
            <p:cNvSpPr txBox="1"/>
            <p:nvPr/>
          </p:nvSpPr>
          <p:spPr>
            <a:xfrm>
              <a:off x="7004115" y="4468305"/>
              <a:ext cx="3959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125538"/>
            <a:ext cx="8229600" cy="532765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PouringTe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139" y="597942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ne Watson\AppData\Local\Microsoft\Windows\Temporary Internet Files\Content.IE5\TRWOJKT0\MC90044134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40213">
            <a:off x="-333032" y="3125523"/>
            <a:ext cx="3209788" cy="3209788"/>
          </a:xfrm>
          <a:prstGeom prst="rect">
            <a:avLst/>
          </a:prstGeom>
          <a:noFill/>
        </p:spPr>
      </p:pic>
      <p:pic>
        <p:nvPicPr>
          <p:cNvPr id="6" name="Picture 3" descr="C:\Users\Anne Watson\AppData\Local\Microsoft\Windows\Temporary Internet Files\Content.IE5\V2W5IC02\MC900433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046" y="9414"/>
            <a:ext cx="2232248" cy="2232248"/>
          </a:xfrm>
          <a:prstGeom prst="rect">
            <a:avLst/>
          </a:prstGeom>
          <a:noFill/>
        </p:spPr>
      </p:pic>
      <p:pic>
        <p:nvPicPr>
          <p:cNvPr id="8" name="Picture 7" descr="IW-1-93-473">
            <a:extLst>
              <a:ext uri="{FF2B5EF4-FFF2-40B4-BE49-F238E27FC236}">
                <a16:creationId xmlns:a16="http://schemas.microsoft.com/office/drawing/2014/main" id="{C69555B6-FB05-4E16-A37B-80306BD5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667" y="309878"/>
            <a:ext cx="2804753" cy="1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ordpress.mrreid.org/wp-content/uploads/2012/01/uk-coins.jpg">
            <a:extLst>
              <a:ext uri="{FF2B5EF4-FFF2-40B4-BE49-F238E27FC236}">
                <a16:creationId xmlns:a16="http://schemas.microsoft.com/office/drawing/2014/main" id="{AE160419-6991-4082-A2A4-8F84D545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421" y="4521283"/>
            <a:ext cx="3003808" cy="1478437"/>
          </a:xfrm>
          <a:prstGeom prst="rect">
            <a:avLst/>
          </a:prstGeom>
          <a:noFill/>
        </p:spPr>
      </p:pic>
      <p:pic>
        <p:nvPicPr>
          <p:cNvPr id="10" name="Picture 2" descr="http://4.bp.blogspot.com/-v4nYjTy6aXY/VBXgBYbSaxI/AAAAAAAAJu0/pYioxqtqYY8/s1600/skip%2Bcount%2Bby%2B2%27s.png">
            <a:extLst>
              <a:ext uri="{FF2B5EF4-FFF2-40B4-BE49-F238E27FC236}">
                <a16:creationId xmlns:a16="http://schemas.microsoft.com/office/drawing/2014/main" id="{668ECE34-8FF6-45C0-8657-C27A94E3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8678" y="3416976"/>
            <a:ext cx="2160240" cy="2888233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6FB47-D8BA-40EC-A6E1-31F447904575}"/>
              </a:ext>
            </a:extLst>
          </p:cNvPr>
          <p:cNvGrpSpPr/>
          <p:nvPr/>
        </p:nvGrpSpPr>
        <p:grpSpPr>
          <a:xfrm>
            <a:off x="6595355" y="2541363"/>
            <a:ext cx="5072062" cy="1147762"/>
            <a:chOff x="3452813" y="1785938"/>
            <a:chExt cx="5072062" cy="114776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8A78EF0-7F57-414A-B6AE-D66BC6EB0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813" y="2357438"/>
              <a:ext cx="5072062" cy="576262"/>
            </a:xfrm>
            <a:prstGeom prst="rect">
              <a:avLst/>
            </a:prstGeom>
            <a:solidFill>
              <a:srgbClr val="AA6B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6C59743-D222-40FA-997F-1B4529B5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81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8C67F64-2101-4F67-994D-3BFD671B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93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A08D12BD-109C-4D59-ACE7-E658327D9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063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67D2C87-D22B-44F3-8571-64FE1A5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1785938"/>
              <a:ext cx="10207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3E9DFF6A-B301-464B-B422-CD1F3626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3" y="1785938"/>
              <a:ext cx="1071562" cy="5762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023E29-6324-439E-AB07-612E4E7D4A4D}"/>
              </a:ext>
            </a:extLst>
          </p:cNvPr>
          <p:cNvGrpSpPr/>
          <p:nvPr/>
        </p:nvGrpSpPr>
        <p:grpSpPr>
          <a:xfrm>
            <a:off x="5779021" y="1048172"/>
            <a:ext cx="5286866" cy="4449449"/>
            <a:chOff x="6326957" y="1451729"/>
            <a:chExt cx="5286866" cy="4449449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283264D2-3D70-4EA5-B02C-8C4D44A1A84D}"/>
                </a:ext>
              </a:extLst>
            </p:cNvPr>
            <p:cNvSpPr/>
            <p:nvPr/>
          </p:nvSpPr>
          <p:spPr>
            <a:xfrm>
              <a:off x="6485641" y="1451729"/>
              <a:ext cx="4732256" cy="1668544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B5C231-5C9B-4F27-B61C-569E0937AF8F}"/>
                </a:ext>
              </a:extLst>
            </p:cNvPr>
            <p:cNvSpPr txBox="1"/>
            <p:nvPr/>
          </p:nvSpPr>
          <p:spPr>
            <a:xfrm>
              <a:off x="7004115" y="1786550"/>
              <a:ext cx="3751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B70C453-C644-4B3C-8B38-36747668DC24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B34BF-94D2-4A25-BA86-2D770F5663E8}"/>
                </a:ext>
              </a:extLst>
            </p:cNvPr>
            <p:cNvSpPr txBox="1"/>
            <p:nvPr/>
          </p:nvSpPr>
          <p:spPr>
            <a:xfrm>
              <a:off x="7004115" y="4468305"/>
              <a:ext cx="3959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438D1-3C93-4F4A-9FD7-FC81C00B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0" y="0"/>
            <a:ext cx="5086350" cy="671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AAF54-FED8-4996-B0E1-FC21CFAB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57936" y="169680"/>
            <a:ext cx="5486204" cy="63819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C64093-7E28-4619-930D-6830C4809F62}"/>
              </a:ext>
            </a:extLst>
          </p:cNvPr>
          <p:cNvGrpSpPr/>
          <p:nvPr/>
        </p:nvGrpSpPr>
        <p:grpSpPr>
          <a:xfrm>
            <a:off x="3431356" y="169680"/>
            <a:ext cx="5062193" cy="4260919"/>
            <a:chOff x="6326957" y="1451728"/>
            <a:chExt cx="5286866" cy="4449450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B3010794-C149-4BC3-BB00-14675A6FA1CF}"/>
                </a:ext>
              </a:extLst>
            </p:cNvPr>
            <p:cNvSpPr/>
            <p:nvPr/>
          </p:nvSpPr>
          <p:spPr>
            <a:xfrm>
              <a:off x="6485640" y="1451728"/>
              <a:ext cx="4921436" cy="200101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027359-CBD6-42C8-BDEB-5186C6F908B9}"/>
                </a:ext>
              </a:extLst>
            </p:cNvPr>
            <p:cNvSpPr txBox="1"/>
            <p:nvPr/>
          </p:nvSpPr>
          <p:spPr>
            <a:xfrm>
              <a:off x="7004115" y="1786550"/>
              <a:ext cx="4058379" cy="99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B8FC02CE-A070-47FD-B37F-4DF645F443C2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88F04-D465-4BE8-9C61-4C3A58F669F8}"/>
                </a:ext>
              </a:extLst>
            </p:cNvPr>
            <p:cNvSpPr txBox="1"/>
            <p:nvPr/>
          </p:nvSpPr>
          <p:spPr>
            <a:xfrm>
              <a:off x="7004114" y="4468305"/>
              <a:ext cx="4265128" cy="99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4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21360-0AB3-40D6-B45E-8F303FB2F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16229"/>
          <a:stretch>
            <a:fillRect/>
          </a:stretch>
        </p:blipFill>
        <p:spPr bwMode="auto">
          <a:xfrm>
            <a:off x="1216057" y="1432875"/>
            <a:ext cx="9907571" cy="5203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915AD-0CE8-49E5-A70D-76F6D0821CBC}"/>
              </a:ext>
            </a:extLst>
          </p:cNvPr>
          <p:cNvSpPr txBox="1"/>
          <p:nvPr/>
        </p:nvSpPr>
        <p:spPr>
          <a:xfrm>
            <a:off x="754144" y="509047"/>
            <a:ext cx="643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Using comparison explicitly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41507B-BAF8-4012-B3CA-DA1FC1F665FC}"/>
              </a:ext>
            </a:extLst>
          </p:cNvPr>
          <p:cNvGrpSpPr/>
          <p:nvPr/>
        </p:nvGrpSpPr>
        <p:grpSpPr>
          <a:xfrm>
            <a:off x="6169842" y="433633"/>
            <a:ext cx="5286866" cy="4449449"/>
            <a:chOff x="6326957" y="1451729"/>
            <a:chExt cx="5286866" cy="4449449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1B23CC28-2AB4-410B-AFD9-51A8E221BE10}"/>
                </a:ext>
              </a:extLst>
            </p:cNvPr>
            <p:cNvSpPr/>
            <p:nvPr/>
          </p:nvSpPr>
          <p:spPr>
            <a:xfrm>
              <a:off x="6485641" y="1451729"/>
              <a:ext cx="4732256" cy="1668544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D77A52-D22C-4015-8DB9-D7EC9BC17945}"/>
                </a:ext>
              </a:extLst>
            </p:cNvPr>
            <p:cNvSpPr txBox="1"/>
            <p:nvPr/>
          </p:nvSpPr>
          <p:spPr>
            <a:xfrm>
              <a:off x="7004115" y="1786550"/>
              <a:ext cx="3751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When and how did problem-solving kick in?</a:t>
              </a:r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B61A077E-471B-477A-A1FE-787C1DB50478}"/>
                </a:ext>
              </a:extLst>
            </p:cNvPr>
            <p:cNvSpPr/>
            <p:nvPr/>
          </p:nvSpPr>
          <p:spPr>
            <a:xfrm>
              <a:off x="6326957" y="3931511"/>
              <a:ext cx="5286866" cy="1969667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C5B14-5F40-4622-AB34-C1AEA739E7B9}"/>
                </a:ext>
              </a:extLst>
            </p:cNvPr>
            <p:cNvSpPr txBox="1"/>
            <p:nvPr/>
          </p:nvSpPr>
          <p:spPr>
            <a:xfrm>
              <a:off x="7004115" y="4468305"/>
              <a:ext cx="3959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What representations and ways of thinking helped?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1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A19E-0D75-43E5-9557-42477C05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on the mathematical problem-solving in this presentation</a:t>
            </a:r>
            <a:r>
              <a:rPr lang="en-GB"/>
              <a:t>; implications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2FC0-B5A8-4B48-9899-8C55CB58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Dependent on past experience of a range of examples in similar formats, and the same example in different formats</a:t>
            </a:r>
          </a:p>
          <a:p>
            <a:r>
              <a:rPr lang="en-GB" dirty="0"/>
              <a:t>Dependent on past knowledge and seeing or hearing familiarity in the current problem (varied language; varied formats)</a:t>
            </a:r>
          </a:p>
          <a:p>
            <a:r>
              <a:rPr lang="en-GB" dirty="0"/>
              <a:t>Dependent on past knowledge of different meanings (division as fractions; division as grouping; etc. …)</a:t>
            </a:r>
          </a:p>
          <a:p>
            <a:r>
              <a:rPr lang="en-GB" dirty="0"/>
              <a:t>Dependent on simplifying a complex situation and focusing on fewer aspects. Comparison helps; simplification helps; finding a helpful representation helps; trying examples helps; having a conjecture to think about helps – all ways of managing cognitive load of complex problems.</a:t>
            </a:r>
          </a:p>
        </p:txBody>
      </p:sp>
    </p:spTree>
    <p:extLst>
      <p:ext uri="{BB962C8B-B14F-4D97-AF65-F5344CB8AC3E}">
        <p14:creationId xmlns:p14="http://schemas.microsoft.com/office/powerpoint/2010/main" val="35680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68" r="29469" b="26663"/>
          <a:stretch>
            <a:fillRect/>
          </a:stretch>
        </p:blipFill>
        <p:spPr bwMode="auto">
          <a:xfrm>
            <a:off x="7562351" y="4191001"/>
            <a:ext cx="2724649" cy="242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1295402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way to think about maths:</a:t>
            </a:r>
          </a:p>
          <a:p>
            <a:r>
              <a:rPr lang="en-GB" sz="2800" dirty="0"/>
              <a:t>   shows scope and structure of mathematical concepts</a:t>
            </a:r>
          </a:p>
          <a:p>
            <a:r>
              <a:rPr lang="en-GB" sz="2800" dirty="0"/>
              <a:t>   enables exploration and creativity and conjecture</a:t>
            </a:r>
          </a:p>
          <a:p>
            <a:r>
              <a:rPr lang="en-GB" sz="2800" dirty="0"/>
              <a:t>   develops expertise</a:t>
            </a:r>
          </a:p>
          <a:p>
            <a:r>
              <a:rPr lang="en-GB" sz="2800" dirty="0"/>
              <a:t>   uses natural powers</a:t>
            </a:r>
          </a:p>
          <a:p>
            <a:r>
              <a:rPr lang="en-GB" sz="2800" dirty="0"/>
              <a:t>   is a tool for planning challenging episodes</a:t>
            </a:r>
          </a:p>
          <a:p>
            <a:r>
              <a:rPr lang="en-GB" sz="2400" dirty="0"/>
              <a:t>	</a:t>
            </a:r>
          </a:p>
          <a:p>
            <a:endParaRPr lang="en-GB" sz="2400" dirty="0"/>
          </a:p>
          <a:p>
            <a:r>
              <a:rPr lang="en-GB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5029201"/>
            <a:ext cx="50291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Not a mysterious import from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    Shanghai and Singapore!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19601"/>
            <a:ext cx="274329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906714"/>
            <a:ext cx="7772400" cy="2503487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pmtheta.com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Anne Watson</a:t>
            </a:r>
          </a:p>
          <a:p>
            <a:endParaRPr lang="en-GB" sz="2800" b="1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Thinkers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Questions and prompts for mathematical thinking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Primary questions and prompts</a:t>
            </a:r>
          </a:p>
        </p:txBody>
      </p:sp>
    </p:spTree>
    <p:extLst>
      <p:ext uri="{BB962C8B-B14F-4D97-AF65-F5344CB8AC3E}">
        <p14:creationId xmlns:p14="http://schemas.microsoft.com/office/powerpoint/2010/main" val="344027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Find a number half way between:</a:t>
            </a:r>
            <a:endParaRPr lang="en-U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			 28 	and    34</a:t>
            </a:r>
          </a:p>
          <a:p>
            <a:pPr eaLnBrk="1" hangingPunct="1">
              <a:buFontTx/>
              <a:buNone/>
            </a:pPr>
            <a:r>
              <a:rPr lang="en-GB" dirty="0"/>
              <a:t>			2.8 	and    3.4</a:t>
            </a:r>
          </a:p>
          <a:p>
            <a:pPr eaLnBrk="1" hangingPunct="1">
              <a:buFontTx/>
              <a:buNone/>
            </a:pPr>
            <a:r>
              <a:rPr lang="en-GB" dirty="0"/>
              <a:t>			 38   	and    44</a:t>
            </a:r>
          </a:p>
          <a:p>
            <a:pPr eaLnBrk="1" hangingPunct="1">
              <a:buFontTx/>
              <a:buNone/>
            </a:pPr>
            <a:r>
              <a:rPr lang="en-GB" dirty="0"/>
              <a:t>		           -34	and   -28</a:t>
            </a:r>
          </a:p>
          <a:p>
            <a:pPr eaLnBrk="1" hangingPunct="1">
              <a:buFontTx/>
              <a:buNone/>
            </a:pPr>
            <a:r>
              <a:rPr lang="en-GB" dirty="0"/>
              <a:t>		        9028 	and    9034</a:t>
            </a:r>
          </a:p>
          <a:p>
            <a:pPr eaLnBrk="1" hangingPunct="1">
              <a:buFontTx/>
              <a:buNone/>
            </a:pPr>
            <a:r>
              <a:rPr lang="en-GB" dirty="0"/>
              <a:t>		       .0058 	and   .0064</a:t>
            </a:r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7674FC7-F255-4670-9A59-8886370147EA}"/>
              </a:ext>
            </a:extLst>
          </p:cNvPr>
          <p:cNvSpPr/>
          <p:nvPr/>
        </p:nvSpPr>
        <p:spPr>
          <a:xfrm>
            <a:off x="6485641" y="1451729"/>
            <a:ext cx="4732256" cy="166854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CB97F-0162-46DB-B99B-14AE1B2ED1C8}"/>
              </a:ext>
            </a:extLst>
          </p:cNvPr>
          <p:cNvSpPr txBox="1"/>
          <p:nvPr/>
        </p:nvSpPr>
        <p:spPr>
          <a:xfrm>
            <a:off x="7291632" y="2020768"/>
            <a:ext cx="331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How did you do it?</a:t>
            </a:r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88FDD6-9575-41D8-BCA5-C27182385565}"/>
              </a:ext>
            </a:extLst>
          </p:cNvPr>
          <p:cNvSpPr/>
          <p:nvPr/>
        </p:nvSpPr>
        <p:spPr>
          <a:xfrm>
            <a:off x="6326957" y="3931511"/>
            <a:ext cx="5286866" cy="196966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5140A-B11B-4190-A3EB-F7CAED1574AC}"/>
              </a:ext>
            </a:extLst>
          </p:cNvPr>
          <p:cNvSpPr txBox="1"/>
          <p:nvPr/>
        </p:nvSpPr>
        <p:spPr>
          <a:xfrm>
            <a:off x="7004115" y="4468305"/>
            <a:ext cx="395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varied and what stayed the same?</a:t>
            </a:r>
          </a:p>
        </p:txBody>
      </p:sp>
    </p:spTree>
    <p:extLst>
      <p:ext uri="{BB962C8B-B14F-4D97-AF65-F5344CB8AC3E}">
        <p14:creationId xmlns:p14="http://schemas.microsoft.com/office/powerpoint/2010/main" val="9134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4048027" y="4175354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23454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0DD04A-8D77-4A18-92E6-6B2A7B81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available to be learnt?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FA37E-0CC5-4FD1-9406-4398EE67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34499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Different ways to find the mid-point (counting from each end; measuring from each end; halving the sum …)</a:t>
            </a:r>
          </a:p>
          <a:p>
            <a:r>
              <a:rPr lang="en-GB" dirty="0"/>
              <a:t>Place value (possible support from calculator, or </a:t>
            </a:r>
            <a:r>
              <a:rPr lang="en-GB" dirty="0" err="1"/>
              <a:t>numberline</a:t>
            </a:r>
            <a:r>
              <a:rPr lang="en-GB" dirty="0"/>
              <a:t> with zoom, ….)</a:t>
            </a:r>
          </a:p>
          <a:p>
            <a:r>
              <a:rPr lang="en-GB" dirty="0"/>
              <a:t>Relationship of mid-point to end points</a:t>
            </a:r>
          </a:p>
          <a:p>
            <a:r>
              <a:rPr lang="en-GB" dirty="0"/>
              <a:t>Application of prior knowledge (measurement; formulae; scaling; flexibility on </a:t>
            </a:r>
            <a:r>
              <a:rPr lang="en-GB" dirty="0" err="1"/>
              <a:t>numberline</a:t>
            </a:r>
            <a:r>
              <a:rPr lang="en-GB" dirty="0"/>
              <a:t>)</a:t>
            </a:r>
          </a:p>
          <a:p>
            <a:r>
              <a:rPr lang="en-GB" dirty="0"/>
              <a:t>Opportunities to generalise about finding mid-points</a:t>
            </a:r>
          </a:p>
          <a:p>
            <a:r>
              <a:rPr lang="en-GB" dirty="0"/>
              <a:t>Opportunities to conjecture about mid-point of interval (</a:t>
            </a:r>
            <a:r>
              <a:rPr lang="en-GB" i="1" dirty="0" err="1"/>
              <a:t>a,b</a:t>
            </a:r>
            <a:r>
              <a:rPr lang="en-GB" dirty="0"/>
              <a:t>)</a:t>
            </a:r>
          </a:p>
          <a:p>
            <a:r>
              <a:rPr lang="en-GB" dirty="0"/>
              <a:t>Opportunities to conjecture about properties of linear relationships, e.g. if you multiply the end numbers by </a:t>
            </a:r>
            <a:r>
              <a:rPr lang="en-GB" i="1" dirty="0"/>
              <a:t>k</a:t>
            </a:r>
            <a:r>
              <a:rPr lang="en-GB" dirty="0"/>
              <a:t>, what happens to the mid-point? if you add </a:t>
            </a:r>
            <a:r>
              <a:rPr lang="en-GB" i="1" dirty="0"/>
              <a:t>c</a:t>
            </a:r>
            <a:r>
              <a:rPr lang="en-GB" dirty="0"/>
              <a:t> to each point, what happens to the mid-point? etc.</a:t>
            </a:r>
          </a:p>
          <a:p>
            <a:endParaRPr lang="en-GB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29758EB-FD7B-4710-B3AF-15E5CD1493DE}"/>
              </a:ext>
            </a:extLst>
          </p:cNvPr>
          <p:cNvSpPr/>
          <p:nvPr/>
        </p:nvSpPr>
        <p:spPr>
          <a:xfrm>
            <a:off x="6716598" y="2116853"/>
            <a:ext cx="5286866" cy="196966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3FA56-7D06-49D4-9533-11AD045457BD}"/>
              </a:ext>
            </a:extLst>
          </p:cNvPr>
          <p:cNvSpPr txBox="1"/>
          <p:nvPr/>
        </p:nvSpPr>
        <p:spPr>
          <a:xfrm>
            <a:off x="7494309" y="2739584"/>
            <a:ext cx="35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Where does problem-solving kick in?</a:t>
            </a:r>
          </a:p>
        </p:txBody>
      </p:sp>
    </p:spTree>
    <p:extLst>
      <p:ext uri="{BB962C8B-B14F-4D97-AF65-F5344CB8AC3E}">
        <p14:creationId xmlns:p14="http://schemas.microsoft.com/office/powerpoint/2010/main" val="19928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Analysing variation and invariance in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4012"/>
          </a:xfrm>
        </p:spPr>
        <p:txBody>
          <a:bodyPr/>
          <a:lstStyle/>
          <a:p>
            <a:pPr>
              <a:buNone/>
            </a:pPr>
            <a:r>
              <a:rPr lang="en-GB" dirty="0"/>
              <a:t>   Variation</a:t>
            </a:r>
          </a:p>
          <a:p>
            <a:pPr>
              <a:buNone/>
            </a:pPr>
            <a:r>
              <a:rPr lang="en-GB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79488"/>
          </a:xfrm>
        </p:spPr>
        <p:txBody>
          <a:bodyPr/>
          <a:lstStyle/>
          <a:p>
            <a:pPr>
              <a:buNone/>
            </a:pPr>
            <a:r>
              <a:rPr lang="en-GB" dirty="0"/>
              <a:t>Invariance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E3C6-D584-4C61-BBE3-D07383C11E7A}"/>
              </a:ext>
            </a:extLst>
          </p:cNvPr>
          <p:cNvSpPr txBox="1"/>
          <p:nvPr/>
        </p:nvSpPr>
        <p:spPr>
          <a:xfrm>
            <a:off x="4048027" y="4175354"/>
            <a:ext cx="716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available to be noticed and learnt as a result of the variation and invariance?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332DB-86B9-42CC-A329-8A27AD7B6F13}"/>
              </a:ext>
            </a:extLst>
          </p:cNvPr>
          <p:cNvSpPr txBox="1"/>
          <p:nvPr/>
        </p:nvSpPr>
        <p:spPr>
          <a:xfrm>
            <a:off x="4048027" y="5410986"/>
            <a:ext cx="650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becomes a problem to be solved using prior knowledge and reasoning? How does it emerge?</a:t>
            </a:r>
          </a:p>
        </p:txBody>
      </p:sp>
    </p:spTree>
    <p:extLst>
      <p:ext uri="{BB962C8B-B14F-4D97-AF65-F5344CB8AC3E}">
        <p14:creationId xmlns:p14="http://schemas.microsoft.com/office/powerpoint/2010/main" val="14295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048" y="152400"/>
            <a:ext cx="103382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4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980728"/>
            <a:ext cx="7848600" cy="762000"/>
          </a:xfrm>
        </p:spPr>
        <p:txBody>
          <a:bodyPr/>
          <a:lstStyle/>
          <a:p>
            <a:pPr eaLnBrk="1" hangingPunct="1"/>
            <a:r>
              <a:rPr lang="en-GB" sz="3400" dirty="0"/>
              <a:t>Multiplicative reasoning</a:t>
            </a:r>
            <a:endParaRPr lang="en-US" sz="3400" dirty="0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115050" y="37099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2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7099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05314" y="3071813"/>
            <a:ext cx="626268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600"/>
          </a:p>
          <a:p>
            <a:pPr eaLnBrk="1" hangingPunct="1">
              <a:buFontTx/>
              <a:buNone/>
            </a:pPr>
            <a:endParaRPr lang="en-US" sz="260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452813" y="2357438"/>
            <a:ext cx="5072062" cy="576262"/>
          </a:xfrm>
          <a:prstGeom prst="rect">
            <a:avLst/>
          </a:prstGeom>
          <a:solidFill>
            <a:srgbClr val="AA6B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45281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452813" y="3571875"/>
            <a:ext cx="4572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b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b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      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endParaRPr lang="en-GB" sz="2800" b="1" u="sng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c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b       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u="sng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45293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45306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5318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7453313" y="1785938"/>
            <a:ext cx="10715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402DF-5F5A-4B1E-B79F-697D4C670719}"/>
              </a:ext>
            </a:extLst>
          </p:cNvPr>
          <p:cNvSpPr txBox="1"/>
          <p:nvPr/>
        </p:nvSpPr>
        <p:spPr>
          <a:xfrm>
            <a:off x="7536657" y="4001302"/>
            <a:ext cx="372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Other ways to write this relationship?</a:t>
            </a:r>
          </a:p>
        </p:txBody>
      </p:sp>
    </p:spTree>
    <p:extLst>
      <p:ext uri="{BB962C8B-B14F-4D97-AF65-F5344CB8AC3E}">
        <p14:creationId xmlns:p14="http://schemas.microsoft.com/office/powerpoint/2010/main" val="7505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1070</Words>
  <Application>Microsoft Office PowerPoint</Application>
  <PresentationFormat>Widescreen</PresentationFormat>
  <Paragraphs>199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Equation</vt:lpstr>
      <vt:lpstr>Variation cut loose</vt:lpstr>
      <vt:lpstr>PowerPoint Presentation</vt:lpstr>
      <vt:lpstr>The plan!</vt:lpstr>
      <vt:lpstr>Find a number half way between:</vt:lpstr>
      <vt:lpstr>Analysing variation and invariance in the task</vt:lpstr>
      <vt:lpstr>What is available to be learnt?</vt:lpstr>
      <vt:lpstr>Analysing variation and invariance in the task</vt:lpstr>
      <vt:lpstr>PowerPoint Presentation</vt:lpstr>
      <vt:lpstr>Multiplicative reasoning</vt:lpstr>
      <vt:lpstr>Analysing variation in this situation</vt:lpstr>
      <vt:lpstr>Multiplicative reasoning</vt:lpstr>
      <vt:lpstr>PowerPoint Presentation</vt:lpstr>
      <vt:lpstr>Analysing variation and invariance in the task</vt:lpstr>
      <vt:lpstr>PowerPoint Presentation</vt:lpstr>
      <vt:lpstr>PowerPoint Presentation</vt:lpstr>
      <vt:lpstr>PowerPoint Presentation</vt:lpstr>
      <vt:lpstr>Analysing variation and invariance in the task</vt:lpstr>
      <vt:lpstr>PowerPoint Presentation</vt:lpstr>
      <vt:lpstr>Analysing variation and invariance in the task</vt:lpstr>
      <vt:lpstr> </vt:lpstr>
      <vt:lpstr>Analysing variation and invariance in the task</vt:lpstr>
      <vt:lpstr>PowerPoint Presentation</vt:lpstr>
      <vt:lpstr>Analysing variation and invariance in the task</vt:lpstr>
      <vt:lpstr>PowerPoint Presentation</vt:lpstr>
      <vt:lpstr>PowerPoint Presentation</vt:lpstr>
      <vt:lpstr>Contrasts in students’ work</vt:lpstr>
      <vt:lpstr>Variation used in teaching</vt:lpstr>
      <vt:lpstr>Does VT bring something to maths that cannot be seen already?</vt:lpstr>
      <vt:lpstr>Reflection on the effects of variation on you</vt:lpstr>
      <vt:lpstr>Reflection on the mathematical problem-solving in this presentation</vt:lpstr>
      <vt:lpstr>Find a number half way between:</vt:lpstr>
      <vt:lpstr>PowerPoint Presentation</vt:lpstr>
      <vt:lpstr>PowerPoint Presentation</vt:lpstr>
      <vt:lpstr> </vt:lpstr>
      <vt:lpstr>PowerPoint Presentation</vt:lpstr>
      <vt:lpstr>PowerPoint Presentation</vt:lpstr>
      <vt:lpstr>Reflection on the mathematical problem-solving in this presentation; implications</vt:lpstr>
      <vt:lpstr>Variation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cut loose</dc:title>
  <dc:creator>User 1</dc:creator>
  <cp:lastModifiedBy>User 1</cp:lastModifiedBy>
  <cp:revision>25</cp:revision>
  <dcterms:created xsi:type="dcterms:W3CDTF">2017-10-12T11:01:57Z</dcterms:created>
  <dcterms:modified xsi:type="dcterms:W3CDTF">2017-10-14T10:39:20Z</dcterms:modified>
</cp:coreProperties>
</file>