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36" r:id="rId2"/>
    <p:sldId id="770" r:id="rId3"/>
    <p:sldId id="762" r:id="rId4"/>
    <p:sldId id="763" r:id="rId5"/>
    <p:sldId id="771" r:id="rId6"/>
    <p:sldId id="747" r:id="rId7"/>
    <p:sldId id="748" r:id="rId8"/>
    <p:sldId id="749" r:id="rId9"/>
    <p:sldId id="750" r:id="rId10"/>
    <p:sldId id="773" r:id="rId11"/>
    <p:sldId id="783" r:id="rId12"/>
    <p:sldId id="774" r:id="rId13"/>
    <p:sldId id="775" r:id="rId14"/>
    <p:sldId id="758" r:id="rId15"/>
    <p:sldId id="778" r:id="rId16"/>
    <p:sldId id="776" r:id="rId17"/>
    <p:sldId id="752" r:id="rId18"/>
    <p:sldId id="738" r:id="rId19"/>
    <p:sldId id="784" r:id="rId20"/>
    <p:sldId id="760" r:id="rId21"/>
    <p:sldId id="777" r:id="rId22"/>
    <p:sldId id="785" r:id="rId23"/>
    <p:sldId id="751" r:id="rId24"/>
    <p:sldId id="753" r:id="rId25"/>
    <p:sldId id="754" r:id="rId26"/>
    <p:sldId id="755" r:id="rId27"/>
    <p:sldId id="756" r:id="rId28"/>
    <p:sldId id="781" r:id="rId29"/>
    <p:sldId id="782" r:id="rId30"/>
    <p:sldId id="780" r:id="rId31"/>
    <p:sldId id="746" r:id="rId32"/>
    <p:sldId id="759" r:id="rId33"/>
    <p:sldId id="766" r:id="rId34"/>
    <p:sldId id="54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 xmlns="">
        <p14:section name="Part One" id="{74451F8A-9042-8A41-8C55-BD4A25B159F1}">
          <p14:sldIdLst>
            <p14:sldId id="336"/>
            <p14:sldId id="770"/>
            <p14:sldId id="762"/>
            <p14:sldId id="763"/>
            <p14:sldId id="771"/>
            <p14:sldId id="747"/>
            <p14:sldId id="748"/>
            <p14:sldId id="749"/>
            <p14:sldId id="750"/>
            <p14:sldId id="773"/>
            <p14:sldId id="783"/>
            <p14:sldId id="774"/>
            <p14:sldId id="775"/>
            <p14:sldId id="758"/>
            <p14:sldId id="778"/>
            <p14:sldId id="776"/>
            <p14:sldId id="752"/>
            <p14:sldId id="738"/>
            <p14:sldId id="784"/>
            <p14:sldId id="760"/>
            <p14:sldId id="777"/>
            <p14:sldId id="785"/>
            <p14:sldId id="751"/>
            <p14:sldId id="753"/>
            <p14:sldId id="754"/>
            <p14:sldId id="755"/>
            <p14:sldId id="756"/>
            <p14:sldId id="781"/>
            <p14:sldId id="782"/>
            <p14:sldId id="780"/>
            <p14:sldId id="746"/>
            <p14:sldId id="759"/>
            <p14:sldId id="766"/>
            <p14:sldId id="5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4CB"/>
    <a:srgbClr val="F5F5CB"/>
    <a:srgbClr val="008B00"/>
    <a:srgbClr val="000000"/>
    <a:srgbClr val="00FFFF"/>
    <a:srgbClr val="00279F"/>
    <a:srgbClr val="3400FF"/>
    <a:srgbClr val="FFFFFF"/>
    <a:srgbClr val="666666"/>
    <a:srgbClr val="8E8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81" d="100"/>
          <a:sy n="81" d="100"/>
        </p:scale>
        <p:origin x="-144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rPr lang="en-GB"/>
              <a:pPr/>
              <a:t>16/02/2016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rPr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00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96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58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9743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24936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505599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 dirty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chemeClr val="bg1">
              <a:lumMod val="75000"/>
            </a:schemeClr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5699" y="2204864"/>
            <a:ext cx="8712968" cy="1440160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  <a:t>Teaching for Mastery: </a:t>
            </a:r>
            <a:b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latin typeface="Chalkboard" charset="0"/>
                <a:ea typeface="ＭＳ Ｐゴシック" charset="0"/>
                <a:cs typeface="ＭＳ Ｐゴシック" charset="0"/>
              </a:rPr>
              <a:t>variation theory</a:t>
            </a:r>
            <a:endParaRPr lang="en-US" sz="32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90626" y="3861048"/>
            <a:ext cx="5498428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Anne Watson and 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NCETM Standard Holders’ Conference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March 2016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endParaRPr lang="en-US" sz="2400" b="0" dirty="0" smtClean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4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800200"/>
          </a:xfrm>
        </p:spPr>
        <p:txBody>
          <a:bodyPr/>
          <a:lstStyle/>
          <a:p>
            <a:r>
              <a:rPr lang="en-GB" dirty="0" smtClean="0"/>
              <a:t>Intended / enacted / lived object of learning</a:t>
            </a:r>
          </a:p>
          <a:p>
            <a:pPr lvl="1"/>
            <a:r>
              <a:rPr lang="en-GB" dirty="0" smtClean="0"/>
              <a:t>Author intentions</a:t>
            </a:r>
          </a:p>
          <a:p>
            <a:pPr lvl="1"/>
            <a:r>
              <a:rPr lang="en-GB" dirty="0" smtClean="0"/>
              <a:t>Teacher intentions</a:t>
            </a:r>
          </a:p>
          <a:p>
            <a:pPr lvl="1"/>
            <a:r>
              <a:rPr lang="en-GB" dirty="0" smtClean="0"/>
              <a:t>Learner experience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2852936"/>
            <a:ext cx="6120680" cy="2952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dirty="0" smtClean="0"/>
              <a:t>Task</a:t>
            </a:r>
          </a:p>
          <a:p>
            <a:pPr lvl="1"/>
            <a:r>
              <a:rPr lang="en-GB" b="0" dirty="0" smtClean="0"/>
              <a:t>Author intentions</a:t>
            </a:r>
          </a:p>
          <a:p>
            <a:pPr lvl="1"/>
            <a:r>
              <a:rPr lang="en-GB" b="0" dirty="0" smtClean="0"/>
              <a:t>Teacher intentions</a:t>
            </a:r>
          </a:p>
          <a:p>
            <a:pPr lvl="1"/>
            <a:r>
              <a:rPr lang="en-GB" b="0" dirty="0" smtClean="0"/>
              <a:t>As presented</a:t>
            </a:r>
          </a:p>
          <a:p>
            <a:pPr lvl="1"/>
            <a:r>
              <a:rPr lang="en-GB" b="0" dirty="0" smtClean="0"/>
              <a:t>As interpreted by learners</a:t>
            </a:r>
          </a:p>
          <a:p>
            <a:pPr lvl="1"/>
            <a:r>
              <a:rPr lang="en-GB" b="0" dirty="0" smtClean="0"/>
              <a:t>What learners actually attempt</a:t>
            </a:r>
          </a:p>
          <a:p>
            <a:pPr lvl="1"/>
            <a:r>
              <a:rPr lang="en-GB" b="0" dirty="0" smtClean="0"/>
              <a:t>What learners actually do</a:t>
            </a:r>
          </a:p>
          <a:p>
            <a:pPr lvl="1"/>
            <a:r>
              <a:rPr lang="en-GB" b="0" dirty="0" smtClean="0"/>
              <a:t>What learners experience and internalise</a:t>
            </a:r>
          </a:p>
          <a:p>
            <a:pPr lvl="1">
              <a:buFontTx/>
              <a:buNone/>
            </a:pPr>
            <a:endParaRPr lang="en-GB" b="0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220072" y="1988840"/>
            <a:ext cx="2664296" cy="1152128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Didactic Transposition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292080" y="2996952"/>
            <a:ext cx="3672408" cy="14401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Expert awareness</a:t>
            </a:r>
            <a:b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is transformed into</a:t>
            </a:r>
            <a:b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 dirty="0" smtClean="0">
                <a:solidFill>
                  <a:schemeClr val="tx2"/>
                </a:solidFill>
                <a:latin typeface="Chalkboard" pitchFamily="-111" charset="0"/>
              </a:rPr>
              <a:t>Instruction in behaviour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ore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ritical aspects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focal </a:t>
            </a:r>
            <a:r>
              <a:rPr lang="en-GB" dirty="0" smtClean="0"/>
              <a:t>points </a:t>
            </a:r>
            <a:endParaRPr lang="en-GB" dirty="0"/>
          </a:p>
          <a:p>
            <a:r>
              <a:rPr lang="en-GB" dirty="0"/>
              <a:t>difficult </a:t>
            </a:r>
            <a:r>
              <a:rPr lang="en-GB" dirty="0" smtClean="0"/>
              <a:t>points </a:t>
            </a:r>
            <a:endParaRPr lang="en-GB" dirty="0"/>
          </a:p>
          <a:p>
            <a:r>
              <a:rPr lang="en-GB" dirty="0" smtClean="0"/>
              <a:t>hinges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113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7772400" cy="1440160"/>
          </a:xfrm>
        </p:spPr>
        <p:txBody>
          <a:bodyPr anchor="t"/>
          <a:lstStyle/>
          <a:p>
            <a:r>
              <a:rPr lang="en-GB" sz="2400" dirty="0" smtClean="0"/>
              <a:t>What are you doing?  </a:t>
            </a:r>
            <a:br>
              <a:rPr lang="en-GB" sz="2400" dirty="0" smtClean="0"/>
            </a:br>
            <a:r>
              <a:rPr lang="en-GB" sz="2400" dirty="0" smtClean="0"/>
              <a:t>What are you attending to?</a:t>
            </a:r>
            <a:br>
              <a:rPr lang="en-GB" sz="2400" dirty="0" smtClean="0"/>
            </a:br>
            <a:r>
              <a:rPr lang="en-GB" sz="2400" dirty="0" smtClean="0"/>
              <a:t>What aspect of fractions do you </a:t>
            </a:r>
            <a:r>
              <a:rPr lang="en-GB" sz="2400" i="1" dirty="0" smtClean="0"/>
              <a:t>have</a:t>
            </a:r>
            <a:r>
              <a:rPr lang="en-GB" sz="2400" dirty="0" smtClean="0"/>
              <a:t> to think about?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6542" t="2299" r="6542" b="66999"/>
          <a:stretch>
            <a:fillRect/>
          </a:stretch>
        </p:blipFill>
        <p:spPr bwMode="auto">
          <a:xfrm>
            <a:off x="323528" y="404664"/>
            <a:ext cx="824214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Talk and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could you do differently to ensure the lived object of learning is some critical aspect of fractions?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Line Fractions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6477000" cy="3352800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528" y="3933056"/>
            <a:ext cx="8424936" cy="27363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sz="2000" b="0" dirty="0" smtClean="0"/>
              <a:t>Fractions applet offers model for sums to 1 of fractions with the same denominator,</a:t>
            </a:r>
            <a:br>
              <a:rPr lang="en-GB" sz="2000" b="0" dirty="0" smtClean="0"/>
            </a:br>
            <a:r>
              <a:rPr lang="en-GB" sz="2000" b="0" dirty="0" smtClean="0"/>
              <a:t> i.e</a:t>
            </a:r>
            <a:r>
              <a:rPr lang="en-GB" sz="2000" b="0" dirty="0" smtClean="0"/>
              <a:t>. </a:t>
            </a:r>
            <a:r>
              <a:rPr lang="en-GB" sz="2000" b="0" dirty="0" smtClean="0"/>
              <a:t>you can position one fraction and predict where the second will take you.</a:t>
            </a:r>
          </a:p>
          <a:p>
            <a:r>
              <a:rPr lang="en-GB" sz="2000" b="0" dirty="0" smtClean="0"/>
              <a:t> Vary the denominator, also do sums to &lt; 1, and then do sums to &gt; 1 so as to model the meaning of mixed fractions.</a:t>
            </a:r>
          </a:p>
          <a:p>
            <a:r>
              <a:rPr lang="en-GB" sz="2000" b="0" dirty="0" smtClean="0"/>
              <a:t>Extend to different denominators where one is a multiple of the other.</a:t>
            </a:r>
          </a:p>
          <a:p>
            <a:pPr>
              <a:buFont typeface="Wingdings" charset="2"/>
              <a:buNone/>
            </a:pPr>
            <a:endParaRPr lang="en-GB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72400" cy="609600"/>
          </a:xfrm>
        </p:spPr>
        <p:txBody>
          <a:bodyPr/>
          <a:lstStyle/>
          <a:p>
            <a:r>
              <a:rPr lang="en-GB" dirty="0" smtClean="0"/>
              <a:t>Design of the question sequence for </a:t>
            </a:r>
            <a:r>
              <a:rPr lang="en-GB" dirty="0" err="1" smtClean="0"/>
              <a:t>numberline</a:t>
            </a:r>
            <a:r>
              <a:rPr lang="en-GB" dirty="0" smtClean="0"/>
              <a:t> fractions applet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/>
          <a:lstStyle/>
          <a:p>
            <a:r>
              <a:rPr lang="en-GB" sz="2000" dirty="0" smtClean="0"/>
              <a:t>Content</a:t>
            </a:r>
          </a:p>
          <a:p>
            <a:pPr lvl="1"/>
            <a:r>
              <a:rPr lang="en-GB" sz="1600" dirty="0" smtClean="0"/>
              <a:t>Same denominator</a:t>
            </a:r>
          </a:p>
          <a:p>
            <a:pPr lvl="1"/>
            <a:r>
              <a:rPr lang="en-GB" sz="1600" dirty="0" smtClean="0"/>
              <a:t>Coordinating different denominators</a:t>
            </a:r>
          </a:p>
          <a:p>
            <a:pPr lvl="1"/>
            <a:r>
              <a:rPr lang="en-GB" sz="1600" dirty="0" smtClean="0"/>
              <a:t>Sums to 1</a:t>
            </a:r>
          </a:p>
          <a:p>
            <a:pPr lvl="1"/>
            <a:r>
              <a:rPr lang="en-GB" sz="1600" dirty="0" smtClean="0"/>
              <a:t>Going beyond 1</a:t>
            </a:r>
          </a:p>
          <a:p>
            <a:pPr lvl="1"/>
            <a:r>
              <a:rPr lang="en-GB" sz="1600" dirty="0" smtClean="0"/>
              <a:t>Tenths</a:t>
            </a:r>
          </a:p>
          <a:p>
            <a:pPr lvl="1"/>
            <a:r>
              <a:rPr lang="en-GB" sz="1600" dirty="0" smtClean="0"/>
              <a:t>Comparing to decimal notation etc.</a:t>
            </a:r>
          </a:p>
          <a:p>
            <a:endParaRPr lang="en-GB" sz="2000" dirty="0" smtClean="0"/>
          </a:p>
          <a:p>
            <a:r>
              <a:rPr lang="en-GB" sz="2000" dirty="0" smtClean="0"/>
              <a:t>Pedagogy</a:t>
            </a:r>
          </a:p>
          <a:p>
            <a:pPr lvl="1"/>
            <a:r>
              <a:rPr lang="en-GB" sz="1600" dirty="0" smtClean="0"/>
              <a:t>Diagram maintaining link with meaning</a:t>
            </a:r>
          </a:p>
          <a:p>
            <a:pPr lvl="1"/>
            <a:r>
              <a:rPr lang="en-GB" sz="1600" dirty="0" smtClean="0"/>
              <a:t>Teacher choice of </a:t>
            </a:r>
            <a:r>
              <a:rPr lang="en-GB" sz="1600" dirty="0" smtClean="0"/>
              <a:t>examples</a:t>
            </a:r>
            <a:endParaRPr lang="en-GB" sz="1600" dirty="0" smtClean="0"/>
          </a:p>
          <a:p>
            <a:pPr lvl="1"/>
            <a:r>
              <a:rPr lang="en-GB" sz="1600" dirty="0" smtClean="0"/>
              <a:t>Why tenths?</a:t>
            </a:r>
          </a:p>
          <a:p>
            <a:pPr lvl="1"/>
            <a:r>
              <a:rPr lang="en-GB" sz="1600" dirty="0" smtClean="0"/>
              <a:t>Order (</a:t>
            </a:r>
            <a:r>
              <a:rPr lang="en-GB" sz="1600" dirty="0" err="1" smtClean="0"/>
              <a:t>e.g</a:t>
            </a:r>
            <a:r>
              <a:rPr lang="en-GB" sz="1600" dirty="0" smtClean="0"/>
              <a:t> when to do sums to 1 and why)</a:t>
            </a:r>
          </a:p>
          <a:p>
            <a:pPr lvl="1"/>
            <a:r>
              <a:rPr lang="en-GB" sz="1600" dirty="0" smtClean="0"/>
              <a:t>Learner generated examples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Intended        enacted</a:t>
            </a:r>
            <a:r>
              <a:rPr lang="en-GB" dirty="0" smtClean="0"/>
              <a:t>  </a:t>
            </a:r>
            <a:r>
              <a:rPr lang="en-GB" dirty="0" smtClean="0"/>
              <a:t>      lived </a:t>
            </a:r>
            <a:r>
              <a:rPr lang="en-GB" dirty="0" smtClean="0"/>
              <a:t>object of learning</a:t>
            </a:r>
          </a:p>
          <a:p>
            <a:r>
              <a:rPr lang="en-GB" dirty="0" smtClean="0"/>
              <a:t>Critical aspects; focal point; difficult point; hinge</a:t>
            </a:r>
          </a:p>
          <a:p>
            <a:r>
              <a:rPr lang="en-GB" dirty="0" smtClean="0"/>
              <a:t>Use of variation to bring lived object of learning and intended object of learning together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979712" y="1196752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3779912" y="1196752"/>
            <a:ext cx="504056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rPr>
              <a:t> </a:t>
            </a:r>
            <a:endParaRPr kumimoji="0" lang="en-GB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Words, Meanings and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3024336"/>
          </a:xfrm>
        </p:spPr>
        <p:txBody>
          <a:bodyPr/>
          <a:lstStyle/>
          <a:p>
            <a:r>
              <a:rPr lang="en-GB" dirty="0" smtClean="0"/>
              <a:t>Mastery is ....</a:t>
            </a:r>
          </a:p>
          <a:p>
            <a:r>
              <a:rPr lang="en-GB" dirty="0" smtClean="0"/>
              <a:t>Variation is ....</a:t>
            </a:r>
            <a:endParaRPr lang="en-GB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203848" y="2276872"/>
            <a:ext cx="3672408" cy="2160240"/>
          </a:xfrm>
          <a:prstGeom prst="wedgeRoundRectCallout">
            <a:avLst>
              <a:gd name="adj1" fmla="val -73601"/>
              <a:gd name="adj2" fmla="val -4537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800" b="1" kern="1200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lnSpc>
                <a:spcPct val="70000"/>
              </a:lnSpc>
              <a:defRPr/>
            </a:pPr>
            <a:endParaRPr lang="en-US" sz="2400" b="0" dirty="0">
              <a:solidFill>
                <a:srgbClr val="FFFF66"/>
              </a:solidFill>
              <a:latin typeface="Chalkboard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Avoid the teaching of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speculators,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whose </a:t>
            </a:r>
            <a:r>
              <a:rPr lang="en-US" sz="2400" b="0" dirty="0" err="1">
                <a:solidFill>
                  <a:srgbClr val="800040"/>
                </a:solidFill>
                <a:latin typeface="Chalkboard" charset="0"/>
              </a:rPr>
              <a:t>judgements</a:t>
            </a: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 are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not confirmed </a:t>
            </a:r>
            <a:br>
              <a:rPr lang="en-US" sz="2400" b="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by experience</a:t>
            </a: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.</a:t>
            </a:r>
            <a:br>
              <a:rPr lang="en-US" sz="2400" dirty="0">
                <a:solidFill>
                  <a:srgbClr val="800040"/>
                </a:solidFill>
                <a:latin typeface="Chalkboard" charset="0"/>
              </a:rPr>
            </a:b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 </a:t>
            </a:r>
            <a:r>
              <a:rPr lang="en-US" sz="2400" b="0" dirty="0">
                <a:solidFill>
                  <a:srgbClr val="800040"/>
                </a:solidFill>
                <a:latin typeface="Chalkboard" charset="0"/>
              </a:rPr>
              <a:t>(Leonardo Da Vinci</a:t>
            </a:r>
            <a:r>
              <a:rPr lang="en-US" sz="2400" dirty="0">
                <a:solidFill>
                  <a:srgbClr val="800040"/>
                </a:solidFill>
                <a:latin typeface="Chalkboard" charset="0"/>
              </a:rPr>
              <a:t>)</a:t>
            </a:r>
            <a:endParaRPr lang="en-US" sz="2400" dirty="0">
              <a:latin typeface="Chalkboar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Mastery is a state of mind – an outcome of learning</a:t>
            </a:r>
          </a:p>
          <a:p>
            <a:r>
              <a:rPr lang="en-GB" dirty="0" smtClean="0"/>
              <a:t>“Mastery Learning” </a:t>
            </a:r>
            <a:r>
              <a:rPr lang="en-GB" dirty="0" smtClean="0"/>
              <a:t>as a method – all can learn; what differs is the time requirement (1950s Bloom)</a:t>
            </a:r>
          </a:p>
          <a:p>
            <a:r>
              <a:rPr lang="en-GB" dirty="0" smtClean="0"/>
              <a:t>Quality of teaching is important: </a:t>
            </a:r>
            <a:r>
              <a:rPr lang="en-GB" dirty="0" smtClean="0"/>
              <a:t>what is available to be learnt?</a:t>
            </a:r>
            <a:endParaRPr lang="en-GB" dirty="0" smtClean="0"/>
          </a:p>
          <a:p>
            <a:r>
              <a:rPr lang="en-GB" dirty="0" smtClean="0"/>
              <a:t>Lived object of learning</a:t>
            </a:r>
          </a:p>
          <a:p>
            <a:r>
              <a:rPr lang="en-GB" dirty="0" smtClean="0"/>
              <a:t>Habits of learning; habits of mind</a:t>
            </a:r>
          </a:p>
          <a:p>
            <a:r>
              <a:rPr lang="en-GB" dirty="0" smtClean="0"/>
              <a:t>Mastering </a:t>
            </a:r>
            <a:r>
              <a:rPr lang="en-GB" dirty="0"/>
              <a:t>a </a:t>
            </a:r>
            <a:r>
              <a:rPr lang="en-GB" dirty="0" smtClean="0"/>
              <a:t>technique</a:t>
            </a:r>
            <a:endParaRPr lang="en-GB" dirty="0"/>
          </a:p>
          <a:p>
            <a:r>
              <a:rPr lang="en-GB" dirty="0" smtClean="0"/>
              <a:t>Mastering </a:t>
            </a:r>
            <a:r>
              <a:rPr lang="en-GB" dirty="0"/>
              <a:t>a </a:t>
            </a:r>
            <a:r>
              <a:rPr lang="en-GB" dirty="0" smtClean="0"/>
              <a:t>concept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18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Mastering a </a:t>
            </a:r>
            <a:r>
              <a:rPr lang="en-GB" dirty="0" smtClean="0"/>
              <a:t>technique </a:t>
            </a:r>
            <a:endParaRPr lang="en-GB" dirty="0" smtClean="0"/>
          </a:p>
          <a:p>
            <a:pPr lvl="1"/>
            <a:r>
              <a:rPr lang="en-GB" dirty="0" smtClean="0"/>
              <a:t>reducing the amount of attention required to carry through the technique accurately (procedures)</a:t>
            </a:r>
          </a:p>
          <a:p>
            <a:r>
              <a:rPr lang="en-GB" dirty="0" smtClean="0"/>
              <a:t>Mastering </a:t>
            </a:r>
            <a:r>
              <a:rPr lang="en-GB" dirty="0" smtClean="0"/>
              <a:t>a </a:t>
            </a:r>
            <a:r>
              <a:rPr lang="en-GB" dirty="0" smtClean="0"/>
              <a:t>concept </a:t>
            </a:r>
            <a:endParaRPr lang="en-GB" dirty="0" smtClean="0"/>
          </a:p>
          <a:p>
            <a:pPr lvl="1"/>
            <a:r>
              <a:rPr lang="en-GB" dirty="0" smtClean="0"/>
              <a:t>having a strong personal </a:t>
            </a:r>
            <a:r>
              <a:rPr lang="en-GB" dirty="0" smtClean="0"/>
              <a:t>narrative </a:t>
            </a:r>
            <a:endParaRPr lang="en-GB" dirty="0" smtClean="0"/>
          </a:p>
          <a:p>
            <a:pPr lvl="1"/>
            <a:r>
              <a:rPr lang="en-GB" dirty="0" smtClean="0"/>
              <a:t>awareness of all of the possible dimensions of possible </a:t>
            </a:r>
            <a:r>
              <a:rPr lang="en-GB" dirty="0" smtClean="0"/>
              <a:t>variation</a:t>
            </a:r>
            <a:endParaRPr lang="en-GB" dirty="0" smtClean="0"/>
          </a:p>
          <a:p>
            <a:pPr lvl="1"/>
            <a:r>
              <a:rPr lang="en-GB" dirty="0" smtClean="0"/>
              <a:t>using the concept to express mathematical relationships in a variety of </a:t>
            </a:r>
            <a:r>
              <a:rPr lang="en-GB" dirty="0" smtClean="0"/>
              <a:t>contexts </a:t>
            </a:r>
            <a:endParaRPr lang="en-GB" dirty="0" smtClean="0"/>
          </a:p>
          <a:p>
            <a:pPr lvl="1"/>
            <a:r>
              <a:rPr lang="en-GB" dirty="0" smtClean="0"/>
              <a:t>and access to a rich space of examples and tools for example </a:t>
            </a:r>
            <a:r>
              <a:rPr lang="en-GB" dirty="0" smtClean="0"/>
              <a:t>construction and use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work through lived </a:t>
            </a:r>
            <a:r>
              <a:rPr lang="en-GB" dirty="0" smtClean="0"/>
              <a:t>experience, ours and yours</a:t>
            </a:r>
            <a:endParaRPr lang="en-GB" dirty="0" smtClean="0"/>
          </a:p>
          <a:p>
            <a:r>
              <a:rPr lang="en-GB" dirty="0" smtClean="0"/>
              <a:t>We offer tasks for you, with </a:t>
            </a:r>
            <a:r>
              <a:rPr lang="en-GB" dirty="0" smtClean="0"/>
              <a:t>colleagues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Variation theory is a theory of learning</a:t>
            </a:r>
          </a:p>
          <a:p>
            <a:r>
              <a:rPr lang="en-GB" dirty="0" smtClean="0"/>
              <a:t>What is available to be </a:t>
            </a:r>
            <a:r>
              <a:rPr lang="en-GB" dirty="0" smtClean="0"/>
              <a:t>learnt </a:t>
            </a:r>
            <a:r>
              <a:rPr lang="en-GB" dirty="0" smtClean="0"/>
              <a:t>(not what will be </a:t>
            </a:r>
            <a:r>
              <a:rPr lang="en-GB" dirty="0" smtClean="0"/>
              <a:t>learnt)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040560"/>
          </a:xfrm>
        </p:spPr>
        <p:txBody>
          <a:bodyPr/>
          <a:lstStyle/>
          <a:p>
            <a:r>
              <a:rPr lang="en-GB" dirty="0" smtClean="0"/>
              <a:t>Dimensions of possible variation (scope of the concept)</a:t>
            </a:r>
          </a:p>
          <a:p>
            <a:r>
              <a:rPr lang="en-GB" dirty="0" smtClean="0"/>
              <a:t>Dimensions of necessary variation (to bring difficult points and hinge points into focus)</a:t>
            </a:r>
          </a:p>
          <a:p>
            <a:r>
              <a:rPr lang="en-GB" dirty="0" smtClean="0"/>
              <a:t>Range of possible (permissible?) change </a:t>
            </a:r>
          </a:p>
          <a:p>
            <a:r>
              <a:rPr lang="en-GB" dirty="0" smtClean="0"/>
              <a:t>What conjectures?</a:t>
            </a:r>
          </a:p>
          <a:p>
            <a:r>
              <a:rPr lang="en-GB" dirty="0" smtClean="0"/>
              <a:t>What generalisations? (the difficult points)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Conceptual variation</a:t>
            </a:r>
          </a:p>
          <a:p>
            <a:r>
              <a:rPr lang="en-GB" dirty="0" smtClean="0"/>
              <a:t>Procedural variation (process; proceed; progress)</a:t>
            </a:r>
          </a:p>
          <a:p>
            <a:endParaRPr lang="en-GB" dirty="0" smtClean="0"/>
          </a:p>
          <a:p>
            <a:r>
              <a:rPr lang="en-GB" dirty="0" smtClean="0"/>
              <a:t>Who provides the variation?</a:t>
            </a:r>
          </a:p>
          <a:p>
            <a:r>
              <a:rPr lang="en-GB" dirty="0" smtClean="0"/>
              <a:t>Scaffolding (</a:t>
            </a:r>
            <a:r>
              <a:rPr lang="en-GB" dirty="0" err="1" smtClean="0"/>
              <a:t>Pu</a:t>
            </a:r>
            <a:r>
              <a:rPr lang="en-GB" dirty="0" smtClean="0"/>
              <a:t> Dian)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6438" y="1014413"/>
            <a:ext cx="51911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0725" y="985838"/>
            <a:ext cx="5162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5013" y="1000125"/>
            <a:ext cx="51339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1213" y="1019175"/>
            <a:ext cx="49815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538" y="1066800"/>
            <a:ext cx="51149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028700"/>
            <a:ext cx="48577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happened for you?</a:t>
            </a:r>
          </a:p>
          <a:p>
            <a:r>
              <a:rPr lang="en-GB" dirty="0" smtClean="0"/>
              <a:t>How did the variations influence what happened for you?</a:t>
            </a:r>
          </a:p>
          <a:p>
            <a:r>
              <a:rPr lang="en-GB" dirty="0" smtClean="0"/>
              <a:t>Are we more the same than different? (role of prior knowledge; argument for mastery approach to ensure everyone is prepared)</a:t>
            </a:r>
          </a:p>
          <a:p>
            <a:r>
              <a:rPr lang="en-GB" dirty="0" smtClean="0"/>
              <a:t>Earlier conjectures about mastery and variation, connections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0880" cy="792088"/>
          </a:xfrm>
        </p:spPr>
        <p:txBody>
          <a:bodyPr anchor="t"/>
          <a:lstStyle/>
          <a:p>
            <a:r>
              <a:rPr lang="en-GB" dirty="0" smtClean="0"/>
              <a:t>Task 1: Taxi cab geometry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6" y="908721"/>
            <a:ext cx="8136904" cy="513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Taxi-cab distance </a:t>
            </a:r>
            <a:r>
              <a:rPr lang="en-US" sz="1800" b="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is the shortest distance from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to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two-dimensional coordinate grid, using horizontal and vertical movement only. We call it the taxicab distance.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this exercise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(-2,-1). Mark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a coordinate grid. </a:t>
            </a:r>
          </a:p>
          <a:p>
            <a:pPr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each point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 (a) to (h) below calculate </a:t>
            </a:r>
            <a:r>
              <a:rPr lang="en-US" sz="1800" b="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Dist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and mark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on the grid: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62900" lvl="0" indent="-342900" eaLnBrk="0" fontAlgn="base" hangingPunct="0">
              <a:spcBef>
                <a:spcPts val="400"/>
              </a:spcBef>
              <a:spcAft>
                <a:spcPct val="0"/>
              </a:spcAft>
              <a:buAutoNum type="alphaLcParenBoth"/>
              <a:tabLst>
                <a:tab pos="3125788" algn="l"/>
              </a:tabLst>
            </a:pP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(1, -1)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(b)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(-2, -4)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(c)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(-1, -3)		</a:t>
            </a:r>
            <a:endParaRPr lang="en-GB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(d)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-2)</a:t>
            </a: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(e)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  </a:t>
            </a:r>
            <a:b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8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(f)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b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1800" b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(g)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(0, 0) </a:t>
            </a:r>
          </a:p>
          <a:p>
            <a:pPr marL="720000" lvl="0" eaLnBrk="0" fontAlgn="base" hangingPunct="0">
              <a:spcBef>
                <a:spcPts val="400"/>
              </a:spcBef>
              <a:spcAft>
                <a:spcPct val="0"/>
              </a:spcAft>
              <a:tabLst>
                <a:tab pos="3125788" algn="l"/>
              </a:tabLst>
            </a:pP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(h) </a:t>
            </a:r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1800" b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(-2, 2)	</a:t>
            </a:r>
            <a:endParaRPr lang="en-US" sz="18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4082655"/>
              </p:ext>
            </p:extLst>
          </p:nvPr>
        </p:nvGraphicFramePr>
        <p:xfrm>
          <a:off x="1898650" y="4203700"/>
          <a:ext cx="973138" cy="684213"/>
        </p:xfrm>
        <a:graphic>
          <a:graphicData uri="http://schemas.openxmlformats.org/presentationml/2006/ole">
            <p:oleObj spid="_x0000_s61499" name="Equation" r:id="rId3" imgW="621360" imgH="42948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8381165"/>
              </p:ext>
            </p:extLst>
          </p:nvPr>
        </p:nvGraphicFramePr>
        <p:xfrm>
          <a:off x="1914525" y="4851400"/>
          <a:ext cx="889000" cy="644525"/>
        </p:xfrm>
        <a:graphic>
          <a:graphicData uri="http://schemas.openxmlformats.org/presentationml/2006/ole">
            <p:oleObj spid="_x0000_s61500" name="Equation" r:id="rId4" imgW="612360" imgH="429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3: design of question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Construct an object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</a:t>
            </a:r>
          </a:p>
          <a:p>
            <a:r>
              <a:rPr lang="en-GB" dirty="0" smtClean="0"/>
              <a:t>Variation on the object (and another, and another)</a:t>
            </a:r>
          </a:p>
          <a:p>
            <a:r>
              <a:rPr lang="en-GB" dirty="0" smtClean="0"/>
              <a:t>Introduce a new constraint (no others ...)</a:t>
            </a:r>
          </a:p>
          <a:p>
            <a:r>
              <a:rPr lang="en-GB" dirty="0" smtClean="0"/>
              <a:t>Ask similar questions of a new object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</a:t>
            </a:r>
          </a:p>
          <a:p>
            <a:r>
              <a:rPr lang="en-GB" dirty="0" smtClean="0"/>
              <a:t>Variation in method</a:t>
            </a:r>
          </a:p>
          <a:p>
            <a:r>
              <a:rPr lang="en-GB" dirty="0" smtClean="0"/>
              <a:t>New kind of question/insight/concept</a:t>
            </a:r>
          </a:p>
          <a:p>
            <a:pPr lvl="1"/>
            <a:r>
              <a:rPr lang="en-GB" dirty="0" smtClean="0"/>
              <a:t>and another</a:t>
            </a:r>
          </a:p>
          <a:p>
            <a:pPr lvl="1"/>
            <a:r>
              <a:rPr lang="en-GB" dirty="0" smtClean="0"/>
              <a:t>and another (opportunity to experience)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7772400" cy="609600"/>
          </a:xfrm>
        </p:spPr>
        <p:txBody>
          <a:bodyPr/>
          <a:lstStyle/>
          <a:p>
            <a:r>
              <a:rPr lang="en-GB" dirty="0" smtClean="0"/>
              <a:t>Types of variation (Chinese analysis)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17440"/>
            <a:ext cx="8424936" cy="5040560"/>
          </a:xfrm>
        </p:spPr>
        <p:txBody>
          <a:bodyPr/>
          <a:lstStyle/>
          <a:p>
            <a:r>
              <a:rPr lang="en-GB" dirty="0" smtClean="0"/>
              <a:t>Conceptual: </a:t>
            </a:r>
          </a:p>
          <a:p>
            <a:pPr lvl="1"/>
            <a:r>
              <a:rPr lang="en-GB" dirty="0" smtClean="0"/>
              <a:t>presentations; representations; examples/non examples approaches; connections with what we already know; what mathematical problems this new idea is going to help us with; multiple experiences and perspectives; various critical aspects</a:t>
            </a:r>
          </a:p>
          <a:p>
            <a:r>
              <a:rPr lang="en-GB" dirty="0" smtClean="0"/>
              <a:t>Procedural:</a:t>
            </a:r>
          </a:p>
          <a:p>
            <a:pPr lvl="1"/>
            <a:r>
              <a:rPr lang="en-GB" dirty="0" smtClean="0"/>
              <a:t>Multiple problems - one solution method</a:t>
            </a:r>
          </a:p>
          <a:p>
            <a:pPr lvl="1"/>
            <a:r>
              <a:rPr lang="en-GB" dirty="0" smtClean="0"/>
              <a:t>One problem - multiple solution methods</a:t>
            </a:r>
          </a:p>
          <a:p>
            <a:pPr lvl="1"/>
            <a:r>
              <a:rPr lang="en-GB" dirty="0" smtClean="0"/>
              <a:t>One situation - multiple presentations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7772400" cy="609600"/>
          </a:xfrm>
        </p:spPr>
        <p:txBody>
          <a:bodyPr/>
          <a:lstStyle/>
          <a:p>
            <a:r>
              <a:rPr lang="en-GB" dirty="0" smtClean="0"/>
              <a:t>Insert here dynamic </a:t>
            </a:r>
            <a:r>
              <a:rPr lang="en-GB" dirty="0" err="1" smtClean="0"/>
              <a:t>graphplotting</a:t>
            </a:r>
            <a:r>
              <a:rPr lang="en-GB" dirty="0" smtClean="0"/>
              <a:t>  thingy not sure what you want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6" cy="2088232"/>
          </a:xfrm>
        </p:spPr>
        <p:txBody>
          <a:bodyPr/>
          <a:lstStyle/>
          <a:p>
            <a:r>
              <a:rPr lang="en-GB" dirty="0" smtClean="0"/>
              <a:t>The previous graphing slides – do we want to be able to </a:t>
            </a:r>
            <a:r>
              <a:rPr lang="en-GB" dirty="0"/>
              <a:t>e</a:t>
            </a:r>
            <a:r>
              <a:rPr lang="en-GB" dirty="0" smtClean="0"/>
              <a:t>nter some of their ideas in real time, or illustrate some possibilities?  I think we need to be able to click to some graphing software here that will let us enter equations, and also let us sketch plausible graphs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quality of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Anticipate what variation is necessary to develop procedural mastery (process; proceed; progress), and conceptual mastery</a:t>
            </a:r>
          </a:p>
          <a:p>
            <a:r>
              <a:rPr lang="en-GB" dirty="0" smtClean="0"/>
              <a:t>Critical aspects; focus; difficult points; hinges</a:t>
            </a:r>
          </a:p>
          <a:p>
            <a:r>
              <a:rPr lang="en-GB" dirty="0" smtClean="0"/>
              <a:t>Dimensions </a:t>
            </a:r>
            <a:r>
              <a:rPr lang="en-GB" dirty="0" smtClean="0"/>
              <a:t>of </a:t>
            </a:r>
            <a:r>
              <a:rPr lang="en-GB" dirty="0" smtClean="0"/>
              <a:t>variation to draw attention to the critical aspects and focus</a:t>
            </a:r>
            <a:endParaRPr lang="en-GB" dirty="0" smtClean="0"/>
          </a:p>
          <a:p>
            <a:r>
              <a:rPr lang="en-GB" dirty="0" smtClean="0"/>
              <a:t>Ranges of </a:t>
            </a:r>
            <a:r>
              <a:rPr lang="en-GB" dirty="0" smtClean="0"/>
              <a:t>change that will focus attention</a:t>
            </a:r>
            <a:endParaRPr lang="en-GB" dirty="0" smtClean="0"/>
          </a:p>
          <a:p>
            <a:r>
              <a:rPr lang="en-GB" dirty="0" smtClean="0"/>
              <a:t>Examples and </a:t>
            </a:r>
            <a:r>
              <a:rPr lang="en-GB" dirty="0" smtClean="0"/>
              <a:t>non-examples to delineate the concept</a:t>
            </a:r>
            <a:endParaRPr lang="en-GB" dirty="0" smtClean="0"/>
          </a:p>
          <a:p>
            <a:r>
              <a:rPr lang="en-GB" dirty="0" smtClean="0"/>
              <a:t>Representations (because the concept is abstract)</a:t>
            </a:r>
            <a:endParaRPr lang="en-GB" dirty="0" smtClean="0"/>
          </a:p>
          <a:p>
            <a:r>
              <a:rPr lang="en-GB" dirty="0" smtClean="0"/>
              <a:t>Lived object of learning; what they see, hear, do; what generalisations </a:t>
            </a:r>
            <a:r>
              <a:rPr lang="en-GB" dirty="0" smtClean="0"/>
              <a:t>is it possible</a:t>
            </a:r>
            <a:r>
              <a:rPr lang="en-GB" dirty="0" smtClean="0"/>
              <a:t> </a:t>
            </a:r>
            <a:r>
              <a:rPr lang="en-GB" dirty="0" smtClean="0"/>
              <a:t>to make from their experiences?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772400" cy="609600"/>
          </a:xfrm>
        </p:spPr>
        <p:txBody>
          <a:bodyPr/>
          <a:lstStyle/>
          <a:p>
            <a:r>
              <a:rPr lang="en-GB" dirty="0" smtClean="0"/>
              <a:t>Reflection on the effects of variation on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1728192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(cognition)?</a:t>
            </a:r>
          </a:p>
          <a:p>
            <a:r>
              <a:rPr lang="en-GB" dirty="0"/>
              <a:t>What were the dominant </a:t>
            </a:r>
            <a:r>
              <a:rPr lang="en-GB"/>
              <a:t>emotions </a:t>
            </a:r>
            <a:r>
              <a:rPr lang="en-GB" smtClean="0"/>
              <a:t>evoked </a:t>
            </a:r>
            <a:r>
              <a:rPr lang="en-GB" dirty="0"/>
              <a:t>(affect)?</a:t>
            </a:r>
          </a:p>
          <a:p>
            <a:r>
              <a:rPr lang="en-GB" dirty="0"/>
              <a:t>What actions might you want to pursue further? </a:t>
            </a:r>
            <a:r>
              <a:rPr lang="en-GB" dirty="0" smtClean="0"/>
              <a:t>(awareness)</a:t>
            </a:r>
          </a:p>
        </p:txBody>
      </p:sp>
    </p:spTree>
    <p:extLst>
      <p:ext uri="{BB962C8B-B14F-4D97-AF65-F5344CB8AC3E}">
        <p14:creationId xmlns:p14="http://schemas.microsoft.com/office/powerpoint/2010/main" xmlns="" val="31756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</a:t>
            </a:r>
            <a:r>
              <a:rPr lang="en-GB" dirty="0" smtClean="0"/>
              <a:t>was </a:t>
            </a:r>
            <a:r>
              <a:rPr lang="en-GB" dirty="0" smtClean="0"/>
              <a:t>it for you?</a:t>
            </a:r>
          </a:p>
          <a:p>
            <a:r>
              <a:rPr lang="en-GB" dirty="0" smtClean="0"/>
              <a:t>How did the variation in the examples influence what happened for you?</a:t>
            </a:r>
          </a:p>
          <a:p>
            <a:r>
              <a:rPr lang="en-GB" dirty="0" smtClean="0"/>
              <a:t>Have you made progress towards ‘mastery’ of taxi-cab geometry?  What?  </a:t>
            </a:r>
          </a:p>
          <a:p>
            <a:r>
              <a:rPr lang="en-GB" dirty="0" smtClean="0"/>
              <a:t>Your conjectures about mastery and variation - write them down, ready to </a:t>
            </a:r>
            <a:r>
              <a:rPr lang="en-GB" dirty="0" smtClean="0"/>
              <a:t>modify them later maybe</a:t>
            </a:r>
            <a:endParaRPr lang="en-GB" dirty="0" smtClean="0"/>
          </a:p>
          <a:p>
            <a:r>
              <a:rPr lang="en-GB" dirty="0" smtClean="0"/>
              <a:t>We are m</a:t>
            </a:r>
            <a:r>
              <a:rPr lang="en-GB" dirty="0" smtClean="0"/>
              <a:t>ore </a:t>
            </a:r>
            <a:r>
              <a:rPr lang="en-GB" dirty="0" smtClean="0"/>
              <a:t>the same than we are different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2: Adding Fractions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Ready to </a:t>
            </a:r>
            <a:r>
              <a:rPr lang="en-GB" dirty="0" smtClean="0"/>
              <a:t>practise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42" t="2299" r="6542" b="6776"/>
          <a:stretch>
            <a:fillRect/>
          </a:stretch>
        </p:blipFill>
        <p:spPr bwMode="auto">
          <a:xfrm>
            <a:off x="521784" y="404663"/>
            <a:ext cx="7362584" cy="60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 bwMode="auto">
          <a:xfrm>
            <a:off x="5076056" y="5013176"/>
            <a:ext cx="4248472" cy="1296144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It  has been found that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 once a pattern-action is noticed, it keeps being activated!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rgbClr val="00279F"/>
              </a:solidFill>
              <a:effectLst/>
              <a:latin typeface="Chalkboard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6943" t="2465" r="13207"/>
          <a:stretch>
            <a:fillRect/>
          </a:stretch>
        </p:blipFill>
        <p:spPr bwMode="auto">
          <a:xfrm>
            <a:off x="457965" y="260648"/>
            <a:ext cx="7282387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5188" t="1401" r="9338" b="2481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4308" t="2070" r="10124" b="980"/>
          <a:stretch>
            <a:fillRect/>
          </a:stretch>
        </p:blipFill>
        <p:spPr bwMode="auto">
          <a:xfrm>
            <a:off x="611560" y="260648"/>
            <a:ext cx="741682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31652</TotalTime>
  <Words>1012</Words>
  <Application>Microsoft Office PowerPoint</Application>
  <PresentationFormat>On-screen Show (4:3)</PresentationFormat>
  <Paragraphs>162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Yellow on Blue</vt:lpstr>
      <vt:lpstr>Equation</vt:lpstr>
      <vt:lpstr>Teaching for Mastery:  variation theory</vt:lpstr>
      <vt:lpstr>Ways of Working</vt:lpstr>
      <vt:lpstr>Task 1: Taxi cab geometry</vt:lpstr>
      <vt:lpstr>Reflection</vt:lpstr>
      <vt:lpstr>Task 2: Adding Fractions</vt:lpstr>
      <vt:lpstr>Slide 6</vt:lpstr>
      <vt:lpstr>Slide 7</vt:lpstr>
      <vt:lpstr>Slide 8</vt:lpstr>
      <vt:lpstr>Slide 9</vt:lpstr>
      <vt:lpstr>Considerations</vt:lpstr>
      <vt:lpstr>More Considerations</vt:lpstr>
      <vt:lpstr>What are you doing?   What are you attending to? What aspect of fractions do you have to think about?</vt:lpstr>
      <vt:lpstr>Talk and Plan</vt:lpstr>
      <vt:lpstr>Number Line Fractions</vt:lpstr>
      <vt:lpstr>Design of the question sequence for numberline fractions applet</vt:lpstr>
      <vt:lpstr>Reflection</vt:lpstr>
      <vt:lpstr>Words, Meanings and Practice</vt:lpstr>
      <vt:lpstr>Mastering</vt:lpstr>
      <vt:lpstr>Mastery</vt:lpstr>
      <vt:lpstr>Variation</vt:lpstr>
      <vt:lpstr>Variation</vt:lpstr>
      <vt:lpstr>Task 3</vt:lpstr>
      <vt:lpstr>Slide 23</vt:lpstr>
      <vt:lpstr>Slide 24</vt:lpstr>
      <vt:lpstr>Slide 25</vt:lpstr>
      <vt:lpstr>Slide 26</vt:lpstr>
      <vt:lpstr>Slide 27</vt:lpstr>
      <vt:lpstr>Slide 28</vt:lpstr>
      <vt:lpstr>Reflections</vt:lpstr>
      <vt:lpstr>Task 3: design of question sequence</vt:lpstr>
      <vt:lpstr>Types of variation (Chinese analysis)</vt:lpstr>
      <vt:lpstr>Insert here dynamic graphplotting  thingy not sure what you want here</vt:lpstr>
      <vt:lpstr>Implications for quality of teaching</vt:lpstr>
      <vt:lpstr>Reflection on the effects of variation on you</vt:lpstr>
    </vt:vector>
  </TitlesOfParts>
  <Company>CME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Anne Watson</cp:lastModifiedBy>
  <cp:revision>993</cp:revision>
  <cp:lastPrinted>2016-01-20T22:10:46Z</cp:lastPrinted>
  <dcterms:created xsi:type="dcterms:W3CDTF">2009-05-15T05:15:20Z</dcterms:created>
  <dcterms:modified xsi:type="dcterms:W3CDTF">2016-02-16T08:03:14Z</dcterms:modified>
</cp:coreProperties>
</file>