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5" r:id="rId3"/>
    <p:sldId id="261" r:id="rId4"/>
    <p:sldId id="307" r:id="rId5"/>
    <p:sldId id="258" r:id="rId6"/>
    <p:sldId id="264" r:id="rId7"/>
    <p:sldId id="310" r:id="rId8"/>
    <p:sldId id="309" r:id="rId9"/>
    <p:sldId id="259" r:id="rId10"/>
    <p:sldId id="343" r:id="rId11"/>
    <p:sldId id="257" r:id="rId12"/>
    <p:sldId id="271" r:id="rId13"/>
    <p:sldId id="274" r:id="rId14"/>
    <p:sldId id="273" r:id="rId15"/>
    <p:sldId id="270" r:id="rId16"/>
    <p:sldId id="337" r:id="rId17"/>
    <p:sldId id="266" r:id="rId18"/>
    <p:sldId id="287" r:id="rId19"/>
    <p:sldId id="288" r:id="rId20"/>
    <p:sldId id="344" r:id="rId21"/>
    <p:sldId id="345" r:id="rId22"/>
    <p:sldId id="340" r:id="rId23"/>
    <p:sldId id="263" r:id="rId24"/>
    <p:sldId id="282" r:id="rId25"/>
    <p:sldId id="284" r:id="rId26"/>
    <p:sldId id="301" r:id="rId27"/>
    <p:sldId id="348" r:id="rId28"/>
    <p:sldId id="300" r:id="rId29"/>
    <p:sldId id="346" r:id="rId30"/>
    <p:sldId id="347" r:id="rId31"/>
    <p:sldId id="341" r:id="rId32"/>
    <p:sldId id="318" r:id="rId33"/>
    <p:sldId id="319" r:id="rId34"/>
    <p:sldId id="320" r:id="rId35"/>
    <p:sldId id="335" r:id="rId36"/>
    <p:sldId id="316" r:id="rId37"/>
    <p:sldId id="321" r:id="rId38"/>
    <p:sldId id="334" r:id="rId39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3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494A7-DF53-4D82-B557-DDCB50D25646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06D51-92DC-4A20-B682-1B9F6965EE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8A3EB88-C93E-485E-8AB9-D1B49AF42CDD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904683B-E158-44D5-92FC-7DCFA323A3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863AB-B19E-431D-A393-0EAC6BBA18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7F041-648F-4B64-8129-871024F9753F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64C11-0381-4CA1-844A-BE7266D8C6D4}" type="slidenum">
              <a:rPr lang="en-US"/>
              <a:pPr/>
              <a:t>19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0ACD5C-D5F7-4FEA-A387-9AA7F0B6E75B}" type="slidenum">
              <a:rPr lang="en-US"/>
              <a:pPr/>
              <a:t>24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D9678-BDFA-437B-852C-F66C68242E69}" type="slidenum">
              <a:rPr lang="en-US"/>
              <a:pPr/>
              <a:t>25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E3324-0977-478F-A9D3-29CE9B2F07E8}" type="slidenum">
              <a:rPr lang="en-US"/>
              <a:pPr/>
              <a:t>26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5AC3C-53B6-4A9E-8054-1093F0B649C6}" type="slidenum">
              <a:rPr lang="en-US"/>
              <a:pPr/>
              <a:t>28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FD30-F4C0-4087-BB1A-A5CD47A9CBB1}" type="datetimeFigureOut">
              <a:rPr lang="en-GB" smtClean="0"/>
              <a:pPr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4AE1-E611-4601-822A-FD8830700D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ccams-maths.org/CSMS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eric.ed.gov/fulltext/ED322565.pdf" TargetMode="External"/><Relationship Id="rId2" Type="http://schemas.openxmlformats.org/officeDocument/2006/relationships/hyperlink" Target="https://www.ncetm.org.uk/files/16801567/CTP0213+Fulford+Final+Repor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ecd.org/pisa/keyfindings/pisa-2012-results-volume-II.pdf" TargetMode="External"/><Relationship Id="rId5" Type="http://schemas.openxmlformats.org/officeDocument/2006/relationships/hyperlink" Target="http://www.nationalstemcentre.org.uk/elibrary/resource/8019/deep-progress-in-mathematics-the-improving-attainment-in-mathematics-project" TargetMode="External"/><Relationship Id="rId4" Type="http://schemas.openxmlformats.org/officeDocument/2006/relationships/hyperlink" Target="http://educationendowmentfoundation.org.uk/toolkit/teaching-assistant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Myth of Low Ability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PGCE Oxford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l="-331" t="3089" b="66238"/>
          <a:stretch>
            <a:fillRect/>
          </a:stretch>
        </p:blipFill>
        <p:spPr bwMode="auto">
          <a:xfrm>
            <a:off x="467544" y="620688"/>
            <a:ext cx="81369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35566" r="50000" b="-520"/>
          <a:stretch>
            <a:fillRect/>
          </a:stretch>
        </p:blipFill>
        <p:spPr bwMode="auto">
          <a:xfrm>
            <a:off x="755576" y="1916832"/>
            <a:ext cx="734481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en-GB" b="1" dirty="0"/>
              <a:t>Deep progress </a:t>
            </a:r>
            <a:r>
              <a:rPr lang="en-GB" dirty="0"/>
              <a:t>means that </a:t>
            </a:r>
            <a:r>
              <a:rPr lang="en-GB" dirty="0" smtClean="0"/>
              <a:t>students:</a:t>
            </a:r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	learn </a:t>
            </a:r>
            <a:r>
              <a:rPr lang="en-GB" dirty="0"/>
              <a:t>more mathematics,</a:t>
            </a:r>
          </a:p>
          <a:p>
            <a:r>
              <a:rPr lang="en-GB" dirty="0"/>
              <a:t> </a:t>
            </a:r>
            <a:r>
              <a:rPr lang="en-GB" dirty="0" smtClean="0"/>
              <a:t>	get </a:t>
            </a:r>
            <a:r>
              <a:rPr lang="en-GB" dirty="0"/>
              <a:t>better at learning mathematics,</a:t>
            </a:r>
          </a:p>
          <a:p>
            <a:r>
              <a:rPr lang="en-GB" dirty="0"/>
              <a:t> </a:t>
            </a:r>
            <a:r>
              <a:rPr lang="en-GB" dirty="0" smtClean="0"/>
              <a:t>	feel </a:t>
            </a:r>
            <a:r>
              <a:rPr lang="en-GB" dirty="0"/>
              <a:t>better about themselves </a:t>
            </a:r>
            <a:r>
              <a:rPr lang="en-GB" dirty="0" smtClean="0"/>
              <a:t>as    	mathematics students</a:t>
            </a:r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3995936" y="3573016"/>
            <a:ext cx="4320480" cy="2664296"/>
          </a:xfrm>
          <a:prstGeom prst="wedgeEllipse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dirty="0" smtClean="0"/>
              <a:t>“It’s boring; I can’t do this; I can do it but I don’t want to; I want to go home; she knows we can do this already.</a:t>
            </a:r>
            <a:r>
              <a:rPr lang="en-GB" b="1" dirty="0" smtClean="0"/>
              <a:t>”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1017895"/>
            <a:ext cx="82586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en-US" sz="1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9698" name="Picture 2" descr="problem on corollary to side splitter theor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3171825" cy="22002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16016" y="3356992"/>
            <a:ext cx="50405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27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24928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knowledge is needed to solve this?</a:t>
            </a:r>
          </a:p>
          <a:p>
            <a:r>
              <a:rPr lang="en-GB" dirty="0" smtClean="0"/>
              <a:t>How/why </a:t>
            </a:r>
            <a:r>
              <a:rPr lang="en-GB" dirty="0" smtClean="0"/>
              <a:t>w</a:t>
            </a:r>
            <a:r>
              <a:rPr lang="en-GB" dirty="0" smtClean="0"/>
              <a:t>ould </a:t>
            </a:r>
            <a:r>
              <a:rPr lang="en-GB" dirty="0" smtClean="0"/>
              <a:t>you distinguish between students who have this knowledge and those who do not?</a:t>
            </a:r>
          </a:p>
          <a:p>
            <a:r>
              <a:rPr lang="en-GB" dirty="0" smtClean="0"/>
              <a:t>What has to be available to enable </a:t>
            </a:r>
            <a:r>
              <a:rPr lang="en-GB" i="1" dirty="0" smtClean="0"/>
              <a:t>all </a:t>
            </a:r>
            <a:r>
              <a:rPr lang="en-GB" dirty="0" smtClean="0"/>
              <a:t>to work on the problem?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-1087145"/>
            <a:ext cx="878767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en-US" sz="15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830154" y="1552755"/>
            <a:ext cx="1715967" cy="2777705"/>
            <a:chOff x="2830154" y="1552755"/>
            <a:chExt cx="1715967" cy="2777705"/>
          </a:xfrm>
        </p:grpSpPr>
        <p:sp>
          <p:nvSpPr>
            <p:cNvPr id="6" name="Freeform 5"/>
            <p:cNvSpPr/>
            <p:nvPr/>
          </p:nvSpPr>
          <p:spPr>
            <a:xfrm>
              <a:off x="2984740" y="1552755"/>
              <a:ext cx="1561381" cy="2777705"/>
            </a:xfrm>
            <a:custGeom>
              <a:avLst/>
              <a:gdLst>
                <a:gd name="connsiteX0" fmla="*/ 327803 w 1561381"/>
                <a:gd name="connsiteY0" fmla="*/ 0 h 2777705"/>
                <a:gd name="connsiteX1" fmla="*/ 1561381 w 1561381"/>
                <a:gd name="connsiteY1" fmla="*/ 2009954 h 2777705"/>
                <a:gd name="connsiteX2" fmla="*/ 0 w 1561381"/>
                <a:gd name="connsiteY2" fmla="*/ 2777705 h 2777705"/>
                <a:gd name="connsiteX3" fmla="*/ 327803 w 1561381"/>
                <a:gd name="connsiteY3" fmla="*/ 0 h 277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1381" h="2777705">
                  <a:moveTo>
                    <a:pt x="327803" y="0"/>
                  </a:moveTo>
                  <a:lnTo>
                    <a:pt x="1561381" y="2009954"/>
                  </a:lnTo>
                  <a:lnTo>
                    <a:pt x="0" y="2777705"/>
                  </a:lnTo>
                  <a:lnTo>
                    <a:pt x="327803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4170" y="20608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8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82282" y="24115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91880" y="17008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6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3015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4</a:t>
              </a:r>
              <a:endParaRPr lang="en-GB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3131840" y="2420888"/>
              <a:ext cx="720080" cy="7920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2"/>
            </p:cNvCxnSpPr>
            <p:nvPr/>
          </p:nvCxnSpPr>
          <p:spPr>
            <a:xfrm flipV="1">
              <a:off x="2984740" y="2996952"/>
              <a:ext cx="1227220" cy="13335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292080" y="198884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Explain how you know the red lines are parallel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1017895"/>
            <a:ext cx="82586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en-US" sz="1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3554" name="Picture 2" descr="problem on corollary to side splitter theor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44824"/>
            <a:ext cx="3171825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habits would students need to have?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establish mathematical working practices</a:t>
            </a:r>
          </a:p>
          <a:p>
            <a:r>
              <a:rPr lang="en-GB" dirty="0" smtClean="0"/>
              <a:t>What knowledge?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gradient of knowledge</a:t>
            </a:r>
          </a:p>
          <a:p>
            <a:r>
              <a:rPr lang="en-GB" dirty="0" smtClean="0"/>
              <a:t>How would you distinguish between students who have these and those who do not?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different pathways to the same core idea</a:t>
            </a:r>
          </a:p>
          <a:p>
            <a:r>
              <a:rPr lang="en-GB" dirty="0" smtClean="0"/>
              <a:t>What has to be available to enable work on the problem?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essential knowledge and habits</a:t>
            </a:r>
          </a:p>
          <a:p>
            <a:r>
              <a:rPr lang="en-GB" dirty="0" smtClean="0"/>
              <a:t>What abilities are necessary?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Establishing habits (from ‘Deep Progress’)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listen</a:t>
            </a:r>
          </a:p>
          <a:p>
            <a:r>
              <a:rPr lang="en-GB" dirty="0" smtClean="0"/>
              <a:t>effort (think hard about it)</a:t>
            </a:r>
          </a:p>
          <a:p>
            <a:r>
              <a:rPr lang="en-GB" dirty="0" smtClean="0"/>
              <a:t>memory</a:t>
            </a:r>
          </a:p>
          <a:p>
            <a:r>
              <a:rPr lang="en-GB" dirty="0" smtClean="0"/>
              <a:t>talk about maths</a:t>
            </a:r>
          </a:p>
          <a:p>
            <a:r>
              <a:rPr lang="en-GB" dirty="0" smtClean="0"/>
              <a:t>concentration (know the cost of not listening)</a:t>
            </a:r>
          </a:p>
          <a:p>
            <a:r>
              <a:rPr lang="en-GB" dirty="0" smtClean="0"/>
              <a:t>homework habits</a:t>
            </a:r>
          </a:p>
          <a:p>
            <a:r>
              <a:rPr lang="en-GB" dirty="0" smtClean="0"/>
              <a:t>discussion</a:t>
            </a:r>
          </a:p>
          <a:p>
            <a:r>
              <a:rPr lang="en-GB" dirty="0" smtClean="0"/>
              <a:t>continuity of work; personal bag/folder/work in progress/exercise book</a:t>
            </a:r>
          </a:p>
          <a:p>
            <a:r>
              <a:rPr lang="en-GB" dirty="0" smtClean="0"/>
              <a:t>what are the valuable kinds of answer</a:t>
            </a:r>
          </a:p>
          <a:p>
            <a:r>
              <a:rPr lang="en-GB" dirty="0" smtClean="0"/>
              <a:t>grow a storehouse of facts and methods</a:t>
            </a:r>
          </a:p>
          <a:p>
            <a:r>
              <a:rPr lang="en-GB" dirty="0" smtClean="0"/>
              <a:t>have a pen/pencil/ etc.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400" b="1" dirty="0"/>
              <a:t>Imagine </a:t>
            </a:r>
            <a:r>
              <a:rPr lang="en-GB" sz="3400" b="1" dirty="0" smtClean="0"/>
              <a:t>you are going to teach a </a:t>
            </a:r>
            <a:r>
              <a:rPr lang="en-GB" sz="3400" b="1" dirty="0"/>
              <a:t>topic: </a:t>
            </a:r>
            <a:br>
              <a:rPr lang="en-GB" sz="3400" b="1" dirty="0"/>
            </a:br>
            <a:r>
              <a:rPr lang="en-GB" sz="3400" b="1" dirty="0"/>
              <a:t/>
            </a:r>
            <a:br>
              <a:rPr lang="en-GB" sz="3400" b="1" dirty="0"/>
            </a:br>
            <a:r>
              <a:rPr lang="en-GB" sz="3400" b="1" dirty="0"/>
              <a:t>Exchange problems</a:t>
            </a:r>
            <a:endParaRPr lang="en-US" sz="3400" b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19350"/>
            <a:ext cx="8229600" cy="3711575"/>
          </a:xfrm>
        </p:spPr>
        <p:txBody>
          <a:bodyPr/>
          <a:lstStyle/>
          <a:p>
            <a:r>
              <a:rPr lang="en-GB" dirty="0" err="1"/>
              <a:t>Bod</a:t>
            </a:r>
            <a:r>
              <a:rPr lang="en-GB" dirty="0"/>
              <a:t> has six </a:t>
            </a:r>
            <a:r>
              <a:rPr lang="en-GB" dirty="0" smtClean="0"/>
              <a:t>goats </a:t>
            </a:r>
            <a:r>
              <a:rPr lang="en-GB" dirty="0"/>
              <a:t>worth £25 pounds each; </a:t>
            </a:r>
            <a:r>
              <a:rPr lang="en-GB" dirty="0" err="1"/>
              <a:t>Tod</a:t>
            </a:r>
            <a:r>
              <a:rPr lang="en-GB" dirty="0"/>
              <a:t> has a bolt of 100 metres of silk cloth worth £10 per metre.  </a:t>
            </a:r>
            <a:r>
              <a:rPr lang="en-GB" dirty="0" err="1"/>
              <a:t>Bod</a:t>
            </a:r>
            <a:r>
              <a:rPr lang="en-GB" dirty="0"/>
              <a:t> wants cloth and </a:t>
            </a:r>
            <a:r>
              <a:rPr lang="en-GB" dirty="0" err="1"/>
              <a:t>Tod</a:t>
            </a:r>
            <a:r>
              <a:rPr lang="en-GB" dirty="0"/>
              <a:t> wants goats.  What can they exchange?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39825"/>
          </a:xfrm>
        </p:spPr>
        <p:txBody>
          <a:bodyPr/>
          <a:lstStyle/>
          <a:p>
            <a:r>
              <a:rPr lang="en-GB" sz="3400" b="1"/>
              <a:t>Plan to teach “exchange problems” to a class which includes students who:</a:t>
            </a:r>
            <a:endParaRPr lang="en-US" sz="3400" b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070350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</a:pPr>
            <a:r>
              <a:rPr lang="en-GB" sz="2400"/>
              <a:t>Have no past experience of exploring mathematics but do well in tests</a:t>
            </a:r>
          </a:p>
          <a:p>
            <a:pPr marL="533400" indent="-533400">
              <a:lnSpc>
                <a:spcPct val="80000"/>
              </a:lnSpc>
            </a:pPr>
            <a:r>
              <a:rPr lang="en-GB" sz="2400"/>
              <a:t>Are enthusiastic problem-solvers</a:t>
            </a:r>
          </a:p>
          <a:p>
            <a:pPr marL="533400" indent="-533400">
              <a:lnSpc>
                <a:spcPct val="80000"/>
              </a:lnSpc>
            </a:pPr>
            <a:r>
              <a:rPr lang="en-GB" sz="2400"/>
              <a:t>Have little confidence in unknown situations, know their tables and have calculators</a:t>
            </a:r>
          </a:p>
          <a:p>
            <a:pPr marL="533400" indent="-533400">
              <a:lnSpc>
                <a:spcPct val="80000"/>
              </a:lnSpc>
            </a:pPr>
            <a:r>
              <a:rPr lang="en-GB" sz="2400"/>
              <a:t>Are not very strong on multiplication and division, but have graphical calculators (or experience with graphplotters on the IWB)</a:t>
            </a:r>
          </a:p>
          <a:p>
            <a:pPr marL="533400" indent="-533400">
              <a:lnSpc>
                <a:spcPct val="80000"/>
              </a:lnSpc>
            </a:pPr>
            <a:r>
              <a:rPr lang="en-GB" sz="2400"/>
              <a:t>Are not very strong on multiplication or division or anything else, but will have a go if someone is working with them</a:t>
            </a:r>
          </a:p>
          <a:p>
            <a:pPr marL="533400" indent="-533400">
              <a:lnSpc>
                <a:spcPct val="80000"/>
              </a:lnSpc>
            </a:pPr>
            <a:r>
              <a:rPr lang="en-GB" sz="2400"/>
              <a:t>Are not very happy with maths at all, and cannot be relied on to recall any past experiences to help them</a:t>
            </a:r>
          </a:p>
          <a:p>
            <a:pPr marL="533400" indent="-533400">
              <a:lnSpc>
                <a:spcPct val="80000"/>
              </a:lnSpc>
            </a:pPr>
            <a:r>
              <a:rPr lang="en-GB" sz="2400"/>
              <a:t>Cannot understand English very well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 </a:t>
            </a:r>
            <a:r>
              <a:rPr lang="en-GB" dirty="0" err="1" smtClean="0"/>
              <a:t>wanna</a:t>
            </a:r>
            <a:r>
              <a:rPr lang="en-GB" dirty="0" smtClean="0"/>
              <a:t> be a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5456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Doctor</a:t>
            </a:r>
          </a:p>
          <a:p>
            <a:endParaRPr lang="en-GB" dirty="0" smtClean="0"/>
          </a:p>
          <a:p>
            <a:r>
              <a:rPr lang="en-GB" dirty="0" smtClean="0"/>
              <a:t>Solicitor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Priest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Maths teacher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744" y="1600200"/>
            <a:ext cx="6419056" cy="45259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But I only want to work with well people who want to get fitter and stay well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But I only want to work for honest people with good incomes, write their wills and do their </a:t>
            </a:r>
            <a:r>
              <a:rPr lang="en-GB" sz="2000" dirty="0" err="1" smtClean="0"/>
              <a:t>conveyancing</a:t>
            </a: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But I only want to work with believers who do not have any problems and will take care of the church and do fundraising</a:t>
            </a:r>
          </a:p>
          <a:p>
            <a:endParaRPr lang="en-GB" sz="2000" dirty="0"/>
          </a:p>
          <a:p>
            <a:r>
              <a:rPr lang="en-GB" sz="2000" dirty="0" smtClean="0"/>
              <a:t>...</a:t>
            </a:r>
            <a:endParaRPr lang="en-GB" sz="2000" dirty="0"/>
          </a:p>
        </p:txBody>
      </p:sp>
      <p:pic>
        <p:nvPicPr>
          <p:cNvPr id="1026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116633"/>
            <a:ext cx="871700" cy="1368152"/>
          </a:xfrm>
          <a:prstGeom prst="rect">
            <a:avLst/>
          </a:prstGeom>
          <a:noFill/>
        </p:spPr>
      </p:pic>
      <p:pic>
        <p:nvPicPr>
          <p:cNvPr id="1027" name="Picture 3" descr="C:\Users\Anne\AppData\Local\Microsoft\Windows\Temporary Internet Files\Content.IE5\YVTS2H0A\priest_colla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581128"/>
            <a:ext cx="1400944" cy="1050708"/>
          </a:xfrm>
          <a:prstGeom prst="rect">
            <a:avLst/>
          </a:prstGeom>
          <a:noFill/>
        </p:spPr>
      </p:pic>
      <p:pic>
        <p:nvPicPr>
          <p:cNvPr id="1037" name="Picture 13" descr="http://www.legalfutures.co.uk/wp-content/uploads/woman-advising-client6.jpg"/>
          <p:cNvPicPr>
            <a:picLocks noChangeAspect="1" noChangeArrowheads="1"/>
          </p:cNvPicPr>
          <p:nvPr/>
        </p:nvPicPr>
        <p:blipFill>
          <a:blip r:embed="rId4" cstate="print"/>
          <a:srcRect r="42308" b="48658"/>
          <a:stretch>
            <a:fillRect/>
          </a:stretch>
        </p:blipFill>
        <p:spPr bwMode="auto">
          <a:xfrm>
            <a:off x="7164288" y="188640"/>
            <a:ext cx="108012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knowledge is needed to solve this?</a:t>
            </a:r>
          </a:p>
          <a:p>
            <a:r>
              <a:rPr lang="en-GB" dirty="0" smtClean="0"/>
              <a:t>How/why </a:t>
            </a:r>
            <a:r>
              <a:rPr lang="en-GB" dirty="0" smtClean="0"/>
              <a:t>w</a:t>
            </a:r>
            <a:r>
              <a:rPr lang="en-GB" dirty="0" smtClean="0"/>
              <a:t>ould </a:t>
            </a:r>
            <a:r>
              <a:rPr lang="en-GB" dirty="0" smtClean="0"/>
              <a:t>you distinguish between students who have this knowledge and those who do not?</a:t>
            </a:r>
          </a:p>
          <a:p>
            <a:r>
              <a:rPr lang="en-GB" dirty="0" smtClean="0"/>
              <a:t>What has to be available to enable </a:t>
            </a:r>
            <a:r>
              <a:rPr lang="en-GB" i="1" dirty="0" smtClean="0"/>
              <a:t>all </a:t>
            </a:r>
            <a:r>
              <a:rPr lang="en-GB" dirty="0" smtClean="0"/>
              <a:t>to work on the problem?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habits would students need to have?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establish mathematical working practices</a:t>
            </a:r>
          </a:p>
          <a:p>
            <a:r>
              <a:rPr lang="en-GB" dirty="0" smtClean="0"/>
              <a:t>What knowledge?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gradient of knowledge</a:t>
            </a:r>
          </a:p>
          <a:p>
            <a:r>
              <a:rPr lang="en-GB" dirty="0" smtClean="0"/>
              <a:t>How would you distinguish between students who have these and those who do not?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different pathways to the same core idea</a:t>
            </a:r>
          </a:p>
          <a:p>
            <a:r>
              <a:rPr lang="en-GB" dirty="0" smtClean="0"/>
              <a:t>What has to be available to enable work on the problem?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essential knowledge and habits</a:t>
            </a:r>
          </a:p>
          <a:p>
            <a:r>
              <a:rPr lang="en-GB" dirty="0" smtClean="0"/>
              <a:t>What abilities are necessary?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sz="4000" dirty="0" smtClean="0"/>
              <a:t>      </a:t>
            </a:r>
            <a:r>
              <a:rPr lang="en-GB" sz="4000" b="1" dirty="0" smtClean="0"/>
              <a:t>What does differentiation mean?</a:t>
            </a:r>
            <a:endParaRPr lang="en-GB" sz="4000" b="1" dirty="0"/>
          </a:p>
        </p:txBody>
      </p:sp>
      <p:sp>
        <p:nvSpPr>
          <p:cNvPr id="4" name="Oval Callout 3"/>
          <p:cNvSpPr/>
          <p:nvPr/>
        </p:nvSpPr>
        <p:spPr>
          <a:xfrm>
            <a:off x="4355976" y="3933056"/>
            <a:ext cx="3096344" cy="1800200"/>
          </a:xfrm>
          <a:prstGeom prst="wedgeEllipse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GB" dirty="0" smtClean="0"/>
              <a:t>I have no idea!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IAMP – Improving Attainment in Mathematics Project (2001/2)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 Establishing </a:t>
            </a:r>
            <a:r>
              <a:rPr lang="en-GB" dirty="0"/>
              <a:t>working habits</a:t>
            </a:r>
          </a:p>
          <a:p>
            <a:r>
              <a:rPr lang="en-GB" dirty="0"/>
              <a:t> Generating concentration and participation</a:t>
            </a:r>
          </a:p>
          <a:p>
            <a:r>
              <a:rPr lang="en-GB" dirty="0" smtClean="0"/>
              <a:t> Giving </a:t>
            </a:r>
            <a:r>
              <a:rPr lang="en-GB" dirty="0"/>
              <a:t>time to think and learn</a:t>
            </a:r>
          </a:p>
          <a:p>
            <a:r>
              <a:rPr lang="en-GB" dirty="0"/>
              <a:t> Working on </a:t>
            </a:r>
            <a:r>
              <a:rPr lang="en-GB" dirty="0" smtClean="0"/>
              <a:t>memory</a:t>
            </a:r>
          </a:p>
          <a:p>
            <a:r>
              <a:rPr lang="en-GB" dirty="0" smtClean="0"/>
              <a:t> Visualising</a:t>
            </a:r>
          </a:p>
          <a:p>
            <a:r>
              <a:rPr lang="en-GB" dirty="0" smtClean="0"/>
              <a:t> Students’ writing (formats)</a:t>
            </a:r>
          </a:p>
          <a:p>
            <a:r>
              <a:rPr lang="en-GB" dirty="0" smtClean="0"/>
              <a:t> Students’ awareness of progress</a:t>
            </a:r>
          </a:p>
          <a:p>
            <a:r>
              <a:rPr lang="en-GB" dirty="0" smtClean="0"/>
              <a:t> Giving choice</a:t>
            </a:r>
          </a:p>
          <a:p>
            <a:r>
              <a:rPr lang="en-GB" dirty="0" smtClean="0"/>
              <a:t> Being explicit about connections and differences</a:t>
            </a:r>
          </a:p>
          <a:p>
            <a:r>
              <a:rPr lang="en-GB" dirty="0" smtClean="0"/>
              <a:t> Dealing with mathematical complexity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813300" y="1600200"/>
            <a:ext cx="4330700" cy="4421188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b="1"/>
              <a:t>What methods do teachers use to differentiate - and when?</a:t>
            </a:r>
            <a:endParaRPr lang="en-US" sz="34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784"/>
            <a:ext cx="8229600" cy="53732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Set different tasks for </a:t>
            </a:r>
            <a:r>
              <a:rPr lang="en-GB" sz="2800" dirty="0" smtClean="0"/>
              <a:t>different groups/individuals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Provide materials at different ‘levels</a:t>
            </a:r>
            <a:r>
              <a:rPr lang="en-GB" sz="2800" dirty="0" smtClean="0"/>
              <a:t>’ (</a:t>
            </a:r>
            <a:r>
              <a:rPr lang="en-GB" sz="2800" dirty="0"/>
              <a:t>access/content/literacy)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Encourage learners to respond in different ways: oral/visual/written/role play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Structure pair/group work according to individual </a:t>
            </a:r>
            <a:r>
              <a:rPr lang="en-GB" sz="2800" dirty="0" smtClean="0"/>
              <a:t>capabilities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Use other adults or learners to support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Vary pace for different learners as needed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Through interaction: simplify for some; make it harder for others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b="1"/>
              <a:t>What do students say about choice?</a:t>
            </a:r>
            <a:endParaRPr lang="en-US" sz="3400" b="1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task</a:t>
            </a:r>
          </a:p>
          <a:p>
            <a:r>
              <a:rPr lang="en-GB"/>
              <a:t>order of task(s)</a:t>
            </a:r>
          </a:p>
          <a:p>
            <a:r>
              <a:rPr lang="en-GB"/>
              <a:t>within task - what to do</a:t>
            </a:r>
          </a:p>
          <a:p>
            <a:r>
              <a:rPr lang="en-GB"/>
              <a:t>within task - method</a:t>
            </a:r>
          </a:p>
          <a:p>
            <a:r>
              <a:rPr lang="en-GB"/>
              <a:t>resources and tools</a:t>
            </a:r>
          </a:p>
          <a:p>
            <a:r>
              <a:rPr lang="en-GB"/>
              <a:t>how to present work</a:t>
            </a:r>
          </a:p>
          <a:p>
            <a:r>
              <a:rPr lang="en-GB"/>
              <a:t>what to do after set work is finished</a:t>
            </a:r>
          </a:p>
          <a:p>
            <a:r>
              <a:rPr lang="en-GB"/>
              <a:t>what to revise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5650" y="765175"/>
            <a:ext cx="6337300" cy="2087563"/>
            <a:chOff x="476" y="482"/>
            <a:chExt cx="4446" cy="1315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auto">
            <a:xfrm>
              <a:off x="476" y="482"/>
              <a:ext cx="440" cy="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auto">
            <a:xfrm>
              <a:off x="1111" y="482"/>
              <a:ext cx="440" cy="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1746" y="482"/>
              <a:ext cx="440" cy="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476" y="1389"/>
              <a:ext cx="440" cy="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1111" y="1389"/>
              <a:ext cx="440" cy="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1746" y="1389"/>
              <a:ext cx="440" cy="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2381" y="1389"/>
              <a:ext cx="440" cy="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2381" y="482"/>
              <a:ext cx="440" cy="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63" name="Freeform 11"/>
            <p:cNvSpPr>
              <a:spLocks/>
            </p:cNvSpPr>
            <p:nvPr/>
          </p:nvSpPr>
          <p:spPr bwMode="auto">
            <a:xfrm>
              <a:off x="3107" y="1389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DB5A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auto">
            <a:xfrm>
              <a:off x="3152" y="527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DB5A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auto">
            <a:xfrm>
              <a:off x="3606" y="527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DB5A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66" name="Freeform 14"/>
            <p:cNvSpPr>
              <a:spLocks/>
            </p:cNvSpPr>
            <p:nvPr/>
          </p:nvSpPr>
          <p:spPr bwMode="auto">
            <a:xfrm>
              <a:off x="4059" y="527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DB5A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67" name="Freeform 15"/>
            <p:cNvSpPr>
              <a:spLocks/>
            </p:cNvSpPr>
            <p:nvPr/>
          </p:nvSpPr>
          <p:spPr bwMode="auto">
            <a:xfrm>
              <a:off x="4513" y="527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DB5A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68" name="Freeform 16"/>
            <p:cNvSpPr>
              <a:spLocks/>
            </p:cNvSpPr>
            <p:nvPr/>
          </p:nvSpPr>
          <p:spPr bwMode="auto">
            <a:xfrm>
              <a:off x="3560" y="1389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DB5A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55650" y="3644900"/>
            <a:ext cx="6769100" cy="2087563"/>
            <a:chOff x="476" y="2296"/>
            <a:chExt cx="4446" cy="1315"/>
          </a:xfrm>
        </p:grpSpPr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476" y="2296"/>
              <a:ext cx="440" cy="3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1111" y="2296"/>
              <a:ext cx="440" cy="3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1746" y="2296"/>
              <a:ext cx="440" cy="3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476" y="3203"/>
              <a:ext cx="440" cy="3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1111" y="3203"/>
              <a:ext cx="440" cy="3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1746" y="3203"/>
              <a:ext cx="440" cy="3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2381" y="2296"/>
              <a:ext cx="440" cy="3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77" name="Freeform 25"/>
            <p:cNvSpPr>
              <a:spLocks/>
            </p:cNvSpPr>
            <p:nvPr/>
          </p:nvSpPr>
          <p:spPr bwMode="auto">
            <a:xfrm>
              <a:off x="3107" y="3203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C0E1B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78" name="Freeform 26"/>
            <p:cNvSpPr>
              <a:spLocks/>
            </p:cNvSpPr>
            <p:nvPr/>
          </p:nvSpPr>
          <p:spPr bwMode="auto">
            <a:xfrm>
              <a:off x="3152" y="2341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C0E1B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79" name="Freeform 27"/>
            <p:cNvSpPr>
              <a:spLocks/>
            </p:cNvSpPr>
            <p:nvPr/>
          </p:nvSpPr>
          <p:spPr bwMode="auto">
            <a:xfrm>
              <a:off x="3606" y="2341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C0E1B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80" name="Freeform 28"/>
            <p:cNvSpPr>
              <a:spLocks/>
            </p:cNvSpPr>
            <p:nvPr/>
          </p:nvSpPr>
          <p:spPr bwMode="auto">
            <a:xfrm>
              <a:off x="4059" y="2341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C0E1B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81" name="Freeform 29"/>
            <p:cNvSpPr>
              <a:spLocks/>
            </p:cNvSpPr>
            <p:nvPr/>
          </p:nvSpPr>
          <p:spPr bwMode="auto">
            <a:xfrm>
              <a:off x="4513" y="2341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C0E1B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82" name="Freeform 30"/>
            <p:cNvSpPr>
              <a:spLocks/>
            </p:cNvSpPr>
            <p:nvPr/>
          </p:nvSpPr>
          <p:spPr bwMode="auto">
            <a:xfrm>
              <a:off x="3560" y="3203"/>
              <a:ext cx="409" cy="408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409" y="0"/>
                </a:cxn>
                <a:cxn ang="0">
                  <a:pos x="272" y="408"/>
                </a:cxn>
                <a:cxn ang="0">
                  <a:pos x="0" y="182"/>
                </a:cxn>
              </a:cxnLst>
              <a:rect l="0" t="0" r="r" b="b"/>
              <a:pathLst>
                <a:path w="409" h="408">
                  <a:moveTo>
                    <a:pt x="0" y="182"/>
                  </a:moveTo>
                  <a:lnTo>
                    <a:pt x="409" y="0"/>
                  </a:lnTo>
                  <a:lnTo>
                    <a:pt x="272" y="408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C0E1B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7935913" y="827088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3200"/>
              <a:t>28</a:t>
            </a:r>
            <a:endParaRPr lang="en-US" sz="3200"/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8027988" y="2276475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3200"/>
              <a:t>20</a:t>
            </a:r>
            <a:endParaRPr lang="en-US" sz="3200"/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7956550" y="5013325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3200" dirty="0"/>
              <a:t>27</a:t>
            </a:r>
            <a:endParaRPr lang="en-US" sz="3200" dirty="0"/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7956550" y="38608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3200" dirty="0"/>
              <a:t>44</a:t>
            </a:r>
            <a:endParaRPr lang="en-US" sz="3200" dirty="0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683568" y="3284984"/>
            <a:ext cx="7993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5" grpId="0"/>
      <p:bldP spid="491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80517"/>
            <a:ext cx="8229600" cy="5577483"/>
          </a:xfrm>
        </p:spPr>
        <p:txBody>
          <a:bodyPr>
            <a:normAutofit/>
          </a:bodyPr>
          <a:lstStyle/>
          <a:p>
            <a:r>
              <a:rPr lang="en-GB" dirty="0" smtClean="0"/>
              <a:t>What habits would students need to have?</a:t>
            </a:r>
          </a:p>
          <a:p>
            <a:r>
              <a:rPr lang="en-GB" dirty="0" smtClean="0"/>
              <a:t>What knowledge?</a:t>
            </a:r>
          </a:p>
          <a:p>
            <a:r>
              <a:rPr lang="en-GB" dirty="0" smtClean="0"/>
              <a:t>How/why </a:t>
            </a:r>
            <a:r>
              <a:rPr lang="en-GB" dirty="0" smtClean="0"/>
              <a:t>would you distinguish between students who have these and those who do not?</a:t>
            </a:r>
          </a:p>
          <a:p>
            <a:r>
              <a:rPr lang="en-GB" dirty="0" smtClean="0"/>
              <a:t>What has to be available to enable work on the problem?</a:t>
            </a:r>
          </a:p>
          <a:p>
            <a:r>
              <a:rPr lang="en-GB" dirty="0" smtClean="0"/>
              <a:t>What abilities are necessary?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(true story)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5"/>
            <a:ext cx="8229600" cy="47133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GB" sz="2800" dirty="0"/>
              <a:t>2.40 p.m</a:t>
            </a:r>
            <a:r>
              <a:rPr lang="en-GB" sz="2800" dirty="0" smtClean="0"/>
              <a:t>. Yr 10</a:t>
            </a:r>
            <a:endParaRPr lang="en-GB" sz="28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GB" sz="28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GB" sz="2800" dirty="0"/>
              <a:t>Thursday in the final week of term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GB" sz="28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GB" sz="2800" dirty="0"/>
              <a:t>There has been a fight at lunchtime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GB" sz="28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GB" sz="2800" dirty="0"/>
              <a:t>This is a bottom set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GB" sz="28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GB" sz="2800" dirty="0"/>
              <a:t>The TA is attached to one student only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GB" sz="28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GB" sz="2800" dirty="0" smtClean="0"/>
              <a:t>The teacher </a:t>
            </a:r>
            <a:r>
              <a:rPr lang="en-GB" sz="2800" dirty="0"/>
              <a:t>is being observed by her tutor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GB" sz="28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GB" sz="2800" dirty="0" smtClean="0"/>
              <a:t>The teacher has decided to teach simultaneous equations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GB" sz="2800" dirty="0" smtClean="0"/>
              <a:t>They </a:t>
            </a:r>
            <a:r>
              <a:rPr lang="en-GB" sz="2800" dirty="0"/>
              <a:t>know it is not on their syllabus 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</a:pP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77483"/>
          </a:xfrm>
        </p:spPr>
        <p:txBody>
          <a:bodyPr>
            <a:normAutofit/>
          </a:bodyPr>
          <a:lstStyle/>
          <a:p>
            <a:pPr lvl="1"/>
            <a:r>
              <a:rPr lang="en-GB" dirty="0" smtClean="0">
                <a:solidFill>
                  <a:srgbClr val="FF0000"/>
                </a:solidFill>
              </a:rPr>
              <a:t>established mathematical working practices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gradient of knowledge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different pathways to the same core idea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essential knowledge and habits</a:t>
            </a:r>
          </a:p>
          <a:p>
            <a:pPr lvl="1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What abilities are necessary to solve simultaneous linear equations?</a:t>
            </a:r>
          </a:p>
          <a:p>
            <a:endParaRPr lang="en-GB" dirty="0" smtClean="0"/>
          </a:p>
          <a:p>
            <a:r>
              <a:rPr lang="en-GB" dirty="0" err="1" smtClean="0"/>
              <a:t>n.b</a:t>
            </a:r>
            <a:r>
              <a:rPr lang="en-GB" dirty="0" smtClean="0"/>
              <a:t>. no choice; no </a:t>
            </a:r>
            <a:r>
              <a:rPr lang="en-GB" dirty="0" err="1" smtClean="0"/>
              <a:t>groupwork</a:t>
            </a:r>
            <a:r>
              <a:rPr lang="en-GB" dirty="0" smtClean="0"/>
              <a:t>; no TA general support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“I </a:t>
            </a:r>
            <a:r>
              <a:rPr lang="en-GB" b="1" i="1" dirty="0"/>
              <a:t>really love </a:t>
            </a:r>
            <a:r>
              <a:rPr lang="en-GB" b="1" i="1" dirty="0" smtClean="0"/>
              <a:t>to teach </a:t>
            </a:r>
            <a:r>
              <a:rPr lang="en-GB" b="1" i="1" dirty="0"/>
              <a:t>bottom </a:t>
            </a:r>
            <a:r>
              <a:rPr lang="en-GB" b="1" i="1" dirty="0" smtClean="0"/>
              <a:t>sets, because that’s where </a:t>
            </a:r>
            <a:r>
              <a:rPr lang="en-GB" b="1" i="1" dirty="0"/>
              <a:t>all </a:t>
            </a:r>
            <a:r>
              <a:rPr lang="en-GB" b="1" i="1" dirty="0" smtClean="0"/>
              <a:t>the people </a:t>
            </a:r>
            <a:r>
              <a:rPr lang="en-GB" b="1" i="1" dirty="0"/>
              <a:t>go </a:t>
            </a:r>
            <a:r>
              <a:rPr lang="en-GB" b="1" i="1" dirty="0" smtClean="0"/>
              <a:t>who learn </a:t>
            </a:r>
            <a:r>
              <a:rPr lang="en-GB" b="1" i="1" dirty="0"/>
              <a:t>in </a:t>
            </a:r>
            <a:r>
              <a:rPr lang="en-GB" b="1" i="1" dirty="0" smtClean="0"/>
              <a:t>different ways </a:t>
            </a:r>
            <a:r>
              <a:rPr lang="en-GB" b="1" i="1" dirty="0"/>
              <a:t>from </a:t>
            </a:r>
            <a:r>
              <a:rPr lang="en-GB" b="1" i="1" dirty="0" smtClean="0"/>
              <a:t>the teachers</a:t>
            </a:r>
            <a:r>
              <a:rPr lang="en-GB" b="1" i="1" dirty="0"/>
              <a:t>, and </a:t>
            </a:r>
            <a:r>
              <a:rPr lang="en-GB" b="1" i="1" dirty="0" smtClean="0"/>
              <a:t>it is </a:t>
            </a:r>
            <a:r>
              <a:rPr lang="en-GB" b="1" i="1" dirty="0"/>
              <a:t>really </a:t>
            </a:r>
            <a:r>
              <a:rPr lang="en-GB" b="1" i="1" dirty="0" smtClean="0"/>
              <a:t>exciting working with them.”</a:t>
            </a:r>
          </a:p>
          <a:p>
            <a:pPr>
              <a:buNone/>
            </a:pPr>
            <a:r>
              <a:rPr lang="en-GB" b="1" i="1" dirty="0" smtClean="0"/>
              <a:t>“I miss teaching the full range of attainment – that keeps me thinking.”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en-GB" b="1" dirty="0"/>
              <a:t>Deep progress </a:t>
            </a:r>
            <a:r>
              <a:rPr lang="en-GB" dirty="0"/>
              <a:t>means that </a:t>
            </a:r>
            <a:r>
              <a:rPr lang="en-GB" dirty="0" smtClean="0"/>
              <a:t>students:</a:t>
            </a:r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	learn </a:t>
            </a:r>
            <a:r>
              <a:rPr lang="en-GB" dirty="0"/>
              <a:t>more mathematics,</a:t>
            </a:r>
          </a:p>
          <a:p>
            <a:r>
              <a:rPr lang="en-GB" dirty="0"/>
              <a:t> </a:t>
            </a:r>
            <a:r>
              <a:rPr lang="en-GB" dirty="0" smtClean="0"/>
              <a:t>	get </a:t>
            </a:r>
            <a:r>
              <a:rPr lang="en-GB" dirty="0"/>
              <a:t>better at learning mathematics,</a:t>
            </a:r>
          </a:p>
          <a:p>
            <a:r>
              <a:rPr lang="en-GB" dirty="0"/>
              <a:t> </a:t>
            </a:r>
            <a:r>
              <a:rPr lang="en-GB" dirty="0" smtClean="0"/>
              <a:t>	feel </a:t>
            </a:r>
            <a:r>
              <a:rPr lang="en-GB" dirty="0"/>
              <a:t>better about themselves </a:t>
            </a:r>
            <a:r>
              <a:rPr lang="en-GB" dirty="0" smtClean="0"/>
              <a:t>as    	mathematics students</a:t>
            </a:r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3995936" y="3573016"/>
            <a:ext cx="4320480" cy="2664296"/>
          </a:xfrm>
          <a:prstGeom prst="wedgeEllipse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dirty="0" smtClean="0"/>
              <a:t>“It’s boring; I can’t do this; I can do it but I don’t want to; I want to go home; she knows we can do this already.</a:t>
            </a:r>
            <a:r>
              <a:rPr lang="en-GB" b="1" dirty="0" smtClean="0"/>
              <a:t>”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Setting</a:t>
            </a:r>
          </a:p>
          <a:p>
            <a:r>
              <a:rPr lang="en-GB" dirty="0" smtClean="0"/>
              <a:t>In class grouping</a:t>
            </a:r>
          </a:p>
          <a:p>
            <a:r>
              <a:rPr lang="en-GB" dirty="0" smtClean="0"/>
              <a:t>Intervention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Setting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5050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Setting has slight positive effects on the highest achieving students</a:t>
            </a:r>
          </a:p>
          <a:p>
            <a:r>
              <a:rPr lang="en-GB" sz="2800" dirty="0" smtClean="0"/>
              <a:t>Setting has different effects in different studies on average students, mainly negative</a:t>
            </a:r>
          </a:p>
          <a:p>
            <a:r>
              <a:rPr lang="en-GB" sz="2800" dirty="0" smtClean="0"/>
              <a:t>Setting has been shown time and time again to have negative effects on the mathematical learning of students with difficulties (limits opportunity and takes little account of differences) (</a:t>
            </a:r>
            <a:r>
              <a:rPr lang="en-GB" sz="2800" dirty="0" err="1" smtClean="0"/>
              <a:t>Ireson</a:t>
            </a:r>
            <a:r>
              <a:rPr lang="en-GB" sz="2800" dirty="0" smtClean="0"/>
              <a:t> &amp; Hallam; Boaler; </a:t>
            </a:r>
            <a:r>
              <a:rPr lang="en-GB" sz="2800" dirty="0" err="1" smtClean="0"/>
              <a:t>Wiliam</a:t>
            </a:r>
            <a:r>
              <a:rPr lang="en-GB" sz="2800" dirty="0" smtClean="0"/>
              <a:t>; Bartholomew)</a:t>
            </a:r>
          </a:p>
          <a:p>
            <a:r>
              <a:rPr lang="en-GB" sz="2800" dirty="0" smtClean="0"/>
              <a:t>Setting is illegal in some countries and unusual in most countries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In-class grouping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Seems to be effective (in primary) when it is done with:</a:t>
            </a:r>
          </a:p>
          <a:p>
            <a:pPr lvl="1"/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Understanding reasons for different achievement</a:t>
            </a:r>
          </a:p>
          <a:p>
            <a:pPr lvl="1"/>
            <a:r>
              <a:rPr lang="en-GB" dirty="0" smtClean="0"/>
              <a:t>A range of activities: see, listen, do, join in</a:t>
            </a:r>
          </a:p>
          <a:p>
            <a:pPr lvl="1"/>
            <a:r>
              <a:rPr lang="en-GB" dirty="0" smtClean="0"/>
              <a:t>Revision and consolidation</a:t>
            </a:r>
          </a:p>
          <a:p>
            <a:pPr lvl="1"/>
            <a:r>
              <a:rPr lang="en-GB" dirty="0" smtClean="0"/>
              <a:t>Multi-sensory experience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r>
              <a:rPr lang="en-GB" smtClean="0"/>
              <a:t>Teaching assistants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57188" y="2214563"/>
            <a:ext cx="8229600" cy="4530725"/>
          </a:xfrm>
        </p:spPr>
        <p:txBody>
          <a:bodyPr/>
          <a:lstStyle/>
          <a:p>
            <a:r>
              <a:rPr lang="en-GB" smtClean="0"/>
              <a:t>Only effective when they follow the main idea of the lesson, not simplifying the focus for some students; when they understand the subject and what they do complements what the teacher is intending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 </a:t>
            </a:r>
            <a:r>
              <a:rPr lang="en-GB" dirty="0" smtClean="0"/>
              <a:t>did last year </a:t>
            </a:r>
            <a:r>
              <a:rPr lang="en-GB" dirty="0" smtClean="0"/>
              <a:t>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Diagnostics, year 7 lowest attaining students according to KS2 test scores.</a:t>
            </a:r>
          </a:p>
          <a:p>
            <a:r>
              <a:rPr lang="en-GB" dirty="0" smtClean="0"/>
              <a:t>What do you think the problems were?</a:t>
            </a:r>
          </a:p>
          <a:p>
            <a:r>
              <a:rPr lang="en-GB" dirty="0" smtClean="0"/>
              <a:t>How can you teach if you do not know what the precise problems are?</a:t>
            </a:r>
          </a:p>
          <a:p>
            <a:r>
              <a:rPr lang="en-GB" dirty="0" smtClean="0"/>
              <a:t>CSMS </a:t>
            </a:r>
            <a:r>
              <a:rPr lang="en-GB" dirty="0" smtClean="0">
                <a:hlinkClick r:id="rId2"/>
              </a:rPr>
              <a:t>http://iccams-maths.org/CSMS/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gets missed?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Counting processes</a:t>
            </a:r>
          </a:p>
          <a:p>
            <a:r>
              <a:rPr lang="en-GB" sz="2400" smtClean="0"/>
              <a:t>Counting principles</a:t>
            </a:r>
          </a:p>
          <a:p>
            <a:r>
              <a:rPr lang="en-GB" sz="2400" smtClean="0"/>
              <a:t>Written symbols</a:t>
            </a:r>
          </a:p>
          <a:p>
            <a:r>
              <a:rPr lang="en-GB" sz="2400" smtClean="0"/>
              <a:t>Place value</a:t>
            </a:r>
          </a:p>
          <a:p>
            <a:r>
              <a:rPr lang="en-GB" sz="2400" smtClean="0"/>
              <a:t>Word problems</a:t>
            </a:r>
          </a:p>
          <a:p>
            <a:r>
              <a:rPr lang="en-GB" sz="2400" smtClean="0"/>
              <a:t>Concrete/verbal/numerical links</a:t>
            </a:r>
          </a:p>
          <a:p>
            <a:r>
              <a:rPr lang="en-GB" sz="2400" smtClean="0"/>
              <a:t>Derived facts</a:t>
            </a:r>
          </a:p>
          <a:p>
            <a:r>
              <a:rPr lang="en-GB" sz="2400" smtClean="0"/>
              <a:t>Estimation</a:t>
            </a:r>
          </a:p>
          <a:p>
            <a:r>
              <a:rPr lang="en-GB" sz="2400" smtClean="0"/>
              <a:t>Fact retrieval (Dowker, 2004)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Intervention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Developing cognitive skills towards formal operations (Cognitive Acceleration in Mathematics Education CAME: </a:t>
            </a:r>
            <a:r>
              <a:rPr lang="en-GB" sz="2800" dirty="0" err="1" smtClean="0"/>
              <a:t>pisa</a:t>
            </a:r>
            <a:r>
              <a:rPr lang="en-GB" sz="2800" dirty="0" smtClean="0"/>
              <a:t>/</a:t>
            </a:r>
            <a:r>
              <a:rPr lang="en-GB" sz="2800" dirty="0" err="1" smtClean="0"/>
              <a:t>pisa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Developing arithmetic (diagnostic)</a:t>
            </a:r>
          </a:p>
          <a:p>
            <a:r>
              <a:rPr lang="en-GB" sz="2800" dirty="0" smtClean="0"/>
              <a:t>Developing </a:t>
            </a:r>
            <a:r>
              <a:rPr lang="en-GB" sz="2800" dirty="0" err="1" smtClean="0"/>
              <a:t>metacognitive</a:t>
            </a:r>
            <a:r>
              <a:rPr lang="en-GB" sz="2800" dirty="0" smtClean="0"/>
              <a:t> strategies (unclear effect)</a:t>
            </a:r>
          </a:p>
          <a:p>
            <a:r>
              <a:rPr lang="en-GB" sz="2800" dirty="0" smtClean="0"/>
              <a:t>Derived facts (inverse, </a:t>
            </a:r>
            <a:r>
              <a:rPr lang="en-GB" sz="2800" dirty="0" err="1" smtClean="0"/>
              <a:t>commutativity</a:t>
            </a:r>
            <a:r>
              <a:rPr lang="en-GB" sz="2800" dirty="0" smtClean="0"/>
              <a:t>, </a:t>
            </a:r>
            <a:r>
              <a:rPr lang="en-GB" sz="2800" dirty="0" err="1" smtClean="0"/>
              <a:t>associativity</a:t>
            </a:r>
            <a:r>
              <a:rPr lang="en-GB" sz="2800" dirty="0" smtClean="0"/>
              <a:t>, </a:t>
            </a:r>
            <a:r>
              <a:rPr lang="en-GB" sz="2800" dirty="0" err="1" smtClean="0"/>
              <a:t>distributivity</a:t>
            </a:r>
            <a:r>
              <a:rPr lang="en-GB" sz="2800" dirty="0" smtClean="0"/>
              <a:t>, relations)</a:t>
            </a:r>
          </a:p>
          <a:p>
            <a:r>
              <a:rPr lang="en-GB" sz="2800" dirty="0" smtClean="0"/>
              <a:t>Detailed assessment for buggy understandings</a:t>
            </a:r>
          </a:p>
          <a:p>
            <a:r>
              <a:rPr lang="en-GB" sz="2800" dirty="0" smtClean="0"/>
              <a:t>1-to-1 works best as mathematics understanding is complex and individual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Bibliography</a:t>
            </a: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952007"/>
          </a:xfrm>
        </p:spPr>
        <p:txBody>
          <a:bodyPr>
            <a:normAutofit fontScale="70000" lnSpcReduction="20000"/>
          </a:bodyPr>
          <a:lstStyle/>
          <a:p>
            <a:r>
              <a:rPr lang="en-GB" sz="2400" dirty="0" err="1" smtClean="0"/>
              <a:t>Denvir</a:t>
            </a:r>
            <a:r>
              <a:rPr lang="en-GB" sz="2400" dirty="0" smtClean="0"/>
              <a:t>, B., </a:t>
            </a:r>
            <a:r>
              <a:rPr lang="en-GB" sz="2400" dirty="0" err="1" smtClean="0"/>
              <a:t>Stolz</a:t>
            </a:r>
            <a:r>
              <a:rPr lang="en-GB" sz="2400" dirty="0" smtClean="0"/>
              <a:t>, C. and Brown, M. (1982) </a:t>
            </a:r>
            <a:r>
              <a:rPr lang="en-GB" sz="2400" i="1" dirty="0" smtClean="0"/>
              <a:t>Low </a:t>
            </a:r>
            <a:r>
              <a:rPr lang="en-GB" sz="2400" i="1" dirty="0" err="1" smtClean="0"/>
              <a:t>attainers</a:t>
            </a:r>
            <a:r>
              <a:rPr lang="en-GB" sz="2400" i="1" dirty="0" smtClean="0"/>
              <a:t> in mathematics. </a:t>
            </a:r>
            <a:r>
              <a:rPr lang="en-GB" sz="2400" dirty="0" smtClean="0"/>
              <a:t>London: Methuen</a:t>
            </a:r>
          </a:p>
          <a:p>
            <a:r>
              <a:rPr lang="en-GB" sz="2400" dirty="0" smtClean="0"/>
              <a:t>Dowker, A. 2004 http://dera.ioe.ac.uk/2505/1/ma_difficulties_0008609.pdf </a:t>
            </a:r>
          </a:p>
          <a:p>
            <a:r>
              <a:rPr lang="en-GB" sz="2600" dirty="0" smtClean="0"/>
              <a:t>Dowker, A. (2005). Early identification and intervention for students with mathematics difficulties. </a:t>
            </a:r>
            <a:r>
              <a:rPr lang="en-GB" sz="2600" i="1" dirty="0" smtClean="0"/>
              <a:t>JOURNAL OF </a:t>
            </a:r>
            <a:r>
              <a:rPr lang="en-GB" sz="2600" i="1" smtClean="0"/>
              <a:t>LEARNING </a:t>
            </a:r>
            <a:r>
              <a:rPr lang="en-GB" sz="2600" i="1" smtClean="0"/>
              <a:t>DISABILITIES</a:t>
            </a:r>
            <a:r>
              <a:rPr lang="en-GB" sz="2600" smtClean="0"/>
              <a:t>, </a:t>
            </a:r>
            <a:r>
              <a:rPr lang="en-GB" sz="2600" i="1" dirty="0" smtClean="0"/>
              <a:t>38</a:t>
            </a:r>
            <a:r>
              <a:rPr lang="en-GB" sz="2600" dirty="0" smtClean="0"/>
              <a:t>(4), 324. (available online, </a:t>
            </a:r>
            <a:r>
              <a:rPr lang="en-GB" sz="2600" dirty="0" err="1" smtClean="0"/>
              <a:t>google</a:t>
            </a:r>
            <a:r>
              <a:rPr lang="en-GB" sz="2600" dirty="0" smtClean="0"/>
              <a:t> scholar ‘Dowker 2005’)</a:t>
            </a:r>
          </a:p>
          <a:p>
            <a:r>
              <a:rPr lang="en-GB" sz="2600" dirty="0" smtClean="0"/>
              <a:t>Geary, D. C. (1994). </a:t>
            </a:r>
            <a:r>
              <a:rPr lang="en-GB" sz="2600" i="1" dirty="0" smtClean="0"/>
              <a:t>Children’s mathematical development: Research and practical applications. </a:t>
            </a:r>
            <a:r>
              <a:rPr lang="en-GB" sz="2600" dirty="0" smtClean="0"/>
              <a:t>Washington, DC: American Psychological Association.</a:t>
            </a:r>
          </a:p>
          <a:p>
            <a:r>
              <a:rPr lang="en-GB" sz="2400" dirty="0" smtClean="0"/>
              <a:t>Hart, S., Dixon, A. et al. (2004) </a:t>
            </a:r>
            <a:r>
              <a:rPr lang="en-GB" sz="2400" i="1" dirty="0" smtClean="0"/>
              <a:t>Learning without limits. </a:t>
            </a:r>
            <a:r>
              <a:rPr lang="en-GB" sz="2400" dirty="0" smtClean="0"/>
              <a:t>Buckingham: Open University Press.</a:t>
            </a:r>
          </a:p>
          <a:p>
            <a:r>
              <a:rPr lang="en-GB" sz="2400" dirty="0" smtClean="0"/>
              <a:t>Watson, A. (2026)</a:t>
            </a:r>
            <a:r>
              <a:rPr lang="en-GB" sz="2400" i="1" dirty="0" smtClean="0"/>
              <a:t> Raising achievement in secondary mathematics</a:t>
            </a:r>
            <a:r>
              <a:rPr lang="en-GB" sz="2400" dirty="0" smtClean="0"/>
              <a:t>. Buckingham: Open University Press.</a:t>
            </a:r>
          </a:p>
          <a:p>
            <a:r>
              <a:rPr lang="en-GB" sz="2400" dirty="0" smtClean="0">
                <a:hlinkClick r:id="rId2"/>
              </a:rPr>
              <a:t>https://www.ncetm.org.uk/files/16801567/CTP0213+Fulford+Final+Report.pdf</a:t>
            </a:r>
            <a:endParaRPr lang="en-GB" sz="2400" dirty="0" smtClean="0"/>
          </a:p>
          <a:p>
            <a:r>
              <a:rPr lang="en-GB" sz="2200" dirty="0" smtClean="0">
                <a:hlinkClick r:id="rId3"/>
              </a:rPr>
              <a:t>http://files.eric.ed.gov/fulltext/ED322565.pdf</a:t>
            </a:r>
            <a:endParaRPr lang="en-GB" sz="2200" dirty="0" smtClean="0"/>
          </a:p>
          <a:p>
            <a:r>
              <a:rPr lang="en-GB" sz="2200" dirty="0" smtClean="0">
                <a:hlinkClick r:id="rId4"/>
              </a:rPr>
              <a:t>http://educationendowmentfoundation.org.uk/toolkit/teaching-assistants/</a:t>
            </a:r>
            <a:endParaRPr lang="en-GB" sz="2200" dirty="0" smtClean="0"/>
          </a:p>
          <a:p>
            <a:r>
              <a:rPr lang="en-GB" sz="2400" dirty="0" smtClean="0">
                <a:hlinkClick r:id="rId5"/>
              </a:rPr>
              <a:t>http://www.nationalstemcentre.org.uk/elibrary/resource/8019/deep-progress-in-mathematics-the-improving-attainment-in-mathematics-project</a:t>
            </a:r>
            <a:endParaRPr lang="en-GB" sz="2400" dirty="0" smtClean="0"/>
          </a:p>
          <a:p>
            <a:r>
              <a:rPr lang="en-GB" sz="2400" dirty="0" smtClean="0">
                <a:hlinkClick r:id="rId6"/>
              </a:rPr>
              <a:t>http://www.oecd.org/pisa/keyfindings/pisa-2012-results-volume-II.pdf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or </a:t>
            </a:r>
            <a:r>
              <a:rPr lang="en-GB" sz="2400" dirty="0" err="1" smtClean="0"/>
              <a:t>google</a:t>
            </a:r>
            <a:r>
              <a:rPr lang="en-GB" sz="2400" dirty="0" smtClean="0"/>
              <a:t> ‘deep progress in mathematics’ and ‘</a:t>
            </a:r>
            <a:r>
              <a:rPr lang="en-GB" sz="2400" dirty="0" err="1" smtClean="0"/>
              <a:t>pisa</a:t>
            </a:r>
            <a:r>
              <a:rPr lang="en-GB" sz="2400" dirty="0" smtClean="0"/>
              <a:t> excellence through equity’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484313"/>
            <a:ext cx="7772400" cy="3679825"/>
          </a:xfrm>
        </p:spPr>
        <p:txBody>
          <a:bodyPr/>
          <a:lstStyle/>
          <a:p>
            <a:pPr eaLnBrk="1" hangingPunct="1"/>
            <a:r>
              <a:rPr lang="en-GB" sz="4500" b="1" smtClean="0"/>
              <a:t>What does ability mean?</a:t>
            </a:r>
            <a:br>
              <a:rPr lang="en-GB" sz="4500" b="1" smtClean="0"/>
            </a:br>
            <a:r>
              <a:rPr lang="en-GB" sz="4500" b="1" smtClean="0"/>
              <a:t/>
            </a:r>
            <a:br>
              <a:rPr lang="en-GB" sz="4500" b="1" smtClean="0"/>
            </a:br>
            <a:endParaRPr lang="en-US" sz="4500" b="1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486275"/>
            <a:ext cx="6400800" cy="7715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Oval Callout 3"/>
          <p:cNvSpPr/>
          <p:nvPr/>
        </p:nvSpPr>
        <p:spPr>
          <a:xfrm>
            <a:off x="3995936" y="3573016"/>
            <a:ext cx="3096344" cy="1800200"/>
          </a:xfrm>
          <a:prstGeom prst="wedgeEllipse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GB" dirty="0" smtClean="0"/>
              <a:t>I have no idea!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is the usual experience of PLAS?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repetitive  simplified work </a:t>
            </a:r>
            <a:endParaRPr lang="en-GB" dirty="0"/>
          </a:p>
          <a:p>
            <a:r>
              <a:rPr lang="en-GB" dirty="0" smtClean="0"/>
              <a:t>step-by-step</a:t>
            </a:r>
            <a:endParaRPr lang="en-GB" dirty="0"/>
          </a:p>
          <a:p>
            <a:r>
              <a:rPr lang="en-GB" dirty="0" smtClean="0"/>
              <a:t>arithmetic </a:t>
            </a:r>
            <a:r>
              <a:rPr lang="en-GB" dirty="0"/>
              <a:t>in </a:t>
            </a:r>
            <a:r>
              <a:rPr lang="en-GB" dirty="0" smtClean="0"/>
              <a:t>imaginary ‘everyday</a:t>
            </a:r>
            <a:r>
              <a:rPr lang="en-GB" dirty="0"/>
              <a:t>’ </a:t>
            </a:r>
            <a:r>
              <a:rPr lang="en-GB" dirty="0" smtClean="0"/>
              <a:t>contexts</a:t>
            </a:r>
            <a:endParaRPr lang="en-GB" dirty="0"/>
          </a:p>
          <a:p>
            <a:r>
              <a:rPr lang="en-GB" dirty="0"/>
              <a:t>u</a:t>
            </a:r>
            <a:r>
              <a:rPr lang="en-GB" dirty="0" smtClean="0"/>
              <a:t>nconnected methods have to be memorised</a:t>
            </a:r>
            <a:endParaRPr lang="en-GB" dirty="0"/>
          </a:p>
          <a:p>
            <a:r>
              <a:rPr lang="en-GB" dirty="0" smtClean="0"/>
              <a:t>re-do</a:t>
            </a:r>
            <a:r>
              <a:rPr lang="en-GB" dirty="0"/>
              <a:t>, again and again</a:t>
            </a:r>
            <a:r>
              <a:rPr lang="en-GB" dirty="0" smtClean="0"/>
              <a:t>, forgotten 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dirty="0" smtClean="0"/>
              <a:t>“It’s </a:t>
            </a:r>
            <a:r>
              <a:rPr lang="en-GB" b="1" i="1" dirty="0"/>
              <a:t>boring; I can’t do </a:t>
            </a:r>
            <a:r>
              <a:rPr lang="en-GB" b="1" i="1" dirty="0" smtClean="0"/>
              <a:t>this; I can do it </a:t>
            </a:r>
            <a:r>
              <a:rPr lang="en-GB" b="1" i="1" dirty="0"/>
              <a:t>but I don’t want </a:t>
            </a:r>
            <a:r>
              <a:rPr lang="en-GB" b="1" i="1" dirty="0" smtClean="0"/>
              <a:t>to; I </a:t>
            </a:r>
            <a:r>
              <a:rPr lang="en-GB" b="1" i="1" dirty="0"/>
              <a:t>want to go </a:t>
            </a:r>
            <a:r>
              <a:rPr lang="en-GB" b="1" i="1" dirty="0" smtClean="0"/>
              <a:t>home; she </a:t>
            </a:r>
            <a:r>
              <a:rPr lang="en-GB" b="1" i="1" dirty="0"/>
              <a:t>knows we can do </a:t>
            </a:r>
            <a:r>
              <a:rPr lang="en-GB" b="1" i="1" dirty="0" smtClean="0"/>
              <a:t>this already.</a:t>
            </a:r>
            <a:r>
              <a:rPr lang="en-GB" b="1" dirty="0" smtClean="0"/>
              <a:t>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Denvir, Stolz and Brown (1982)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r>
              <a:rPr lang="en-GB" sz="1600" dirty="0" smtClean="0"/>
              <a:t>Seen as low attaining throughout school</a:t>
            </a:r>
          </a:p>
          <a:p>
            <a:r>
              <a:rPr lang="en-GB" sz="1600" dirty="0" smtClean="0"/>
              <a:t>Across the curriculum</a:t>
            </a:r>
          </a:p>
          <a:p>
            <a:r>
              <a:rPr lang="en-GB" sz="1600" dirty="0" smtClean="0"/>
              <a:t>Poor reading skills</a:t>
            </a:r>
          </a:p>
          <a:p>
            <a:r>
              <a:rPr lang="en-GB" sz="1600" dirty="0" smtClean="0"/>
              <a:t>Poor in all aspects of maths</a:t>
            </a:r>
          </a:p>
          <a:p>
            <a:r>
              <a:rPr lang="en-GB" sz="1600" dirty="0" smtClean="0"/>
              <a:t>Poor language skills</a:t>
            </a:r>
          </a:p>
          <a:p>
            <a:r>
              <a:rPr lang="en-GB" sz="1600" dirty="0" smtClean="0"/>
              <a:t>Perceptual problems</a:t>
            </a:r>
          </a:p>
          <a:p>
            <a:r>
              <a:rPr lang="en-GB" sz="1600" dirty="0" smtClean="0"/>
              <a:t>Poor motor skills</a:t>
            </a:r>
          </a:p>
          <a:p>
            <a:r>
              <a:rPr lang="en-GB" sz="1600" dirty="0" smtClean="0"/>
              <a:t>Immature relationships</a:t>
            </a:r>
          </a:p>
          <a:p>
            <a:r>
              <a:rPr lang="en-GB" sz="1600" dirty="0" smtClean="0"/>
              <a:t>Shows no interest in maths</a:t>
            </a:r>
          </a:p>
          <a:p>
            <a:r>
              <a:rPr lang="en-GB" sz="1600" dirty="0" smtClean="0"/>
              <a:t>Shows no interest in school</a:t>
            </a:r>
          </a:p>
          <a:p>
            <a:r>
              <a:rPr lang="en-GB" sz="1600" dirty="0" smtClean="0"/>
              <a:t>Cannot relate to adults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dirty="0" smtClean="0"/>
          </a:p>
          <a:p>
            <a:endParaRPr lang="en-US" dirty="0" smtClean="0"/>
          </a:p>
        </p:txBody>
      </p:sp>
      <p:sp>
        <p:nvSpPr>
          <p:cNvPr id="7172" name="Content Placeholder 4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402832" cy="4525963"/>
          </a:xfrm>
        </p:spPr>
        <p:txBody>
          <a:bodyPr/>
          <a:lstStyle/>
          <a:p>
            <a:r>
              <a:rPr lang="en-GB" sz="1600" dirty="0" smtClean="0"/>
              <a:t>Preoccupied</a:t>
            </a:r>
          </a:p>
          <a:p>
            <a:r>
              <a:rPr lang="en-GB" sz="1600" dirty="0" smtClean="0"/>
              <a:t>Emotional problems</a:t>
            </a:r>
          </a:p>
          <a:p>
            <a:r>
              <a:rPr lang="en-GB" sz="1600" dirty="0" smtClean="0"/>
              <a:t>Social problems</a:t>
            </a:r>
          </a:p>
          <a:p>
            <a:r>
              <a:rPr lang="en-GB" sz="1600" dirty="0" smtClean="0"/>
              <a:t>Behaviour problems</a:t>
            </a:r>
          </a:p>
          <a:p>
            <a:r>
              <a:rPr lang="en-GB" sz="1600" dirty="0" smtClean="0"/>
              <a:t>High anxiety in school</a:t>
            </a:r>
          </a:p>
          <a:p>
            <a:r>
              <a:rPr lang="en-GB" sz="1600" dirty="0" smtClean="0"/>
              <a:t>High anxiety in maths</a:t>
            </a:r>
          </a:p>
          <a:p>
            <a:r>
              <a:rPr lang="en-GB" sz="1600" dirty="0" smtClean="0"/>
              <a:t>Sensible in one-to-one but not in front of others</a:t>
            </a:r>
          </a:p>
          <a:p>
            <a:r>
              <a:rPr lang="en-GB" sz="1600" dirty="0" smtClean="0"/>
              <a:t>Physical limitations</a:t>
            </a:r>
          </a:p>
          <a:p>
            <a:r>
              <a:rPr lang="en-GB" sz="1600" dirty="0" smtClean="0"/>
              <a:t>High absence</a:t>
            </a:r>
          </a:p>
          <a:p>
            <a:r>
              <a:rPr lang="en-GB" sz="1600" dirty="0" smtClean="0"/>
              <a:t>Tired</a:t>
            </a:r>
          </a:p>
          <a:p>
            <a:r>
              <a:rPr lang="en-GB" sz="1600" dirty="0" smtClean="0"/>
              <a:t>Frequent changes of school or maths teacher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 … roughly half of the children who had been identified as having a learning problem in mathematics did not show any form of cognitive deficit …’  (Geary 1994 p.157)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low prior attainment: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 Disrupted </a:t>
            </a:r>
            <a:r>
              <a:rPr lang="en-GB" dirty="0" smtClean="0"/>
              <a:t>schooling</a:t>
            </a:r>
            <a:endParaRPr lang="en-GB" dirty="0"/>
          </a:p>
          <a:p>
            <a:r>
              <a:rPr lang="en-GB" dirty="0"/>
              <a:t> Cultural </a:t>
            </a:r>
            <a:r>
              <a:rPr lang="en-GB" dirty="0" smtClean="0"/>
              <a:t>differences</a:t>
            </a:r>
            <a:endParaRPr lang="en-GB" dirty="0"/>
          </a:p>
          <a:p>
            <a:r>
              <a:rPr lang="en-GB" dirty="0" smtClean="0"/>
              <a:t> Social </a:t>
            </a:r>
            <a:r>
              <a:rPr lang="en-GB" dirty="0"/>
              <a:t>and emotional </a:t>
            </a:r>
            <a:r>
              <a:rPr lang="en-GB" dirty="0" smtClean="0"/>
              <a:t>difficulties</a:t>
            </a:r>
            <a:endParaRPr lang="en-GB" dirty="0"/>
          </a:p>
          <a:p>
            <a:r>
              <a:rPr lang="en-GB" dirty="0" smtClean="0"/>
              <a:t> No social skills for positive attention</a:t>
            </a:r>
          </a:p>
          <a:p>
            <a:r>
              <a:rPr lang="en-GB" dirty="0" smtClean="0"/>
              <a:t> Low expectations (home, family, particular group, school)</a:t>
            </a:r>
          </a:p>
          <a:p>
            <a:r>
              <a:rPr lang="en-GB" dirty="0" smtClean="0"/>
              <a:t> Lack </a:t>
            </a:r>
            <a:r>
              <a:rPr lang="en-GB" dirty="0"/>
              <a:t>of specialised </a:t>
            </a:r>
            <a:r>
              <a:rPr lang="en-GB" dirty="0" smtClean="0"/>
              <a:t>teaching</a:t>
            </a:r>
          </a:p>
          <a:p>
            <a:r>
              <a:rPr lang="en-GB" dirty="0" smtClean="0"/>
              <a:t> Limited teaching methods</a:t>
            </a:r>
          </a:p>
          <a:p>
            <a:r>
              <a:rPr lang="en-GB" dirty="0" smtClean="0"/>
              <a:t> Learned helplessness</a:t>
            </a:r>
          </a:p>
          <a:p>
            <a:r>
              <a:rPr lang="en-GB" dirty="0" smtClean="0"/>
              <a:t> Reading and writing difficulties</a:t>
            </a:r>
          </a:p>
          <a:p>
            <a:r>
              <a:rPr lang="en-GB" dirty="0" smtClean="0"/>
              <a:t> Language differences </a:t>
            </a:r>
          </a:p>
          <a:p>
            <a:r>
              <a:rPr lang="en-GB" dirty="0" smtClean="0"/>
              <a:t> Physical and physiological problems: diagnosed or undiagnosed</a:t>
            </a:r>
          </a:p>
          <a:p>
            <a:r>
              <a:rPr lang="en-GB" dirty="0" smtClean="0"/>
              <a:t> Sleep deprivation or hunger/malnutrition</a:t>
            </a:r>
          </a:p>
          <a:p>
            <a:r>
              <a:rPr lang="en-GB" dirty="0" smtClean="0"/>
              <a:t> Cognitive problems which affect all their learning, such as short-term    memory deficiency; dyslexia</a:t>
            </a:r>
          </a:p>
          <a:p>
            <a:r>
              <a:rPr lang="en-GB" dirty="0" smtClean="0"/>
              <a:t>WHO?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1732</Words>
  <Application>Microsoft Office PowerPoint</Application>
  <PresentationFormat>On-screen Show (4:3)</PresentationFormat>
  <Paragraphs>270</Paragraphs>
  <Slides>38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The Myth of Low Ability</vt:lpstr>
      <vt:lpstr>I wanna be a ...</vt:lpstr>
      <vt:lpstr>Slide 3</vt:lpstr>
      <vt:lpstr>What does ability mean?  </vt:lpstr>
      <vt:lpstr>What is the usual experience of PLAS?</vt:lpstr>
      <vt:lpstr>Slide 6</vt:lpstr>
      <vt:lpstr>Denvir, Stolz and Brown (1982)</vt:lpstr>
      <vt:lpstr>Slide 8</vt:lpstr>
      <vt:lpstr>Reasons for low prior attainment: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Establishing habits (from ‘Deep Progress’)</vt:lpstr>
      <vt:lpstr>Imagine you are going to teach a topic:   Exchange problems</vt:lpstr>
      <vt:lpstr>Plan to teach “exchange problems” to a class which includes students who:</vt:lpstr>
      <vt:lpstr>Slide 20</vt:lpstr>
      <vt:lpstr>Slide 21</vt:lpstr>
      <vt:lpstr>Slide 22</vt:lpstr>
      <vt:lpstr>IAMP – Improving Attainment in Mathematics Project (2001/2)</vt:lpstr>
      <vt:lpstr>What methods do teachers use to differentiate - and when?</vt:lpstr>
      <vt:lpstr>What do students say about choice?</vt:lpstr>
      <vt:lpstr>Slide 26</vt:lpstr>
      <vt:lpstr>Slide 27</vt:lpstr>
      <vt:lpstr>Scenario (true story)</vt:lpstr>
      <vt:lpstr>Slide 29</vt:lpstr>
      <vt:lpstr>Slide 30</vt:lpstr>
      <vt:lpstr>What to do?</vt:lpstr>
      <vt:lpstr>Setting</vt:lpstr>
      <vt:lpstr>In-class grouping</vt:lpstr>
      <vt:lpstr>Teaching assistants</vt:lpstr>
      <vt:lpstr>What I did last year ....</vt:lpstr>
      <vt:lpstr>What gets missed?</vt:lpstr>
      <vt:lpstr>Intervention</vt:lpstr>
      <vt:lpstr>Bibliography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</dc:creator>
  <cp:lastModifiedBy>Anne</cp:lastModifiedBy>
  <cp:revision>47</cp:revision>
  <dcterms:created xsi:type="dcterms:W3CDTF">2015-01-19T15:58:48Z</dcterms:created>
  <dcterms:modified xsi:type="dcterms:W3CDTF">2015-02-09T10:04:27Z</dcterms:modified>
</cp:coreProperties>
</file>