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89" r:id="rId4"/>
    <p:sldId id="282" r:id="rId5"/>
    <p:sldId id="283" r:id="rId6"/>
    <p:sldId id="284" r:id="rId7"/>
    <p:sldId id="288" r:id="rId8"/>
    <p:sldId id="260" r:id="rId9"/>
    <p:sldId id="292" r:id="rId10"/>
    <p:sldId id="294" r:id="rId11"/>
    <p:sldId id="262" r:id="rId12"/>
    <p:sldId id="293" r:id="rId13"/>
    <p:sldId id="272" r:id="rId14"/>
    <p:sldId id="295" r:id="rId15"/>
    <p:sldId id="264" r:id="rId16"/>
    <p:sldId id="265" r:id="rId17"/>
    <p:sldId id="266" r:id="rId18"/>
    <p:sldId id="267" r:id="rId19"/>
    <p:sldId id="269" r:id="rId20"/>
    <p:sldId id="258" r:id="rId21"/>
    <p:sldId id="279" r:id="rId22"/>
    <p:sldId id="280" r:id="rId23"/>
    <p:sldId id="259" r:id="rId24"/>
    <p:sldId id="296" r:id="rId25"/>
    <p:sldId id="29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F401-2BEF-43F2-93F5-C4786E041662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3C86-2C11-42D4-933A-EDD9BC7107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F401-2BEF-43F2-93F5-C4786E041662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3C86-2C11-42D4-933A-EDD9BC7107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F401-2BEF-43F2-93F5-C4786E041662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3C86-2C11-42D4-933A-EDD9BC7107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F401-2BEF-43F2-93F5-C4786E041662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3C86-2C11-42D4-933A-EDD9BC7107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F401-2BEF-43F2-93F5-C4786E041662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3C86-2C11-42D4-933A-EDD9BC7107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F401-2BEF-43F2-93F5-C4786E041662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3C86-2C11-42D4-933A-EDD9BC7107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F401-2BEF-43F2-93F5-C4786E041662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3C86-2C11-42D4-933A-EDD9BC7107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F401-2BEF-43F2-93F5-C4786E041662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3C86-2C11-42D4-933A-EDD9BC7107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F401-2BEF-43F2-93F5-C4786E041662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3C86-2C11-42D4-933A-EDD9BC7107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F401-2BEF-43F2-93F5-C4786E041662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3C86-2C11-42D4-933A-EDD9BC7107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F401-2BEF-43F2-93F5-C4786E041662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3C86-2C11-42D4-933A-EDD9BC7107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AF401-2BEF-43F2-93F5-C4786E041662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03C86-2C11-42D4-933A-EDD9BC71078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 Teaching children to reason mathematically 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rgbClr val="FFFF00"/>
                </a:solidFill>
              </a:rPr>
              <a:t>Anne Watson</a:t>
            </a:r>
          </a:p>
          <a:p>
            <a:pPr algn="l"/>
            <a:r>
              <a:rPr lang="en-GB" dirty="0" err="1" smtClean="0">
                <a:solidFill>
                  <a:srgbClr val="FFFF00"/>
                </a:solidFill>
              </a:rPr>
              <a:t>Ironbridge</a:t>
            </a:r>
            <a:endParaRPr lang="en-GB" dirty="0" smtClean="0">
              <a:solidFill>
                <a:srgbClr val="FFFF00"/>
              </a:solidFill>
            </a:endParaRPr>
          </a:p>
          <a:p>
            <a:pPr algn="l"/>
            <a:r>
              <a:rPr lang="en-GB" dirty="0" smtClean="0">
                <a:solidFill>
                  <a:srgbClr val="FFFF00"/>
                </a:solidFill>
              </a:rPr>
              <a:t>2014</a:t>
            </a:r>
            <a:endParaRPr lang="en-GB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="" xmlns:wne="http://schemas.microsoft.com/office/word/2006/wordml" xmlns:w="http://schemas.openxmlformats.org/wordprocessingml/2006/main" xmlns:w10="urn:schemas-microsoft-com:office:word" xmlns:wp="http://schemas.openxmlformats.org/drawingml/2006/wordprocessingDrawing" xmlns:v="urn:schemas-microsoft-com:vml" xmlns:m="http://schemas.openxmlformats.org/officeDocument/2006/math" xmlns:o="urn:schemas-microsoft-com:office:office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17018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pic="http://schemas.openxmlformats.org/drawingml/2006/picture" xmlns:a14="http://schemas.microsoft.com/office/drawing/2010/main" xmlns="" xmlns:wne="http://schemas.microsoft.com/office/word/2006/wordml" xmlns:w="http://schemas.openxmlformats.org/wordprocessingml/2006/main" xmlns:w10="urn:schemas-microsoft-com:office:word" xmlns:wp="http://schemas.openxmlformats.org/drawingml/2006/wordprocessingDrawing" xmlns:v="urn:schemas-microsoft-com:vml" xmlns:m="http://schemas.openxmlformats.org/officeDocument/2006/math" xmlns:o="urn:schemas-microsoft-com:office:office" xmlns:ve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pic="http://schemas.openxmlformats.org/drawingml/2006/picture" xmlns:a14="http://schemas.microsoft.com/office/drawing/2010/main" xmlns="" xmlns:wne="http://schemas.microsoft.com/office/word/2006/wordml" xmlns:w="http://schemas.openxmlformats.org/wordprocessingml/2006/main" xmlns:w10="urn:schemas-microsoft-com:office:word" xmlns:wp="http://schemas.openxmlformats.org/drawingml/2006/wordprocessingDrawing" xmlns:v="urn:schemas-microsoft-com:vml" xmlns:m="http://schemas.openxmlformats.org/officeDocument/2006/math" xmlns:o="urn:schemas-microsoft-com:office:office" xmlns:ve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827584" y="260648"/>
            <a:ext cx="7677150" cy="1631952"/>
            <a:chOff x="780" y="144"/>
            <a:chExt cx="4836" cy="1028"/>
          </a:xfrm>
        </p:grpSpPr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780" y="672"/>
              <a:ext cx="116" cy="23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algn="ctr" eaLnBrk="0" hangingPunct="0">
                <a:defRPr/>
              </a:pPr>
              <a:endParaRPr lang="en-GB" sz="1800" b="0" dirty="0">
                <a:solidFill>
                  <a:srgbClr val="732600"/>
                </a:solidFill>
              </a:endParaRPr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4152" y="144"/>
              <a:ext cx="1464" cy="1028"/>
              <a:chOff x="4080" y="144"/>
              <a:chExt cx="1464" cy="1028"/>
            </a:xfrm>
          </p:grpSpPr>
          <p:pic>
            <p:nvPicPr>
              <p:cNvPr id="8" name="Picture 7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lc="http://schemas.openxmlformats.org/drawingml/2006/lockedCanvas"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28" y="144"/>
                <a:ext cx="484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lc="http://schemas.openxmlformats.org/drawingml/2006/lockedCanvas"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lc="http://schemas.openxmlformats.org/drawingml/2006/lockedCanvas"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" name="Text Box 10"/>
              <p:cNvSpPr txBox="1">
                <a:spLocks noChangeArrowheads="1"/>
              </p:cNvSpPr>
              <p:nvPr/>
            </p:nvSpPr>
            <p:spPr bwMode="auto">
              <a:xfrm>
                <a:off x="4080" y="768"/>
                <a:ext cx="1464" cy="40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GB" sz="1800" b="0" dirty="0" smtClean="0">
                    <a:solidFill>
                      <a:srgbClr val="732600"/>
                    </a:solidFill>
                  </a:rPr>
                  <a:t>University of Oxford</a:t>
                </a:r>
              </a:p>
              <a:p>
                <a:pPr algn="ctr" eaLnBrk="0" hangingPunct="0">
                  <a:defRPr/>
                </a:pPr>
                <a:r>
                  <a:rPr lang="en-GB" sz="1800" b="0" dirty="0" smtClean="0">
                    <a:solidFill>
                      <a:srgbClr val="732600"/>
                    </a:solidFill>
                  </a:rPr>
                  <a:t>Dept of Education</a:t>
                </a:r>
                <a:endParaRPr lang="en-GB" sz="1800" b="0" dirty="0">
                  <a:solidFill>
                    <a:srgbClr val="732600"/>
                  </a:solidFill>
                </a:endParaRPr>
              </a:p>
            </p:txBody>
          </p:sp>
        </p:grpSp>
      </p:grpSp>
      <p:pic>
        <p:nvPicPr>
          <p:cNvPr id="21506" name="Picture 2" descr="http://static.guim.co.uk/sys-images/Guardian/Pix/pictures/2009/6/12/1244819062779/Iron-bridge-0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3933056"/>
            <a:ext cx="3120347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Reasoning @ Upper KS2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</a:t>
            </a:r>
            <a:r>
              <a:rPr lang="en-GB" dirty="0"/>
              <a:t>the properties of rectangles to deduce related facts and find missing </a:t>
            </a:r>
            <a:r>
              <a:rPr lang="en-GB" dirty="0" smtClean="0"/>
              <a:t>lengths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907704" y="3501008"/>
            <a:ext cx="2448272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355976" y="4365104"/>
            <a:ext cx="16561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436096" y="3789040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115616" y="422108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8 cm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400506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 cm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156176" y="422108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7 cm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364088" y="335699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 cm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483768" y="537321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12 cm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419872" y="5589240"/>
            <a:ext cx="79208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6372200" y="3789040"/>
            <a:ext cx="0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372200" y="4653136"/>
            <a:ext cx="0" cy="5760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907704" y="5589240"/>
            <a:ext cx="57606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Reasoning @ Upper KS2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distinguish </a:t>
            </a:r>
            <a:r>
              <a:rPr lang="en-GB" dirty="0"/>
              <a:t>between regular and irregular polygons based on reasoning about equal sides and </a:t>
            </a:r>
            <a:r>
              <a:rPr lang="en-GB" dirty="0" smtClean="0"/>
              <a:t>angles</a:t>
            </a:r>
          </a:p>
          <a:p>
            <a:endParaRPr lang="en-GB" dirty="0" smtClean="0"/>
          </a:p>
        </p:txBody>
      </p:sp>
      <p:sp>
        <p:nvSpPr>
          <p:cNvPr id="5" name="Regular Pentagon 4"/>
          <p:cNvSpPr/>
          <p:nvPr/>
        </p:nvSpPr>
        <p:spPr>
          <a:xfrm>
            <a:off x="4572000" y="3501008"/>
            <a:ext cx="2592288" cy="172819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Hexagon 5"/>
          <p:cNvSpPr/>
          <p:nvPr/>
        </p:nvSpPr>
        <p:spPr>
          <a:xfrm>
            <a:off x="1403648" y="3717032"/>
            <a:ext cx="1296144" cy="144016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Reasoning @ Upper KS2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find missing angles (using angle relations)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                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123728" y="2780928"/>
            <a:ext cx="3888432" cy="16561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139952" y="3573016"/>
            <a:ext cx="2016224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860032" y="335699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45ᵒ</a:t>
            </a:r>
            <a:endParaRPr lang="en-GB" dirty="0"/>
          </a:p>
        </p:txBody>
      </p:sp>
      <p:sp>
        <p:nvSpPr>
          <p:cNvPr id="14" name="Arc 13"/>
          <p:cNvSpPr/>
          <p:nvPr/>
        </p:nvSpPr>
        <p:spPr>
          <a:xfrm>
            <a:off x="4644008" y="3284984"/>
            <a:ext cx="288032" cy="1080120"/>
          </a:xfrm>
          <a:prstGeom prst="arc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Reasoning @ KS 3 &amp; 4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make connections between number relationships, and their algebraic and graphical representations </a:t>
            </a:r>
          </a:p>
          <a:p>
            <a:r>
              <a:rPr lang="en-GB" dirty="0" smtClean="0"/>
              <a:t>formalise knowledge of ratio and proportion</a:t>
            </a:r>
          </a:p>
          <a:p>
            <a:r>
              <a:rPr lang="en-GB" dirty="0" smtClean="0"/>
              <a:t>identify variables and express relations between variables algebraically and graphically </a:t>
            </a:r>
          </a:p>
          <a:p>
            <a:r>
              <a:rPr lang="en-GB" dirty="0" smtClean="0"/>
              <a:t>make and test conjectures, construct proofs or counter-examples </a:t>
            </a:r>
          </a:p>
          <a:p>
            <a:r>
              <a:rPr lang="en-GB" dirty="0" smtClean="0"/>
              <a:t>reason deductively in geometry, number and algebra</a:t>
            </a:r>
          </a:p>
          <a:p>
            <a:r>
              <a:rPr lang="en-GB" dirty="0" smtClean="0"/>
              <a:t>interpret when a problem requires additive, multiplicative or proportional reasoning</a:t>
            </a:r>
          </a:p>
          <a:p>
            <a:r>
              <a:rPr lang="en-GB" dirty="0" smtClean="0"/>
              <a:t>begin to express their arguments formally</a:t>
            </a:r>
          </a:p>
          <a:p>
            <a:r>
              <a:rPr lang="en-GB" dirty="0" smtClean="0"/>
              <a:t>assess the validity of an argument 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Conjecture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best way to learn about reasoning mathematically is to do some </a:t>
            </a:r>
            <a:r>
              <a:rPr lang="en-GB" dirty="0" smtClean="0"/>
              <a:t>mathematics</a:t>
            </a:r>
          </a:p>
          <a:p>
            <a:r>
              <a:rPr lang="en-GB" dirty="0" smtClean="0"/>
              <a:t>The best way to learn to teach reasoning is to experience mathematical reasoning yourself</a:t>
            </a:r>
            <a:endParaRPr lang="en-GB" dirty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67544" y="692692"/>
          <a:ext cx="8136903" cy="5468112"/>
        </p:xfrm>
        <a:graphic>
          <a:graphicData uri="http://schemas.openxmlformats.org/drawingml/2006/table">
            <a:tbl>
              <a:tblPr/>
              <a:tblGrid>
                <a:gridCol w="8136903"/>
              </a:tblGrid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Wingdings"/>
                        </a:rPr>
                        <a:t>Always, sometimes or never true</a:t>
                      </a:r>
                      <a:r>
                        <a:rPr lang="en-GB" sz="2400" b="1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Wingdings"/>
                        </a:rPr>
                        <a:t>? (Swan)</a:t>
                      </a:r>
                      <a:endParaRPr lang="en-GB" sz="2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Wingdings"/>
                      </a:endParaRPr>
                    </a:p>
                  </a:txBody>
                  <a:tcPr marL="35670" marR="356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1 + 1 = 2</a:t>
                      </a:r>
                    </a:p>
                  </a:txBody>
                  <a:tcPr marL="35670" marR="356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π = 3</a:t>
                      </a:r>
                    </a:p>
                  </a:txBody>
                  <a:tcPr marL="35670" marR="356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12 can be written as the sum of two primes</a:t>
                      </a:r>
                    </a:p>
                  </a:txBody>
                  <a:tcPr marL="35670" marR="356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All rectangles are parallelograms</a:t>
                      </a:r>
                    </a:p>
                  </a:txBody>
                  <a:tcPr marL="35670" marR="356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The square of every even integer is even</a:t>
                      </a:r>
                    </a:p>
                  </a:txBody>
                  <a:tcPr marL="35670" marR="356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Multiples of odd numbers are odd</a:t>
                      </a:r>
                    </a:p>
                  </a:txBody>
                  <a:tcPr marL="35670" marR="356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n</a:t>
                      </a:r>
                      <a:r>
                        <a:rPr lang="en-GB" sz="2400" baseline="30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2</a:t>
                      </a:r>
                      <a:r>
                        <a:rPr lang="en-GB" sz="2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 - n &gt; 0</a:t>
                      </a:r>
                    </a:p>
                  </a:txBody>
                  <a:tcPr marL="35670" marR="356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π is a special number</a:t>
                      </a:r>
                    </a:p>
                  </a:txBody>
                  <a:tcPr marL="35670" marR="356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The perpendicular bisector of any chord of a circle goes through the centre of the circle</a:t>
                      </a:r>
                    </a:p>
                  </a:txBody>
                  <a:tcPr marL="35670" marR="356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Every even integer greater than 2 can be written as the sum of two primes</a:t>
                      </a:r>
                    </a:p>
                  </a:txBody>
                  <a:tcPr marL="35670" marR="356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11559" y="548679"/>
          <a:ext cx="8064896" cy="6031192"/>
        </p:xfrm>
        <a:graphic>
          <a:graphicData uri="http://schemas.openxmlformats.org/drawingml/2006/table">
            <a:tbl>
              <a:tblPr/>
              <a:tblGrid>
                <a:gridCol w="4032448"/>
                <a:gridCol w="4032448"/>
              </a:tblGrid>
              <a:tr h="468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Wingding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Wingdings"/>
                        </a:rPr>
                        <a:t>Justification</a:t>
                      </a:r>
                      <a:endParaRPr lang="en-GB" sz="2000" dirty="0" smtClean="0">
                        <a:solidFill>
                          <a:srgbClr val="000000"/>
                        </a:solidFill>
                        <a:latin typeface="+mn-lt"/>
                        <a:ea typeface="Calibri"/>
                        <a:cs typeface="Wingding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1 + 1 =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Definition/demonstration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π =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Definition/ </a:t>
                      </a:r>
                      <a:r>
                        <a:rPr lang="en-GB" sz="2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experiment</a:t>
                      </a: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Wingding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12 can be written as the sum of two primes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Exemplification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All rectangles are parallelograms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Definition/properties/classification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The square of every even integer is even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Conjecture and proof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Multiples of odd numbers are odd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Counterexample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n</a:t>
                      </a:r>
                      <a:r>
                        <a:rPr lang="en-GB" sz="2000" baseline="30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2</a:t>
                      </a:r>
                      <a:r>
                        <a:rPr lang="en-GB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 - n &gt; 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Counterexample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π is a special number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Meaning 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of words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3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The perpendicular bisector of any chord of a circle goes through the centre of the circle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Demonstration, conjecture and proof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3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Every even integer greater than 2 can be written as the sum of two primes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Counter example/proof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716016" y="1052736"/>
            <a:ext cx="367240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716016" y="1412776"/>
            <a:ext cx="367240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716016" y="1916832"/>
            <a:ext cx="367240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644008" y="2492896"/>
            <a:ext cx="367240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644008" y="2924944"/>
            <a:ext cx="367240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644008" y="3573016"/>
            <a:ext cx="367240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644008" y="4005064"/>
            <a:ext cx="367240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644008" y="4365104"/>
            <a:ext cx="367240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644008" y="4797152"/>
            <a:ext cx="39604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644008" y="5733256"/>
            <a:ext cx="367240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KS 3&amp;4 Geometry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List of vaguely connected things, united by methods of reasoning:</a:t>
            </a:r>
          </a:p>
          <a:p>
            <a:pPr lvl="1"/>
            <a:r>
              <a:rPr lang="en-GB" dirty="0" smtClean="0"/>
              <a:t>Recognise and name</a:t>
            </a:r>
          </a:p>
          <a:p>
            <a:pPr lvl="1"/>
            <a:r>
              <a:rPr lang="en-GB" dirty="0" smtClean="0"/>
              <a:t>Draw and measure and calculate</a:t>
            </a:r>
          </a:p>
          <a:p>
            <a:pPr lvl="1"/>
            <a:r>
              <a:rPr lang="en-GB" dirty="0" smtClean="0"/>
              <a:t>Use conventional notations, labels and precise language</a:t>
            </a:r>
          </a:p>
          <a:p>
            <a:pPr lvl="1"/>
            <a:r>
              <a:rPr lang="en-GB" dirty="0" smtClean="0"/>
              <a:t>Identify properties</a:t>
            </a:r>
          </a:p>
          <a:p>
            <a:pPr lvl="1"/>
            <a:r>
              <a:rPr lang="en-GB" dirty="0" smtClean="0"/>
              <a:t>Construct, using facts about properties</a:t>
            </a:r>
          </a:p>
          <a:p>
            <a:pPr lvl="1"/>
            <a:r>
              <a:rPr lang="en-GB" dirty="0" smtClean="0"/>
              <a:t>Apply facts to make conjectures</a:t>
            </a:r>
          </a:p>
          <a:p>
            <a:pPr lvl="1"/>
            <a:r>
              <a:rPr lang="en-GB" dirty="0" smtClean="0"/>
              <a:t>Apply facts to reason and prove</a:t>
            </a:r>
          </a:p>
          <a:p>
            <a:pPr lvl="1"/>
            <a:r>
              <a:rPr lang="en-GB" dirty="0" smtClean="0"/>
              <a:t>Relate algebraic and geometrical representations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Van </a:t>
            </a:r>
            <a:r>
              <a:rPr lang="en-GB" dirty="0" err="1" smtClean="0">
                <a:solidFill>
                  <a:srgbClr val="FFFF00"/>
                </a:solidFill>
              </a:rPr>
              <a:t>Hiele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u="sng" dirty="0"/>
              <a:t>Level </a:t>
            </a:r>
            <a:r>
              <a:rPr lang="en-US" u="sng" dirty="0" smtClean="0"/>
              <a:t>0: </a:t>
            </a:r>
            <a:r>
              <a:rPr lang="en-US" u="sng" dirty="0"/>
              <a:t>Visualization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Recognize and name</a:t>
            </a:r>
            <a:endParaRPr lang="en-GB" dirty="0"/>
          </a:p>
          <a:p>
            <a:r>
              <a:rPr lang="en-US" u="sng" dirty="0"/>
              <a:t>Level 1: Analysis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Students analyze component parts of the </a:t>
            </a:r>
            <a:r>
              <a:rPr lang="en-US" dirty="0" smtClean="0"/>
              <a:t>figures</a:t>
            </a:r>
            <a:endParaRPr lang="en-GB" dirty="0"/>
          </a:p>
          <a:p>
            <a:r>
              <a:rPr lang="en-US" u="sng" dirty="0"/>
              <a:t>Level 2: Informal Deduction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</a:t>
            </a:r>
            <a:r>
              <a:rPr lang="en-US" dirty="0" smtClean="0"/>
              <a:t>nterrelationships </a:t>
            </a:r>
            <a:r>
              <a:rPr lang="en-US" dirty="0"/>
              <a:t>of properties within figures </a:t>
            </a:r>
            <a:r>
              <a:rPr lang="en-US" dirty="0" smtClean="0"/>
              <a:t>and among figures</a:t>
            </a:r>
            <a:endParaRPr lang="en-GB" dirty="0"/>
          </a:p>
          <a:p>
            <a:r>
              <a:rPr lang="en-US" u="sng" dirty="0"/>
              <a:t>Level 3: Deduction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If … then … because.  The </a:t>
            </a:r>
            <a:r>
              <a:rPr lang="en-US" dirty="0"/>
              <a:t>interrelationship and role of undefined terms, axioms, definitions, theorems and formal proof is seen. </a:t>
            </a:r>
            <a:endParaRPr lang="en-GB" dirty="0"/>
          </a:p>
          <a:p>
            <a:r>
              <a:rPr lang="en-US" u="sng" dirty="0"/>
              <a:t>Level 4: </a:t>
            </a:r>
            <a:r>
              <a:rPr lang="en-US" u="sng" dirty="0" err="1" smtClean="0"/>
              <a:t>Rigour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Axiom systems understood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79512" y="260647"/>
          <a:ext cx="8784976" cy="6506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6974"/>
                <a:gridCol w="3263549"/>
                <a:gridCol w="4124453"/>
              </a:tblGrid>
              <a:tr h="856807">
                <a:tc>
                  <a:txBody>
                    <a:bodyPr/>
                    <a:lstStyle/>
                    <a:p>
                      <a:r>
                        <a:rPr lang="en-US" b="0" u="sng" dirty="0" smtClean="0">
                          <a:solidFill>
                            <a:schemeClr val="tx1"/>
                          </a:solidFill>
                        </a:rPr>
                        <a:t>Level 0:</a:t>
                      </a:r>
                      <a:endParaRPr lang="en-GB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0" u="sng" dirty="0" err="1" smtClean="0">
                          <a:solidFill>
                            <a:schemeClr val="tx1"/>
                          </a:solidFill>
                        </a:rPr>
                        <a:t>Visualise</a:t>
                      </a:r>
                      <a:endParaRPr lang="en-GB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Recognise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, name</a:t>
                      </a:r>
                      <a:endParaRPr lang="en-GB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Shapes, angles, types of polygon,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 etc.</a:t>
                      </a:r>
                      <a:endParaRPr lang="en-GB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193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/>
                        <a:t>Level 1:</a:t>
                      </a:r>
                      <a:endParaRPr lang="en-GB" dirty="0" smtClean="0"/>
                    </a:p>
                    <a:p>
                      <a:r>
                        <a:rPr lang="en-US" u="sng" dirty="0" smtClean="0"/>
                        <a:t> </a:t>
                      </a:r>
                      <a:r>
                        <a:rPr lang="en-US" u="sng" dirty="0" err="1" smtClean="0"/>
                        <a:t>Analyse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Analyse</a:t>
                      </a:r>
                      <a:r>
                        <a:rPr lang="en-US" dirty="0" smtClean="0"/>
                        <a:t> parts of figures;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compare to definitions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Definitions and p</a:t>
                      </a:r>
                      <a:r>
                        <a:rPr lang="en-GB" dirty="0" smtClean="0"/>
                        <a:t>roperties</a:t>
                      </a:r>
                      <a:r>
                        <a:rPr lang="en-GB" baseline="0" dirty="0" smtClean="0"/>
                        <a:t> of shapes, angles, lines etc.  Analyse parts of diagrams.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279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/>
                        <a:t>Level 2:</a:t>
                      </a:r>
                      <a:endParaRPr lang="en-GB" dirty="0" smtClean="0"/>
                    </a:p>
                    <a:p>
                      <a:r>
                        <a:rPr lang="en-US" u="sng" dirty="0" smtClean="0"/>
                        <a:t>Informal Deduction</a:t>
                      </a:r>
                      <a:r>
                        <a:rPr lang="en-US" u="sng" baseline="0" dirty="0" smtClean="0"/>
                        <a:t> &amp; I</a:t>
                      </a:r>
                      <a:r>
                        <a:rPr lang="en-US" u="sng" dirty="0" smtClean="0"/>
                        <a:t>nduction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</a:t>
                      </a:r>
                      <a:r>
                        <a:rPr lang="en-US" baseline="0" dirty="0" smtClean="0"/>
                        <a:t> looks as if …. </a:t>
                      </a:r>
                    </a:p>
                    <a:p>
                      <a:r>
                        <a:rPr lang="en-US" baseline="0" dirty="0" smtClean="0"/>
                        <a:t>Maybe … </a:t>
                      </a:r>
                    </a:p>
                    <a:p>
                      <a:r>
                        <a:rPr lang="en-US" baseline="0" dirty="0" smtClean="0"/>
                        <a:t>Examples show …</a:t>
                      </a:r>
                    </a:p>
                    <a:p>
                      <a:r>
                        <a:rPr lang="en-US" dirty="0" smtClean="0"/>
                        <a:t>Interrelationships of properties within figures and among figures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Conjectures from appearance or measuring.</a:t>
                      </a:r>
                    </a:p>
                    <a:p>
                      <a:r>
                        <a:rPr lang="en-GB" dirty="0" smtClean="0"/>
                        <a:t>Opposite sides of parallelogram are equal; angles at a point add up to 360 degrees;</a:t>
                      </a:r>
                      <a:r>
                        <a:rPr lang="en-GB" baseline="0" dirty="0" smtClean="0"/>
                        <a:t> angles in the same segment are equal; corresponding angles are equal etc.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467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/>
                        <a:t>Level 3: Deduction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 … then … because</a:t>
                      </a:r>
                      <a:r>
                        <a:rPr lang="en-US" baseline="0" dirty="0" smtClean="0"/>
                        <a:t> …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Use of known facts</a:t>
                      </a:r>
                    </a:p>
                    <a:p>
                      <a:r>
                        <a:rPr lang="en-US" dirty="0" smtClean="0"/>
                        <a:t>Understand</a:t>
                      </a:r>
                      <a:r>
                        <a:rPr lang="en-US" baseline="0" dirty="0" smtClean="0"/>
                        <a:t> role of</a:t>
                      </a:r>
                      <a:r>
                        <a:rPr lang="en-US" dirty="0" smtClean="0"/>
                        <a:t> axioms, definitions, theorems and formal proof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Find </a:t>
                      </a:r>
                      <a:r>
                        <a:rPr lang="en-GB" baseline="0" dirty="0" smtClean="0"/>
                        <a:t>sides of rectilinear shapes using facts; find angles using facts; towards proofs involving triangles, quadrilaterals, circles, etc.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138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/>
                        <a:t>Level 4: </a:t>
                      </a:r>
                      <a:r>
                        <a:rPr lang="en-US" u="sng" dirty="0" err="1" smtClean="0"/>
                        <a:t>Rigour</a:t>
                      </a:r>
                      <a:r>
                        <a:rPr lang="en-US" u="sng" dirty="0" smtClean="0"/>
                        <a:t> 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axiom systems; simple proofs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 can</a:t>
                      </a:r>
                      <a:r>
                        <a:rPr lang="en-GB" baseline="0" dirty="0" smtClean="0"/>
                        <a:t> you</a:t>
                      </a:r>
                      <a:r>
                        <a:rPr lang="en-GB" dirty="0" smtClean="0"/>
                        <a:t> assume; what has</a:t>
                      </a:r>
                      <a:r>
                        <a:rPr lang="en-GB" baseline="0" dirty="0" smtClean="0"/>
                        <a:t> to be</a:t>
                      </a:r>
                      <a:r>
                        <a:rPr lang="en-GB" dirty="0" smtClean="0"/>
                        <a:t> proved;</a:t>
                      </a:r>
                      <a:r>
                        <a:rPr lang="en-GB" baseline="0" dirty="0" smtClean="0"/>
                        <a:t> constructing and deconstructing proofs involving triangles, quadrilaterals, circles, etc. (and number properties)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932040" y="332656"/>
            <a:ext cx="374441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932040" y="1268760"/>
            <a:ext cx="374441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932040" y="2132856"/>
            <a:ext cx="3888432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932040" y="3933056"/>
            <a:ext cx="374441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932040" y="5589240"/>
            <a:ext cx="374441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Plan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Mathematical reasoning</a:t>
            </a:r>
          </a:p>
          <a:p>
            <a:r>
              <a:rPr lang="en-GB" dirty="0" smtClean="0"/>
              <a:t>In the curriculum</a:t>
            </a:r>
          </a:p>
          <a:p>
            <a:r>
              <a:rPr lang="en-GB" dirty="0" smtClean="0"/>
              <a:t>The sad case of KS3 geometry</a:t>
            </a:r>
          </a:p>
          <a:p>
            <a:r>
              <a:rPr lang="en-GB" dirty="0" smtClean="0"/>
              <a:t>Getting formal</a:t>
            </a:r>
          </a:p>
          <a:p>
            <a:r>
              <a:rPr lang="en-GB" dirty="0" smtClean="0"/>
              <a:t>Support</a:t>
            </a:r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Support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b="1" dirty="0"/>
              <a:t>From earlier NCs</a:t>
            </a:r>
            <a:endParaRPr lang="en-GB" dirty="0"/>
          </a:p>
          <a:p>
            <a:r>
              <a:rPr lang="en-GB" dirty="0" smtClean="0"/>
              <a:t>making </a:t>
            </a:r>
            <a:r>
              <a:rPr lang="en-GB" dirty="0"/>
              <a:t>and testing predictions, conjectures or </a:t>
            </a:r>
            <a:r>
              <a:rPr lang="en-GB" dirty="0" smtClean="0"/>
              <a:t>hypotheses</a:t>
            </a:r>
            <a:endParaRPr lang="en-GB" dirty="0"/>
          </a:p>
          <a:p>
            <a:r>
              <a:rPr lang="en-GB" dirty="0" smtClean="0"/>
              <a:t>searching </a:t>
            </a:r>
            <a:r>
              <a:rPr lang="en-GB" dirty="0"/>
              <a:t>for patterns and </a:t>
            </a:r>
            <a:r>
              <a:rPr lang="en-GB" dirty="0" smtClean="0"/>
              <a:t>relationships</a:t>
            </a:r>
            <a:endParaRPr lang="en-GB" dirty="0"/>
          </a:p>
          <a:p>
            <a:r>
              <a:rPr lang="en-GB" dirty="0" smtClean="0"/>
              <a:t>making </a:t>
            </a:r>
            <a:r>
              <a:rPr lang="en-GB" dirty="0"/>
              <a:t>and investigating general statements by finding examples that satisfy </a:t>
            </a:r>
            <a:r>
              <a:rPr lang="en-GB" dirty="0" smtClean="0"/>
              <a:t>it</a:t>
            </a:r>
            <a:endParaRPr lang="en-GB" dirty="0"/>
          </a:p>
          <a:p>
            <a:r>
              <a:rPr lang="en-GB" dirty="0" smtClean="0"/>
              <a:t>explaining </a:t>
            </a:r>
            <a:r>
              <a:rPr lang="en-GB" dirty="0"/>
              <a:t>and justifying solutions, results, conjectures, conclusions, generalizations and so </a:t>
            </a:r>
            <a:r>
              <a:rPr lang="en-GB" dirty="0" smtClean="0"/>
              <a:t>on:</a:t>
            </a:r>
          </a:p>
          <a:p>
            <a:pPr lvl="1"/>
            <a:r>
              <a:rPr lang="en-GB" dirty="0" smtClean="0"/>
              <a:t>by testing</a:t>
            </a:r>
          </a:p>
          <a:p>
            <a:pPr lvl="1"/>
            <a:r>
              <a:rPr lang="en-GB" dirty="0" smtClean="0"/>
              <a:t>by </a:t>
            </a:r>
            <a:r>
              <a:rPr lang="en-GB" dirty="0"/>
              <a:t>reasoned </a:t>
            </a:r>
            <a:r>
              <a:rPr lang="en-GB" dirty="0" smtClean="0"/>
              <a:t>argument</a:t>
            </a:r>
            <a:endParaRPr lang="en-GB" dirty="0"/>
          </a:p>
          <a:p>
            <a:r>
              <a:rPr lang="en-GB" dirty="0" smtClean="0"/>
              <a:t>disproving </a:t>
            </a:r>
            <a:r>
              <a:rPr lang="en-GB" dirty="0"/>
              <a:t>by finding counter-examples.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3128809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491880" y="2852936"/>
            <a:ext cx="46805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>
                <a:solidFill>
                  <a:srgbClr val="FFFF00"/>
                </a:solidFill>
              </a:rPr>
              <a:t>Questions and prompts for mathematical thinking</a:t>
            </a:r>
          </a:p>
          <a:p>
            <a:endParaRPr lang="en-GB" dirty="0" smtClean="0"/>
          </a:p>
          <a:p>
            <a:r>
              <a:rPr lang="en-GB" dirty="0" smtClean="0"/>
              <a:t>Watson &amp; Mason 1998, Association of Teachers of Mathematics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908720"/>
            <a:ext cx="65151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Repertoire of questions to probe and frame students’ reasoning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Why </a:t>
            </a:r>
            <a:r>
              <a:rPr lang="en-GB" dirty="0"/>
              <a:t>do you think that …?</a:t>
            </a:r>
          </a:p>
          <a:p>
            <a:r>
              <a:rPr lang="en-GB" dirty="0" smtClean="0"/>
              <a:t>Does it always work?</a:t>
            </a:r>
          </a:p>
          <a:p>
            <a:r>
              <a:rPr lang="en-GB" dirty="0" smtClean="0"/>
              <a:t>Can </a:t>
            </a:r>
            <a:r>
              <a:rPr lang="en-GB" dirty="0"/>
              <a:t>you explain </a:t>
            </a:r>
            <a:r>
              <a:rPr lang="en-GB" dirty="0" smtClean="0"/>
              <a:t>...?</a:t>
            </a:r>
            <a:endParaRPr lang="en-GB" dirty="0"/>
          </a:p>
          <a:p>
            <a:r>
              <a:rPr lang="en-GB" dirty="0" smtClean="0"/>
              <a:t>How </a:t>
            </a:r>
            <a:r>
              <a:rPr lang="en-GB" dirty="0"/>
              <a:t>do you know</a:t>
            </a:r>
            <a:r>
              <a:rPr lang="en-GB" dirty="0" smtClean="0"/>
              <a:t>?</a:t>
            </a:r>
            <a:endParaRPr lang="en-GB" dirty="0"/>
          </a:p>
          <a:p>
            <a:r>
              <a:rPr lang="en-GB" dirty="0" smtClean="0"/>
              <a:t>Why …?</a:t>
            </a:r>
            <a:endParaRPr lang="en-GB" dirty="0"/>
          </a:p>
          <a:p>
            <a:r>
              <a:rPr lang="en-GB" dirty="0" smtClean="0"/>
              <a:t>Can </a:t>
            </a:r>
            <a:r>
              <a:rPr lang="en-GB" dirty="0"/>
              <a:t>you show me …?</a:t>
            </a:r>
          </a:p>
          <a:p>
            <a:r>
              <a:rPr lang="en-GB" dirty="0" smtClean="0"/>
              <a:t>Is </a:t>
            </a:r>
            <a:r>
              <a:rPr lang="en-GB" dirty="0"/>
              <a:t>there another way …?</a:t>
            </a:r>
          </a:p>
          <a:p>
            <a:r>
              <a:rPr lang="en-GB" dirty="0" smtClean="0"/>
              <a:t>What is best way to …/explanation of .../proof of ....?</a:t>
            </a:r>
            <a:endParaRPr lang="en-GB" dirty="0"/>
          </a:p>
          <a:p>
            <a:r>
              <a:rPr lang="en-GB" dirty="0" smtClean="0"/>
              <a:t>Have </a:t>
            </a:r>
            <a:r>
              <a:rPr lang="en-GB" dirty="0"/>
              <a:t>you tried all the possible cases?</a:t>
            </a:r>
          </a:p>
          <a:p>
            <a:r>
              <a:rPr lang="en-GB" dirty="0" smtClean="0"/>
              <a:t>What </a:t>
            </a:r>
            <a:r>
              <a:rPr lang="en-GB" dirty="0"/>
              <a:t>do you notice when </a:t>
            </a:r>
            <a:r>
              <a:rPr lang="en-GB" dirty="0" smtClean="0"/>
              <a:t>…?</a:t>
            </a:r>
          </a:p>
          <a:p>
            <a:pPr lvl="1">
              <a:buNone/>
            </a:pP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3 x 16 = 48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48 = 16 x ?</a:t>
            </a:r>
          </a:p>
          <a:p>
            <a:r>
              <a:rPr lang="en-GB" dirty="0" smtClean="0"/>
              <a:t>48 ÷ ? = 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132856"/>
            <a:ext cx="8208912" cy="1470025"/>
          </a:xfrm>
        </p:spPr>
        <p:txBody>
          <a:bodyPr/>
          <a:lstStyle/>
          <a:p>
            <a:r>
              <a:rPr lang="en-GB" dirty="0" smtClean="0"/>
              <a:t> anne.watson@education.ox.ac.uk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en-GB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="" xmlns:wne="http://schemas.microsoft.com/office/word/2006/wordml" xmlns:w="http://schemas.openxmlformats.org/wordprocessingml/2006/main" xmlns:w10="urn:schemas-microsoft-com:office:word" xmlns:wp="http://schemas.openxmlformats.org/drawingml/2006/wordprocessingDrawing" xmlns:v="urn:schemas-microsoft-com:vml" xmlns:m="http://schemas.openxmlformats.org/officeDocument/2006/math" xmlns:o="urn:schemas-microsoft-com:office:office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17018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pic="http://schemas.openxmlformats.org/drawingml/2006/picture" xmlns:a14="http://schemas.microsoft.com/office/drawing/2010/main" xmlns="" xmlns:wne="http://schemas.microsoft.com/office/word/2006/wordml" xmlns:w="http://schemas.openxmlformats.org/wordprocessingml/2006/main" xmlns:w10="urn:schemas-microsoft-com:office:word" xmlns:wp="http://schemas.openxmlformats.org/drawingml/2006/wordprocessingDrawing" xmlns:v="urn:schemas-microsoft-com:vml" xmlns:m="http://schemas.openxmlformats.org/officeDocument/2006/math" xmlns:o="urn:schemas-microsoft-com:office:office" xmlns:ve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pic="http://schemas.openxmlformats.org/drawingml/2006/picture" xmlns:a14="http://schemas.microsoft.com/office/drawing/2010/main" xmlns="" xmlns:wne="http://schemas.microsoft.com/office/word/2006/wordml" xmlns:w="http://schemas.openxmlformats.org/wordprocessingml/2006/main" xmlns:w10="urn:schemas-microsoft-com:office:word" xmlns:wp="http://schemas.openxmlformats.org/drawingml/2006/wordprocessingDrawing" xmlns:v="urn:schemas-microsoft-com:vml" xmlns:m="http://schemas.openxmlformats.org/officeDocument/2006/math" xmlns:o="urn:schemas-microsoft-com:office:office" xmlns:ve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827584" y="260648"/>
            <a:ext cx="7677150" cy="1631952"/>
            <a:chOff x="780" y="144"/>
            <a:chExt cx="4836" cy="1028"/>
          </a:xfrm>
        </p:grpSpPr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780" y="672"/>
              <a:ext cx="116" cy="23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algn="ctr" eaLnBrk="0" hangingPunct="0">
                <a:defRPr/>
              </a:pPr>
              <a:endParaRPr lang="en-GB" sz="1800" b="0" dirty="0">
                <a:solidFill>
                  <a:srgbClr val="732600"/>
                </a:solidFill>
              </a:endParaRPr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4152" y="144"/>
              <a:ext cx="1464" cy="1028"/>
              <a:chOff x="4080" y="144"/>
              <a:chExt cx="1464" cy="1028"/>
            </a:xfrm>
          </p:grpSpPr>
          <p:pic>
            <p:nvPicPr>
              <p:cNvPr id="8" name="Picture 7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lc="http://schemas.openxmlformats.org/drawingml/2006/lockedCanvas"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28" y="144"/>
                <a:ext cx="484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lc="http://schemas.openxmlformats.org/drawingml/2006/lockedCanvas"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lc="http://schemas.openxmlformats.org/drawingml/2006/lockedCanvas"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" name="Text Box 10"/>
              <p:cNvSpPr txBox="1">
                <a:spLocks noChangeArrowheads="1"/>
              </p:cNvSpPr>
              <p:nvPr/>
            </p:nvSpPr>
            <p:spPr bwMode="auto">
              <a:xfrm>
                <a:off x="4080" y="768"/>
                <a:ext cx="1464" cy="40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5pPr>
                <a:lvl6pPr marL="2286000" algn="l" defTabSz="457200" rtl="0" eaLnBrk="1" latinLnBrk="0" hangingPunct="1"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6pPr>
                <a:lvl7pPr marL="2743200" algn="l" defTabSz="457200" rtl="0" eaLnBrk="1" latinLnBrk="0" hangingPunct="1"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7pPr>
                <a:lvl8pPr marL="3200400" algn="l" defTabSz="457200" rtl="0" eaLnBrk="1" latinLnBrk="0" hangingPunct="1"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8pPr>
                <a:lvl9pPr marL="3657600" algn="l" defTabSz="457200" rtl="0" eaLnBrk="1" latinLnBrk="0" hangingPunct="1">
                  <a:defRPr sz="2800" b="1" kern="1200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GB" sz="1800" b="0" dirty="0" smtClean="0">
                    <a:solidFill>
                      <a:srgbClr val="732600"/>
                    </a:solidFill>
                  </a:rPr>
                  <a:t>University of Oxford</a:t>
                </a:r>
              </a:p>
              <a:p>
                <a:pPr algn="ctr" eaLnBrk="0" hangingPunct="0">
                  <a:defRPr/>
                </a:pPr>
                <a:r>
                  <a:rPr lang="en-GB" sz="1800" b="0" dirty="0" smtClean="0">
                    <a:solidFill>
                      <a:srgbClr val="732600"/>
                    </a:solidFill>
                  </a:rPr>
                  <a:t>Dept of Education</a:t>
                </a:r>
                <a:endParaRPr lang="en-GB" sz="1800" b="0" dirty="0">
                  <a:solidFill>
                    <a:srgbClr val="732600"/>
                  </a:solidFill>
                </a:endParaRPr>
              </a:p>
            </p:txBody>
          </p:sp>
        </p:grpSp>
      </p:grpSp>
      <p:pic>
        <p:nvPicPr>
          <p:cNvPr id="21506" name="Picture 2" descr="http://static.guim.co.uk/sys-images/Guardian/Pix/pictures/2009/6/12/1244819062779/Iron-bridge-0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3717032"/>
            <a:ext cx="3120347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Conjecture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best way to learn about reasoning mathematically is to do some </a:t>
            </a:r>
            <a:r>
              <a:rPr lang="en-GB" dirty="0" smtClean="0"/>
              <a:t>mathematics</a:t>
            </a:r>
          </a:p>
          <a:p>
            <a:r>
              <a:rPr lang="en-GB" dirty="0" smtClean="0"/>
              <a:t>The best way to learn to teach reasoning is to experience mathematical reasoning yourself</a:t>
            </a:r>
            <a:endParaRPr lang="en-GB" dirty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How many numbers between 1 and 1000 end in 7 and are not prime?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primes </a:t>
            </a:r>
          </a:p>
          <a:p>
            <a:pPr>
              <a:buNone/>
            </a:pPr>
            <a:r>
              <a:rPr lang="en-GB" dirty="0" smtClean="0"/>
              <a:t>7</a:t>
            </a:r>
          </a:p>
          <a:p>
            <a:pPr>
              <a:buNone/>
            </a:pPr>
            <a:r>
              <a:rPr lang="en-GB" dirty="0" smtClean="0"/>
              <a:t>17</a:t>
            </a:r>
          </a:p>
          <a:p>
            <a:pPr>
              <a:buNone/>
            </a:pPr>
            <a:r>
              <a:rPr lang="en-GB" dirty="0" smtClean="0"/>
              <a:t>37</a:t>
            </a:r>
          </a:p>
          <a:p>
            <a:pPr>
              <a:buNone/>
            </a:pPr>
            <a:r>
              <a:rPr lang="en-GB" dirty="0" smtClean="0"/>
              <a:t>47</a:t>
            </a:r>
          </a:p>
          <a:p>
            <a:pPr>
              <a:buNone/>
            </a:pPr>
            <a:r>
              <a:rPr lang="en-GB" dirty="0" smtClean="0"/>
              <a:t>67</a:t>
            </a:r>
          </a:p>
          <a:p>
            <a:pPr>
              <a:buNone/>
            </a:pPr>
            <a:r>
              <a:rPr lang="en-GB" dirty="0" smtClean="0"/>
              <a:t>.</a:t>
            </a:r>
          </a:p>
          <a:p>
            <a:pPr>
              <a:buNone/>
            </a:pPr>
            <a:r>
              <a:rPr lang="en-GB" dirty="0" smtClean="0"/>
              <a:t>.</a:t>
            </a:r>
          </a:p>
          <a:p>
            <a:pPr>
              <a:buNone/>
            </a:pP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not primes   </a:t>
            </a:r>
          </a:p>
          <a:p>
            <a:pPr>
              <a:buNone/>
            </a:pPr>
            <a:r>
              <a:rPr lang="en-GB" dirty="0" smtClean="0"/>
              <a:t>27</a:t>
            </a:r>
          </a:p>
          <a:p>
            <a:pPr>
              <a:buNone/>
            </a:pPr>
            <a:r>
              <a:rPr lang="en-GB" dirty="0" smtClean="0"/>
              <a:t>57</a:t>
            </a:r>
          </a:p>
          <a:p>
            <a:pPr>
              <a:buNone/>
            </a:pPr>
            <a:r>
              <a:rPr lang="en-GB" dirty="0" smtClean="0"/>
              <a:t>77</a:t>
            </a:r>
          </a:p>
          <a:p>
            <a:pPr>
              <a:buNone/>
            </a:pPr>
            <a:r>
              <a:rPr lang="en-GB" dirty="0" smtClean="0"/>
              <a:t>87</a:t>
            </a:r>
          </a:p>
          <a:p>
            <a:pPr>
              <a:buNone/>
            </a:pPr>
            <a:r>
              <a:rPr lang="en-GB" dirty="0" smtClean="0"/>
              <a:t>.</a:t>
            </a:r>
          </a:p>
          <a:p>
            <a:pPr>
              <a:buNone/>
            </a:pPr>
            <a:r>
              <a:rPr lang="en-GB" dirty="0" smtClean="0"/>
              <a:t>.</a:t>
            </a:r>
          </a:p>
          <a:p>
            <a:pPr>
              <a:buNone/>
            </a:pP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Reasoning ...?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Point reflections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Reasoning ...?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Reasoning in the NC: overarching statement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/>
          <a:lstStyle/>
          <a:p>
            <a:r>
              <a:rPr lang="en-GB" b="1" dirty="0"/>
              <a:t>reason mathematically </a:t>
            </a:r>
            <a:r>
              <a:rPr lang="en-GB" dirty="0"/>
              <a:t>by following a line of enquiry, conjecturing relationships and generalisations, and developing an argument, justification or proof using mathematical language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3 x 16 = 48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48 = 16 x ?</a:t>
            </a:r>
          </a:p>
          <a:p>
            <a:r>
              <a:rPr lang="en-GB" dirty="0" smtClean="0"/>
              <a:t>48 ÷ ? = 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835696" y="3284985"/>
            <a:ext cx="4608512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follow a line of enquiry</a:t>
            </a:r>
          </a:p>
          <a:p>
            <a:r>
              <a:rPr lang="en-GB" sz="2400" dirty="0" smtClean="0"/>
              <a:t>conjecture relationships</a:t>
            </a:r>
          </a:p>
          <a:p>
            <a:r>
              <a:rPr lang="en-GB" sz="2400" dirty="0" smtClean="0"/>
              <a:t>conjecture generalisations</a:t>
            </a:r>
          </a:p>
          <a:p>
            <a:r>
              <a:rPr lang="en-GB" sz="2400" dirty="0" smtClean="0"/>
              <a:t>developing an argument</a:t>
            </a:r>
          </a:p>
          <a:p>
            <a:r>
              <a:rPr lang="en-GB" sz="2400" dirty="0" smtClean="0"/>
              <a:t>justify</a:t>
            </a:r>
          </a:p>
          <a:p>
            <a:r>
              <a:rPr lang="en-GB" sz="2400" dirty="0" smtClean="0"/>
              <a:t>prove using mathematical language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rgbClr val="D9969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</TotalTime>
  <Words>919</Words>
  <Application>Microsoft Office PowerPoint</Application>
  <PresentationFormat>On-screen Show (4:3)</PresentationFormat>
  <Paragraphs>176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 Teaching children to reason mathematically </vt:lpstr>
      <vt:lpstr>Plan</vt:lpstr>
      <vt:lpstr>Conjecture</vt:lpstr>
      <vt:lpstr>How many numbers between 1 and 1000 end in 7 and are not prime?   </vt:lpstr>
      <vt:lpstr>Reasoning ...?</vt:lpstr>
      <vt:lpstr>Point reflections</vt:lpstr>
      <vt:lpstr>Reasoning ...?</vt:lpstr>
      <vt:lpstr>Reasoning in the NC: overarching statement</vt:lpstr>
      <vt:lpstr>3 x 16 = 48</vt:lpstr>
      <vt:lpstr>Reasoning @ Upper KS2</vt:lpstr>
      <vt:lpstr>Reasoning @ Upper KS2</vt:lpstr>
      <vt:lpstr>Reasoning @ Upper KS2</vt:lpstr>
      <vt:lpstr>Reasoning @ KS 3 &amp; 4</vt:lpstr>
      <vt:lpstr>Conjecture</vt:lpstr>
      <vt:lpstr>Slide 15</vt:lpstr>
      <vt:lpstr>Slide 16</vt:lpstr>
      <vt:lpstr>KS 3&amp;4 Geometry</vt:lpstr>
      <vt:lpstr>Van Hiele</vt:lpstr>
      <vt:lpstr>Slide 19</vt:lpstr>
      <vt:lpstr>Support</vt:lpstr>
      <vt:lpstr>Slide 21</vt:lpstr>
      <vt:lpstr>Slide 22</vt:lpstr>
      <vt:lpstr>Repertoire of questions to probe and frame students’ reasoning </vt:lpstr>
      <vt:lpstr>3 x 16 = 48</vt:lpstr>
      <vt:lpstr> anne.watson@education.ox.ac.uk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Anne</dc:creator>
  <cp:lastModifiedBy>Anne Watson</cp:lastModifiedBy>
  <cp:revision>14</cp:revision>
  <dcterms:created xsi:type="dcterms:W3CDTF">2014-08-22T13:02:03Z</dcterms:created>
  <dcterms:modified xsi:type="dcterms:W3CDTF">2015-10-31T08:33:48Z</dcterms:modified>
</cp:coreProperties>
</file>