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87" r:id="rId5"/>
    <p:sldId id="289" r:id="rId6"/>
    <p:sldId id="290" r:id="rId7"/>
    <p:sldId id="295" r:id="rId8"/>
    <p:sldId id="268" r:id="rId9"/>
    <p:sldId id="259" r:id="rId10"/>
    <p:sldId id="269" r:id="rId11"/>
    <p:sldId id="262" r:id="rId12"/>
    <p:sldId id="261" r:id="rId13"/>
    <p:sldId id="285" r:id="rId14"/>
    <p:sldId id="282" r:id="rId15"/>
    <p:sldId id="292" r:id="rId16"/>
    <p:sldId id="293" r:id="rId17"/>
    <p:sldId id="294" r:id="rId18"/>
    <p:sldId id="270" r:id="rId19"/>
    <p:sldId id="264" r:id="rId20"/>
    <p:sldId id="265" r:id="rId21"/>
    <p:sldId id="266" r:id="rId22"/>
    <p:sldId id="276" r:id="rId23"/>
    <p:sldId id="28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3C36-E841-4C5A-97EE-9D49C3B384EF}" type="datetimeFigureOut">
              <a:rPr lang="en-GB" smtClean="0"/>
              <a:pPr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91C6-B4E0-4E79-988F-4B46BC9643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Thoughts </a:t>
            </a:r>
            <a:r>
              <a:rPr lang="en-GB" dirty="0" smtClean="0"/>
              <a:t>about variation and example spaces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 &amp; Cecilia Kilhamn</a:t>
            </a:r>
          </a:p>
          <a:p>
            <a:r>
              <a:rPr lang="en-GB" dirty="0" smtClean="0"/>
              <a:t>University of Gothenburg</a:t>
            </a:r>
          </a:p>
          <a:p>
            <a:r>
              <a:rPr lang="en-GB" dirty="0" smtClean="0"/>
              <a:t>April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research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identify the enacted objects of learning when primary teachers in England make use of variation to achieve mastery </a:t>
            </a:r>
          </a:p>
          <a:p>
            <a:r>
              <a:rPr lang="en-GB" dirty="0" smtClean="0"/>
              <a:t>we look for what is varied and how is it varied, and evidence of LOL (very incomplete)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the NCETM videos </a:t>
            </a:r>
            <a:r>
              <a:rPr lang="en-GB" dirty="0"/>
              <a:t>were watched by the researchers, </a:t>
            </a:r>
            <a:r>
              <a:rPr lang="en-GB" dirty="0" smtClean="0"/>
              <a:t>together and separately</a:t>
            </a:r>
          </a:p>
          <a:p>
            <a:r>
              <a:rPr lang="en-GB" dirty="0" smtClean="0"/>
              <a:t>4 researchers familiar with VT produced chronological reports </a:t>
            </a:r>
            <a:r>
              <a:rPr lang="en-GB" dirty="0"/>
              <a:t>on the </a:t>
            </a:r>
            <a:r>
              <a:rPr lang="en-GB" dirty="0" smtClean="0"/>
              <a:t>lesson</a:t>
            </a:r>
          </a:p>
          <a:p>
            <a:r>
              <a:rPr lang="en-GB" dirty="0" smtClean="0"/>
              <a:t>reports </a:t>
            </a:r>
            <a:r>
              <a:rPr lang="en-GB" dirty="0"/>
              <a:t>and commentaries were compared and collated to generate a shared view of the EOL in segments of the lesson, and how this </a:t>
            </a:r>
            <a:r>
              <a:rPr lang="en-GB" dirty="0" smtClean="0"/>
              <a:t>was enacted through variation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varied?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interplay of variation and invariance:</a:t>
            </a:r>
          </a:p>
          <a:p>
            <a:pPr lvl="1"/>
            <a:r>
              <a:rPr lang="en-GB" dirty="0" smtClean="0"/>
              <a:t>vary the feature that matters against an invariant background</a:t>
            </a:r>
          </a:p>
          <a:p>
            <a:pPr lvl="1"/>
            <a:r>
              <a:rPr lang="en-GB" dirty="0" smtClean="0"/>
              <a:t>vary features that do not matter so that the important features (invariants) can be recognised in different representations, contexts and formats</a:t>
            </a:r>
          </a:p>
          <a:p>
            <a:pPr lvl="1"/>
            <a:r>
              <a:rPr lang="en-GB" dirty="0" smtClean="0"/>
              <a:t>underlying </a:t>
            </a:r>
            <a:r>
              <a:rPr lang="en-GB" b="1" dirty="0" smtClean="0"/>
              <a:t>dependency relationships </a:t>
            </a:r>
            <a:r>
              <a:rPr lang="en-GB" dirty="0" smtClean="0"/>
              <a:t>do not vary; these are more than fusions of </a:t>
            </a:r>
            <a:r>
              <a:rPr lang="en-GB" dirty="0" err="1" smtClean="0"/>
              <a:t>DoV</a:t>
            </a:r>
            <a:r>
              <a:rPr lang="en-GB" dirty="0" smtClean="0"/>
              <a:t> – they are mathematical objects in themselves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GB" sz="4400" dirty="0">
                <a:latin typeface="+mn-lt"/>
              </a:rPr>
              <a:t>D</a:t>
            </a:r>
            <a:r>
              <a:rPr lang="en-GB" sz="4400" dirty="0" smtClean="0">
                <a:latin typeface="+mn-lt"/>
              </a:rPr>
              <a:t>ependency relationships in the video clips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	   A pair of lines being perpendicular to each other (</a:t>
            </a:r>
            <a:r>
              <a:rPr lang="en-GB" dirty="0" smtClean="0"/>
              <a:t>defining)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2.  The ‘difference’ between two numbers can be represented in the same way as a ‘take away’ and calculated by subtraction because these are both transformations of the additive relationship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Excerpt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Year 6 (10/11 year olds)</a:t>
            </a:r>
          </a:p>
          <a:p>
            <a:r>
              <a:rPr lang="en-GB" dirty="0" smtClean="0"/>
              <a:t>Lesson about reading from graphs</a:t>
            </a:r>
          </a:p>
          <a:p>
            <a:r>
              <a:rPr lang="en-GB" dirty="0" smtClean="0"/>
              <a:t>New class consisting of pupils who previously had been in attainment sets, therefore mixed prior knowledge and experience.</a:t>
            </a:r>
          </a:p>
          <a:p>
            <a:r>
              <a:rPr lang="en-GB" dirty="0" smtClean="0"/>
              <a:t>Teacher has identified confidence with a pair of perpendicular lines as an important prerequisite for reading from graphs (a technical, not conceptual prerequisite)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Relevance for current task</a:t>
            </a:r>
          </a:p>
          <a:p>
            <a:r>
              <a:rPr lang="en-GB" dirty="0" smtClean="0"/>
              <a:t>Limited </a:t>
            </a:r>
            <a:r>
              <a:rPr lang="en-GB" dirty="0" err="1" smtClean="0"/>
              <a:t>RoC</a:t>
            </a:r>
            <a:r>
              <a:rPr lang="en-GB" dirty="0" smtClean="0"/>
              <a:t> for ‘pair of perpendicular lines’ restricts example space</a:t>
            </a:r>
          </a:p>
          <a:p>
            <a:r>
              <a:rPr lang="en-GB" dirty="0" smtClean="0"/>
              <a:t>Non-defining aspects: similar line segments, joined end to end </a:t>
            </a:r>
          </a:p>
          <a:p>
            <a:r>
              <a:rPr lang="en-GB" dirty="0" smtClean="0"/>
              <a:t>Seems to reduce the meanings that some pupils already had (static angle; size of rotation) to static angle in L-formation.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DoVs</a:t>
            </a:r>
            <a:r>
              <a:rPr lang="en-GB" dirty="0" smtClean="0"/>
              <a:t> necessary to extend example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Relative length of lines</a:t>
            </a:r>
          </a:p>
          <a:p>
            <a:r>
              <a:rPr lang="en-GB" dirty="0" smtClean="0"/>
              <a:t>Position of intercept</a:t>
            </a:r>
          </a:p>
          <a:p>
            <a:endParaRPr lang="en-GB" dirty="0" smtClean="0"/>
          </a:p>
          <a:p>
            <a:r>
              <a:rPr lang="en-GB" dirty="0" smtClean="0"/>
              <a:t>Neither of these are defining aspects of ‘perpendicular pair of lines</a:t>
            </a:r>
            <a:r>
              <a:rPr lang="en-GB" dirty="0" smtClean="0"/>
              <a:t>’ (optional?)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Enriching the 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Population: </a:t>
            </a:r>
            <a:r>
              <a:rPr lang="en-GB" dirty="0" smtClean="0"/>
              <a:t>generate more examples</a:t>
            </a:r>
          </a:p>
          <a:p>
            <a:r>
              <a:rPr lang="en-GB" b="1" dirty="0" err="1" smtClean="0"/>
              <a:t>Generativity</a:t>
            </a:r>
            <a:r>
              <a:rPr lang="en-GB" b="1" dirty="0" smtClean="0"/>
              <a:t>: </a:t>
            </a:r>
            <a:r>
              <a:rPr lang="en-GB" dirty="0" smtClean="0"/>
              <a:t>extend </a:t>
            </a:r>
            <a:r>
              <a:rPr lang="en-GB" dirty="0" err="1" smtClean="0"/>
              <a:t>RoCs</a:t>
            </a:r>
            <a:r>
              <a:rPr lang="en-GB" dirty="0" smtClean="0"/>
              <a:t> of current </a:t>
            </a:r>
            <a:r>
              <a:rPr lang="en-GB" dirty="0" err="1" smtClean="0"/>
              <a:t>DoVs</a:t>
            </a:r>
            <a:r>
              <a:rPr lang="en-GB" dirty="0" smtClean="0"/>
              <a:t>; also open new </a:t>
            </a:r>
            <a:r>
              <a:rPr lang="en-GB" dirty="0" err="1" smtClean="0"/>
              <a:t>DoVs</a:t>
            </a:r>
            <a:r>
              <a:rPr lang="en-GB" dirty="0" smtClean="0"/>
              <a:t> (up to boundary)</a:t>
            </a:r>
          </a:p>
          <a:p>
            <a:r>
              <a:rPr lang="en-GB" b="1" dirty="0" smtClean="0"/>
              <a:t>Connectedness: </a:t>
            </a:r>
            <a:r>
              <a:rPr lang="en-GB" dirty="0" smtClean="0"/>
              <a:t>‘fusion’ across </a:t>
            </a:r>
            <a:r>
              <a:rPr lang="en-GB" dirty="0" err="1" smtClean="0"/>
              <a:t>DoVs</a:t>
            </a:r>
            <a:r>
              <a:rPr lang="en-GB" dirty="0" smtClean="0"/>
              <a:t>; relations within each example</a:t>
            </a:r>
          </a:p>
          <a:p>
            <a:r>
              <a:rPr lang="en-GB" b="1" dirty="0" smtClean="0"/>
              <a:t>Generality: </a:t>
            </a:r>
            <a:r>
              <a:rPr lang="en-GB" dirty="0" smtClean="0"/>
              <a:t>what common features and relations do all examples have?  Inductive, defining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Excerpt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Year 1</a:t>
            </a:r>
          </a:p>
          <a:p>
            <a:r>
              <a:rPr lang="en-GB" dirty="0" smtClean="0"/>
              <a:t>IOL: to move pupils from understanding subtraction as 'take away' to understanding it as 'difference‘</a:t>
            </a:r>
          </a:p>
          <a:p>
            <a:r>
              <a:rPr lang="en-GB" dirty="0" smtClean="0"/>
              <a:t>children mainly know additive facts about numbers to 10 and also know that these can be expressed in a  range of ways, including part-part- whole diagrams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lesson on ‘difference’ (lesson 1 was about “more than, less than”)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clip 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They have worked on ‘difference’ as a whole class by comparing the numbers of cars in a car park that are blue and red.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</a:t>
            </a:r>
            <a:r>
              <a:rPr lang="en-GB" dirty="0" smtClean="0"/>
              <a:t>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Population: </a:t>
            </a:r>
            <a:r>
              <a:rPr lang="en-GB" dirty="0" smtClean="0"/>
              <a:t>refers to the scarcity or density of available examples</a:t>
            </a:r>
          </a:p>
          <a:p>
            <a:r>
              <a:rPr lang="en-GB" b="1" dirty="0" err="1" smtClean="0"/>
              <a:t>Generativity</a:t>
            </a:r>
            <a:r>
              <a:rPr lang="en-GB" b="1" dirty="0" smtClean="0"/>
              <a:t>: </a:t>
            </a:r>
            <a:r>
              <a:rPr lang="en-GB" dirty="0" smtClean="0"/>
              <a:t>refers to the possibility of generating new examples within the space using given examples and their associated</a:t>
            </a:r>
          </a:p>
          <a:p>
            <a:r>
              <a:rPr lang="en-GB" b="1" dirty="0" smtClean="0"/>
              <a:t>Connectedness: </a:t>
            </a:r>
            <a:r>
              <a:rPr lang="en-GB" dirty="0" smtClean="0"/>
              <a:t>refers to whether examples are disconnected, loosely connected, or well-connected.</a:t>
            </a:r>
          </a:p>
          <a:p>
            <a:r>
              <a:rPr lang="en-GB" b="1" dirty="0" smtClean="0"/>
              <a:t>Generality: </a:t>
            </a:r>
            <a:r>
              <a:rPr lang="en-GB" dirty="0" smtClean="0"/>
              <a:t>refers to the extent to which the given example is specific or whether it is representative of a class of related examples</a:t>
            </a:r>
          </a:p>
          <a:p>
            <a:r>
              <a:rPr lang="en-GB" sz="2400" dirty="0" smtClean="0"/>
              <a:t>(Sinclair, Watson, Zazkis &amp; Mason,  2011) </a:t>
            </a:r>
          </a:p>
          <a:p>
            <a:pPr lvl="1"/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Invariants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GB" dirty="0" smtClean="0"/>
              <a:t>part-part-whole diagram represents the additive relationship</a:t>
            </a:r>
          </a:p>
          <a:p>
            <a:r>
              <a:rPr lang="en-GB" dirty="0" smtClean="0"/>
              <a:t>use of p-p-w to find the difference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IOL, </a:t>
            </a:r>
            <a:r>
              <a:rPr lang="en-GB" dirty="0" err="1" smtClean="0"/>
              <a:t>DoV</a:t>
            </a:r>
            <a:r>
              <a:rPr lang="en-GB" dirty="0" smtClean="0"/>
              <a:t>, INV, EOL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IOL: to focus on part-part-whole; dependency relation between three quantities</a:t>
            </a:r>
          </a:p>
          <a:p>
            <a:r>
              <a:rPr lang="en-GB" dirty="0" err="1" smtClean="0"/>
              <a:t>DoVs</a:t>
            </a:r>
            <a:r>
              <a:rPr lang="en-GB" dirty="0" smtClean="0"/>
              <a:t>: new contexts; new numbers; new layouts</a:t>
            </a:r>
          </a:p>
          <a:p>
            <a:r>
              <a:rPr lang="en-GB" dirty="0" smtClean="0"/>
              <a:t>INV: p-p-w diagram and language</a:t>
            </a:r>
          </a:p>
          <a:p>
            <a:r>
              <a:rPr lang="en-GB" dirty="0" smtClean="0"/>
              <a:t>EOL : a </a:t>
            </a:r>
            <a:r>
              <a:rPr lang="en-GB" dirty="0"/>
              <a:t>'compare' situation can be represented </a:t>
            </a:r>
            <a:r>
              <a:rPr lang="en-GB" dirty="0" smtClean="0"/>
              <a:t>using part-part-whole diagram</a:t>
            </a:r>
            <a:endParaRPr lang="en-GB" dirty="0"/>
          </a:p>
          <a:p>
            <a:r>
              <a:rPr lang="en-GB" dirty="0" smtClean="0"/>
              <a:t>EOL:  name missing part in diagram as 'difference' </a:t>
            </a:r>
          </a:p>
          <a:p>
            <a:r>
              <a:rPr lang="en-GB" dirty="0" smtClean="0"/>
              <a:t>EOL: represent </a:t>
            </a:r>
            <a:r>
              <a:rPr lang="en-GB" dirty="0"/>
              <a:t>and work out the </a:t>
            </a:r>
            <a:r>
              <a:rPr lang="en-GB" dirty="0" smtClean="0"/>
              <a:t>differences in ‘matching’, ‘comparing’ and ‘sorting’ situations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/>
          </a:bodyPr>
          <a:lstStyle/>
          <a:p>
            <a:r>
              <a:rPr lang="en-GB" dirty="0" smtClean="0"/>
              <a:t>it took us several cycles to recognise a variation in meanings of ‘compare’</a:t>
            </a:r>
          </a:p>
          <a:p>
            <a:r>
              <a:rPr lang="en-GB" dirty="0" smtClean="0"/>
              <a:t>the word 'whole' in the phrase 'part-part-whole' no longer has meaning when the objects are different</a:t>
            </a:r>
          </a:p>
          <a:p>
            <a:r>
              <a:rPr lang="en-GB" dirty="0" smtClean="0"/>
              <a:t>this arose from considering enactive imagination associated with examples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qualities</a:t>
            </a:r>
            <a:r>
              <a:rPr lang="en-GB" dirty="0" smtClean="0"/>
              <a:t> of examples matter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Anne’s current thinking about learning from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Perceptual (seeing)</a:t>
            </a:r>
          </a:p>
          <a:p>
            <a:r>
              <a:rPr lang="en-GB" dirty="0" smtClean="0"/>
              <a:t>Enactive (doing/imagining)</a:t>
            </a:r>
          </a:p>
          <a:p>
            <a:r>
              <a:rPr lang="en-GB" dirty="0" smtClean="0"/>
              <a:t>Transformation (seeing/formatting differently)</a:t>
            </a:r>
          </a:p>
          <a:p>
            <a:r>
              <a:rPr lang="en-GB" dirty="0" smtClean="0"/>
              <a:t>Representation (translation/illumination)</a:t>
            </a:r>
          </a:p>
          <a:p>
            <a:r>
              <a:rPr lang="en-GB" dirty="0" smtClean="0"/>
              <a:t>Procedure (order of actions)</a:t>
            </a:r>
          </a:p>
          <a:p>
            <a:r>
              <a:rPr lang="en-GB" dirty="0" smtClean="0"/>
              <a:t>Structure (properties within objects and relations between objects) </a:t>
            </a:r>
          </a:p>
          <a:p>
            <a:r>
              <a:rPr lang="en-GB" dirty="0" smtClean="0"/>
              <a:t>Conceptual (patterns of behaviour and meaning among named objects)</a:t>
            </a:r>
          </a:p>
          <a:p>
            <a:r>
              <a:rPr lang="en-GB" dirty="0" smtClean="0"/>
              <a:t>Population; </a:t>
            </a:r>
            <a:r>
              <a:rPr lang="en-GB" dirty="0" err="1" smtClean="0"/>
              <a:t>generativity</a:t>
            </a:r>
            <a:r>
              <a:rPr lang="en-GB" dirty="0" smtClean="0"/>
              <a:t>; connectedness; </a:t>
            </a:r>
            <a:r>
              <a:rPr lang="en-GB" dirty="0" err="1" smtClean="0"/>
              <a:t>generalisability</a:t>
            </a:r>
            <a:r>
              <a:rPr lang="en-GB" dirty="0" smtClean="0"/>
              <a:t>; in PES (Sinclair et al.)</a:t>
            </a:r>
          </a:p>
          <a:p>
            <a:r>
              <a:rPr lang="en-GB" dirty="0" smtClean="0"/>
              <a:t>Contrast (similarity); separation; generalisation; fusion (does order matter?) (</a:t>
            </a:r>
            <a:r>
              <a:rPr lang="en-GB" dirty="0" err="1" smtClean="0"/>
              <a:t>Marton</a:t>
            </a:r>
            <a:r>
              <a:rPr lang="en-GB" dirty="0" smtClean="0"/>
              <a:t> et al.)</a:t>
            </a:r>
          </a:p>
          <a:p>
            <a:r>
              <a:rPr lang="en-GB" dirty="0" smtClean="0"/>
              <a:t>Underlying </a:t>
            </a:r>
            <a:r>
              <a:rPr lang="en-GB" dirty="0" smtClean="0"/>
              <a:t>invariant relationship as a mathematical object (</a:t>
            </a:r>
            <a:r>
              <a:rPr lang="en-GB" dirty="0" err="1" smtClean="0"/>
              <a:t>Venkat</a:t>
            </a:r>
            <a:r>
              <a:rPr lang="en-GB" dirty="0" smtClean="0"/>
              <a:t>, Askew, Watson, Mason forthcoming)</a:t>
            </a:r>
          </a:p>
          <a:p>
            <a:r>
              <a:rPr lang="en-GB" dirty="0" smtClean="0"/>
              <a:t>What is the same/ what is different? (delineating/defining) (with the grain – expanding the population of PES to the boundary)</a:t>
            </a:r>
          </a:p>
          <a:p>
            <a:r>
              <a:rPr lang="en-GB" dirty="0" smtClean="0"/>
              <a:t>What varies/what stays the same?(relational/functional) (across the grain – connectivity and generalisation in the PES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Defining/optional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hlinkClick r:id="rId2"/>
              </a:rPr>
              <a:t>anne.watson@education.ox.ac.uk</a:t>
            </a:r>
            <a:endParaRPr lang="en-GB" sz="2400" dirty="0" smtClean="0"/>
          </a:p>
          <a:p>
            <a:r>
              <a:rPr lang="en-GB" sz="2400" dirty="0" smtClean="0"/>
              <a:t>PMTheta.com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Conventional and personal 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conventional example spaces: </a:t>
            </a:r>
            <a:r>
              <a:rPr lang="en-GB" dirty="0" smtClean="0"/>
              <a:t>examples used by teachers and displayed in </a:t>
            </a:r>
            <a:r>
              <a:rPr lang="en-GB" dirty="0" smtClean="0"/>
              <a:t>textbooks (IOL/EOL)</a:t>
            </a:r>
            <a:endParaRPr lang="en-GB" dirty="0" smtClean="0"/>
          </a:p>
          <a:p>
            <a:r>
              <a:rPr lang="en-GB" b="1" dirty="0" smtClean="0"/>
              <a:t>personal example spaces: </a:t>
            </a:r>
            <a:r>
              <a:rPr lang="en-GB" dirty="0" smtClean="0"/>
              <a:t>may contain central, obvious, isolated, examples that come to mind; idiosyncratic; </a:t>
            </a:r>
            <a:r>
              <a:rPr lang="en-GB" dirty="0" smtClean="0"/>
              <a:t>experiential (LOL/PES)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Comparing PES arising from different </a:t>
            </a:r>
            <a:r>
              <a:rPr lang="en-GB" dirty="0" err="1" smtClean="0"/>
              <a:t>RoC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000" dirty="0" smtClean="0"/>
              <a:t>Group A (26)</a:t>
            </a:r>
          </a:p>
          <a:p>
            <a:pPr>
              <a:spcBef>
                <a:spcPts val="600"/>
              </a:spcBef>
              <a:buNone/>
            </a:pPr>
            <a:r>
              <a:rPr lang="en-GB" sz="2000" dirty="0" smtClean="0"/>
              <a:t>1. We are going to learn about ‘3q’ 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2. If q = 3 then 3q = 9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    If q = 6 then 3q = 18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    If q = 4 then 3q = 12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/>
              <a:t>    If q = 9 then 3q = 27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3. Make 3q equal to 15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    Make 3q equal to 6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    Make 3q = 12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4. What is 3q when q = 1?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    What is 3q when q = 10?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    What is 3q when q = 0?</a:t>
            </a:r>
          </a:p>
          <a:p>
            <a:pPr>
              <a:spcBef>
                <a:spcPts val="600"/>
              </a:spcBef>
              <a:buNone/>
            </a:pPr>
            <a:r>
              <a:rPr lang="en-GB" sz="2000" dirty="0" smtClean="0"/>
              <a:t>5. Can you make up some questions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like these for 5m and 2x?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783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5000" dirty="0" smtClean="0"/>
              <a:t>Group B (25)</a:t>
            </a:r>
          </a:p>
          <a:p>
            <a:pPr>
              <a:buNone/>
            </a:pPr>
            <a:r>
              <a:rPr lang="en-GB" sz="5000" dirty="0" smtClean="0"/>
              <a:t>1. We are going to learn about ‘2x’</a:t>
            </a:r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r>
              <a:rPr lang="en-GB" sz="5000" dirty="0" smtClean="0"/>
              <a:t>2. If q = 3 then 2q = 6</a:t>
            </a:r>
          </a:p>
          <a:p>
            <a:pPr>
              <a:buNone/>
            </a:pPr>
            <a:r>
              <a:rPr lang="en-GB" sz="5000" dirty="0" smtClean="0"/>
              <a:t>    If q = 6 then 2q = 12</a:t>
            </a:r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r>
              <a:rPr lang="en-GB" sz="5000" dirty="0" smtClean="0"/>
              <a:t>Etc.</a:t>
            </a:r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endParaRPr lang="en-GB" sz="5000" dirty="0" smtClean="0"/>
          </a:p>
          <a:p>
            <a:pPr>
              <a:buNone/>
            </a:pPr>
            <a:r>
              <a:rPr lang="en-GB" sz="5000" dirty="0" smtClean="0"/>
              <a:t>5. Can you make up some questions</a:t>
            </a:r>
          </a:p>
          <a:p>
            <a:pPr>
              <a:buNone/>
            </a:pPr>
            <a:r>
              <a:rPr lang="en-GB" sz="5000" dirty="0" smtClean="0"/>
              <a:t>like these for 3m and 5y?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more students in group A used correct notation to give examples</a:t>
            </a:r>
          </a:p>
          <a:p>
            <a:r>
              <a:rPr lang="en-GB" dirty="0" smtClean="0"/>
              <a:t>the highest mean number of responses was for examples of ‘5m’ for group A</a:t>
            </a:r>
          </a:p>
          <a:p>
            <a:r>
              <a:rPr lang="en-GB" dirty="0" smtClean="0"/>
              <a:t>seven group A students and two group B students used numbers outside the range of small positive integers</a:t>
            </a:r>
          </a:p>
          <a:p>
            <a:r>
              <a:rPr lang="en-GB" dirty="0" smtClean="0"/>
              <a:t>over half of group B wrote either nothing, or seemingly irrelevant statements; only 7 out of the 25 students in group A offered this kind of response</a:t>
            </a:r>
          </a:p>
          <a:p>
            <a:r>
              <a:rPr lang="en-GB" dirty="0" smtClean="0"/>
              <a:t>on average students in group A produced about 40% more examples than group B.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3q as a teacher-given example was more successful than using 2x because it presented less potential for misinterpretation </a:t>
            </a:r>
          </a:p>
          <a:p>
            <a:r>
              <a:rPr lang="en-GB" dirty="0" smtClean="0"/>
              <a:t>the </a:t>
            </a:r>
            <a:r>
              <a:rPr lang="en-GB" i="1" dirty="0" smtClean="0"/>
              <a:t>qualities</a:t>
            </a:r>
            <a:r>
              <a:rPr lang="en-GB" dirty="0" smtClean="0"/>
              <a:t> of examples matter; what can be perceived from </a:t>
            </a:r>
            <a:r>
              <a:rPr lang="en-GB" dirty="0" err="1" smtClean="0"/>
              <a:t>RoC</a:t>
            </a:r>
            <a:r>
              <a:rPr lang="en-GB" dirty="0" smtClean="0"/>
              <a:t>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PES as evidence for LOL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Population: </a:t>
            </a:r>
            <a:r>
              <a:rPr lang="en-GB" dirty="0" smtClean="0"/>
              <a:t>refers to the scarcity or density of available examples</a:t>
            </a:r>
          </a:p>
          <a:p>
            <a:r>
              <a:rPr lang="en-GB" b="1" dirty="0" err="1" smtClean="0"/>
              <a:t>Generativity</a:t>
            </a:r>
            <a:r>
              <a:rPr lang="en-GB" b="1" dirty="0" smtClean="0"/>
              <a:t>: </a:t>
            </a:r>
            <a:r>
              <a:rPr lang="en-GB" dirty="0" smtClean="0"/>
              <a:t>refers to the possibility of generating new examples within the space using given examples</a:t>
            </a:r>
          </a:p>
          <a:p>
            <a:r>
              <a:rPr lang="en-GB" b="1" dirty="0" smtClean="0"/>
              <a:t>Connectedness: </a:t>
            </a:r>
            <a:r>
              <a:rPr lang="en-GB" dirty="0" smtClean="0"/>
              <a:t>refers to whether examples are disconnected, loosely connected, or well-connected.</a:t>
            </a:r>
          </a:p>
          <a:p>
            <a:r>
              <a:rPr lang="en-GB" b="1" dirty="0" smtClean="0"/>
              <a:t>Generality: </a:t>
            </a:r>
            <a:r>
              <a:rPr lang="en-GB" dirty="0" smtClean="0"/>
              <a:t>refers to the extent to which the given example is specific or whether it is representative of a class of related examples</a:t>
            </a:r>
          </a:p>
          <a:p>
            <a:pPr lvl="1"/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Primary Mathematics Variation Study (with Cecilia &amp; others)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lessons on NCETM website</a:t>
            </a:r>
          </a:p>
          <a:p>
            <a:r>
              <a:rPr lang="en-GB" dirty="0" smtClean="0"/>
              <a:t>variation used by teachers in lesson design</a:t>
            </a:r>
          </a:p>
          <a:p>
            <a:r>
              <a:rPr lang="en-GB" dirty="0" smtClean="0"/>
              <a:t>variation used by us as an analytical tool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Analysis of primary teaching videos from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influence from Shanghai</a:t>
            </a:r>
          </a:p>
          <a:p>
            <a:r>
              <a:rPr lang="en-GB" dirty="0" smtClean="0"/>
              <a:t>teachers </a:t>
            </a:r>
            <a:r>
              <a:rPr lang="en-GB" dirty="0"/>
              <a:t>have </a:t>
            </a:r>
            <a:r>
              <a:rPr lang="en-GB" dirty="0" smtClean="0"/>
              <a:t>a detailed conceptual focus (small steps; key/difficult/critical points) </a:t>
            </a:r>
            <a:endParaRPr lang="en-GB" dirty="0"/>
          </a:p>
          <a:p>
            <a:r>
              <a:rPr lang="en-US" dirty="0" smtClean="0"/>
              <a:t>we question whether the pupils</a:t>
            </a:r>
            <a:r>
              <a:rPr lang="en-US" dirty="0"/>
              <a:t>' </a:t>
            </a:r>
            <a:r>
              <a:rPr lang="en-US" dirty="0" smtClean="0"/>
              <a:t>lived </a:t>
            </a:r>
            <a:r>
              <a:rPr lang="en-US" dirty="0"/>
              <a:t>object of learning </a:t>
            </a:r>
            <a:r>
              <a:rPr lang="en-US" dirty="0" smtClean="0"/>
              <a:t>(LOL) matches the </a:t>
            </a:r>
            <a:r>
              <a:rPr lang="en-US" dirty="0"/>
              <a:t>intended object of learning (IOL</a:t>
            </a:r>
            <a:r>
              <a:rPr lang="en-US" dirty="0" smtClean="0"/>
              <a:t>) so we </a:t>
            </a:r>
            <a:r>
              <a:rPr lang="en-US" dirty="0" err="1" smtClean="0"/>
              <a:t>analyse</a:t>
            </a:r>
            <a:r>
              <a:rPr lang="en-US" dirty="0" smtClean="0"/>
              <a:t> EOL using </a:t>
            </a:r>
            <a:r>
              <a:rPr lang="en-US" dirty="0" err="1" smtClean="0"/>
              <a:t>DoV</a:t>
            </a:r>
            <a:r>
              <a:rPr lang="en-US" dirty="0" smtClean="0"/>
              <a:t>, </a:t>
            </a:r>
            <a:r>
              <a:rPr lang="en-US" dirty="0" err="1" smtClean="0"/>
              <a:t>RoC</a:t>
            </a:r>
            <a:r>
              <a:rPr lang="en-US" dirty="0" smtClean="0"/>
              <a:t>, and INV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1334</Words>
  <Application>Microsoft Office PowerPoint</Application>
  <PresentationFormat>On-screen Show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  Thoughts about variation and example spaces  </vt:lpstr>
      <vt:lpstr>Example space</vt:lpstr>
      <vt:lpstr>Conventional and personal ES</vt:lpstr>
      <vt:lpstr>Comparing PES arising from different RoC</vt:lpstr>
      <vt:lpstr>Outcomes</vt:lpstr>
      <vt:lpstr>Conjecture</vt:lpstr>
      <vt:lpstr>PES as evidence for LOL</vt:lpstr>
      <vt:lpstr>Primary Mathematics Variation Study (with Cecilia &amp; others)</vt:lpstr>
      <vt:lpstr>Analysis of primary teaching videos from England</vt:lpstr>
      <vt:lpstr>Our research focus</vt:lpstr>
      <vt:lpstr>Our method</vt:lpstr>
      <vt:lpstr>What is varied?</vt:lpstr>
      <vt:lpstr>Dependency relationships in the video clips </vt:lpstr>
      <vt:lpstr>Excerpt 1</vt:lpstr>
      <vt:lpstr>Discussion</vt:lpstr>
      <vt:lpstr>DoVs necessary to extend example space</vt:lpstr>
      <vt:lpstr>Enriching the PES</vt:lpstr>
      <vt:lpstr>Excerpt 2</vt:lpstr>
      <vt:lpstr>In this clip …..</vt:lpstr>
      <vt:lpstr>Invariants</vt:lpstr>
      <vt:lpstr>IOL, DoV, INV, EOL </vt:lpstr>
      <vt:lpstr> Discussion</vt:lpstr>
      <vt:lpstr>Anne’s current thinking about learning from examples</vt:lpstr>
      <vt:lpstr>Slide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about some UK primary teaching that has been influenced by the mastery agenda</dc:title>
  <dc:creator>Anne Watson</dc:creator>
  <cp:lastModifiedBy>Anne Watson</cp:lastModifiedBy>
  <cp:revision>18</cp:revision>
  <dcterms:created xsi:type="dcterms:W3CDTF">2017-01-24T14:12:23Z</dcterms:created>
  <dcterms:modified xsi:type="dcterms:W3CDTF">2017-04-18T09:47:47Z</dcterms:modified>
</cp:coreProperties>
</file>