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9"/>
  </p:notesMasterIdLst>
  <p:sldIdLst>
    <p:sldId id="256" r:id="rId2"/>
    <p:sldId id="293" r:id="rId3"/>
    <p:sldId id="273" r:id="rId4"/>
    <p:sldId id="274" r:id="rId5"/>
    <p:sldId id="294" r:id="rId6"/>
    <p:sldId id="312" r:id="rId7"/>
    <p:sldId id="325" r:id="rId8"/>
    <p:sldId id="295" r:id="rId9"/>
    <p:sldId id="313" r:id="rId10"/>
    <p:sldId id="326" r:id="rId11"/>
    <p:sldId id="296" r:id="rId12"/>
    <p:sldId id="297" r:id="rId13"/>
    <p:sldId id="314" r:id="rId14"/>
    <p:sldId id="327" r:id="rId15"/>
    <p:sldId id="278" r:id="rId16"/>
    <p:sldId id="277" r:id="rId17"/>
    <p:sldId id="279" r:id="rId18"/>
    <p:sldId id="315" r:id="rId19"/>
    <p:sldId id="316" r:id="rId20"/>
    <p:sldId id="318" r:id="rId21"/>
    <p:sldId id="332" r:id="rId22"/>
    <p:sldId id="333" r:id="rId23"/>
    <p:sldId id="334" r:id="rId24"/>
    <p:sldId id="336" r:id="rId25"/>
    <p:sldId id="286" r:id="rId26"/>
    <p:sldId id="335" r:id="rId27"/>
    <p:sldId id="33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EC7A36-60D4-4E4A-B48E-9143CE8A0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A3A5F-38AA-4C06-8C7E-FF8A8C871DF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DDF6A-ACAE-47D6-AF5A-6C114E990E1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D3397-C9BF-4BA8-8815-D53C1A33031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56AED-263A-4BC9-828C-148A187F925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B1ABF-43AE-44CF-B609-8AE745F0833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E6C2F-D48A-406A-A530-27FB2D0A308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BC067-F573-45C2-8793-DC218AC0B61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AE13-D384-4EDA-9260-F716802B334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08AE978-43E5-410D-9870-A4F549007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718A3-BE34-46CD-9B19-DC13FB35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C375-344D-4CD0-99B3-F481E642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87FC-31A1-4D0A-B66E-FB60342A5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AA816-22CD-407E-877F-C737A699E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DFC455-D8D2-4598-9DEE-07302EB12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80BD4-75F3-4B81-895D-1459D2D99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384878-3DBB-4435-8835-E510E439A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2195-9D92-4C6F-BF4F-879ECA7C2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6B7E9A-3A19-43E4-A3EA-75B3550B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ACFF44-D862-488E-A0A8-5E7F94180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36F661-5E88-4705-A4B6-4F9CD3211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6" r:id="rId2"/>
    <p:sldLayoutId id="2147483781" r:id="rId3"/>
    <p:sldLayoutId id="2147483782" r:id="rId4"/>
    <p:sldLayoutId id="2147483783" r:id="rId5"/>
    <p:sldLayoutId id="2147483784" r:id="rId6"/>
    <p:sldLayoutId id="2147483777" r:id="rId7"/>
    <p:sldLayoutId id="2147483785" r:id="rId8"/>
    <p:sldLayoutId id="2147483786" r:id="rId9"/>
    <p:sldLayoutId id="2147483778" r:id="rId10"/>
    <p:sldLayoutId id="214748377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world.com/smpp/content~db=all~content=a925252183~frm=titlelink" TargetMode="External"/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Shifts of understanding necessary to </a:t>
            </a:r>
            <a:r>
              <a:rPr lang="en-GB" dirty="0"/>
              <a:t>learn </a:t>
            </a:r>
            <a:r>
              <a:rPr lang="en-GB" dirty="0" smtClean="0"/>
              <a:t>mathematics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140450" cy="609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GB" sz="1900" smtClean="0"/>
              <a:t>Anne Watson</a:t>
            </a:r>
          </a:p>
          <a:p>
            <a:pPr marR="0" eaLnBrk="1" hangingPunct="1">
              <a:lnSpc>
                <a:spcPct val="80000"/>
              </a:lnSpc>
            </a:pPr>
            <a:r>
              <a:rPr lang="en-GB" sz="1900" smtClean="0"/>
              <a:t>Hong Kong 2011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grasp formal structure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think logically in spatial, numerical and symbolic relationships</a:t>
            </a:r>
          </a:p>
          <a:p>
            <a:pPr eaLnBrk="1" hangingPunct="1"/>
            <a:r>
              <a:rPr lang="en-US" sz="2400" smtClean="0"/>
              <a:t>generalise rapidly and broadly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curtail mental processes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be flexible with mental processes</a:t>
            </a:r>
          </a:p>
          <a:p>
            <a:pPr eaLnBrk="1" hangingPunct="1"/>
            <a:r>
              <a:rPr lang="en-US" sz="2400" smtClean="0"/>
              <a:t>appreciate clarity and rationality</a:t>
            </a:r>
          </a:p>
          <a:p>
            <a:pPr eaLnBrk="1" hangingPunct="1"/>
            <a:r>
              <a:rPr lang="en-US" sz="2400" smtClean="0"/>
              <a:t>switch from direct to reverse trains of thought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memorise mathematical objects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good maths students do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4"/>
          <p:cNvGrpSpPr>
            <a:grpSpLocks/>
          </p:cNvGrpSpPr>
          <p:nvPr/>
        </p:nvGrpSpPr>
        <p:grpSpPr bwMode="auto">
          <a:xfrm>
            <a:off x="2916238" y="1628775"/>
            <a:ext cx="2592387" cy="2520950"/>
            <a:chOff x="1837" y="1026"/>
            <a:chExt cx="1633" cy="1588"/>
          </a:xfrm>
        </p:grpSpPr>
        <p:sp>
          <p:nvSpPr>
            <p:cNvPr id="19459" name="Rectangle 4"/>
            <p:cNvSpPr>
              <a:spLocks noChangeArrowheads="1"/>
            </p:cNvSpPr>
            <p:nvPr/>
          </p:nvSpPr>
          <p:spPr bwMode="auto">
            <a:xfrm>
              <a:off x="1837" y="1026"/>
              <a:ext cx="1633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0" name="Oval 5"/>
            <p:cNvSpPr>
              <a:spLocks noChangeArrowheads="1"/>
            </p:cNvSpPr>
            <p:nvPr/>
          </p:nvSpPr>
          <p:spPr bwMode="auto">
            <a:xfrm>
              <a:off x="2064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1" name="Oval 6"/>
            <p:cNvSpPr>
              <a:spLocks noChangeArrowheads="1"/>
            </p:cNvSpPr>
            <p:nvPr/>
          </p:nvSpPr>
          <p:spPr bwMode="auto">
            <a:xfrm>
              <a:off x="260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Oval 7"/>
            <p:cNvSpPr>
              <a:spLocks noChangeArrowheads="1"/>
            </p:cNvSpPr>
            <p:nvPr/>
          </p:nvSpPr>
          <p:spPr bwMode="auto">
            <a:xfrm>
              <a:off x="319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3" name="Oval 8"/>
            <p:cNvSpPr>
              <a:spLocks noChangeArrowheads="1"/>
            </p:cNvSpPr>
            <p:nvPr/>
          </p:nvSpPr>
          <p:spPr bwMode="auto">
            <a:xfrm>
              <a:off x="206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4" name="Oval 9"/>
            <p:cNvSpPr>
              <a:spLocks noChangeArrowheads="1"/>
            </p:cNvSpPr>
            <p:nvPr/>
          </p:nvSpPr>
          <p:spPr bwMode="auto">
            <a:xfrm>
              <a:off x="2064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Oval 10"/>
            <p:cNvSpPr>
              <a:spLocks noChangeArrowheads="1"/>
            </p:cNvSpPr>
            <p:nvPr/>
          </p:nvSpPr>
          <p:spPr bwMode="auto">
            <a:xfrm>
              <a:off x="260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6" name="Oval 11"/>
            <p:cNvSpPr>
              <a:spLocks noChangeArrowheads="1"/>
            </p:cNvSpPr>
            <p:nvPr/>
          </p:nvSpPr>
          <p:spPr bwMode="auto">
            <a:xfrm>
              <a:off x="260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7" name="Oval 12"/>
            <p:cNvSpPr>
              <a:spLocks noChangeArrowheads="1"/>
            </p:cNvSpPr>
            <p:nvPr/>
          </p:nvSpPr>
          <p:spPr bwMode="auto">
            <a:xfrm>
              <a:off x="319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9468" name="Oval 13"/>
            <p:cNvSpPr>
              <a:spLocks noChangeArrowheads="1"/>
            </p:cNvSpPr>
            <p:nvPr/>
          </p:nvSpPr>
          <p:spPr bwMode="auto">
            <a:xfrm>
              <a:off x="319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2916238" y="1628775"/>
            <a:ext cx="2592387" cy="2520950"/>
            <a:chOff x="1837" y="1026"/>
            <a:chExt cx="1633" cy="1588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837" y="1026"/>
              <a:ext cx="1633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7" name="Oval 6"/>
            <p:cNvSpPr>
              <a:spLocks noChangeArrowheads="1"/>
            </p:cNvSpPr>
            <p:nvPr/>
          </p:nvSpPr>
          <p:spPr bwMode="auto">
            <a:xfrm>
              <a:off x="2064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8" name="Oval 7"/>
            <p:cNvSpPr>
              <a:spLocks noChangeArrowheads="1"/>
            </p:cNvSpPr>
            <p:nvPr/>
          </p:nvSpPr>
          <p:spPr bwMode="auto">
            <a:xfrm>
              <a:off x="260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9" name="Oval 8"/>
            <p:cNvSpPr>
              <a:spLocks noChangeArrowheads="1"/>
            </p:cNvSpPr>
            <p:nvPr/>
          </p:nvSpPr>
          <p:spPr bwMode="auto">
            <a:xfrm>
              <a:off x="319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0" name="Oval 9"/>
            <p:cNvSpPr>
              <a:spLocks noChangeArrowheads="1"/>
            </p:cNvSpPr>
            <p:nvPr/>
          </p:nvSpPr>
          <p:spPr bwMode="auto">
            <a:xfrm>
              <a:off x="206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1" name="Oval 10"/>
            <p:cNvSpPr>
              <a:spLocks noChangeArrowheads="1"/>
            </p:cNvSpPr>
            <p:nvPr/>
          </p:nvSpPr>
          <p:spPr bwMode="auto">
            <a:xfrm>
              <a:off x="2064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2" name="Oval 11"/>
            <p:cNvSpPr>
              <a:spLocks noChangeArrowheads="1"/>
            </p:cNvSpPr>
            <p:nvPr/>
          </p:nvSpPr>
          <p:spPr bwMode="auto">
            <a:xfrm>
              <a:off x="260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3" name="Oval 12"/>
            <p:cNvSpPr>
              <a:spLocks noChangeArrowheads="1"/>
            </p:cNvSpPr>
            <p:nvPr/>
          </p:nvSpPr>
          <p:spPr bwMode="auto">
            <a:xfrm>
              <a:off x="260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4" name="Oval 13"/>
            <p:cNvSpPr>
              <a:spLocks noChangeArrowheads="1"/>
            </p:cNvSpPr>
            <p:nvPr/>
          </p:nvSpPr>
          <p:spPr bwMode="auto">
            <a:xfrm>
              <a:off x="319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20495" name="Oval 14"/>
            <p:cNvSpPr>
              <a:spLocks noChangeArrowheads="1"/>
            </p:cNvSpPr>
            <p:nvPr/>
          </p:nvSpPr>
          <p:spPr bwMode="auto">
            <a:xfrm>
              <a:off x="319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3348038" y="1916113"/>
            <a:ext cx="1800225" cy="86360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3276600" y="1916113"/>
            <a:ext cx="0" cy="172720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V="1">
            <a:off x="3348038" y="2852738"/>
            <a:ext cx="1728787" cy="86360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From visual response to thinking about properties</a:t>
            </a:r>
          </a:p>
          <a:p>
            <a:pPr eaLnBrk="1" hangingPunct="1"/>
            <a:r>
              <a:rPr lang="en-GB" smtClean="0"/>
              <a:t>From ‘it looks like…’ to ‘it must be…’</a:t>
            </a:r>
            <a:endParaRPr lang="en-US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grasp formal structure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think logically in spatial, numerical and symbolic relationships</a:t>
            </a:r>
          </a:p>
          <a:p>
            <a:pPr eaLnBrk="1" hangingPunct="1"/>
            <a:r>
              <a:rPr lang="en-US" sz="2400" smtClean="0"/>
              <a:t>generalise rapidly and broadly</a:t>
            </a:r>
          </a:p>
          <a:p>
            <a:pPr eaLnBrk="1" hangingPunct="1"/>
            <a:r>
              <a:rPr lang="en-US" sz="2400" smtClean="0"/>
              <a:t>curtail mental processes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be flexible with mental processes</a:t>
            </a:r>
          </a:p>
          <a:p>
            <a:pPr eaLnBrk="1" hangingPunct="1"/>
            <a:r>
              <a:rPr lang="en-US" sz="2400" smtClean="0"/>
              <a:t>appreciate clarity and rationality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switch from direct to reverse trains of thought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memorise mathematical objects</a:t>
            </a:r>
          </a:p>
          <a:p>
            <a:pPr eaLnBrk="1" hangingPunct="1"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good maths students do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530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500" dirty="0"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Describe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Draw on prior experience and repertoire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Informal induction 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Visualise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Seek pattern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Compare, classify</a:t>
            </a:r>
            <a:endParaRPr lang="en-GB" sz="2400" i="1" dirty="0"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Explore variation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Informal deduction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Create objects with one or more features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Exemplify</a:t>
            </a:r>
          </a:p>
          <a:p>
            <a:pPr marL="365760" indent="-256032" eaLnBrk="1" fontAlgn="auto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en-GB" sz="2400" dirty="0">
                <a:cs typeface="Times New Roman" pitchFamily="18" charset="0"/>
              </a:rPr>
              <a:t>Express in ‘own words’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1500" i="1" dirty="0">
                <a:cs typeface="Times New Roman" pitchFamily="18" charset="0"/>
              </a:rPr>
              <a:t>	</a:t>
            </a:r>
            <a:endParaRPr lang="en-US" sz="1500" i="1" dirty="0">
              <a:cs typeface="Times New Roman" pitchFamily="18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010400" cy="1311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nearly all learners can do naturally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530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800" smtClean="0">
                <a:cs typeface="Times New Roman" pitchFamily="18" charset="0"/>
              </a:rPr>
              <a:t>Make or elicit statements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800" smtClean="0">
                <a:cs typeface="Times New Roman" pitchFamily="18" charset="0"/>
              </a:rPr>
              <a:t>Ask learners to do things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800" smtClean="0">
                <a:cs typeface="Times New Roman" pitchFamily="18" charset="0"/>
              </a:rPr>
              <a:t>Direct attention and suggest ways of seeing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28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800" smtClean="0"/>
              <a:t>Ask for learners to respond</a:t>
            </a:r>
          </a:p>
          <a:p>
            <a:pPr eaLnBrk="1" hangingPunct="1">
              <a:spcBef>
                <a:spcPct val="0"/>
              </a:spcBef>
            </a:pPr>
            <a:endParaRPr lang="en-US" sz="2800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What teachers </a:t>
            </a:r>
            <a:r>
              <a:rPr lang="en-GB" dirty="0" smtClean="0"/>
              <a:t>do (CMTP)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5478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sz="2600" smtClean="0">
                <a:cs typeface="Times New Roman" pitchFamily="18" charset="0"/>
              </a:rPr>
              <a:t>Discuss implications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2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600" i="1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sz="2600" smtClean="0">
                <a:cs typeface="Times New Roman" pitchFamily="18" charset="0"/>
              </a:rPr>
              <a:t>Integrate and connect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2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sz="2600" smtClean="0">
                <a:cs typeface="Times New Roman" pitchFamily="18" charset="0"/>
              </a:rPr>
              <a:t>Affirm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GB" sz="260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600" b="1" smtClean="0">
                <a:cs typeface="Times New Roman" pitchFamily="18" charset="0"/>
              </a:rPr>
              <a:t>This is where shifts can be made, talked about, embedded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010400" cy="1311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What else do mathematics teachers do</a:t>
            </a:r>
            <a:r>
              <a:rPr lang="en-GB" sz="3600" dirty="0" smtClean="0"/>
              <a:t>? (CMTP)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cs typeface="Times New Roman" pitchFamily="18" charset="0"/>
              </a:rPr>
              <a:t>Vary the variables, adapt procedures, identify relationships, explain and justify, induction and prediction, deduction</a:t>
            </a:r>
            <a:endParaRPr lang="en-US" smtClean="0"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</a:pPr>
            <a:endParaRPr lang="en-US" sz="30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b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0">
                <a:cs typeface="Times New Roman" pitchFamily="18" charset="0"/>
              </a:rPr>
              <a:t>Discuss implications</a:t>
            </a:r>
            <a:endParaRPr lang="en-US" b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636838"/>
            <a:ext cx="70104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cs typeface="Times New Roman" pitchFamily="18" charset="0"/>
              </a:rPr>
              <a:t>Associate ideas, generalise, abstract, objectify, formalise, define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0">
                <a:cs typeface="Times New Roman" pitchFamily="18" charset="0"/>
              </a:rPr>
              <a:t>Integrate and connect</a:t>
            </a:r>
            <a:endParaRPr lang="en-US" b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grasp formal structure</a:t>
            </a:r>
          </a:p>
          <a:p>
            <a:pPr eaLnBrk="1" hangingPunct="1"/>
            <a:r>
              <a:rPr lang="en-US" sz="2400" smtClean="0"/>
              <a:t>think logically in spatial, numerical and symbolic relationships</a:t>
            </a:r>
          </a:p>
          <a:p>
            <a:pPr eaLnBrk="1" hangingPunct="1"/>
            <a:r>
              <a:rPr lang="en-US" sz="2400" smtClean="0"/>
              <a:t>generalise rapidly and broadly</a:t>
            </a:r>
          </a:p>
          <a:p>
            <a:pPr eaLnBrk="1" hangingPunct="1"/>
            <a:r>
              <a:rPr lang="en-US" sz="2400" smtClean="0"/>
              <a:t>curtail mental processes</a:t>
            </a:r>
          </a:p>
          <a:p>
            <a:pPr eaLnBrk="1" hangingPunct="1"/>
            <a:r>
              <a:rPr lang="en-US" sz="2400" smtClean="0"/>
              <a:t>be flexible with mental processes</a:t>
            </a:r>
          </a:p>
          <a:p>
            <a:pPr eaLnBrk="1" hangingPunct="1"/>
            <a:r>
              <a:rPr lang="en-US" sz="2400" smtClean="0"/>
              <a:t>appreciate clarity and rationality</a:t>
            </a:r>
          </a:p>
          <a:p>
            <a:pPr eaLnBrk="1" hangingPunct="1"/>
            <a:r>
              <a:rPr lang="en-US" sz="2400" smtClean="0"/>
              <a:t>switch from direct to reverse trains of thought</a:t>
            </a:r>
          </a:p>
          <a:p>
            <a:pPr eaLnBrk="1" hangingPunct="1"/>
            <a:r>
              <a:rPr lang="en-US" sz="2400" smtClean="0"/>
              <a:t>memorise mathematical objects</a:t>
            </a:r>
          </a:p>
          <a:p>
            <a:pPr lvl="1" eaLnBrk="1" hangingPunct="1"/>
            <a:r>
              <a:rPr lang="en-US" sz="2000" smtClean="0"/>
              <a:t>(Krutetski)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good maths students do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cs typeface="Times New Roman" pitchFamily="18" charset="0"/>
              </a:rPr>
              <a:t>Adapt/ transform ideas, apply to more complex maths and to other contexts, prove, evaluate the process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0">
                <a:cs typeface="Times New Roman" pitchFamily="18" charset="0"/>
              </a:rPr>
              <a:t>Affirm</a:t>
            </a:r>
            <a:endParaRPr lang="en-US" b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30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71450"/>
            <a:ext cx="8352928" cy="174466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/>
              <a:t>Learning </a:t>
            </a:r>
            <a:r>
              <a:rPr lang="en-GB" sz="4000" dirty="0" smtClean="0"/>
              <a:t>shifts in </a:t>
            </a:r>
            <a:r>
              <a:rPr lang="en-GB" sz="4000" dirty="0"/>
              <a:t>maths lessons</a:t>
            </a:r>
            <a:endParaRPr lang="en-US" sz="40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Remembering something familiar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Seeing something new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Public orientation towards concept, method and properties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Personal orientation towards concept, method or properties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Analysis, focus on outcomes and relationships, generalising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Indicate synthesis, connection, and associated language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Rigorous restatement (note reflection takes place over time, not in one lesson, several experiences over time)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Being familiar with a new object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Becoming fluent with procedures and repertoire (meanings, examples, objects..)</a:t>
            </a:r>
            <a:endParaRPr lang="en-GB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/>
              <a:t>Lesson analysis: the</a:t>
            </a:r>
            <a:r>
              <a:rPr lang="en-GB" sz="4000" i="1" dirty="0"/>
              <a:t> basics </a:t>
            </a:r>
            <a:r>
              <a:rPr lang="en-GB" sz="4000" dirty="0"/>
              <a:t>are the focus of attention</a:t>
            </a:r>
            <a:endParaRPr lang="en-US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Repertoire: terms; facts; definitions; techniques; procedures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Representations and how they relate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Examples to illustrate one or many features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Collections of examples 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Comparison of objects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Characteristics &amp; properties of classes of objects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Classification of objects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Char char=""/>
            </a:pPr>
            <a:r>
              <a:rPr lang="en-GB" sz="2800" smtClean="0">
                <a:cs typeface="Times New Roman" pitchFamily="18" charset="0"/>
              </a:rPr>
              <a:t>Variables; variation; covariation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endParaRPr lang="en-GB" sz="2800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/>
              <a:t>Shifts (mentioned by Cuoco et al. but not explicitly – my analysis)</a:t>
            </a: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Between generalities and examples</a:t>
            </a:r>
          </a:p>
          <a:p>
            <a:pPr eaLnBrk="1" hangingPunct="1"/>
            <a:r>
              <a:rPr lang="en-GB" smtClean="0"/>
              <a:t>From looking at change to looking at change mechanisms (functions)</a:t>
            </a:r>
          </a:p>
          <a:p>
            <a:pPr eaLnBrk="1" hangingPunct="1"/>
            <a:r>
              <a:rPr lang="en-GB" smtClean="0"/>
              <a:t>Between various points of view</a:t>
            </a:r>
          </a:p>
          <a:p>
            <a:pPr eaLnBrk="1" hangingPunct="1"/>
            <a:r>
              <a:rPr lang="en-GB" smtClean="0"/>
              <a:t>Between deduction and induction</a:t>
            </a:r>
          </a:p>
          <a:p>
            <a:pPr eaLnBrk="1" hangingPunct="1"/>
            <a:r>
              <a:rPr lang="en-GB" smtClean="0"/>
              <a:t>Between domains of meaning and extreme values as sources of structural knowledge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/>
              <a:t>Shifts </a:t>
            </a:r>
            <a:r>
              <a:rPr lang="en-GB" dirty="0" smtClean="0"/>
              <a:t>(van </a:t>
            </a:r>
            <a:r>
              <a:rPr lang="en-GB" dirty="0" err="1"/>
              <a:t>Hiele</a:t>
            </a:r>
            <a:r>
              <a:rPr lang="en-GB" dirty="0"/>
              <a:t> levels </a:t>
            </a:r>
            <a:r>
              <a:rPr lang="en-GB"/>
              <a:t>of </a:t>
            </a:r>
            <a:r>
              <a:rPr lang="en-GB" smtClean="0"/>
              <a:t>understanding)</a:t>
            </a:r>
            <a:endParaRPr lang="en-US" dirty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Visualise, seeing whole things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Analyse, describing, same/different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Abstraction, distinctions, relationships between parts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Informal deduction, generalising, identifying properties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Rigour, formal deduction, properties as new objects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      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generalities - </a:t>
            </a:r>
            <a:r>
              <a:rPr lang="en-GB" dirty="0"/>
              <a:t>examples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</a:t>
            </a:r>
            <a:r>
              <a:rPr lang="en-GB" dirty="0"/>
              <a:t>change </a:t>
            </a:r>
            <a:r>
              <a:rPr lang="en-GB" dirty="0" smtClean="0"/>
              <a:t>- </a:t>
            </a:r>
            <a:r>
              <a:rPr lang="en-GB" dirty="0"/>
              <a:t>thinking about </a:t>
            </a:r>
            <a:r>
              <a:rPr lang="en-GB" dirty="0" smtClean="0"/>
              <a:t>mechanisms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change - undoing change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change - reflecting on the results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following rules - using tools</a:t>
            </a: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different </a:t>
            </a:r>
            <a:r>
              <a:rPr lang="en-GB" dirty="0"/>
              <a:t>points of view </a:t>
            </a:r>
            <a:r>
              <a:rPr lang="en-GB" dirty="0" smtClean="0"/>
              <a:t>- representations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representing - transforming</a:t>
            </a: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induction - </a:t>
            </a:r>
            <a:r>
              <a:rPr lang="en-GB" dirty="0"/>
              <a:t>deduction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using domains of meaning </a:t>
            </a:r>
            <a:r>
              <a:rPr lang="en-GB" i="1" dirty="0" smtClean="0"/>
              <a:t>- </a:t>
            </a:r>
            <a:r>
              <a:rPr lang="en-GB" dirty="0" smtClean="0"/>
              <a:t>using </a:t>
            </a:r>
            <a:r>
              <a:rPr lang="en-GB" dirty="0"/>
              <a:t>extreme values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Shifts of focus in </a:t>
            </a:r>
            <a:r>
              <a:rPr lang="en-GB" dirty="0"/>
              <a:t>mathematics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/>
              <a:t>Shifts (Watson: work in progress)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9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Methods:  </a:t>
            </a:r>
            <a:r>
              <a:rPr lang="en-US" sz="2400" smtClean="0"/>
              <a:t>from proximal, </a:t>
            </a:r>
            <a:r>
              <a:rPr lang="en-US" sz="2400" i="1" smtClean="0"/>
              <a:t>ad hoc</a:t>
            </a:r>
            <a:r>
              <a:rPr lang="en-US" sz="2400" smtClean="0"/>
              <a:t>, and sensory and procedural methods of solution to abstract concepts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Reasoning: </a:t>
            </a:r>
            <a:r>
              <a:rPr lang="en-US" sz="2400" smtClean="0"/>
              <a:t>from inductive learning of structure to understanding and reasoning about abstract relations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Focus of responses: </a:t>
            </a:r>
            <a:r>
              <a:rPr lang="en-US" sz="2400" smtClean="0"/>
              <a:t>to focusing on properties instead of visible characteristics - verbal and kinaesthetic socialised responses to sensory stimuli are often inadequate for abstract tasks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Representations:</a:t>
            </a:r>
            <a:r>
              <a:rPr lang="en-US" sz="2400" smtClean="0"/>
              <a:t>from ideas that can be modelled iconically to those that can only be represented symbolically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Thankyou</a:t>
            </a:r>
            <a:r>
              <a:rPr lang="en-GB" dirty="0" smtClean="0"/>
              <a:t>              </a:t>
            </a:r>
            <a:endParaRPr lang="en-GB" dirty="0"/>
          </a:p>
        </p:txBody>
      </p:sp>
      <p:sp>
        <p:nvSpPr>
          <p:cNvPr id="35843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GB" sz="1800" smtClean="0">
                <a:hlinkClick r:id="rId2"/>
              </a:rPr>
              <a:t>anne.watson@education.ox.ac.uk</a:t>
            </a:r>
            <a:endParaRPr lang="en-GB" sz="1800" smtClean="0"/>
          </a:p>
          <a:p>
            <a:pPr marR="0" eaLnBrk="1" hangingPunct="1">
              <a:lnSpc>
                <a:spcPct val="80000"/>
              </a:lnSpc>
            </a:pPr>
            <a:r>
              <a:rPr lang="en-GB" sz="700" smtClean="0"/>
              <a:t>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GB" sz="1800" b="1" smtClean="0">
                <a:hlinkClick r:id="rId3" action="ppaction://hlinkfile" tooltip="Click to view this record"/>
              </a:rPr>
              <a:t>Watson, A . (2010) Shifts of mathematical thinking in adolescence</a:t>
            </a:r>
            <a:r>
              <a:rPr lang="en-GB" sz="1800" smtClean="0"/>
              <a:t> </a:t>
            </a:r>
            <a:r>
              <a:rPr lang="en-GB" sz="1800" i="1" smtClean="0"/>
              <a:t>Research in Mathematics Education</a:t>
            </a:r>
            <a:r>
              <a:rPr lang="en-GB" sz="1800" smtClean="0"/>
              <a:t> 12 (2) Pages 133 – 148</a:t>
            </a:r>
            <a:br>
              <a:rPr lang="en-GB" sz="1800" smtClean="0"/>
            </a:br>
            <a:r>
              <a:rPr lang="en-GB" sz="700" smtClean="0"/>
              <a:t/>
            </a:r>
            <a:br>
              <a:rPr lang="en-GB" sz="700" smtClean="0"/>
            </a:br>
            <a:endParaRPr lang="en-GB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500" smtClean="0"/>
              <a:t>‘</a:t>
            </a:r>
            <a:r>
              <a:rPr lang="en-US" sz="2500" smtClean="0"/>
              <a:t>Higher achievement was associated with: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asking ‘what if..?’ 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giving explanations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testing</a:t>
            </a:r>
            <a:r>
              <a:rPr lang="en-US" sz="2400" smtClean="0"/>
              <a:t> conjectures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checking answers for reasonableness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splitting problems into subproblems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Not associated with: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explicit teaching of problem-solving strategies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making</a:t>
            </a:r>
            <a:r>
              <a:rPr lang="en-US" sz="2400" smtClean="0"/>
              <a:t> conjectures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sharing strategies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Negatively associated with use of real life contexts for older students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5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76864" cy="1311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/>
              <a:t>Working mathematically (</a:t>
            </a:r>
            <a:r>
              <a:rPr lang="en-GB" sz="3200" dirty="0" smtClean="0"/>
              <a:t>Australia)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16113"/>
            <a:ext cx="7010400" cy="3962400"/>
          </a:xfrm>
        </p:spPr>
        <p:txBody>
          <a:bodyPr/>
          <a:lstStyle/>
          <a:p>
            <a:pPr eaLnBrk="1" hangingPunct="1"/>
            <a:r>
              <a:rPr lang="en-GB" smtClean="0"/>
              <a:t>What activities can/cannot change students’ ways of thinking or objects of attention?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What activities require new ways of thinking?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Why?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			35 + 49 – 35</a:t>
            </a:r>
          </a:p>
          <a:p>
            <a:pPr eaLnBrk="1" hangingPunct="1"/>
            <a:endParaRPr lang="en-GB" smtClean="0"/>
          </a:p>
          <a:p>
            <a:pPr eaLnBrk="1" hangingPunct="1">
              <a:buFont typeface="Wingdings 3" pitchFamily="18" charset="2"/>
              <a:buNone/>
            </a:pPr>
            <a:r>
              <a:rPr lang="en-GB" smtClean="0"/>
              <a:t>				  a + b - a</a:t>
            </a:r>
          </a:p>
          <a:p>
            <a:pPr eaLnBrk="1" hangingPunct="1"/>
            <a:endParaRPr lang="en-US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From number to structure</a:t>
            </a:r>
          </a:p>
          <a:p>
            <a:pPr eaLnBrk="1" hangingPunct="1"/>
            <a:r>
              <a:rPr lang="en-GB" smtClean="0"/>
              <a:t>From calculation to relation</a:t>
            </a:r>
            <a:endParaRPr lang="en-US" smtClean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grasp formal structure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think logically</a:t>
            </a:r>
            <a:r>
              <a:rPr lang="en-US" sz="2400" smtClean="0"/>
              <a:t> in spatial, </a:t>
            </a:r>
            <a:r>
              <a:rPr lang="en-US" sz="2400" smtClean="0">
                <a:solidFill>
                  <a:srgbClr val="FF0000"/>
                </a:solidFill>
              </a:rPr>
              <a:t>numerical</a:t>
            </a:r>
            <a:r>
              <a:rPr lang="en-US" sz="2400" smtClean="0"/>
              <a:t> and symbolic relationships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generalise rapidly and broadly</a:t>
            </a:r>
          </a:p>
          <a:p>
            <a:pPr eaLnBrk="1" hangingPunct="1"/>
            <a:r>
              <a:rPr lang="en-US" sz="2400" smtClean="0"/>
              <a:t>curtail mental processes</a:t>
            </a:r>
          </a:p>
          <a:p>
            <a:pPr eaLnBrk="1" hangingPunct="1"/>
            <a:r>
              <a:rPr lang="en-US" sz="2400" smtClean="0"/>
              <a:t>be flexible with mental processes</a:t>
            </a:r>
          </a:p>
          <a:p>
            <a:pPr eaLnBrk="1" hangingPunct="1"/>
            <a:r>
              <a:rPr lang="en-US" sz="2400" smtClean="0"/>
              <a:t>appreciate clarity and rationality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switch from direct to reverse trains of thought</a:t>
            </a:r>
          </a:p>
          <a:p>
            <a:pPr eaLnBrk="1" hangingPunct="1"/>
            <a:r>
              <a:rPr lang="en-US" sz="2400" smtClean="0"/>
              <a:t>memorise </a:t>
            </a:r>
            <a:r>
              <a:rPr lang="en-US" sz="2400" smtClean="0">
                <a:solidFill>
                  <a:srgbClr val="FF0000"/>
                </a:solidFill>
              </a:rPr>
              <a:t>mathematical objects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What good maths students do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28 and 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280 and 340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2.8 and 3.4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.00028 and .00034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1028 and 1034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38 and 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-38 and -44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40 and 46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Find the number mid-way between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16113"/>
            <a:ext cx="7010400" cy="3962400"/>
          </a:xfrm>
        </p:spPr>
        <p:txBody>
          <a:bodyPr/>
          <a:lstStyle/>
          <a:p>
            <a:pPr eaLnBrk="1" hangingPunct="1"/>
            <a:r>
              <a:rPr lang="en-GB" smtClean="0"/>
              <a:t>From physical to models</a:t>
            </a:r>
          </a:p>
          <a:p>
            <a:pPr eaLnBrk="1" hangingPunct="1"/>
            <a:r>
              <a:rPr lang="en-GB" smtClean="0"/>
              <a:t>From symbols to images</a:t>
            </a:r>
          </a:p>
          <a:p>
            <a:pPr eaLnBrk="1" hangingPunct="1"/>
            <a:r>
              <a:rPr lang="en-GB" smtClean="0"/>
              <a:t>From models to rules</a:t>
            </a:r>
          </a:p>
          <a:p>
            <a:pPr eaLnBrk="1" hangingPunct="1"/>
            <a:r>
              <a:rPr lang="en-GB" smtClean="0"/>
              <a:t>From rules to tools</a:t>
            </a:r>
          </a:p>
          <a:p>
            <a:pPr eaLnBrk="1" hangingPunct="1"/>
            <a:r>
              <a:rPr lang="en-GB" smtClean="0"/>
              <a:t>From answering questions to seeking similarities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906</Words>
  <Application>Microsoft Office PowerPoint</Application>
  <PresentationFormat>On-screen Show (4:3)</PresentationFormat>
  <Paragraphs>186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Lucida Sans Unicode</vt:lpstr>
      <vt:lpstr>Wingdings 3</vt:lpstr>
      <vt:lpstr>Verdana</vt:lpstr>
      <vt:lpstr>Wingdings 2</vt:lpstr>
      <vt:lpstr>Times New Roman</vt:lpstr>
      <vt:lpstr>Symbol</vt:lpstr>
      <vt:lpstr>Wingdings</vt:lpstr>
      <vt:lpstr>Concourse</vt:lpstr>
      <vt:lpstr>Shifts of understanding necessary to learn mathematics</vt:lpstr>
      <vt:lpstr>What good maths students do</vt:lpstr>
      <vt:lpstr>Working mathematically (Australia)</vt:lpstr>
      <vt:lpstr>Why?</vt:lpstr>
      <vt:lpstr>Slide 5</vt:lpstr>
      <vt:lpstr>Shifts</vt:lpstr>
      <vt:lpstr>What good maths students do</vt:lpstr>
      <vt:lpstr>Find the number mid-way between</vt:lpstr>
      <vt:lpstr>Shifts</vt:lpstr>
      <vt:lpstr>What good maths students do</vt:lpstr>
      <vt:lpstr>Slide 11</vt:lpstr>
      <vt:lpstr>Slide 12</vt:lpstr>
      <vt:lpstr>Shifts</vt:lpstr>
      <vt:lpstr>What good maths students do</vt:lpstr>
      <vt:lpstr>What nearly all learners can do naturally</vt:lpstr>
      <vt:lpstr>What teachers do (CMTP)</vt:lpstr>
      <vt:lpstr>What else do mathematics teachers do? (CMTP)</vt:lpstr>
      <vt:lpstr>Discuss implications</vt:lpstr>
      <vt:lpstr>Integrate and connect</vt:lpstr>
      <vt:lpstr>Affirm</vt:lpstr>
      <vt:lpstr>Learning shifts in maths lessons</vt:lpstr>
      <vt:lpstr>Lesson analysis: the basics are the focus of attention</vt:lpstr>
      <vt:lpstr>Shifts (mentioned by Cuoco et al. but not explicitly – my analysis)</vt:lpstr>
      <vt:lpstr>Shifts (van Hiele levels of understanding)</vt:lpstr>
      <vt:lpstr>Shifts of focus in mathematics</vt:lpstr>
      <vt:lpstr>Shifts (Watson: work in progress)</vt:lpstr>
      <vt:lpstr>Thankyou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have to learn in order to learn mathematics?</dc:title>
  <dc:creator>AW</dc:creator>
  <cp:lastModifiedBy>Anne Watson</cp:lastModifiedBy>
  <cp:revision>17</cp:revision>
  <dcterms:created xsi:type="dcterms:W3CDTF">2009-02-08T12:05:35Z</dcterms:created>
  <dcterms:modified xsi:type="dcterms:W3CDTF">2015-10-31T08:59:44Z</dcterms:modified>
</cp:coreProperties>
</file>