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9A2A43-FAC1-4F18-9749-1E9F18E58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F052A-DD25-4D34-A985-952715F6FF05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CE81D-9972-490E-AD83-551D2A03EEBE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9EF31-EC2A-435C-B8E1-125527CCA673}" type="slidenum">
              <a:rPr lang="en-US"/>
              <a:pPr/>
              <a:t>11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5FCBF-DBCB-48A0-8B91-73BC952E53EC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013C41-2244-4984-A9DD-33F424C0C3A5}" type="slidenum">
              <a:rPr lang="en-US"/>
              <a:pPr/>
              <a:t>13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D7EE3-4085-4CA2-97D1-416BCA27AD3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00C81-C5B3-4CC1-AD28-D8CAD0DADD9D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D417B-D578-4174-AD2D-BE868C434492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04088-C274-48A7-AE98-B7CA3D29D37B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352EB-AC39-4A43-A8C5-E82BEA8A4894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39B6C-CED2-4035-B3DE-81E70090E54D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BE889-D930-46E0-9F04-B4C46612EBAE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4C8C4-90D8-4FA4-AA39-9E016843F11B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F00C-32BA-484D-BEDF-63159BB14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361E-AC15-4777-BCEE-60DB544BD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D47F-2C8D-4A27-BF3B-D9DCAA59A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5BB70-8993-4831-9CAB-738A88E5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34D3-794F-47CC-817F-BE2188E74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8240F-7DD2-40D1-AE03-4CCFC292E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B63E3-0C15-4B9E-AEFF-0B61F56E2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5B94C-F7F9-4CCB-83B9-975A728A3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F308-5708-4DB6-9A5A-BB0C6F67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38A28-2790-45C4-9F99-066403E0C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8990-6303-4E88-ADE1-BF3CD548B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C49BD19-91EB-44C2-A46F-EDF0C6692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tp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Researching how successful teachers structure the subject matter of mathematics	</a:t>
            </a:r>
            <a:r>
              <a:rPr lang="en-US" sz="400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Anne Watson</a:t>
            </a:r>
          </a:p>
          <a:p>
            <a:pPr eaLnBrk="1" hangingPunct="1"/>
            <a:r>
              <a:rPr lang="en-GB" smtClean="0"/>
              <a:t>BSRLM</a:t>
            </a:r>
          </a:p>
          <a:p>
            <a:pPr eaLnBrk="1" hangingPunct="1"/>
            <a:r>
              <a:rPr lang="en-GB" smtClean="0"/>
              <a:t>Nov 2008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Learning more about how to teach for conceptual understanding</a:t>
            </a:r>
            <a:endParaRPr 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/>
              <a:t>Procedures/performance</a:t>
            </a:r>
          </a:p>
          <a:p>
            <a:pPr eaLnBrk="1" hangingPunct="1"/>
            <a:r>
              <a:rPr lang="en-GB" smtClean="0"/>
              <a:t>Instrumental/utility/ meaning-through-effect</a:t>
            </a:r>
          </a:p>
          <a:p>
            <a:pPr eaLnBrk="1" hangingPunct="1"/>
            <a:r>
              <a:rPr lang="en-GB" smtClean="0"/>
              <a:t>Relational/connected within mathematics</a:t>
            </a:r>
          </a:p>
          <a:p>
            <a:pPr eaLnBrk="1" hangingPunct="1"/>
            <a:r>
              <a:rPr lang="en-GB" smtClean="0"/>
              <a:t>Conceptual structures e.g.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An example: ideas and their representations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Syntactic and semantic matching (sign: signifier and signified)</a:t>
            </a:r>
          </a:p>
          <a:p>
            <a:pPr lvl="1" eaLnBrk="1" hangingPunct="1"/>
            <a:r>
              <a:rPr lang="en-GB" sz="2400" smtClean="0"/>
              <a:t>number line</a:t>
            </a:r>
          </a:p>
          <a:p>
            <a:pPr lvl="1" eaLnBrk="1" hangingPunct="1"/>
            <a:r>
              <a:rPr lang="en-GB" sz="2400" smtClean="0"/>
              <a:t>grid multiplication</a:t>
            </a:r>
          </a:p>
          <a:p>
            <a:pPr lvl="1" eaLnBrk="1" hangingPunct="1"/>
            <a:r>
              <a:rPr lang="en-GB" sz="2400" smtClean="0"/>
              <a:t>graphical representations of functions</a:t>
            </a:r>
          </a:p>
          <a:p>
            <a:pPr eaLnBrk="1" hangingPunct="1"/>
            <a:r>
              <a:rPr lang="en-GB" sz="2800" smtClean="0"/>
              <a:t>Matching variations</a:t>
            </a:r>
          </a:p>
          <a:p>
            <a:pPr lvl="1" eaLnBrk="1" hangingPunct="1"/>
            <a:r>
              <a:rPr lang="en-GB" sz="2400" smtClean="0"/>
              <a:t>coordinating the relationship between changes in the sign and changes in the meaning, e.g. decimals represented on number-line</a:t>
            </a:r>
          </a:p>
          <a:p>
            <a:pPr lvl="1" eaLnBrk="1" hangingPunct="1"/>
            <a:r>
              <a:rPr lang="en-GB" sz="2400" smtClean="0"/>
              <a:t>Understanding covariation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Other necessary shifts of perspective</a:t>
            </a:r>
            <a:endParaRPr 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(add from earlier paper)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to research?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Bifurcation in teaching: methods and uses and mathematical enquiry – where is mathematical meaning?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Some teachers are much better than others at helping students understand mathematical ideas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Evidence is in adapting ideas for use in unfamiliar contexts; being able to build on them to learn composite ideas successfully; mathematical choices about domain of application; remembering and recognising structures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Looking at tasks (coherence, complexity); variation (dimensions of variation); example use (inductive potential)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CMTP project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hlinkClick r:id="rId3"/>
              </a:rPr>
              <a:t>www.cmtp.co.uk</a:t>
            </a: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Chronicle events for three departments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Significant improvements at KS3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Looking at their lessons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Similarities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Curriculum organised round big ideas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Exploratory task and discussion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Exposition and interaction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Range of question-types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Student participation of various kinds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Accessible tasks, supportive input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Wide variety of lesson structures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… common features of good teaching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Differences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Lesson structures</a:t>
            </a:r>
          </a:p>
          <a:p>
            <a:pPr eaLnBrk="1" hangingPunct="1"/>
            <a:r>
              <a:rPr lang="en-GB" smtClean="0"/>
              <a:t>Nature of mathematics within lessons</a:t>
            </a:r>
          </a:p>
          <a:p>
            <a:pPr eaLnBrk="1" hangingPunct="1"/>
            <a:r>
              <a:rPr lang="en-GB" smtClean="0"/>
              <a:t>Coherence and complexity (TIMSS)</a:t>
            </a:r>
          </a:p>
          <a:p>
            <a:pPr eaLnBrk="1" hangingPunct="1"/>
            <a:r>
              <a:rPr lang="en-GB" smtClean="0"/>
              <a:t>Interplay of mathematical ideas (patterns of participation; exchange systematicity)</a:t>
            </a:r>
          </a:p>
          <a:p>
            <a:pPr eaLnBrk="1" hangingPunct="1"/>
            <a:r>
              <a:rPr lang="en-GB" smtClean="0"/>
              <a:t>Structuring of mathematical ideas (lesson maps)</a:t>
            </a:r>
          </a:p>
          <a:p>
            <a:pPr eaLnBrk="1" hangingPunct="1"/>
            <a:r>
              <a:rPr lang="en-GB" smtClean="0"/>
              <a:t>Possibilities for conceptual understanding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study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Cycles of development that relate variation in tasks to variation in learning and hence identify ‘critical features’ from a learning perspective</a:t>
            </a:r>
          </a:p>
          <a:p>
            <a:pPr eaLnBrk="1" hangingPunct="1"/>
            <a:r>
              <a:rPr lang="en-GB" smtClean="0"/>
              <a:t>Lessons designed on these variation principles are then taught by non-study teachers – what happens?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Successful learning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Lessons in which the dimensions of variation relevant for the critical features are opened up by teacher and/or pupils and available in the public arena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What is seen as learning in learning studies?</a:t>
            </a: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Understanding the traditional canon of mathematical concepts</a:t>
            </a:r>
          </a:p>
          <a:p>
            <a:pPr eaLnBrk="1" hangingPunct="1"/>
            <a:r>
              <a:rPr lang="en-GB" smtClean="0"/>
              <a:t>Discernment of variation</a:t>
            </a:r>
          </a:p>
          <a:p>
            <a:pPr eaLnBrk="1" hangingPunct="1"/>
            <a:r>
              <a:rPr lang="en-GB" smtClean="0"/>
              <a:t>Inductive reasoning from these: classification, ordering etc.</a:t>
            </a:r>
          </a:p>
          <a:p>
            <a:pPr eaLnBrk="1" hangingPunct="1"/>
            <a:r>
              <a:rPr lang="en-GB" smtClean="0"/>
              <a:t>Distinguishing new ideas from old but similar ideas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How many kinds of mathematical knowledge?</a:t>
            </a: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Kilpatrick:</a:t>
            </a:r>
          </a:p>
          <a:p>
            <a:pPr lvl="1" eaLnBrk="1" hangingPunct="1"/>
            <a:r>
              <a:rPr lang="en-GB" smtClean="0"/>
              <a:t>Procedural fluency (rote, practice, memory, familiarity)</a:t>
            </a:r>
          </a:p>
          <a:p>
            <a:pPr lvl="1" eaLnBrk="1" hangingPunct="1"/>
            <a:r>
              <a:rPr lang="en-GB" smtClean="0"/>
              <a:t>Conceptual understanding</a:t>
            </a:r>
          </a:p>
          <a:p>
            <a:pPr lvl="1" eaLnBrk="1" hangingPunct="1"/>
            <a:r>
              <a:rPr lang="en-GB" smtClean="0"/>
              <a:t>Adaptive reasoning (extended tasks, problem-solving, exploratory tasks, reasoning etc.)</a:t>
            </a:r>
          </a:p>
          <a:p>
            <a:pPr lvl="1" eaLnBrk="1" hangingPunct="1"/>
            <a:r>
              <a:rPr lang="en-GB" smtClean="0"/>
              <a:t>Strategic competency (ditto)</a:t>
            </a:r>
          </a:p>
          <a:p>
            <a:pPr lvl="1" eaLnBrk="1" hangingPunct="1"/>
            <a:r>
              <a:rPr lang="en-GB" smtClean="0"/>
              <a:t>Productive disposition (ditto)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concepts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Piaget</a:t>
            </a:r>
          </a:p>
          <a:p>
            <a:pPr lvl="1" eaLnBrk="1" hangingPunct="1"/>
            <a:r>
              <a:rPr lang="en-GB" sz="2400" smtClean="0"/>
              <a:t>cognitive conflict (e.g. Swan)</a:t>
            </a:r>
          </a:p>
          <a:p>
            <a:pPr eaLnBrk="1" hangingPunct="1"/>
            <a:r>
              <a:rPr lang="en-GB" sz="2800" smtClean="0"/>
              <a:t>Vygotsky</a:t>
            </a:r>
          </a:p>
          <a:p>
            <a:pPr lvl="1" eaLnBrk="1" hangingPunct="1"/>
            <a:r>
              <a:rPr lang="en-GB" sz="2400" smtClean="0"/>
              <a:t>coordinating spontaneous and scientific concepts</a:t>
            </a:r>
          </a:p>
          <a:p>
            <a:pPr eaLnBrk="1" hangingPunct="1"/>
            <a:r>
              <a:rPr lang="en-GB" sz="2800" smtClean="0"/>
              <a:t>Cognitive approaches</a:t>
            </a:r>
          </a:p>
          <a:p>
            <a:pPr lvl="1" eaLnBrk="1" hangingPunct="1"/>
            <a:r>
              <a:rPr lang="en-GB" sz="2400" smtClean="0"/>
              <a:t>structural complexity, information processing</a:t>
            </a:r>
          </a:p>
          <a:p>
            <a:pPr eaLnBrk="1" hangingPunct="1"/>
            <a:r>
              <a:rPr lang="en-GB" sz="2800" smtClean="0"/>
              <a:t>Mathematical approaches</a:t>
            </a:r>
          </a:p>
          <a:p>
            <a:pPr lvl="1" eaLnBrk="1" hangingPunct="1"/>
            <a:r>
              <a:rPr lang="en-GB" sz="2400" smtClean="0"/>
              <a:t>generalising </a:t>
            </a:r>
          </a:p>
          <a:p>
            <a:pPr lvl="1" eaLnBrk="1" hangingPunct="1"/>
            <a:r>
              <a:rPr lang="en-GB" sz="2400" smtClean="0"/>
              <a:t>covariation??</a:t>
            </a:r>
          </a:p>
          <a:p>
            <a:pPr lvl="1" eaLnBrk="1" hangingPunct="1"/>
            <a:endParaRPr lang="en-GB" sz="2400" smtClean="0"/>
          </a:p>
          <a:p>
            <a:pPr lvl="1" eaLnBrk="1" hangingPunct="1"/>
            <a:endParaRPr lang="en-GB" sz="2400" smtClean="0"/>
          </a:p>
          <a:p>
            <a:pPr lvl="1" eaLnBrk="1" hangingPunct="1"/>
            <a:endParaRPr lang="en-GB" sz="2400" smtClean="0"/>
          </a:p>
          <a:p>
            <a:pPr lvl="1" eaLnBrk="1" hangingPunct="1"/>
            <a:endParaRPr lang="en-GB" sz="2400" smtClean="0"/>
          </a:p>
          <a:p>
            <a:pPr lvl="1" eaLnBrk="1" hangingPunct="1"/>
            <a:endParaRPr lang="en-GB" sz="2400" smtClean="0"/>
          </a:p>
          <a:p>
            <a:pPr lvl="1" eaLnBrk="1" hangingPunct="1">
              <a:buFontTx/>
              <a:buNone/>
            </a:pPr>
            <a:endParaRPr lang="en-GB" sz="2400" smtClean="0"/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466</Words>
  <Application>Microsoft Office PowerPoint</Application>
  <PresentationFormat>On-screen Show (4:3)</PresentationFormat>
  <Paragraphs>93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Researching how successful teachers structure the subject matter of mathematics  </vt:lpstr>
      <vt:lpstr>CMTP project</vt:lpstr>
      <vt:lpstr>Similarities</vt:lpstr>
      <vt:lpstr>Differences</vt:lpstr>
      <vt:lpstr>Learning study</vt:lpstr>
      <vt:lpstr>Successful learning</vt:lpstr>
      <vt:lpstr>What is seen as learning in learning studies?</vt:lpstr>
      <vt:lpstr>How many kinds of mathematical knowledge?</vt:lpstr>
      <vt:lpstr>Learning concepts</vt:lpstr>
      <vt:lpstr>Learning more about how to teach for conceptual understanding</vt:lpstr>
      <vt:lpstr>An example: ideas and their representations</vt:lpstr>
      <vt:lpstr>Other necessary shifts of perspective</vt:lpstr>
      <vt:lpstr>How to research?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Researching how successful teachers structure the subject matter of mathematics</dc:title>
  <dc:creator>AnneW</dc:creator>
  <cp:lastModifiedBy>Anne Watson</cp:lastModifiedBy>
  <cp:revision>3</cp:revision>
  <dcterms:created xsi:type="dcterms:W3CDTF">2008-10-17T06:57:21Z</dcterms:created>
  <dcterms:modified xsi:type="dcterms:W3CDTF">2015-10-31T09:04:36Z</dcterms:modified>
</cp:coreProperties>
</file>