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6" r:id="rId8"/>
    <p:sldId id="273" r:id="rId9"/>
    <p:sldId id="282" r:id="rId10"/>
    <p:sldId id="265" r:id="rId11"/>
    <p:sldId id="258" r:id="rId12"/>
    <p:sldId id="274" r:id="rId13"/>
    <p:sldId id="275" r:id="rId14"/>
    <p:sldId id="279" r:id="rId15"/>
    <p:sldId id="276" r:id="rId16"/>
    <p:sldId id="277" r:id="rId17"/>
    <p:sldId id="268" r:id="rId18"/>
    <p:sldId id="259" r:id="rId19"/>
    <p:sldId id="269" r:id="rId20"/>
    <p:sldId id="270" r:id="rId21"/>
    <p:sldId id="260" r:id="rId22"/>
    <p:sldId id="278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6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emf"/><Relationship Id="rId1" Type="http://schemas.openxmlformats.org/officeDocument/2006/relationships/image" Target="../media/image6.emf"/><Relationship Id="rId4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9.emf"/><Relationship Id="rId4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A33B55F-16CA-4B6E-BC43-CB54CA6BBED1}" type="datetimeFigureOut">
              <a:rPr lang="en-GB" smtClean="0"/>
              <a:pPr/>
              <a:t>23/10/2015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B046D0-C2AC-4168-99F0-7073B8294D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jhm3\Desktop\Applets\Extension%20Bar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jhm3\Desktop\Applets\Triangle%20Extension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Reflecting on calculation: when drilling becomes fulfilling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Singapore</a:t>
            </a:r>
          </a:p>
          <a:p>
            <a:r>
              <a:rPr lang="en-GB" dirty="0" smtClean="0"/>
              <a:t>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Generated from past experience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Reflection on the effects of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Patterns in the effects of actions can be evidence of mathematical meaning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equivalent fractions</a:t>
            </a:r>
            <a:endParaRPr lang="en-GB" dirty="0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02155514"/>
              </p:ext>
            </p:extLst>
          </p:nvPr>
        </p:nvGraphicFramePr>
        <p:xfrm>
          <a:off x="1900015" y="3371329"/>
          <a:ext cx="439737" cy="993775"/>
        </p:xfrm>
        <a:graphic>
          <a:graphicData uri="http://schemas.openxmlformats.org/presentationml/2006/ole">
            <p:oleObj spid="_x0000_s18508" name="Equation" r:id="rId3" imgW="136800" imgH="383760" progId="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63888" y="473153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~</a:t>
            </a:r>
            <a:endParaRPr lang="en-GB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2483768" y="473153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~</a:t>
            </a:r>
            <a:endParaRPr lang="en-GB" sz="5400" dirty="0"/>
          </a:p>
        </p:txBody>
      </p:sp>
      <p:sp>
        <p:nvSpPr>
          <p:cNvPr id="22" name="TextBox 21"/>
          <p:cNvSpPr txBox="1"/>
          <p:nvPr/>
        </p:nvSpPr>
        <p:spPr>
          <a:xfrm>
            <a:off x="1331640" y="473153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~</a:t>
            </a:r>
            <a:endParaRPr lang="en-GB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84191" y="340655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~</a:t>
            </a:r>
            <a:endParaRPr lang="en-GB" sz="5400" dirty="0"/>
          </a:p>
        </p:txBody>
      </p:sp>
      <p:sp>
        <p:nvSpPr>
          <p:cNvPr id="24" name="TextBox 23"/>
          <p:cNvSpPr txBox="1"/>
          <p:nvPr/>
        </p:nvSpPr>
        <p:spPr>
          <a:xfrm>
            <a:off x="2332063" y="340655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~</a:t>
            </a:r>
            <a:endParaRPr lang="en-GB" sz="5400" dirty="0"/>
          </a:p>
        </p:txBody>
      </p:sp>
      <p:sp>
        <p:nvSpPr>
          <p:cNvPr id="25" name="TextBox 24"/>
          <p:cNvSpPr txBox="1"/>
          <p:nvPr/>
        </p:nvSpPr>
        <p:spPr>
          <a:xfrm>
            <a:off x="3556199" y="2218419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~</a:t>
            </a:r>
            <a:endParaRPr lang="en-GB" sz="5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473153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4008" y="340655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4636319" y="2218419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13816984"/>
              </p:ext>
            </p:extLst>
          </p:nvPr>
        </p:nvGraphicFramePr>
        <p:xfrm>
          <a:off x="928662" y="4721241"/>
          <a:ext cx="439737" cy="993775"/>
        </p:xfrm>
        <a:graphic>
          <a:graphicData uri="http://schemas.openxmlformats.org/presentationml/2006/ole">
            <p:oleObj spid="_x0000_s18509" name="Equation" r:id="rId4" imgW="136800" imgH="383760" progId="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2613199"/>
              </p:ext>
            </p:extLst>
          </p:nvPr>
        </p:nvGraphicFramePr>
        <p:xfrm>
          <a:off x="1907704" y="4696309"/>
          <a:ext cx="439737" cy="993775"/>
        </p:xfrm>
        <a:graphic>
          <a:graphicData uri="http://schemas.openxmlformats.org/presentationml/2006/ole">
            <p:oleObj spid="_x0000_s18510" name="Equation" r:id="rId5" imgW="136800" imgH="383760" progId="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3693307"/>
              </p:ext>
            </p:extLst>
          </p:nvPr>
        </p:nvGraphicFramePr>
        <p:xfrm>
          <a:off x="4060255" y="3371329"/>
          <a:ext cx="439737" cy="993775"/>
        </p:xfrm>
        <a:graphic>
          <a:graphicData uri="http://schemas.openxmlformats.org/presentationml/2006/ole">
            <p:oleObj spid="_x0000_s18511" name="Equation" r:id="rId6" imgW="136800" imgH="383760" progId="">
              <p:embed/>
            </p:oleObj>
          </a:graphicData>
        </a:graphic>
      </p:graphicFrame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87318582"/>
              </p:ext>
            </p:extLst>
          </p:nvPr>
        </p:nvGraphicFramePr>
        <p:xfrm>
          <a:off x="2980135" y="3371329"/>
          <a:ext cx="439737" cy="993775"/>
        </p:xfrm>
        <a:graphic>
          <a:graphicData uri="http://schemas.openxmlformats.org/presentationml/2006/ole">
            <p:oleObj spid="_x0000_s18512" name="Equation" r:id="rId7" imgW="136800" imgH="383760" progId="">
              <p:embed/>
            </p:oleObj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1375956"/>
              </p:ext>
            </p:extLst>
          </p:nvPr>
        </p:nvGraphicFramePr>
        <p:xfrm>
          <a:off x="3124151" y="2183197"/>
          <a:ext cx="439737" cy="993775"/>
        </p:xfrm>
        <a:graphic>
          <a:graphicData uri="http://schemas.openxmlformats.org/presentationml/2006/ole">
            <p:oleObj spid="_x0000_s18513" name="Equation" r:id="rId8" imgW="136800" imgH="383760" progId="">
              <p:embed/>
            </p:oleObj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62202631"/>
              </p:ext>
            </p:extLst>
          </p:nvPr>
        </p:nvGraphicFramePr>
        <p:xfrm>
          <a:off x="4060255" y="2183197"/>
          <a:ext cx="439737" cy="993775"/>
        </p:xfrm>
        <a:graphic>
          <a:graphicData uri="http://schemas.openxmlformats.org/presentationml/2006/ole">
            <p:oleObj spid="_x0000_s18514" name="Equation" r:id="rId9" imgW="136800" imgH="383760" progId="">
              <p:embed/>
            </p:oleObj>
          </a:graphicData>
        </a:graphic>
      </p:graphicFrame>
      <p:graphicFrame>
        <p:nvGraphicFramePr>
          <p:cNvPr id="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8079686"/>
              </p:ext>
            </p:extLst>
          </p:nvPr>
        </p:nvGraphicFramePr>
        <p:xfrm>
          <a:off x="5148064" y="4696309"/>
          <a:ext cx="439737" cy="993775"/>
        </p:xfrm>
        <a:graphic>
          <a:graphicData uri="http://schemas.openxmlformats.org/presentationml/2006/ole">
            <p:oleObj spid="_x0000_s18515" name="Equation" r:id="rId10" imgW="136800" imgH="383760" progId="">
              <p:embed/>
            </p:oleObj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12084542"/>
              </p:ext>
            </p:extLst>
          </p:nvPr>
        </p:nvGraphicFramePr>
        <p:xfrm>
          <a:off x="5220072" y="3371329"/>
          <a:ext cx="439737" cy="993775"/>
        </p:xfrm>
        <a:graphic>
          <a:graphicData uri="http://schemas.openxmlformats.org/presentationml/2006/ole">
            <p:oleObj spid="_x0000_s18516" name="Equation" r:id="rId11" imgW="136800" imgH="383760" progId="">
              <p:embed/>
            </p:oleObj>
          </a:graphicData>
        </a:graphic>
      </p:graphicFrame>
      <p:graphicFrame>
        <p:nvGraphicFramePr>
          <p:cNvPr id="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97813127"/>
              </p:ext>
            </p:extLst>
          </p:nvPr>
        </p:nvGraphicFramePr>
        <p:xfrm>
          <a:off x="5284391" y="2183197"/>
          <a:ext cx="439737" cy="993775"/>
        </p:xfrm>
        <a:graphic>
          <a:graphicData uri="http://schemas.openxmlformats.org/presentationml/2006/ole">
            <p:oleObj spid="_x0000_s18517" name="Equation" r:id="rId12" imgW="136800" imgH="383760" progId="">
              <p:embed/>
            </p:oleObj>
          </a:graphicData>
        </a:graphic>
      </p:graphicFrame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3169395"/>
              </p:ext>
            </p:extLst>
          </p:nvPr>
        </p:nvGraphicFramePr>
        <p:xfrm>
          <a:off x="3059832" y="4696309"/>
          <a:ext cx="439737" cy="993775"/>
        </p:xfrm>
        <a:graphic>
          <a:graphicData uri="http://schemas.openxmlformats.org/presentationml/2006/ole">
            <p:oleObj spid="_x0000_s18518" name="Equation" r:id="rId13" imgW="136800" imgH="383760" progId="">
              <p:embed/>
            </p:oleObj>
          </a:graphicData>
        </a:graphic>
      </p:graphicFrame>
      <p:graphicFrame>
        <p:nvGraphicFramePr>
          <p:cNvPr id="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8888632"/>
              </p:ext>
            </p:extLst>
          </p:nvPr>
        </p:nvGraphicFramePr>
        <p:xfrm>
          <a:off x="4067944" y="4696309"/>
          <a:ext cx="439737" cy="993775"/>
        </p:xfrm>
        <a:graphic>
          <a:graphicData uri="http://schemas.openxmlformats.org/presentationml/2006/ole">
            <p:oleObj spid="_x0000_s18519" name="Equation" r:id="rId14" imgW="136800" imgH="383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fractions</a:t>
            </a:r>
            <a:endParaRPr lang="en-GB" dirty="0"/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75443815"/>
              </p:ext>
            </p:extLst>
          </p:nvPr>
        </p:nvGraphicFramePr>
        <p:xfrm>
          <a:off x="5292080" y="2122023"/>
          <a:ext cx="439737" cy="993775"/>
        </p:xfrm>
        <a:graphic>
          <a:graphicData uri="http://schemas.openxmlformats.org/presentationml/2006/ole">
            <p:oleObj spid="_x0000_s19533" name="Equation" r:id="rId3" imgW="136800" imgH="383760" progId="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635896" y="493158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</a:t>
            </a:r>
            <a:endParaRPr lang="en-GB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79489" y="493158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</a:t>
            </a:r>
            <a:endParaRPr lang="en-GB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843385" y="493158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</a:t>
            </a:r>
            <a:endParaRPr lang="en-GB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99792" y="367861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</a:t>
            </a:r>
            <a:endParaRPr lang="en-GB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63888" y="367861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</a:t>
            </a:r>
            <a:endParaRPr lang="en-GB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00215" y="235730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X</a:t>
            </a:r>
            <a:endParaRPr lang="en-GB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644008" y="473153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4644008" y="3478559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4636319" y="2157245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graphicFrame>
        <p:nvGraphicFramePr>
          <p:cNvPr id="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898644"/>
              </p:ext>
            </p:extLst>
          </p:nvPr>
        </p:nvGraphicFramePr>
        <p:xfrm>
          <a:off x="2252366" y="3443337"/>
          <a:ext cx="439737" cy="993775"/>
        </p:xfrm>
        <a:graphic>
          <a:graphicData uri="http://schemas.openxmlformats.org/presentationml/2006/ole">
            <p:oleObj spid="_x0000_s19534" name="Equation" r:id="rId4" imgW="136800" imgH="383760" progId="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6211131"/>
              </p:ext>
            </p:extLst>
          </p:nvPr>
        </p:nvGraphicFramePr>
        <p:xfrm>
          <a:off x="1403648" y="4696309"/>
          <a:ext cx="439737" cy="993775"/>
        </p:xfrm>
        <a:graphic>
          <a:graphicData uri="http://schemas.openxmlformats.org/presentationml/2006/ole">
            <p:oleObj spid="_x0000_s19535" name="Equation" r:id="rId5" imgW="136800" imgH="383760" progId="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7296260"/>
              </p:ext>
            </p:extLst>
          </p:nvPr>
        </p:nvGraphicFramePr>
        <p:xfrm>
          <a:off x="2267744" y="4696309"/>
          <a:ext cx="439737" cy="993775"/>
        </p:xfrm>
        <a:graphic>
          <a:graphicData uri="http://schemas.openxmlformats.org/presentationml/2006/ole">
            <p:oleObj spid="_x0000_s19536" name="Equation" r:id="rId6" imgW="136800" imgH="383760" progId="">
              <p:embed/>
            </p:oleObj>
          </a:graphicData>
        </a:graphic>
      </p:graphicFrame>
      <p:graphicFrame>
        <p:nvGraphicFramePr>
          <p:cNvPr id="3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0983496"/>
              </p:ext>
            </p:extLst>
          </p:nvPr>
        </p:nvGraphicFramePr>
        <p:xfrm>
          <a:off x="4052566" y="3443337"/>
          <a:ext cx="439737" cy="993775"/>
        </p:xfrm>
        <a:graphic>
          <a:graphicData uri="http://schemas.openxmlformats.org/presentationml/2006/ole">
            <p:oleObj spid="_x0000_s19537" name="Equation" r:id="rId7" imgW="136800" imgH="383760" progId="">
              <p:embed/>
            </p:oleObj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034854"/>
              </p:ext>
            </p:extLst>
          </p:nvPr>
        </p:nvGraphicFramePr>
        <p:xfrm>
          <a:off x="3124151" y="3443337"/>
          <a:ext cx="439737" cy="993775"/>
        </p:xfrm>
        <a:graphic>
          <a:graphicData uri="http://schemas.openxmlformats.org/presentationml/2006/ole">
            <p:oleObj spid="_x0000_s19538" name="Equation" r:id="rId8" imgW="136800" imgH="383760" progId="">
              <p:embed/>
            </p:oleObj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17861673"/>
              </p:ext>
            </p:extLst>
          </p:nvPr>
        </p:nvGraphicFramePr>
        <p:xfrm>
          <a:off x="3180781" y="2122023"/>
          <a:ext cx="439737" cy="993775"/>
        </p:xfrm>
        <a:graphic>
          <a:graphicData uri="http://schemas.openxmlformats.org/presentationml/2006/ole">
            <p:oleObj spid="_x0000_s19539" name="Equation" r:id="rId9" imgW="136800" imgH="383760" progId="">
              <p:embed/>
            </p:oleObj>
          </a:graphicData>
        </a:graphic>
      </p:graphicFrame>
      <p:graphicFrame>
        <p:nvGraphicFramePr>
          <p:cNvPr id="3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0010223"/>
              </p:ext>
            </p:extLst>
          </p:nvPr>
        </p:nvGraphicFramePr>
        <p:xfrm>
          <a:off x="4116885" y="2122023"/>
          <a:ext cx="439737" cy="993775"/>
        </p:xfrm>
        <a:graphic>
          <a:graphicData uri="http://schemas.openxmlformats.org/presentationml/2006/ole">
            <p:oleObj spid="_x0000_s19540" name="Equation" r:id="rId10" imgW="136800" imgH="383760" progId="">
              <p:embed/>
            </p:oleObj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56364120"/>
              </p:ext>
            </p:extLst>
          </p:nvPr>
        </p:nvGraphicFramePr>
        <p:xfrm>
          <a:off x="5121151" y="4695825"/>
          <a:ext cx="622300" cy="993775"/>
        </p:xfrm>
        <a:graphic>
          <a:graphicData uri="http://schemas.openxmlformats.org/presentationml/2006/ole">
            <p:oleObj spid="_x0000_s19541" name="Equation" r:id="rId11" imgW="200880" imgH="383760" progId="">
              <p:embed/>
            </p:oleObj>
          </a:graphicData>
        </a:graphic>
      </p:graphicFrame>
      <p:graphicFrame>
        <p:nvGraphicFramePr>
          <p:cNvPr id="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4412215"/>
              </p:ext>
            </p:extLst>
          </p:nvPr>
        </p:nvGraphicFramePr>
        <p:xfrm>
          <a:off x="5284391" y="3443337"/>
          <a:ext cx="439737" cy="993775"/>
        </p:xfrm>
        <a:graphic>
          <a:graphicData uri="http://schemas.openxmlformats.org/presentationml/2006/ole">
            <p:oleObj spid="_x0000_s19542" name="Equation" r:id="rId12" imgW="136800" imgH="383760" progId="">
              <p:embed/>
            </p:oleObj>
          </a:graphicData>
        </a:graphic>
      </p:graphicFrame>
      <p:graphicFrame>
        <p:nvGraphicFramePr>
          <p:cNvPr id="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1947241"/>
              </p:ext>
            </p:extLst>
          </p:nvPr>
        </p:nvGraphicFramePr>
        <p:xfrm>
          <a:off x="3196159" y="4696309"/>
          <a:ext cx="439737" cy="993775"/>
        </p:xfrm>
        <a:graphic>
          <a:graphicData uri="http://schemas.openxmlformats.org/presentationml/2006/ole">
            <p:oleObj spid="_x0000_s19543" name="Equation" r:id="rId13" imgW="136800" imgH="383760" progId="">
              <p:embed/>
            </p:oleObj>
          </a:graphicData>
        </a:graphic>
      </p:graphicFrame>
      <p:graphicFrame>
        <p:nvGraphicFramePr>
          <p:cNvPr id="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6885465"/>
              </p:ext>
            </p:extLst>
          </p:nvPr>
        </p:nvGraphicFramePr>
        <p:xfrm>
          <a:off x="4060255" y="4696309"/>
          <a:ext cx="439737" cy="993775"/>
        </p:xfrm>
        <a:graphic>
          <a:graphicData uri="http://schemas.openxmlformats.org/presentationml/2006/ole">
            <p:oleObj spid="_x0000_s19544" name="Equation" r:id="rId14" imgW="136800" imgH="383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Patterns in Fractions</a:t>
            </a:r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4816571"/>
              </p:ext>
            </p:extLst>
          </p:nvPr>
        </p:nvGraphicFramePr>
        <p:xfrm>
          <a:off x="5292080" y="2122023"/>
          <a:ext cx="439737" cy="993775"/>
        </p:xfrm>
        <a:graphic>
          <a:graphicData uri="http://schemas.openxmlformats.org/presentationml/2006/ole">
            <p:oleObj spid="_x0000_s20493" name="Equation" r:id="rId3" imgW="136800" imgH="38376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07904" y="493158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cs typeface="Comic Sans MS"/>
              </a:rPr>
              <a:t>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9489" y="493158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cs typeface="Comic Sans MS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704" y="493158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cs typeface="Comic Sans MS"/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9489" y="367861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cs typeface="Comic Sans MS"/>
              </a:rPr>
              <a:t>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3585" y="367861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cs typeface="Comic Sans MS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0215" y="235730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cs typeface="Comic Sans MS"/>
              </a:rPr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4008" y="4731531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3478559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36319" y="2157245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endParaRPr lang="en-GB" sz="5400" dirty="0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5081247"/>
              </p:ext>
            </p:extLst>
          </p:nvPr>
        </p:nvGraphicFramePr>
        <p:xfrm>
          <a:off x="2332063" y="3443337"/>
          <a:ext cx="439737" cy="993775"/>
        </p:xfrm>
        <a:graphic>
          <a:graphicData uri="http://schemas.openxmlformats.org/presentationml/2006/ole">
            <p:oleObj spid="_x0000_s20494" name="Equation" r:id="rId4" imgW="136800" imgH="383760" progId="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9512688"/>
              </p:ext>
            </p:extLst>
          </p:nvPr>
        </p:nvGraphicFramePr>
        <p:xfrm>
          <a:off x="1467967" y="4696309"/>
          <a:ext cx="439737" cy="993775"/>
        </p:xfrm>
        <a:graphic>
          <a:graphicData uri="http://schemas.openxmlformats.org/presentationml/2006/ole">
            <p:oleObj spid="_x0000_s20495" name="Equation" r:id="rId5" imgW="136800" imgH="383760" progId="">
              <p:embed/>
            </p:oleObj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3666967"/>
              </p:ext>
            </p:extLst>
          </p:nvPr>
        </p:nvGraphicFramePr>
        <p:xfrm>
          <a:off x="2332063" y="4696309"/>
          <a:ext cx="439737" cy="993775"/>
        </p:xfrm>
        <a:graphic>
          <a:graphicData uri="http://schemas.openxmlformats.org/presentationml/2006/ole">
            <p:oleObj spid="_x0000_s20496" name="Equation" r:id="rId6" imgW="136800" imgH="383760" progId="">
              <p:embed/>
            </p:oleObj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7518399"/>
              </p:ext>
            </p:extLst>
          </p:nvPr>
        </p:nvGraphicFramePr>
        <p:xfrm>
          <a:off x="4132263" y="3443337"/>
          <a:ext cx="439737" cy="993775"/>
        </p:xfrm>
        <a:graphic>
          <a:graphicData uri="http://schemas.openxmlformats.org/presentationml/2006/ole">
            <p:oleObj spid="_x0000_s20497" name="Equation" r:id="rId7" imgW="136800" imgH="383760" progId="">
              <p:embed/>
            </p:oleObj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3109627"/>
              </p:ext>
            </p:extLst>
          </p:nvPr>
        </p:nvGraphicFramePr>
        <p:xfrm>
          <a:off x="3203848" y="3443337"/>
          <a:ext cx="439737" cy="993775"/>
        </p:xfrm>
        <a:graphic>
          <a:graphicData uri="http://schemas.openxmlformats.org/presentationml/2006/ole">
            <p:oleObj spid="_x0000_s20498" name="Equation" r:id="rId8" imgW="136800" imgH="383760" progId="">
              <p:embed/>
            </p:oleObj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4860700"/>
              </p:ext>
            </p:extLst>
          </p:nvPr>
        </p:nvGraphicFramePr>
        <p:xfrm>
          <a:off x="3180781" y="2122023"/>
          <a:ext cx="439737" cy="993775"/>
        </p:xfrm>
        <a:graphic>
          <a:graphicData uri="http://schemas.openxmlformats.org/presentationml/2006/ole">
            <p:oleObj spid="_x0000_s20499" name="Equation" r:id="rId9" imgW="136800" imgH="383760" progId="">
              <p:embed/>
            </p:oleObj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4983523"/>
              </p:ext>
            </p:extLst>
          </p:nvPr>
        </p:nvGraphicFramePr>
        <p:xfrm>
          <a:off x="4116885" y="2122023"/>
          <a:ext cx="439737" cy="993775"/>
        </p:xfrm>
        <a:graphic>
          <a:graphicData uri="http://schemas.openxmlformats.org/presentationml/2006/ole">
            <p:oleObj spid="_x0000_s20500" name="Equation" r:id="rId10" imgW="136800" imgH="383760" progId="">
              <p:embed/>
            </p:oleObj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5089659"/>
              </p:ext>
            </p:extLst>
          </p:nvPr>
        </p:nvGraphicFramePr>
        <p:xfrm>
          <a:off x="5211192" y="4695825"/>
          <a:ext cx="439738" cy="993775"/>
        </p:xfrm>
        <a:graphic>
          <a:graphicData uri="http://schemas.openxmlformats.org/presentationml/2006/ole">
            <p:oleObj spid="_x0000_s20501" name="Equation" r:id="rId11" imgW="136800" imgH="383760" progId="">
              <p:embed/>
            </p:oleObj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34988102"/>
              </p:ext>
            </p:extLst>
          </p:nvPr>
        </p:nvGraphicFramePr>
        <p:xfrm>
          <a:off x="5284391" y="3443337"/>
          <a:ext cx="439737" cy="993775"/>
        </p:xfrm>
        <a:graphic>
          <a:graphicData uri="http://schemas.openxmlformats.org/presentationml/2006/ole">
            <p:oleObj spid="_x0000_s20502" name="Equation" r:id="rId12" imgW="136800" imgH="383760" progId="">
              <p:embed/>
            </p:oleObj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6485689"/>
              </p:ext>
            </p:extLst>
          </p:nvPr>
        </p:nvGraphicFramePr>
        <p:xfrm>
          <a:off x="3196159" y="4696309"/>
          <a:ext cx="439737" cy="993775"/>
        </p:xfrm>
        <a:graphic>
          <a:graphicData uri="http://schemas.openxmlformats.org/presentationml/2006/ole">
            <p:oleObj spid="_x0000_s20503" name="Equation" r:id="rId13" imgW="136800" imgH="383760" progId="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2392586"/>
              </p:ext>
            </p:extLst>
          </p:nvPr>
        </p:nvGraphicFramePr>
        <p:xfrm>
          <a:off x="4132263" y="4696309"/>
          <a:ext cx="439737" cy="993775"/>
        </p:xfrm>
        <a:graphic>
          <a:graphicData uri="http://schemas.openxmlformats.org/presentationml/2006/ole">
            <p:oleObj spid="_x0000_s20504" name="Equation" r:id="rId14" imgW="136800" imgH="3837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4755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fractions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23728" y="2204864"/>
            <a:ext cx="4824536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535996" y="2204864"/>
            <a:ext cx="0" cy="43204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0" y="2214554"/>
            <a:ext cx="2376264" cy="43204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endCxn id="7" idx="3"/>
          </p:cNvCxnSpPr>
          <p:nvPr/>
        </p:nvCxnSpPr>
        <p:spPr>
          <a:xfrm>
            <a:off x="4499992" y="437479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0" y="4365104"/>
            <a:ext cx="2376264" cy="21602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96136" y="4365104"/>
            <a:ext cx="1152128" cy="21602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796136" y="5445224"/>
            <a:ext cx="1152128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72200" y="5445224"/>
            <a:ext cx="576064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372200" y="5949280"/>
            <a:ext cx="576064" cy="576064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in fractions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23728" y="2204864"/>
            <a:ext cx="4824536" cy="43204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535996" y="2204864"/>
            <a:ext cx="0" cy="432048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0" y="2204864"/>
            <a:ext cx="2376264" cy="43204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endCxn id="7" idx="3"/>
          </p:cNvCxnSpPr>
          <p:nvPr/>
        </p:nvCxnSpPr>
        <p:spPr>
          <a:xfrm>
            <a:off x="4499992" y="436510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72000" y="4365104"/>
            <a:ext cx="2376264" cy="21602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96136" y="4365104"/>
            <a:ext cx="1152128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796136" y="5445224"/>
            <a:ext cx="1152128" cy="108012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72200" y="5445224"/>
            <a:ext cx="576064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372200" y="5949280"/>
            <a:ext cx="576064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Reflecting on actions: stretching and shrinking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9592" y="3573016"/>
            <a:ext cx="502973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 rot="16200000" flipH="1">
            <a:off x="3090421" y="3897052"/>
            <a:ext cx="64807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419872" y="2420888"/>
            <a:ext cx="250945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 action="ppaction://hlinkfile"/>
          </p:cNvPr>
          <p:cNvSpPr/>
          <p:nvPr/>
        </p:nvSpPr>
        <p:spPr>
          <a:xfrm>
            <a:off x="899592" y="242088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19872" y="2420888"/>
            <a:ext cx="0" cy="6480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899592" y="4941168"/>
            <a:ext cx="702999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3428992" y="4929198"/>
            <a:ext cx="0" cy="6480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29322" y="4929198"/>
            <a:ext cx="0" cy="6480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Reflection/analysis of a whole piece of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Reflection on a whole piece of work can reveal similarities and differences with other objects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structured collection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72518" cy="45720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Think of a number</a:t>
            </a:r>
          </a:p>
          <a:p>
            <a:pPr lvl="1"/>
            <a:r>
              <a:rPr lang="en-GB" dirty="0" smtClean="0"/>
              <a:t>Multiply it by 12 and divide by 3</a:t>
            </a:r>
          </a:p>
          <a:p>
            <a:pPr lvl="1"/>
            <a:r>
              <a:rPr lang="en-GB" dirty="0" smtClean="0"/>
              <a:t>Now multiply the output by 3 and divide by 12</a:t>
            </a:r>
          </a:p>
          <a:p>
            <a:pPr lvl="1">
              <a:buNone/>
            </a:pPr>
            <a:endParaRPr lang="en-GB" dirty="0" smtClean="0"/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GB" dirty="0" smtClean="0"/>
              <a:t>Think of a number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GB" dirty="0" smtClean="0"/>
              <a:t>Multiply it by 15 and divide by 5 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GB" dirty="0" smtClean="0"/>
              <a:t>Now multiply the output by 5 and divide by 15</a:t>
            </a:r>
          </a:p>
          <a:p>
            <a:pPr marL="731520" lvl="2" indent="-384048">
              <a:buSzPct val="80000"/>
              <a:buFont typeface="Wingdings 2"/>
              <a:buChar char=""/>
            </a:pPr>
            <a:endParaRPr lang="en-GB" dirty="0" smtClean="0"/>
          </a:p>
          <a:p>
            <a:r>
              <a:rPr lang="en-GB" dirty="0" smtClean="0"/>
              <a:t>Think of a number</a:t>
            </a:r>
          </a:p>
          <a:p>
            <a:pPr lvl="1"/>
            <a:r>
              <a:rPr lang="en-GB" dirty="0" smtClean="0"/>
              <a:t>Multiply it by </a:t>
            </a:r>
            <a:r>
              <a:rPr lang="en-GB" i="1" dirty="0" smtClean="0"/>
              <a:t>a</a:t>
            </a:r>
            <a:r>
              <a:rPr lang="en-GB" dirty="0" smtClean="0"/>
              <a:t> and divide by </a:t>
            </a:r>
            <a:r>
              <a:rPr lang="en-GB" i="1" dirty="0" smtClean="0"/>
              <a:t>b</a:t>
            </a:r>
          </a:p>
          <a:p>
            <a:pPr lvl="1"/>
            <a:r>
              <a:rPr lang="en-GB" dirty="0" smtClean="0"/>
              <a:t>Now multiply the output by </a:t>
            </a:r>
            <a:r>
              <a:rPr lang="en-GB" i="1" dirty="0" smtClean="0"/>
              <a:t>b</a:t>
            </a:r>
            <a:r>
              <a:rPr lang="en-GB" dirty="0" smtClean="0"/>
              <a:t> and divide by </a:t>
            </a:r>
            <a:r>
              <a:rPr lang="en-GB" i="1" dirty="0" smtClean="0"/>
              <a:t>a</a:t>
            </a:r>
            <a:endParaRPr lang="en-US" i="1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 of a number 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Think of a number (single digits are easiest)</a:t>
            </a:r>
          </a:p>
          <a:p>
            <a:r>
              <a:rPr lang="en-GB" dirty="0" smtClean="0"/>
              <a:t>Multiply it by 10</a:t>
            </a:r>
          </a:p>
          <a:p>
            <a:r>
              <a:rPr lang="en-GB" dirty="0" smtClean="0"/>
              <a:t>Add 6</a:t>
            </a:r>
          </a:p>
          <a:p>
            <a:r>
              <a:rPr lang="en-GB" dirty="0" smtClean="0"/>
              <a:t>Divide by 2</a:t>
            </a:r>
          </a:p>
          <a:p>
            <a:r>
              <a:rPr lang="en-GB" dirty="0" smtClean="0"/>
              <a:t>Add 2</a:t>
            </a:r>
          </a:p>
          <a:p>
            <a:r>
              <a:rPr lang="en-GB" dirty="0" smtClean="0"/>
              <a:t>Divide by one more than your original number</a:t>
            </a:r>
          </a:p>
          <a:p>
            <a:r>
              <a:rPr lang="en-GB" dirty="0" smtClean="0"/>
              <a:t>The answer is ......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 on a whole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triangles enlarged additively and multiplicatively</a:t>
            </a:r>
            <a:endParaRPr lang="en-US" dirty="0"/>
          </a:p>
        </p:txBody>
      </p:sp>
      <p:sp>
        <p:nvSpPr>
          <p:cNvPr id="4" name="Isosceles Triangle 3">
            <a:hlinkClick r:id="rId2" action="ppaction://hlinkfile"/>
          </p:cNvPr>
          <p:cNvSpPr/>
          <p:nvPr/>
        </p:nvSpPr>
        <p:spPr>
          <a:xfrm>
            <a:off x="3635896" y="3645024"/>
            <a:ext cx="1656184" cy="158417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Reflection on the learning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lvl="1"/>
            <a:r>
              <a:rPr lang="en-GB" dirty="0" smtClean="0"/>
              <a:t>What do I know now that I did not know an hour ago?</a:t>
            </a:r>
          </a:p>
          <a:p>
            <a:pPr lvl="1"/>
            <a:r>
              <a:rPr lang="en-GB" dirty="0" smtClean="0"/>
              <a:t>What could I do now that I would not have thought of an hour ago?</a:t>
            </a:r>
          </a:p>
          <a:p>
            <a:pPr lvl="1"/>
            <a:r>
              <a:rPr lang="en-GB" dirty="0" smtClean="0"/>
              <a:t>How did I come to know these new things?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Reflection can trigger awareness of change and growth in knowledge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Therefore learners need to:</a:t>
            </a:r>
            <a:br>
              <a:rPr lang="en-GB" sz="44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reflect on what they have produced, to look for patterns</a:t>
            </a:r>
          </a:p>
          <a:p>
            <a:r>
              <a:rPr lang="en-GB" sz="3200" dirty="0" smtClean="0"/>
              <a:t>reflect on the effects of their actions, so they can make predictions, check their work, invent short cuts</a:t>
            </a:r>
          </a:p>
          <a:p>
            <a:r>
              <a:rPr lang="en-GB" sz="3200" dirty="0" smtClean="0"/>
              <a:t>know that reasoning from experience can lead to false conjectures so we need logical reasoning too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Therefore teachers need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Provide sequences of tasks that reveal mathematical patterns: different/same</a:t>
            </a:r>
          </a:p>
          <a:p>
            <a:r>
              <a:rPr lang="en-GB" sz="2800" dirty="0" smtClean="0"/>
              <a:t>Encourage learners to reflect on the effects of their actions, so they can make predictions, check their work, invent short cuts</a:t>
            </a:r>
          </a:p>
          <a:p>
            <a:r>
              <a:rPr lang="en-GB" sz="2800" dirty="0" smtClean="0"/>
              <a:t>Provide tasks that show how reasoning from experience can sometimes be misleading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dirty="0" smtClean="0"/>
              <a:t>well-structured tasks and prompts can make reflection a habit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dirty="0" smtClean="0"/>
              <a:t> methods and concepts of the multiplicative relationship interact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dirty="0" smtClean="0"/>
              <a:t> reflection can transform knowledge about calculation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en-GB" sz="3200" dirty="0" smtClean="0"/>
              <a:t> engaging the reflective mind can enrich understanding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Thankyou</a:t>
            </a:r>
            <a:r>
              <a:rPr lang="en-GB" dirty="0" smtClean="0"/>
              <a:t>  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anne.watson@education.ox.ac.uk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 to see 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6000"/>
            <a:ext cx="8229600" cy="4572000"/>
          </a:xfrm>
        </p:spPr>
        <p:txBody>
          <a:bodyPr/>
          <a:lstStyle/>
          <a:p>
            <a:r>
              <a:rPr lang="en-GB" dirty="0" smtClean="0"/>
              <a:t>Patterns are evidence of underlying mathematical structure</a:t>
            </a:r>
          </a:p>
          <a:p>
            <a:r>
              <a:rPr lang="en-GB" dirty="0" smtClean="0"/>
              <a:t>Patterns of same-</a:t>
            </a:r>
            <a:r>
              <a:rPr lang="en-GB" dirty="0" err="1" smtClean="0"/>
              <a:t>ness</a:t>
            </a:r>
            <a:r>
              <a:rPr lang="en-GB" dirty="0" smtClean="0"/>
              <a:t>; patterns of difference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    same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starting numbers       same relationship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3357554" y="1000108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929322" y="2214554"/>
            <a:ext cx="35719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Same     different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60 ÷ 1 = 60</a:t>
            </a:r>
          </a:p>
          <a:p>
            <a:pPr>
              <a:buNone/>
            </a:pPr>
            <a:r>
              <a:rPr lang="en-GB" dirty="0" smtClean="0"/>
              <a:t>60 ÷ 2 = 30</a:t>
            </a:r>
          </a:p>
          <a:p>
            <a:pPr>
              <a:buNone/>
            </a:pPr>
            <a:r>
              <a:rPr lang="en-GB" dirty="0" smtClean="0"/>
              <a:t>60 ÷ 3 = 20</a:t>
            </a:r>
          </a:p>
          <a:p>
            <a:pPr>
              <a:buNone/>
            </a:pPr>
            <a:r>
              <a:rPr lang="en-GB" dirty="0" smtClean="0"/>
              <a:t>60 ÷ 4 = 15</a:t>
            </a:r>
          </a:p>
          <a:p>
            <a:pPr>
              <a:buNone/>
            </a:pPr>
            <a:r>
              <a:rPr lang="en-GB" dirty="0" smtClean="0"/>
              <a:t>60 ÷ 5 = 12</a:t>
            </a:r>
          </a:p>
          <a:p>
            <a:pPr>
              <a:buNone/>
            </a:pPr>
            <a:r>
              <a:rPr lang="en-GB" dirty="0" smtClean="0"/>
              <a:t>60 ÷ 6 = 10</a:t>
            </a:r>
          </a:p>
          <a:p>
            <a:pPr>
              <a:buNone/>
            </a:pPr>
            <a:r>
              <a:rPr lang="en-GB" dirty="0" smtClean="0"/>
              <a:t>60 ÷ 7 = ??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86673660"/>
              </p:ext>
            </p:extLst>
          </p:nvPr>
        </p:nvGraphicFramePr>
        <p:xfrm>
          <a:off x="4643438" y="1714488"/>
          <a:ext cx="596900" cy="936625"/>
        </p:xfrm>
        <a:graphic>
          <a:graphicData uri="http://schemas.openxmlformats.org/presentationml/2006/ole">
            <p:oleObj spid="_x0000_s1049" name="Equation" r:id="rId3" imgW="200880" imgH="38376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92080" y="19168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0.1 = 10%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5292080" y="2924944"/>
            <a:ext cx="2589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= 0.333 ... = 33%</a:t>
            </a:r>
            <a:endParaRPr lang="en-GB" sz="28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7934639"/>
              </p:ext>
            </p:extLst>
          </p:nvPr>
        </p:nvGraphicFramePr>
        <p:xfrm>
          <a:off x="4716016" y="2708920"/>
          <a:ext cx="512920" cy="1008112"/>
        </p:xfrm>
        <a:graphic>
          <a:graphicData uri="http://schemas.openxmlformats.org/presentationml/2006/ole">
            <p:oleObj spid="_x0000_s1050" name="Equation" r:id="rId4" imgW="127800" imgH="38376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39887023"/>
              </p:ext>
            </p:extLst>
          </p:nvPr>
        </p:nvGraphicFramePr>
        <p:xfrm>
          <a:off x="4774510" y="3863994"/>
          <a:ext cx="440432" cy="993766"/>
        </p:xfrm>
        <a:graphic>
          <a:graphicData uri="http://schemas.openxmlformats.org/presentationml/2006/ole">
            <p:oleObj spid="_x0000_s1051" name="Equation" r:id="rId5" imgW="136800" imgH="383760" progId="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2143108" y="1000108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Teacher – generated (deliberate or accidental)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expectations deliberately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8596" y="23320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 </a:t>
            </a:r>
            <a:r>
              <a:rPr lang="en-GB" dirty="0" smtClean="0">
                <a:latin typeface="Arial"/>
                <a:cs typeface="Arial"/>
              </a:rPr>
              <a:t>÷ 9 = 0.111 …</a:t>
            </a: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2 </a:t>
            </a:r>
            <a:r>
              <a:rPr lang="en-GB" dirty="0" smtClean="0">
                <a:latin typeface="Arial"/>
                <a:cs typeface="Arial"/>
              </a:rPr>
              <a:t>÷ 9 = 0.222 …</a:t>
            </a: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3 </a:t>
            </a:r>
            <a:r>
              <a:rPr lang="en-GB" dirty="0" smtClean="0">
                <a:latin typeface="Arial"/>
                <a:cs typeface="Arial"/>
              </a:rPr>
              <a:t>÷ 9 = 0.333 …		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4</a:t>
            </a:r>
            <a:r>
              <a:rPr lang="en-GB" dirty="0" smtClean="0"/>
              <a:t> </a:t>
            </a:r>
            <a:r>
              <a:rPr lang="en-GB" dirty="0" smtClean="0">
                <a:latin typeface="Arial"/>
                <a:cs typeface="Arial"/>
              </a:rPr>
              <a:t>÷ 9 = 0.444 …</a:t>
            </a:r>
            <a:r>
              <a:rPr lang="en-GB" dirty="0" smtClean="0"/>
              <a:t>		</a:t>
            </a:r>
          </a:p>
          <a:p>
            <a:pPr>
              <a:buNone/>
            </a:pPr>
            <a:r>
              <a:rPr lang="en-GB" dirty="0" smtClean="0"/>
              <a:t>5 </a:t>
            </a:r>
            <a:r>
              <a:rPr lang="en-GB" dirty="0" smtClean="0">
                <a:latin typeface="Arial"/>
                <a:cs typeface="Arial"/>
              </a:rPr>
              <a:t>÷ 9 = 0.555 …</a:t>
            </a:r>
            <a:r>
              <a:rPr lang="en-GB" dirty="0" smtClean="0"/>
              <a:t>	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	  		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3438" y="2332037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6 </a:t>
            </a:r>
            <a:r>
              <a:rPr lang="en-GB" dirty="0" smtClean="0">
                <a:latin typeface="Arial"/>
                <a:cs typeface="Arial"/>
              </a:rPr>
              <a:t>÷ 9 = 0.666 …</a:t>
            </a:r>
          </a:p>
          <a:p>
            <a:pPr>
              <a:buNone/>
            </a:pPr>
            <a:r>
              <a:rPr lang="en-GB" dirty="0" smtClean="0"/>
              <a:t>7 </a:t>
            </a:r>
            <a:r>
              <a:rPr lang="en-GB" dirty="0" smtClean="0">
                <a:latin typeface="Arial"/>
                <a:cs typeface="Arial"/>
              </a:rPr>
              <a:t>÷ 9 = 0.777 …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8</a:t>
            </a:r>
            <a:r>
              <a:rPr lang="en-GB" dirty="0" smtClean="0"/>
              <a:t> </a:t>
            </a:r>
            <a:r>
              <a:rPr lang="en-GB" dirty="0" smtClean="0">
                <a:latin typeface="Arial"/>
                <a:cs typeface="Arial"/>
              </a:rPr>
              <a:t>÷ 9 = 0.888 … </a:t>
            </a:r>
          </a:p>
          <a:p>
            <a:pPr>
              <a:buNone/>
            </a:pPr>
            <a:r>
              <a:rPr lang="en-GB" dirty="0" smtClean="0"/>
              <a:t>9 </a:t>
            </a:r>
            <a:r>
              <a:rPr lang="en-GB" dirty="0" smtClean="0">
                <a:latin typeface="Arial"/>
                <a:cs typeface="Arial"/>
              </a:rPr>
              <a:t>÷ 9 = 0.999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student-generated expectations accidentally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72000"/>
          </a:xfrm>
        </p:spPr>
        <p:txBody>
          <a:bodyPr/>
          <a:lstStyle/>
          <a:p>
            <a:r>
              <a:rPr lang="en-GB" dirty="0" smtClean="0"/>
              <a:t>23 ÷ 10 = 2.3</a:t>
            </a:r>
          </a:p>
          <a:p>
            <a:r>
              <a:rPr lang="en-GB" dirty="0" smtClean="0"/>
              <a:t>23 ÷ 20 = 0.23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222222 </a:t>
            </a:r>
            <a:r>
              <a:rPr lang="en-GB" dirty="0" smtClean="0">
                <a:latin typeface="Arial"/>
                <a:cs typeface="Arial"/>
              </a:rPr>
              <a:t>÷ 13 =</a:t>
            </a:r>
          </a:p>
          <a:p>
            <a:r>
              <a:rPr lang="en-GB" dirty="0" smtClean="0">
                <a:latin typeface="Arial"/>
                <a:cs typeface="Arial"/>
              </a:rPr>
              <a:t>444444 ÷ 13 =</a:t>
            </a:r>
          </a:p>
          <a:p>
            <a:r>
              <a:rPr lang="en-GB" dirty="0" smtClean="0">
                <a:latin typeface="Arial"/>
                <a:cs typeface="Arial"/>
              </a:rPr>
              <a:t>666666 ÷ 13 =</a:t>
            </a:r>
          </a:p>
          <a:p>
            <a:r>
              <a:rPr lang="en-GB" dirty="0" smtClean="0">
                <a:latin typeface="Arial"/>
                <a:cs typeface="Arial"/>
              </a:rPr>
              <a:t>777777 ÷ 13 =</a:t>
            </a:r>
          </a:p>
          <a:p>
            <a:r>
              <a:rPr lang="en-GB" dirty="0" smtClean="0">
                <a:latin typeface="Arial"/>
                <a:cs typeface="Arial"/>
              </a:rPr>
              <a:t>101010101010 ÷ 13 =</a:t>
            </a:r>
          </a:p>
          <a:p>
            <a:r>
              <a:rPr lang="en-GB" dirty="0" smtClean="0">
                <a:latin typeface="Arial"/>
                <a:cs typeface="Arial"/>
              </a:rPr>
              <a:t>131313131313 ÷ 13</a:t>
            </a:r>
          </a:p>
          <a:p>
            <a:r>
              <a:rPr lang="en-GB" dirty="0" smtClean="0">
                <a:latin typeface="Arial"/>
                <a:cs typeface="Arial"/>
              </a:rPr>
              <a:t>121212121212 ÷ 13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17094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34188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51282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59829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7770007770 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of course</a:t>
            </a:r>
          </a:p>
          <a:p>
            <a:pPr>
              <a:buNone/>
            </a:pPr>
            <a:r>
              <a:rPr lang="en-GB" dirty="0" smtClean="0">
                <a:latin typeface="Arial"/>
                <a:cs typeface="Arial"/>
              </a:rPr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380</TotalTime>
  <Words>582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Verve</vt:lpstr>
      <vt:lpstr>Equation</vt:lpstr>
      <vt:lpstr>Reflecting on calculation: when drilling becomes fulfilling</vt:lpstr>
      <vt:lpstr>Think of a number ...</vt:lpstr>
      <vt:lpstr>Reflection to see patterns</vt:lpstr>
      <vt:lpstr>Different     same</vt:lpstr>
      <vt:lpstr>Same     different</vt:lpstr>
      <vt:lpstr>Expectations</vt:lpstr>
      <vt:lpstr>Creating expectations deliberately</vt:lpstr>
      <vt:lpstr>Creating student-generated expectations accidentally</vt:lpstr>
      <vt:lpstr>Long division</vt:lpstr>
      <vt:lpstr>Expectations</vt:lpstr>
      <vt:lpstr>Reflection on the effects of actions</vt:lpstr>
      <vt:lpstr>Patterns in equivalent fractions</vt:lpstr>
      <vt:lpstr>Patterns in fractions</vt:lpstr>
      <vt:lpstr>Patterns in Fractions</vt:lpstr>
      <vt:lpstr>Patterns in fractions</vt:lpstr>
      <vt:lpstr>Patterns in fractions</vt:lpstr>
      <vt:lpstr>Reflecting on actions: stretching and shrinking</vt:lpstr>
      <vt:lpstr>Reflection/analysis of a whole piece of work</vt:lpstr>
      <vt:lpstr>A structured collection of questions</vt:lpstr>
      <vt:lpstr>Reflection on a whole object</vt:lpstr>
      <vt:lpstr> Reflection on the learning process</vt:lpstr>
      <vt:lpstr>Therefore learners need to: </vt:lpstr>
      <vt:lpstr>Therefore teachers need to:</vt:lpstr>
      <vt:lpstr>Summary</vt:lpstr>
      <vt:lpstr>Thankyou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Watson</dc:creator>
  <cp:lastModifiedBy>Anne Watson</cp:lastModifiedBy>
  <cp:revision>33</cp:revision>
  <dcterms:created xsi:type="dcterms:W3CDTF">2012-04-01T06:42:02Z</dcterms:created>
  <dcterms:modified xsi:type="dcterms:W3CDTF">2015-10-23T16:04:02Z</dcterms:modified>
</cp:coreProperties>
</file>