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336" r:id="rId2"/>
    <p:sldId id="369" r:id="rId3"/>
    <p:sldId id="489" r:id="rId4"/>
    <p:sldId id="454" r:id="rId5"/>
    <p:sldId id="492" r:id="rId6"/>
    <p:sldId id="494" r:id="rId7"/>
    <p:sldId id="441" r:id="rId8"/>
    <p:sldId id="502" r:id="rId9"/>
    <p:sldId id="499" r:id="rId10"/>
    <p:sldId id="500" r:id="rId11"/>
    <p:sldId id="501" r:id="rId12"/>
    <p:sldId id="440" r:id="rId13"/>
    <p:sldId id="465" r:id="rId14"/>
    <p:sldId id="466" r:id="rId15"/>
    <p:sldId id="446" r:id="rId16"/>
    <p:sldId id="472" r:id="rId17"/>
    <p:sldId id="473" r:id="rId18"/>
    <p:sldId id="442" r:id="rId19"/>
    <p:sldId id="490" r:id="rId20"/>
    <p:sldId id="491" r:id="rId21"/>
    <p:sldId id="443" r:id="rId22"/>
    <p:sldId id="430" r:id="rId23"/>
    <p:sldId id="468" r:id="rId24"/>
    <p:sldId id="436" r:id="rId25"/>
    <p:sldId id="422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009900"/>
    <a:srgbClr val="3400FF"/>
    <a:srgbClr val="00279F"/>
    <a:srgbClr val="00B200"/>
    <a:srgbClr val="00FFFF"/>
    <a:srgbClr val="F1C34E"/>
    <a:srgbClr val="FFFFFF"/>
    <a:srgbClr val="666666"/>
    <a:srgbClr val="8E8E8E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15"/>
  </p:normalViewPr>
  <p:slideViewPr>
    <p:cSldViewPr>
      <p:cViewPr>
        <p:scale>
          <a:sx n="85" d="100"/>
          <a:sy n="85" d="100"/>
        </p:scale>
        <p:origin x="152" y="9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2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C6EA9-F035-8544-AAF2-C7382EBC22C9}" type="datetimeFigureOut"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61370-A4E2-FA4B-ACC9-505EA8ADA22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5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BC56F3F2-643C-DD4E-A6A5-10B6C7802342}" type="slidenum">
              <a:rPr lang="en-US" sz="1200" b="0">
                <a:latin typeface="Lucida Grande" charset="0"/>
              </a:rPr>
              <a:pPr/>
              <a:t>1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ea typeface="MS PGothic" charset="0"/>
            </a:endParaRPr>
          </a:p>
        </p:txBody>
      </p:sp>
      <p:sp>
        <p:nvSpPr>
          <p:cNvPr id="286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fld id="{E69EDA3A-0255-BD4D-9FB9-FCBECA08F9AF}" type="slidenum">
              <a:rPr lang="en-US" altLang="ko-KR" sz="1200" b="0">
                <a:latin typeface="Lucida Grande" charset="0"/>
              </a:rPr>
              <a:pPr/>
              <a:t>2</a:t>
            </a:fld>
            <a:endParaRPr lang="en-US" altLang="ko-KR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Imagine a round table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60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DFB91459-E481-334A-AFB3-18CC8267D688}" type="slidenum">
              <a:rPr lang="en-US" sz="1200" b="0">
                <a:latin typeface="Lucida Grande" charset="0"/>
              </a:rPr>
              <a:pPr/>
              <a:t>13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Think of all the patterns obtained like this one but with different choices of the red line and the blue line.</a:t>
            </a:r>
          </a:p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Sketch a few</a:t>
            </a:r>
          </a:p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Here is another reasoning</a:t>
            </a:r>
          </a:p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What about this pattern: is it true?</a:t>
            </a:r>
          </a:p>
          <a:p>
            <a:pPr eaLnBrk="1" hangingPunct="1"/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	did you have difficulty recognising the components?  This may be why learners find it hard to remember what they were taught recently!</a:t>
            </a:r>
          </a:p>
          <a:p>
            <a:pPr eaLnBrk="1" hangingPunct="1"/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9C4BAEFC-93A1-B64C-96D1-02AFB9139EF4}" type="slidenum">
              <a:rPr lang="en-US" sz="1200" b="0">
                <a:latin typeface="Lucida Grande" charset="0"/>
              </a:rPr>
              <a:pPr/>
              <a:t>14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9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63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980728"/>
            <a:ext cx="8471222" cy="532859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84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43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2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4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9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9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2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8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76200" y="63388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81FB3A04-3DDA-6D4B-B419-E64C2CC61434}" type="slidenum">
              <a:rPr lang="en-US" sz="2400" b="0" smtClean="0">
                <a:solidFill>
                  <a:srgbClr val="000000"/>
                </a:solidFill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2400" b="0" smtClean="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>
            <a:outerShdw blurRad="38100" dist="38100" dir="2700000" algn="tl">
              <a:schemeClr val="tx2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charset="2"/>
        <a:buChar char="v"/>
        <a:defRPr sz="2400">
          <a:solidFill>
            <a:schemeClr val="accent3">
              <a:lumMod val="50000"/>
            </a:schemeClr>
          </a:solidFill>
          <a:effectLst/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50000"/>
          </a:schemeClr>
        </a:buClr>
        <a:buSzPct val="100000"/>
        <a:buFontTx/>
        <a:buChar char="–"/>
        <a:defRPr sz="2000">
          <a:solidFill>
            <a:schemeClr val="bg2">
              <a:lumMod val="10000"/>
            </a:schemeClr>
          </a:solidFill>
          <a:effectLst/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0000"/>
        <a:buFont typeface="Wingdings" charset="2"/>
        <a:buChar char="Ø"/>
        <a:defRPr sz="2000">
          <a:solidFill>
            <a:srgbClr val="008000"/>
          </a:solidFill>
          <a:latin typeface="+mj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/localhost/Users/jhm3/Documents/Files/%20%20%20%20Current%20Activities/%20%20%20%20%20Events%202013/03.16-23%20Phuket%20EARCOME/Reasoning%20Reasonably/Applets/Secret%20Places/Secret%20Places%201D.html" TargetMode="External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132856"/>
            <a:ext cx="8712968" cy="1279406"/>
          </a:xfrm>
        </p:spPr>
        <p:txBody>
          <a:bodyPr anchor="t"/>
          <a:lstStyle/>
          <a:p>
            <a:pPr algn="ctr">
              <a:defRPr/>
            </a:pPr>
            <a:r>
              <a:rPr lang="en-GB" sz="3200">
                <a:effectLst/>
              </a:rPr>
              <a:t>Reasoning </a:t>
            </a:r>
            <a:r>
              <a:rPr lang="en-GB" sz="3200" smtClean="0">
                <a:effectLst/>
              </a:rPr>
              <a:t>Reasonably</a:t>
            </a:r>
            <a:r>
              <a:rPr lang="en-GB" sz="3200" dirty="0">
                <a:effectLst/>
              </a:rPr>
              <a:t/>
            </a:r>
            <a:br>
              <a:rPr lang="en-GB" sz="3200" dirty="0">
                <a:effectLst/>
              </a:rPr>
            </a:br>
            <a:r>
              <a:rPr lang="en-GB" sz="3200" dirty="0">
                <a:effectLst/>
              </a:rPr>
              <a:t>in Mathematics</a:t>
            </a:r>
            <a:endParaRPr lang="en-US" sz="3200" dirty="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499607" y="5085712"/>
            <a:ext cx="1999971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>
                <a:solidFill>
                  <a:srgbClr val="00002A"/>
                </a:solidFill>
              </a:rPr>
              <a:t>John </a:t>
            </a:r>
            <a:r>
              <a:rPr lang="en-US" sz="2400" b="0" dirty="0" smtClean="0">
                <a:solidFill>
                  <a:srgbClr val="00002A"/>
                </a:solidFill>
              </a:rPr>
              <a:t>Mason</a:t>
            </a:r>
            <a:br>
              <a:rPr lang="en-US" sz="2400" b="0" dirty="0" smtClean="0">
                <a:solidFill>
                  <a:srgbClr val="00002A"/>
                </a:solidFill>
              </a:rPr>
            </a:br>
            <a:r>
              <a:rPr lang="en-US" sz="2400" b="0" dirty="0" smtClean="0">
                <a:solidFill>
                  <a:srgbClr val="00002A"/>
                </a:solidFill>
              </a:rPr>
              <a:t>Punta Arenas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 smtClean="0">
                <a:solidFill>
                  <a:srgbClr val="00002A"/>
                </a:solidFill>
              </a:rPr>
              <a:t>Patagonia</a:t>
            </a:r>
            <a:endParaRPr lang="en-US" sz="2400" b="0" dirty="0">
              <a:solidFill>
                <a:srgbClr val="00002A"/>
              </a:solidFill>
            </a:endParaRP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 dirty="0" smtClean="0">
                <a:solidFill>
                  <a:srgbClr val="00002A"/>
                </a:solidFill>
              </a:rPr>
              <a:t>Nov 2017</a:t>
            </a:r>
            <a:endParaRPr lang="en-US" sz="2400" b="0" dirty="0">
              <a:solidFill>
                <a:srgbClr val="00002A"/>
              </a:solidFill>
            </a:endParaRP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295721" y="127637"/>
            <a:ext cx="8740775" cy="1644651"/>
            <a:chOff x="110" y="96"/>
            <a:chExt cx="5506" cy="1036"/>
          </a:xfrm>
        </p:grpSpPr>
        <p:grpSp>
          <p:nvGrpSpPr>
            <p:cNvPr id="28679" name="Group 11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2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5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The Open University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Maths Dept</a:t>
                </a:r>
              </a:p>
            </p:txBody>
          </p:sp>
        </p:grpSp>
        <p:grpSp>
          <p:nvGrpSpPr>
            <p:cNvPr id="28680" name="Group 12"/>
            <p:cNvGrpSpPr>
              <a:grpSpLocks/>
            </p:cNvGrpSpPr>
            <p:nvPr/>
          </p:nvGrpSpPr>
          <p:grpSpPr bwMode="auto">
            <a:xfrm>
              <a:off x="4152" y="104"/>
              <a:ext cx="1464" cy="1028"/>
              <a:chOff x="4080" y="104"/>
              <a:chExt cx="1464" cy="1028"/>
            </a:xfrm>
          </p:grpSpPr>
          <p:pic>
            <p:nvPicPr>
              <p:cNvPr id="2868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0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3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2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86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605" y="28985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9"/>
          <p:cNvSpPr txBox="1">
            <a:spLocks noChangeArrowheads="1"/>
          </p:cNvSpPr>
          <p:nvPr/>
        </p:nvSpPr>
        <p:spPr bwMode="auto">
          <a:xfrm>
            <a:off x="3246205" y="1248185"/>
            <a:ext cx="28654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>
                <a:solidFill>
                  <a:srgbClr val="00002A"/>
                </a:solidFill>
              </a:rPr>
              <a:t>Promoting Mathematical Thinking</a:t>
            </a:r>
          </a:p>
        </p:txBody>
      </p:sp>
    </p:spTree>
    <p:extLst>
      <p:ext uri="{BB962C8B-B14F-4D97-AF65-F5344CB8AC3E}">
        <p14:creationId xmlns:p14="http://schemas.microsoft.com/office/powerpoint/2010/main" val="281445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836712"/>
            <a:ext cx="8471222" cy="1728192"/>
          </a:xfrm>
        </p:spPr>
        <p:txBody>
          <a:bodyPr/>
          <a:lstStyle/>
          <a:p>
            <a:r>
              <a:rPr lang="en-GB" dirty="0" smtClean="0"/>
              <a:t>IMAGINE that you are driving a bus</a:t>
            </a:r>
          </a:p>
          <a:p>
            <a:r>
              <a:rPr lang="en-GB" dirty="0" smtClean="0"/>
              <a:t>At one stop, 5 people get off and 3 people get on</a:t>
            </a:r>
          </a:p>
          <a:p>
            <a:r>
              <a:rPr lang="en-GB" dirty="0" smtClean="0"/>
              <a:t>What is the relationship between the number of people now and when I started?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9250" y="2780928"/>
            <a:ext cx="8471222" cy="1728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kern="0" dirty="0" smtClean="0"/>
              <a:t>Imagine that you are driving a bus</a:t>
            </a:r>
          </a:p>
          <a:p>
            <a:r>
              <a:rPr lang="en-GB" b="0" kern="0" dirty="0" smtClean="0"/>
              <a:t>At one stop, 5 people get off and 3 people get on</a:t>
            </a:r>
          </a:p>
          <a:p>
            <a:r>
              <a:rPr lang="en-GB" b="0" kern="0" dirty="0" smtClean="0"/>
              <a:t>At the next stop 11 people get off and 7 people get on</a:t>
            </a:r>
          </a:p>
          <a:p>
            <a:r>
              <a:rPr lang="en-GB" b="0" kern="0" dirty="0" smtClean="0">
                <a:solidFill>
                  <a:srgbClr val="009900"/>
                </a:solidFill>
              </a:rPr>
              <a:t>What question might I now ask you?</a:t>
            </a:r>
            <a:endParaRPr lang="en-GB" b="0" kern="0" dirty="0">
              <a:solidFill>
                <a:srgbClr val="0099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9250" y="4581128"/>
            <a:ext cx="8471222" cy="1728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kern="0" dirty="0" smtClean="0"/>
              <a:t>Imagine you are driving a bus</a:t>
            </a:r>
          </a:p>
          <a:p>
            <a:r>
              <a:rPr lang="en-GB" b="0" dirty="0"/>
              <a:t>At one stop, 5 people get off and 3 people get on</a:t>
            </a:r>
            <a:endParaRPr lang="en-GB" dirty="0"/>
          </a:p>
          <a:p>
            <a:r>
              <a:rPr lang="en-GB" b="0" dirty="0"/>
              <a:t>At the next stop 11 people get off and 7 people get on</a:t>
            </a:r>
            <a:endParaRPr lang="en-GB" dirty="0"/>
          </a:p>
          <a:p>
            <a:r>
              <a:rPr lang="en-GB" b="0" kern="0" dirty="0" smtClean="0">
                <a:solidFill>
                  <a:srgbClr val="3400FF"/>
                </a:solidFill>
              </a:rPr>
              <a:t>There are now half as many people on the bus as when I started</a:t>
            </a:r>
            <a:endParaRPr lang="en-GB" b="0" kern="0" dirty="0">
              <a:solidFill>
                <a:srgbClr val="3400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847856" y="4308386"/>
            <a:ext cx="1296144" cy="1152128"/>
          </a:xfrm>
          <a:prstGeom prst="roundRect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could be varied?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0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Line Walk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836712"/>
            <a:ext cx="8471222" cy="1728192"/>
          </a:xfrm>
        </p:spPr>
        <p:txBody>
          <a:bodyPr/>
          <a:lstStyle/>
          <a:p>
            <a:r>
              <a:rPr lang="en-GB" dirty="0" smtClean="0"/>
              <a:t>IMAGINE that you are standing at a point on the number line facing to the right</a:t>
            </a:r>
          </a:p>
          <a:p>
            <a:r>
              <a:rPr lang="en-GB" dirty="0" smtClean="0"/>
              <a:t>You walk forward 3 steps then backwards 5 steps</a:t>
            </a:r>
          </a:p>
          <a:p>
            <a:r>
              <a:rPr lang="en-GB" dirty="0" smtClean="0"/>
              <a:t>What is the relationship between where you are now and where you started?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9250" y="3212976"/>
            <a:ext cx="8471222" cy="2592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kern="0" dirty="0" smtClean="0"/>
              <a:t>IMAGINE </a:t>
            </a:r>
            <a:r>
              <a:rPr lang="en-GB" b="0" dirty="0"/>
              <a:t>that you are standing at a point on the number line facing to the right</a:t>
            </a:r>
            <a:endParaRPr lang="en-GB" b="0" dirty="0"/>
          </a:p>
          <a:p>
            <a:r>
              <a:rPr lang="en-GB" b="0" dirty="0"/>
              <a:t>You walk forward 3 steps then backwards 5 steps</a:t>
            </a:r>
            <a:endParaRPr lang="en-GB" b="0" dirty="0"/>
          </a:p>
          <a:p>
            <a:r>
              <a:rPr lang="en-GB" b="0" dirty="0"/>
              <a:t>You walk </a:t>
            </a:r>
            <a:r>
              <a:rPr lang="en-GB" b="0" dirty="0" smtClean="0"/>
              <a:t>backwards 11 steps </a:t>
            </a:r>
            <a:r>
              <a:rPr lang="en-GB" b="0" dirty="0"/>
              <a:t>then </a:t>
            </a:r>
            <a:r>
              <a:rPr lang="en-GB" b="0" dirty="0" smtClean="0"/>
              <a:t>forwards 7 steps</a:t>
            </a:r>
            <a:endParaRPr lang="en-GB" b="0" kern="0" dirty="0" smtClean="0">
              <a:solidFill>
                <a:srgbClr val="009900"/>
              </a:solidFill>
            </a:endParaRPr>
          </a:p>
          <a:p>
            <a:r>
              <a:rPr lang="en-GB" b="0" dirty="0" smtClean="0"/>
              <a:t>You </a:t>
            </a:r>
            <a:r>
              <a:rPr lang="en-GB" b="0" dirty="0"/>
              <a:t>are now half as </a:t>
            </a:r>
            <a:r>
              <a:rPr lang="en-GB" b="0" dirty="0" smtClean="0"/>
              <a:t>far from </a:t>
            </a:r>
            <a:r>
              <a:rPr lang="en-GB" b="0" dirty="0"/>
              <a:t>0</a:t>
            </a:r>
            <a:r>
              <a:rPr lang="en-GB" b="0" dirty="0" smtClean="0"/>
              <a:t> as </a:t>
            </a:r>
            <a:r>
              <a:rPr lang="en-GB" b="0" dirty="0"/>
              <a:t>when </a:t>
            </a:r>
            <a:r>
              <a:rPr lang="en-GB" b="0" dirty="0" smtClean="0"/>
              <a:t>you started</a:t>
            </a:r>
          </a:p>
          <a:p>
            <a:r>
              <a:rPr lang="en-GB" b="0" dirty="0" smtClean="0">
                <a:solidFill>
                  <a:srgbClr val="009900"/>
                </a:solidFill>
              </a:rPr>
              <a:t>What question might I ask you?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536745" y="5445224"/>
            <a:ext cx="1296144" cy="1152128"/>
          </a:xfrm>
          <a:prstGeom prst="roundRect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could be varied?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7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Secret Places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14400"/>
            <a:ext cx="4968552" cy="4114800"/>
          </a:xfrm>
        </p:spPr>
        <p:txBody>
          <a:bodyPr/>
          <a:lstStyle/>
          <a:p>
            <a:r>
              <a:rPr lang="en-GB"/>
              <a:t>One of these five places has been chosen secretly. </a:t>
            </a:r>
          </a:p>
          <a:p>
            <a:r>
              <a:rPr lang="en-GB"/>
              <a:t>You can get information by clicking on the numbers.</a:t>
            </a:r>
          </a:p>
          <a:p>
            <a:r>
              <a:rPr lang="en-GB"/>
              <a:t>If the place where you click is the secret place, or next to the secret place, it will go red (hot), otherwise it will go blue (cold).</a:t>
            </a:r>
          </a:p>
          <a:p>
            <a:r>
              <a:rPr lang="en-GB"/>
              <a:t>How few clicks can you make and be certain of finding the secret place?</a:t>
            </a:r>
          </a:p>
        </p:txBody>
      </p:sp>
      <p:pic>
        <p:nvPicPr>
          <p:cNvPr id="31" name="Picture 30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1196752"/>
            <a:ext cx="3626124" cy="354392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 bwMode="auto">
          <a:xfrm>
            <a:off x="5436096" y="5229200"/>
            <a:ext cx="3168352" cy="936104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b="0">
                <a:solidFill>
                  <a:srgbClr val="0D0D0D"/>
                </a:solidFill>
                <a:latin typeface="Chalkboard" pitchFamily="-111" charset="0"/>
              </a:rPr>
              <a:t>Can you always find it in 2 clicks? 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rgbClr val="0D0D0D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9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Magic Square Reasoning</a:t>
            </a: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2819400" y="2057400"/>
            <a:ext cx="2743200" cy="2743200"/>
            <a:chOff x="336" y="1296"/>
            <a:chExt cx="1728" cy="1728"/>
          </a:xfrm>
        </p:grpSpPr>
        <p:sp>
          <p:nvSpPr>
            <p:cNvPr id="38975" name="Line 4"/>
            <p:cNvSpPr>
              <a:spLocks noChangeShapeType="1"/>
            </p:cNvSpPr>
            <p:nvPr/>
          </p:nvSpPr>
          <p:spPr bwMode="auto">
            <a:xfrm>
              <a:off x="2064" y="1296"/>
              <a:ext cx="0" cy="172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grpSp>
          <p:nvGrpSpPr>
            <p:cNvPr id="38976" name="Group 5"/>
            <p:cNvGrpSpPr>
              <a:grpSpLocks/>
            </p:cNvGrpSpPr>
            <p:nvPr/>
          </p:nvGrpSpPr>
          <p:grpSpPr bwMode="auto">
            <a:xfrm>
              <a:off x="336" y="1296"/>
              <a:ext cx="1728" cy="1728"/>
              <a:chOff x="336" y="1296"/>
              <a:chExt cx="1728" cy="1728"/>
            </a:xfrm>
          </p:grpSpPr>
          <p:sp>
            <p:nvSpPr>
              <p:cNvPr id="38977" name="Line 6"/>
              <p:cNvSpPr>
                <a:spLocks noChangeShapeType="1"/>
              </p:cNvSpPr>
              <p:nvPr/>
            </p:nvSpPr>
            <p:spPr bwMode="auto">
              <a:xfrm>
                <a:off x="336" y="1296"/>
                <a:ext cx="0" cy="1728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8" name="Line 7"/>
              <p:cNvSpPr>
                <a:spLocks noChangeShapeType="1"/>
              </p:cNvSpPr>
              <p:nvPr/>
            </p:nvSpPr>
            <p:spPr bwMode="auto">
              <a:xfrm>
                <a:off x="912" y="1296"/>
                <a:ext cx="0" cy="1728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79" name="Line 8"/>
              <p:cNvSpPr>
                <a:spLocks noChangeShapeType="1"/>
              </p:cNvSpPr>
              <p:nvPr/>
            </p:nvSpPr>
            <p:spPr bwMode="auto">
              <a:xfrm>
                <a:off x="1488" y="1296"/>
                <a:ext cx="0" cy="1728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80" name="Line 9"/>
              <p:cNvSpPr>
                <a:spLocks noChangeShapeType="1"/>
              </p:cNvSpPr>
              <p:nvPr/>
            </p:nvSpPr>
            <p:spPr bwMode="auto">
              <a:xfrm>
                <a:off x="336" y="1296"/>
                <a:ext cx="172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81" name="Line 10"/>
              <p:cNvSpPr>
                <a:spLocks noChangeShapeType="1"/>
              </p:cNvSpPr>
              <p:nvPr/>
            </p:nvSpPr>
            <p:spPr bwMode="auto">
              <a:xfrm>
                <a:off x="336" y="1872"/>
                <a:ext cx="172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82" name="Line 11"/>
              <p:cNvSpPr>
                <a:spLocks noChangeShapeType="1"/>
              </p:cNvSpPr>
              <p:nvPr/>
            </p:nvSpPr>
            <p:spPr bwMode="auto">
              <a:xfrm>
                <a:off x="336" y="2448"/>
                <a:ext cx="172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8983" name="Line 12"/>
              <p:cNvSpPr>
                <a:spLocks noChangeShapeType="1"/>
              </p:cNvSpPr>
              <p:nvPr/>
            </p:nvSpPr>
            <p:spPr bwMode="auto">
              <a:xfrm>
                <a:off x="336" y="3024"/>
                <a:ext cx="172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GB" b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124200" y="2209800"/>
            <a:ext cx="2438400" cy="2408238"/>
            <a:chOff x="1872" y="1392"/>
            <a:chExt cx="1536" cy="1517"/>
          </a:xfrm>
        </p:grpSpPr>
        <p:sp>
          <p:nvSpPr>
            <p:cNvPr id="38966" name="Text Box 14"/>
            <p:cNvSpPr txBox="1">
              <a:spLocks noChangeArrowheads="1"/>
            </p:cNvSpPr>
            <p:nvPr/>
          </p:nvSpPr>
          <p:spPr bwMode="auto">
            <a:xfrm>
              <a:off x="2448" y="1968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5</a:t>
              </a:r>
            </a:p>
          </p:txBody>
        </p:sp>
        <p:sp>
          <p:nvSpPr>
            <p:cNvPr id="38967" name="Text Box 15"/>
            <p:cNvSpPr txBox="1">
              <a:spLocks noChangeArrowheads="1"/>
            </p:cNvSpPr>
            <p:nvPr/>
          </p:nvSpPr>
          <p:spPr bwMode="auto">
            <a:xfrm>
              <a:off x="1872" y="1968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1</a:t>
              </a:r>
            </a:p>
          </p:txBody>
        </p:sp>
        <p:sp>
          <p:nvSpPr>
            <p:cNvPr id="38968" name="Text Box 16"/>
            <p:cNvSpPr txBox="1">
              <a:spLocks noChangeArrowheads="1"/>
            </p:cNvSpPr>
            <p:nvPr/>
          </p:nvSpPr>
          <p:spPr bwMode="auto">
            <a:xfrm>
              <a:off x="2976" y="1968"/>
              <a:ext cx="3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9</a:t>
              </a:r>
            </a:p>
          </p:txBody>
        </p:sp>
        <p:sp>
          <p:nvSpPr>
            <p:cNvPr id="38969" name="Text Box 17"/>
            <p:cNvSpPr txBox="1">
              <a:spLocks noChangeArrowheads="1"/>
            </p:cNvSpPr>
            <p:nvPr/>
          </p:nvSpPr>
          <p:spPr bwMode="auto">
            <a:xfrm>
              <a:off x="2976" y="1392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2</a:t>
              </a:r>
            </a:p>
          </p:txBody>
        </p:sp>
        <p:sp>
          <p:nvSpPr>
            <p:cNvPr id="38970" name="Text Box 18"/>
            <p:cNvSpPr txBox="1">
              <a:spLocks noChangeArrowheads="1"/>
            </p:cNvSpPr>
            <p:nvPr/>
          </p:nvSpPr>
          <p:spPr bwMode="auto">
            <a:xfrm>
              <a:off x="2976" y="2544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4</a:t>
              </a:r>
            </a:p>
          </p:txBody>
        </p:sp>
        <p:sp>
          <p:nvSpPr>
            <p:cNvPr id="38971" name="Text Box 19"/>
            <p:cNvSpPr txBox="1">
              <a:spLocks noChangeArrowheads="1"/>
            </p:cNvSpPr>
            <p:nvPr/>
          </p:nvSpPr>
          <p:spPr bwMode="auto">
            <a:xfrm>
              <a:off x="1872" y="1392"/>
              <a:ext cx="38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6</a:t>
              </a:r>
            </a:p>
          </p:txBody>
        </p:sp>
        <p:sp>
          <p:nvSpPr>
            <p:cNvPr id="38972" name="Text Box 20"/>
            <p:cNvSpPr txBox="1">
              <a:spLocks noChangeArrowheads="1"/>
            </p:cNvSpPr>
            <p:nvPr/>
          </p:nvSpPr>
          <p:spPr bwMode="auto">
            <a:xfrm>
              <a:off x="1872" y="2544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8</a:t>
              </a:r>
            </a:p>
          </p:txBody>
        </p:sp>
        <p:sp>
          <p:nvSpPr>
            <p:cNvPr id="38973" name="Text Box 21"/>
            <p:cNvSpPr txBox="1">
              <a:spLocks noChangeArrowheads="1"/>
            </p:cNvSpPr>
            <p:nvPr/>
          </p:nvSpPr>
          <p:spPr bwMode="auto">
            <a:xfrm>
              <a:off x="2448" y="2544"/>
              <a:ext cx="28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3</a:t>
              </a:r>
            </a:p>
          </p:txBody>
        </p:sp>
        <p:sp>
          <p:nvSpPr>
            <p:cNvPr id="38974" name="Text Box 22"/>
            <p:cNvSpPr txBox="1">
              <a:spLocks noChangeArrowheads="1"/>
            </p:cNvSpPr>
            <p:nvPr/>
          </p:nvSpPr>
          <p:spPr bwMode="auto">
            <a:xfrm>
              <a:off x="2448" y="1392"/>
              <a:ext cx="4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7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895600" y="2133600"/>
            <a:ext cx="2590800" cy="2590800"/>
            <a:chOff x="2160" y="1344"/>
            <a:chExt cx="1632" cy="1632"/>
          </a:xfrm>
        </p:grpSpPr>
        <p:sp>
          <p:nvSpPr>
            <p:cNvPr id="38962" name="Rectangle 24"/>
            <p:cNvSpPr>
              <a:spLocks noChangeArrowheads="1"/>
            </p:cNvSpPr>
            <p:nvPr/>
          </p:nvSpPr>
          <p:spPr bwMode="auto">
            <a:xfrm>
              <a:off x="2160" y="1920"/>
              <a:ext cx="480" cy="480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63" name="Rectangle 25"/>
            <p:cNvSpPr>
              <a:spLocks noChangeArrowheads="1"/>
            </p:cNvSpPr>
            <p:nvPr/>
          </p:nvSpPr>
          <p:spPr bwMode="auto">
            <a:xfrm>
              <a:off x="2160" y="2496"/>
              <a:ext cx="480" cy="480"/>
            </a:xfrm>
            <a:prstGeom prst="rect">
              <a:avLst/>
            </a:prstGeom>
            <a:solidFill>
              <a:srgbClr val="00FFFF"/>
            </a:solidFill>
            <a:ln w="5715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64" name="Rectangle 26"/>
            <p:cNvSpPr>
              <a:spLocks noChangeArrowheads="1"/>
            </p:cNvSpPr>
            <p:nvPr/>
          </p:nvSpPr>
          <p:spPr bwMode="auto">
            <a:xfrm>
              <a:off x="2736" y="1344"/>
              <a:ext cx="480" cy="480"/>
            </a:xfrm>
            <a:prstGeom prst="rect">
              <a:avLst/>
            </a:prstGeom>
            <a:solidFill>
              <a:schemeClr val="hlink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65" name="Rectangle 27"/>
            <p:cNvSpPr>
              <a:spLocks noChangeArrowheads="1"/>
            </p:cNvSpPr>
            <p:nvPr/>
          </p:nvSpPr>
          <p:spPr bwMode="auto">
            <a:xfrm>
              <a:off x="3312" y="1344"/>
              <a:ext cx="480" cy="480"/>
            </a:xfrm>
            <a:prstGeom prst="rect">
              <a:avLst/>
            </a:prstGeom>
            <a:solidFill>
              <a:schemeClr val="hlink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971800" y="2209800"/>
            <a:ext cx="2438400" cy="2362200"/>
            <a:chOff x="1872" y="1392"/>
            <a:chExt cx="1536" cy="1488"/>
          </a:xfrm>
        </p:grpSpPr>
        <p:sp>
          <p:nvSpPr>
            <p:cNvPr id="38960" name="Line 34"/>
            <p:cNvSpPr>
              <a:spLocks noChangeShapeType="1"/>
            </p:cNvSpPr>
            <p:nvPr/>
          </p:nvSpPr>
          <p:spPr bwMode="auto">
            <a:xfrm>
              <a:off x="1872" y="1584"/>
              <a:ext cx="1536" cy="0"/>
            </a:xfrm>
            <a:prstGeom prst="line">
              <a:avLst/>
            </a:prstGeom>
            <a:noFill/>
            <a:ln w="127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61" name="Line 35"/>
            <p:cNvSpPr>
              <a:spLocks noChangeShapeType="1"/>
            </p:cNvSpPr>
            <p:nvPr/>
          </p:nvSpPr>
          <p:spPr bwMode="auto">
            <a:xfrm>
              <a:off x="2064" y="1392"/>
              <a:ext cx="0" cy="1488"/>
            </a:xfrm>
            <a:prstGeom prst="line">
              <a:avLst/>
            </a:prstGeom>
            <a:noFill/>
            <a:ln w="1270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2057400" y="5675313"/>
            <a:ext cx="3733800" cy="573087"/>
            <a:chOff x="1296" y="3430"/>
            <a:chExt cx="2352" cy="361"/>
          </a:xfrm>
        </p:grpSpPr>
        <p:sp>
          <p:nvSpPr>
            <p:cNvPr id="110634" name="Rectangle 40"/>
            <p:cNvSpPr>
              <a:spLocks noChangeArrowheads="1"/>
            </p:cNvSpPr>
            <p:nvPr/>
          </p:nvSpPr>
          <p:spPr bwMode="auto">
            <a:xfrm>
              <a:off x="1900" y="3435"/>
              <a:ext cx="356" cy="35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110635" name="Rectangle 41"/>
            <p:cNvSpPr>
              <a:spLocks noChangeArrowheads="1"/>
            </p:cNvSpPr>
            <p:nvPr/>
          </p:nvSpPr>
          <p:spPr bwMode="auto">
            <a:xfrm>
              <a:off x="3100" y="3435"/>
              <a:ext cx="356" cy="356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2400">
                <a:solidFill>
                  <a:srgbClr val="000000"/>
                </a:solidFill>
              </a:endParaRPr>
            </a:p>
          </p:txBody>
        </p:sp>
        <p:sp>
          <p:nvSpPr>
            <p:cNvPr id="110636" name="Text Box 42"/>
            <p:cNvSpPr txBox="1">
              <a:spLocks noChangeArrowheads="1"/>
            </p:cNvSpPr>
            <p:nvPr/>
          </p:nvSpPr>
          <p:spPr bwMode="auto">
            <a:xfrm>
              <a:off x="2324" y="3430"/>
              <a:ext cx="35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00"/>
                  </a:solidFill>
                </a:rPr>
                <a:t>=</a:t>
              </a:r>
            </a:p>
          </p:txBody>
        </p:sp>
        <p:sp>
          <p:nvSpPr>
            <p:cNvPr id="110638" name="Text Box 44"/>
            <p:cNvSpPr txBox="1">
              <a:spLocks noChangeArrowheads="1"/>
            </p:cNvSpPr>
            <p:nvPr/>
          </p:nvSpPr>
          <p:spPr bwMode="auto">
            <a:xfrm>
              <a:off x="1296" y="3430"/>
              <a:ext cx="8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000000"/>
                  </a:solidFill>
                </a:rPr>
                <a:t>Sum(</a:t>
              </a:r>
            </a:p>
          </p:txBody>
        </p:sp>
        <p:sp>
          <p:nvSpPr>
            <p:cNvPr id="38958" name="Text Box 45"/>
            <p:cNvSpPr txBox="1">
              <a:spLocks noChangeArrowheads="1"/>
            </p:cNvSpPr>
            <p:nvPr/>
          </p:nvSpPr>
          <p:spPr bwMode="auto">
            <a:xfrm>
              <a:off x="1847" y="3430"/>
              <a:ext cx="5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r>
                <a:rPr lang="en-US" sz="2400">
                  <a:solidFill>
                    <a:srgbClr val="000000"/>
                  </a:solidFill>
                </a:rPr>
                <a:t>     </a:t>
              </a:r>
              <a:r>
                <a:rPr lang="en-US" sz="2400" b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38959" name="Text Box 46"/>
            <p:cNvSpPr txBox="1">
              <a:spLocks noChangeArrowheads="1"/>
            </p:cNvSpPr>
            <p:nvPr/>
          </p:nvSpPr>
          <p:spPr bwMode="auto">
            <a:xfrm>
              <a:off x="2496" y="3430"/>
              <a:ext cx="115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000000"/>
                  </a:solidFill>
                </a:rPr>
                <a:t>Sum(       )</a:t>
              </a:r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2895600" y="2133600"/>
            <a:ext cx="2590800" cy="2590800"/>
            <a:chOff x="3696" y="1344"/>
            <a:chExt cx="1632" cy="1632"/>
          </a:xfrm>
        </p:grpSpPr>
        <p:sp>
          <p:nvSpPr>
            <p:cNvPr id="38945" name="Rectangle 48"/>
            <p:cNvSpPr>
              <a:spLocks noChangeArrowheads="1"/>
            </p:cNvSpPr>
            <p:nvPr/>
          </p:nvSpPr>
          <p:spPr bwMode="auto">
            <a:xfrm>
              <a:off x="3696" y="1344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6" name="Rectangle 49"/>
            <p:cNvSpPr>
              <a:spLocks noChangeArrowheads="1"/>
            </p:cNvSpPr>
            <p:nvPr/>
          </p:nvSpPr>
          <p:spPr bwMode="auto">
            <a:xfrm>
              <a:off x="3696" y="1920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7" name="Rectangle 50"/>
            <p:cNvSpPr>
              <a:spLocks noChangeArrowheads="1"/>
            </p:cNvSpPr>
            <p:nvPr/>
          </p:nvSpPr>
          <p:spPr bwMode="auto">
            <a:xfrm>
              <a:off x="4848" y="2496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8" name="Rectangle 51"/>
            <p:cNvSpPr>
              <a:spLocks noChangeArrowheads="1"/>
            </p:cNvSpPr>
            <p:nvPr/>
          </p:nvSpPr>
          <p:spPr bwMode="auto">
            <a:xfrm>
              <a:off x="4848" y="1920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9" name="Rectangle 52"/>
            <p:cNvSpPr>
              <a:spLocks noChangeArrowheads="1"/>
            </p:cNvSpPr>
            <p:nvPr/>
          </p:nvSpPr>
          <p:spPr bwMode="auto">
            <a:xfrm>
              <a:off x="4848" y="1344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50" name="Rectangle 53"/>
            <p:cNvSpPr>
              <a:spLocks noChangeArrowheads="1"/>
            </p:cNvSpPr>
            <p:nvPr/>
          </p:nvSpPr>
          <p:spPr bwMode="auto">
            <a:xfrm>
              <a:off x="4272" y="1344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51" name="Rectangle 54"/>
            <p:cNvSpPr>
              <a:spLocks noChangeArrowheads="1"/>
            </p:cNvSpPr>
            <p:nvPr/>
          </p:nvSpPr>
          <p:spPr bwMode="auto">
            <a:xfrm>
              <a:off x="3696" y="2496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52" name="Rectangle 55"/>
            <p:cNvSpPr>
              <a:spLocks noChangeArrowheads="1"/>
            </p:cNvSpPr>
            <p:nvPr/>
          </p:nvSpPr>
          <p:spPr bwMode="auto">
            <a:xfrm>
              <a:off x="4272" y="2496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2895600" y="3048000"/>
            <a:ext cx="2590800" cy="1676400"/>
            <a:chOff x="3696" y="1920"/>
            <a:chExt cx="1632" cy="1056"/>
          </a:xfrm>
        </p:grpSpPr>
        <p:sp>
          <p:nvSpPr>
            <p:cNvPr id="38941" name="Rectangle 57"/>
            <p:cNvSpPr>
              <a:spLocks noChangeArrowheads="1"/>
            </p:cNvSpPr>
            <p:nvPr/>
          </p:nvSpPr>
          <p:spPr bwMode="auto">
            <a:xfrm>
              <a:off x="4848" y="2496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2" name="Rectangle 58"/>
            <p:cNvSpPr>
              <a:spLocks noChangeArrowheads="1"/>
            </p:cNvSpPr>
            <p:nvPr/>
          </p:nvSpPr>
          <p:spPr bwMode="auto">
            <a:xfrm>
              <a:off x="4848" y="1920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3" name="Rectangle 59"/>
            <p:cNvSpPr>
              <a:spLocks noChangeArrowheads="1"/>
            </p:cNvSpPr>
            <p:nvPr/>
          </p:nvSpPr>
          <p:spPr bwMode="auto">
            <a:xfrm>
              <a:off x="3696" y="2496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38944" name="Rectangle 60"/>
            <p:cNvSpPr>
              <a:spLocks noChangeArrowheads="1"/>
            </p:cNvSpPr>
            <p:nvPr/>
          </p:nvSpPr>
          <p:spPr bwMode="auto">
            <a:xfrm>
              <a:off x="4272" y="1920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66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</p:grpSp>
      <p:sp>
        <p:nvSpPr>
          <p:cNvPr id="12349" name="AutoShape 61"/>
          <p:cNvSpPr>
            <a:spLocks noChangeArrowheads="1"/>
          </p:cNvSpPr>
          <p:nvPr/>
        </p:nvSpPr>
        <p:spPr bwMode="auto">
          <a:xfrm>
            <a:off x="6324600" y="3657600"/>
            <a:ext cx="2536825" cy="914400"/>
          </a:xfrm>
          <a:prstGeom prst="wedgeRoundRectCallout">
            <a:avLst>
              <a:gd name="adj1" fmla="val 3005"/>
              <a:gd name="adj2" fmla="val -15138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0">
                <a:solidFill>
                  <a:srgbClr val="800000"/>
                </a:solidFill>
              </a:rPr>
              <a:t>Try to describe</a:t>
            </a:r>
            <a:br>
              <a:rPr lang="en-US" sz="2000" b="0">
                <a:solidFill>
                  <a:srgbClr val="800000"/>
                </a:solidFill>
              </a:rPr>
            </a:br>
            <a:r>
              <a:rPr lang="en-US" sz="2000" b="0">
                <a:solidFill>
                  <a:srgbClr val="800000"/>
                </a:solidFill>
              </a:rPr>
              <a:t>them in words</a:t>
            </a:r>
          </a:p>
        </p:txBody>
      </p:sp>
      <p:sp>
        <p:nvSpPr>
          <p:cNvPr id="12350" name="AutoShape 62"/>
          <p:cNvSpPr>
            <a:spLocks noChangeArrowheads="1"/>
          </p:cNvSpPr>
          <p:nvPr/>
        </p:nvSpPr>
        <p:spPr bwMode="auto">
          <a:xfrm>
            <a:off x="6172200" y="1219200"/>
            <a:ext cx="2743200" cy="1752600"/>
          </a:xfrm>
          <a:prstGeom prst="wedgeRoundRectCallout">
            <a:avLst>
              <a:gd name="adj1" fmla="val -73148"/>
              <a:gd name="adj2" fmla="val 71194"/>
              <a:gd name="adj3" fmla="val 16667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2000" b="0">
                <a:solidFill>
                  <a:srgbClr val="800000"/>
                </a:solidFill>
              </a:rPr>
              <a:t>What other </a:t>
            </a:r>
            <a:br>
              <a:rPr lang="en-US" sz="2000" b="0">
                <a:solidFill>
                  <a:srgbClr val="800000"/>
                </a:solidFill>
              </a:rPr>
            </a:br>
            <a:r>
              <a:rPr lang="en-US" sz="2000" b="0">
                <a:solidFill>
                  <a:srgbClr val="800000"/>
                </a:solidFill>
              </a:rPr>
              <a:t>configurations</a:t>
            </a:r>
            <a:br>
              <a:rPr lang="en-US" sz="2000" b="0">
                <a:solidFill>
                  <a:srgbClr val="800000"/>
                </a:solidFill>
              </a:rPr>
            </a:br>
            <a:r>
              <a:rPr lang="en-US" sz="2000" b="0">
                <a:solidFill>
                  <a:srgbClr val="800000"/>
                </a:solidFill>
              </a:rPr>
              <a:t>like this</a:t>
            </a:r>
            <a:br>
              <a:rPr lang="en-US" sz="2000" b="0">
                <a:solidFill>
                  <a:srgbClr val="800000"/>
                </a:solidFill>
              </a:rPr>
            </a:br>
            <a:r>
              <a:rPr lang="en-US" sz="2000" b="0">
                <a:solidFill>
                  <a:srgbClr val="800000"/>
                </a:solidFill>
              </a:rPr>
              <a:t>give one sum</a:t>
            </a:r>
            <a:br>
              <a:rPr lang="en-US" sz="2000" b="0">
                <a:solidFill>
                  <a:srgbClr val="800000"/>
                </a:solidFill>
              </a:rPr>
            </a:br>
            <a:r>
              <a:rPr lang="en-US" sz="2000" b="0">
                <a:solidFill>
                  <a:srgbClr val="800000"/>
                </a:solidFill>
              </a:rPr>
              <a:t>equal to another?</a:t>
            </a:r>
          </a:p>
        </p:txBody>
      </p: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990600" y="3657600"/>
            <a:ext cx="319088" cy="1143000"/>
            <a:chOff x="990600" y="3657600"/>
            <a:chExt cx="318755" cy="1143000"/>
          </a:xfrm>
          <a:solidFill>
            <a:srgbClr val="00FFFF"/>
          </a:solidFill>
        </p:grpSpPr>
        <p:sp>
          <p:nvSpPr>
            <p:cNvPr id="38938" name="Rectangle 67"/>
            <p:cNvSpPr>
              <a:spLocks noChangeArrowheads="1"/>
            </p:cNvSpPr>
            <p:nvPr/>
          </p:nvSpPr>
          <p:spPr bwMode="auto">
            <a:xfrm>
              <a:off x="1004555" y="4086886"/>
              <a:ext cx="304800" cy="304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38939" name="Rectangle 76"/>
            <p:cNvSpPr>
              <a:spLocks noChangeArrowheads="1"/>
            </p:cNvSpPr>
            <p:nvPr/>
          </p:nvSpPr>
          <p:spPr bwMode="auto">
            <a:xfrm>
              <a:off x="1004555" y="3657600"/>
              <a:ext cx="304800" cy="304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40" name="Rectangle 80"/>
            <p:cNvSpPr>
              <a:spLocks noChangeArrowheads="1"/>
            </p:cNvSpPr>
            <p:nvPr/>
          </p:nvSpPr>
          <p:spPr bwMode="auto">
            <a:xfrm>
              <a:off x="990600" y="4495800"/>
              <a:ext cx="304800" cy="304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82"/>
          <p:cNvGrpSpPr>
            <a:grpSpLocks/>
          </p:cNvGrpSpPr>
          <p:nvPr/>
        </p:nvGrpSpPr>
        <p:grpSpPr bwMode="auto">
          <a:xfrm>
            <a:off x="609600" y="2514600"/>
            <a:ext cx="1066800" cy="304800"/>
            <a:chOff x="685800" y="2514600"/>
            <a:chExt cx="1066800" cy="304800"/>
          </a:xfrm>
        </p:grpSpPr>
        <p:sp>
          <p:nvSpPr>
            <p:cNvPr id="38935" name="Rectangle 64"/>
            <p:cNvSpPr>
              <a:spLocks noChangeArrowheads="1"/>
            </p:cNvSpPr>
            <p:nvPr/>
          </p:nvSpPr>
          <p:spPr bwMode="auto">
            <a:xfrm>
              <a:off x="1447800" y="2514600"/>
              <a:ext cx="304800" cy="3048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6" name="Rectangle 70"/>
            <p:cNvSpPr>
              <a:spLocks noChangeArrowheads="1"/>
            </p:cNvSpPr>
            <p:nvPr/>
          </p:nvSpPr>
          <p:spPr bwMode="auto">
            <a:xfrm>
              <a:off x="685800" y="2514600"/>
              <a:ext cx="304800" cy="3048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7" name="Rectangle 81"/>
            <p:cNvSpPr>
              <a:spLocks noChangeArrowheads="1"/>
            </p:cNvSpPr>
            <p:nvPr/>
          </p:nvSpPr>
          <p:spPr bwMode="auto">
            <a:xfrm>
              <a:off x="1066800" y="2514600"/>
              <a:ext cx="304800" cy="3048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" name="Group 84"/>
          <p:cNvGrpSpPr>
            <a:grpSpLocks/>
          </p:cNvGrpSpPr>
          <p:nvPr/>
        </p:nvGrpSpPr>
        <p:grpSpPr bwMode="auto">
          <a:xfrm>
            <a:off x="609600" y="3654425"/>
            <a:ext cx="1081088" cy="1146175"/>
            <a:chOff x="609600" y="3654095"/>
            <a:chExt cx="1080755" cy="1146505"/>
          </a:xfrm>
          <a:solidFill>
            <a:srgbClr val="00FFFF"/>
          </a:solidFill>
        </p:grpSpPr>
        <p:sp>
          <p:nvSpPr>
            <p:cNvPr id="38932" name="Rectangle 77"/>
            <p:cNvSpPr>
              <a:spLocks noChangeArrowheads="1"/>
            </p:cNvSpPr>
            <p:nvPr/>
          </p:nvSpPr>
          <p:spPr bwMode="auto">
            <a:xfrm>
              <a:off x="1385555" y="3654095"/>
              <a:ext cx="304800" cy="304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3" name="Rectangle 79"/>
            <p:cNvSpPr>
              <a:spLocks noChangeArrowheads="1"/>
            </p:cNvSpPr>
            <p:nvPr/>
          </p:nvSpPr>
          <p:spPr bwMode="auto">
            <a:xfrm>
              <a:off x="609600" y="4495800"/>
              <a:ext cx="304800" cy="30480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4" name="Text Box 82"/>
            <p:cNvSpPr txBox="1">
              <a:spLocks noChangeArrowheads="1"/>
            </p:cNvSpPr>
            <p:nvPr/>
          </p:nvSpPr>
          <p:spPr bwMode="auto">
            <a:xfrm>
              <a:off x="990600" y="3979863"/>
              <a:ext cx="381000" cy="46179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000000"/>
                  </a:solidFill>
                  <a:latin typeface="Arial Narrow" charset="0"/>
                </a:rPr>
                <a:t>2</a:t>
              </a:r>
              <a:endParaRPr lang="en-US" b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83"/>
          <p:cNvGrpSpPr>
            <a:grpSpLocks/>
          </p:cNvGrpSpPr>
          <p:nvPr/>
        </p:nvGrpSpPr>
        <p:grpSpPr bwMode="auto">
          <a:xfrm>
            <a:off x="609600" y="2133600"/>
            <a:ext cx="1066800" cy="1066800"/>
            <a:chOff x="685800" y="2133600"/>
            <a:chExt cx="1066800" cy="1066800"/>
          </a:xfrm>
        </p:grpSpPr>
        <p:sp>
          <p:nvSpPr>
            <p:cNvPr id="38929" name="Rectangle 65"/>
            <p:cNvSpPr>
              <a:spLocks noChangeArrowheads="1"/>
            </p:cNvSpPr>
            <p:nvPr/>
          </p:nvSpPr>
          <p:spPr bwMode="auto">
            <a:xfrm>
              <a:off x="1447800" y="2895600"/>
              <a:ext cx="304800" cy="3048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0" name="Rectangle 69"/>
            <p:cNvSpPr>
              <a:spLocks noChangeArrowheads="1"/>
            </p:cNvSpPr>
            <p:nvPr/>
          </p:nvSpPr>
          <p:spPr bwMode="auto">
            <a:xfrm>
              <a:off x="685800" y="2133600"/>
              <a:ext cx="304800" cy="3048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31" name="Text Box 72"/>
            <p:cNvSpPr txBox="1">
              <a:spLocks noChangeArrowheads="1"/>
            </p:cNvSpPr>
            <p:nvPr/>
          </p:nvSpPr>
          <p:spPr bwMode="auto">
            <a:xfrm>
              <a:off x="1066800" y="2438400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000000"/>
                  </a:solidFill>
                  <a:latin typeface="Arial Narrow" charset="0"/>
                </a:rPr>
                <a:t>2</a:t>
              </a:r>
              <a:endParaRPr lang="en-US" b="0">
                <a:solidFill>
                  <a:srgbClr val="000000"/>
                </a:solidFill>
              </a:endParaRPr>
            </a:p>
          </p:txBody>
        </p:sp>
      </p:grpSp>
      <p:sp>
        <p:nvSpPr>
          <p:cNvPr id="79" name="Rounded Rectangular Callout 78"/>
          <p:cNvSpPr/>
          <p:nvPr/>
        </p:nvSpPr>
        <p:spPr bwMode="auto">
          <a:xfrm>
            <a:off x="6019800" y="4648200"/>
            <a:ext cx="2895600" cy="838200"/>
          </a:xfrm>
          <a:prstGeom prst="wedgeRoundRectCallout">
            <a:avLst>
              <a:gd name="adj1" fmla="val -36258"/>
              <a:gd name="adj2" fmla="val 87723"/>
              <a:gd name="adj3" fmla="val 16667"/>
            </a:avLst>
          </a:prstGeom>
          <a:solidFill>
            <a:srgbClr val="B9CA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GB" sz="2000" b="0">
                <a:solidFill>
                  <a:srgbClr val="0000BF"/>
                </a:solidFill>
              </a:rPr>
              <a:t>Any colour-symmetric </a:t>
            </a:r>
            <a:br>
              <a:rPr lang="en-GB" sz="2000" b="0">
                <a:solidFill>
                  <a:srgbClr val="0000BF"/>
                </a:solidFill>
              </a:rPr>
            </a:br>
            <a:r>
              <a:rPr lang="en-GB" sz="2000" b="0">
                <a:solidFill>
                  <a:srgbClr val="0000BF"/>
                </a:solidFill>
              </a:rPr>
              <a:t>arrangement?</a:t>
            </a:r>
          </a:p>
        </p:txBody>
      </p:sp>
    </p:spTree>
    <p:extLst>
      <p:ext uri="{BB962C8B-B14F-4D97-AF65-F5344CB8AC3E}">
        <p14:creationId xmlns:p14="http://schemas.microsoft.com/office/powerpoint/2010/main" val="356633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9" grpId="0" animBg="1" autoUpdateAnimBg="0"/>
      <p:bldP spid="12349" grpId="1" animBg="1"/>
      <p:bldP spid="12350" grpId="0" animBg="1" autoUpdateAnimBg="0"/>
      <p:bldP spid="12350" grpId="1" animBg="1"/>
      <p:bldP spid="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305800" cy="1104900"/>
          </a:xfrm>
        </p:spPr>
        <p:txBody>
          <a:bodyPr anchor="t"/>
          <a:lstStyle/>
          <a:p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More Magic Square Reasoning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2819400" y="1524000"/>
            <a:ext cx="3657600" cy="3657600"/>
            <a:chOff x="2832" y="1104"/>
            <a:chExt cx="2304" cy="2304"/>
          </a:xfrm>
        </p:grpSpPr>
        <p:sp>
          <p:nvSpPr>
            <p:cNvPr id="41005" name="Rectangle 4"/>
            <p:cNvSpPr>
              <a:spLocks noChangeArrowheads="1"/>
            </p:cNvSpPr>
            <p:nvPr/>
          </p:nvSpPr>
          <p:spPr bwMode="auto">
            <a:xfrm>
              <a:off x="2832" y="1104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6" name="Rectangle 5"/>
            <p:cNvSpPr>
              <a:spLocks noChangeArrowheads="1"/>
            </p:cNvSpPr>
            <p:nvPr/>
          </p:nvSpPr>
          <p:spPr bwMode="auto">
            <a:xfrm>
              <a:off x="3408" y="1104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7" name="Rectangle 6"/>
            <p:cNvSpPr>
              <a:spLocks noChangeArrowheads="1"/>
            </p:cNvSpPr>
            <p:nvPr/>
          </p:nvSpPr>
          <p:spPr bwMode="auto">
            <a:xfrm>
              <a:off x="3984" y="1104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8" name="Rectangle 7"/>
            <p:cNvSpPr>
              <a:spLocks noChangeArrowheads="1"/>
            </p:cNvSpPr>
            <p:nvPr/>
          </p:nvSpPr>
          <p:spPr bwMode="auto">
            <a:xfrm>
              <a:off x="4560" y="1104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9" name="Rectangle 8"/>
            <p:cNvSpPr>
              <a:spLocks noChangeArrowheads="1"/>
            </p:cNvSpPr>
            <p:nvPr/>
          </p:nvSpPr>
          <p:spPr bwMode="auto">
            <a:xfrm>
              <a:off x="2832" y="1680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0" name="Rectangle 9"/>
            <p:cNvSpPr>
              <a:spLocks noChangeArrowheads="1"/>
            </p:cNvSpPr>
            <p:nvPr/>
          </p:nvSpPr>
          <p:spPr bwMode="auto">
            <a:xfrm>
              <a:off x="3408" y="1680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1" name="Rectangle 10"/>
            <p:cNvSpPr>
              <a:spLocks noChangeArrowheads="1"/>
            </p:cNvSpPr>
            <p:nvPr/>
          </p:nvSpPr>
          <p:spPr bwMode="auto">
            <a:xfrm>
              <a:off x="3984" y="1680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2" name="Rectangle 11"/>
            <p:cNvSpPr>
              <a:spLocks noChangeArrowheads="1"/>
            </p:cNvSpPr>
            <p:nvPr/>
          </p:nvSpPr>
          <p:spPr bwMode="auto">
            <a:xfrm>
              <a:off x="4560" y="1680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3" name="Rectangle 12"/>
            <p:cNvSpPr>
              <a:spLocks noChangeArrowheads="1"/>
            </p:cNvSpPr>
            <p:nvPr/>
          </p:nvSpPr>
          <p:spPr bwMode="auto">
            <a:xfrm>
              <a:off x="2832" y="2256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4" name="Rectangle 13"/>
            <p:cNvSpPr>
              <a:spLocks noChangeArrowheads="1"/>
            </p:cNvSpPr>
            <p:nvPr/>
          </p:nvSpPr>
          <p:spPr bwMode="auto">
            <a:xfrm>
              <a:off x="3408" y="2256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5" name="Rectangle 14"/>
            <p:cNvSpPr>
              <a:spLocks noChangeArrowheads="1"/>
            </p:cNvSpPr>
            <p:nvPr/>
          </p:nvSpPr>
          <p:spPr bwMode="auto">
            <a:xfrm>
              <a:off x="3984" y="2256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6" name="Rectangle 15"/>
            <p:cNvSpPr>
              <a:spLocks noChangeArrowheads="1"/>
            </p:cNvSpPr>
            <p:nvPr/>
          </p:nvSpPr>
          <p:spPr bwMode="auto">
            <a:xfrm>
              <a:off x="4560" y="2256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7" name="Rectangle 16"/>
            <p:cNvSpPr>
              <a:spLocks noChangeArrowheads="1"/>
            </p:cNvSpPr>
            <p:nvPr/>
          </p:nvSpPr>
          <p:spPr bwMode="auto">
            <a:xfrm>
              <a:off x="2832" y="2832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8" name="Rectangle 17"/>
            <p:cNvSpPr>
              <a:spLocks noChangeArrowheads="1"/>
            </p:cNvSpPr>
            <p:nvPr/>
          </p:nvSpPr>
          <p:spPr bwMode="auto">
            <a:xfrm>
              <a:off x="3408" y="2832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9" name="Rectangle 18"/>
            <p:cNvSpPr>
              <a:spLocks noChangeArrowheads="1"/>
            </p:cNvSpPr>
            <p:nvPr/>
          </p:nvSpPr>
          <p:spPr bwMode="auto">
            <a:xfrm>
              <a:off x="3984" y="2832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20" name="Rectangle 19"/>
            <p:cNvSpPr>
              <a:spLocks noChangeArrowheads="1"/>
            </p:cNvSpPr>
            <p:nvPr/>
          </p:nvSpPr>
          <p:spPr bwMode="auto">
            <a:xfrm>
              <a:off x="4560" y="2832"/>
              <a:ext cx="576" cy="576"/>
            </a:xfrm>
            <a:prstGeom prst="rect">
              <a:avLst/>
            </a:prstGeom>
            <a:noFill/>
            <a:ln w="571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895600" y="1600200"/>
            <a:ext cx="3505200" cy="3505200"/>
            <a:chOff x="2880" y="1152"/>
            <a:chExt cx="2208" cy="2208"/>
          </a:xfrm>
        </p:grpSpPr>
        <p:sp>
          <p:nvSpPr>
            <p:cNvPr id="40999" name="Rectangle 21"/>
            <p:cNvSpPr>
              <a:spLocks noChangeArrowheads="1"/>
            </p:cNvSpPr>
            <p:nvPr/>
          </p:nvSpPr>
          <p:spPr bwMode="auto">
            <a:xfrm>
              <a:off x="3456" y="1152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0" name="Rectangle 22"/>
            <p:cNvSpPr>
              <a:spLocks noChangeArrowheads="1"/>
            </p:cNvSpPr>
            <p:nvPr/>
          </p:nvSpPr>
          <p:spPr bwMode="auto">
            <a:xfrm>
              <a:off x="4032" y="1152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1" name="Rectangle 23"/>
            <p:cNvSpPr>
              <a:spLocks noChangeArrowheads="1"/>
            </p:cNvSpPr>
            <p:nvPr/>
          </p:nvSpPr>
          <p:spPr bwMode="auto">
            <a:xfrm>
              <a:off x="4608" y="1152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2" name="Rectangle 24"/>
            <p:cNvSpPr>
              <a:spLocks noChangeArrowheads="1"/>
            </p:cNvSpPr>
            <p:nvPr/>
          </p:nvSpPr>
          <p:spPr bwMode="auto">
            <a:xfrm>
              <a:off x="2880" y="1728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3" name="Rectangle 25"/>
            <p:cNvSpPr>
              <a:spLocks noChangeArrowheads="1"/>
            </p:cNvSpPr>
            <p:nvPr/>
          </p:nvSpPr>
          <p:spPr bwMode="auto">
            <a:xfrm>
              <a:off x="2880" y="2304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4" name="Rectangle 26"/>
            <p:cNvSpPr>
              <a:spLocks noChangeArrowheads="1"/>
            </p:cNvSpPr>
            <p:nvPr/>
          </p:nvSpPr>
          <p:spPr bwMode="auto">
            <a:xfrm>
              <a:off x="2880" y="2880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895600" y="1600200"/>
            <a:ext cx="3505200" cy="3505200"/>
            <a:chOff x="2880" y="1152"/>
            <a:chExt cx="2208" cy="2208"/>
          </a:xfrm>
        </p:grpSpPr>
        <p:sp>
          <p:nvSpPr>
            <p:cNvPr id="40991" name="Rectangle 28"/>
            <p:cNvSpPr>
              <a:spLocks noChangeArrowheads="1"/>
            </p:cNvSpPr>
            <p:nvPr/>
          </p:nvSpPr>
          <p:spPr bwMode="auto">
            <a:xfrm>
              <a:off x="3456" y="1728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2" name="Rectangle 29"/>
            <p:cNvSpPr>
              <a:spLocks noChangeArrowheads="1"/>
            </p:cNvSpPr>
            <p:nvPr/>
          </p:nvSpPr>
          <p:spPr bwMode="auto">
            <a:xfrm>
              <a:off x="4032" y="1728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3" name="Rectangle 30"/>
            <p:cNvSpPr>
              <a:spLocks noChangeArrowheads="1"/>
            </p:cNvSpPr>
            <p:nvPr/>
          </p:nvSpPr>
          <p:spPr bwMode="auto">
            <a:xfrm>
              <a:off x="4032" y="2304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4" name="Rectangle 31"/>
            <p:cNvSpPr>
              <a:spLocks noChangeArrowheads="1"/>
            </p:cNvSpPr>
            <p:nvPr/>
          </p:nvSpPr>
          <p:spPr bwMode="auto">
            <a:xfrm>
              <a:off x="2880" y="1152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5" name="Rectangle 32"/>
            <p:cNvSpPr>
              <a:spLocks noChangeArrowheads="1"/>
            </p:cNvSpPr>
            <p:nvPr/>
          </p:nvSpPr>
          <p:spPr bwMode="auto">
            <a:xfrm>
              <a:off x="4608" y="2880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6" name="Rectangle 33"/>
            <p:cNvSpPr>
              <a:spLocks noChangeArrowheads="1"/>
            </p:cNvSpPr>
            <p:nvPr/>
          </p:nvSpPr>
          <p:spPr bwMode="auto">
            <a:xfrm>
              <a:off x="4608" y="1152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7" name="Rectangle 34"/>
            <p:cNvSpPr>
              <a:spLocks noChangeArrowheads="1"/>
            </p:cNvSpPr>
            <p:nvPr/>
          </p:nvSpPr>
          <p:spPr bwMode="auto">
            <a:xfrm>
              <a:off x="3456" y="2304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8" name="Rectangle 35"/>
            <p:cNvSpPr>
              <a:spLocks noChangeArrowheads="1"/>
            </p:cNvSpPr>
            <p:nvPr/>
          </p:nvSpPr>
          <p:spPr bwMode="auto">
            <a:xfrm>
              <a:off x="2880" y="2880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2895600" y="1600200"/>
            <a:ext cx="3505200" cy="3505200"/>
            <a:chOff x="3888" y="1248"/>
            <a:chExt cx="2208" cy="2208"/>
          </a:xfrm>
        </p:grpSpPr>
        <p:sp>
          <p:nvSpPr>
            <p:cNvPr id="40987" name="Rectangle 37"/>
            <p:cNvSpPr>
              <a:spLocks noChangeArrowheads="1"/>
            </p:cNvSpPr>
            <p:nvPr/>
          </p:nvSpPr>
          <p:spPr bwMode="auto">
            <a:xfrm>
              <a:off x="5616" y="1248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8" name="Rectangle 38"/>
            <p:cNvSpPr>
              <a:spLocks noChangeArrowheads="1"/>
            </p:cNvSpPr>
            <p:nvPr/>
          </p:nvSpPr>
          <p:spPr bwMode="auto">
            <a:xfrm>
              <a:off x="4464" y="1824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9" name="Rectangle 39"/>
            <p:cNvSpPr>
              <a:spLocks noChangeArrowheads="1"/>
            </p:cNvSpPr>
            <p:nvPr/>
          </p:nvSpPr>
          <p:spPr bwMode="auto">
            <a:xfrm>
              <a:off x="5040" y="2400"/>
              <a:ext cx="480" cy="48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90" name="Rectangle 40"/>
            <p:cNvSpPr>
              <a:spLocks noChangeArrowheads="1"/>
            </p:cNvSpPr>
            <p:nvPr/>
          </p:nvSpPr>
          <p:spPr bwMode="auto">
            <a:xfrm>
              <a:off x="3888" y="2976"/>
              <a:ext cx="480" cy="48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2987824" y="1628800"/>
            <a:ext cx="3352800" cy="3200400"/>
            <a:chOff x="-703" y="2763"/>
            <a:chExt cx="2112" cy="2016"/>
          </a:xfrm>
        </p:grpSpPr>
        <p:sp>
          <p:nvSpPr>
            <p:cNvPr id="40983" name="Line 42"/>
            <p:cNvSpPr>
              <a:spLocks noChangeShapeType="1"/>
            </p:cNvSpPr>
            <p:nvPr/>
          </p:nvSpPr>
          <p:spPr bwMode="auto">
            <a:xfrm>
              <a:off x="-703" y="3483"/>
              <a:ext cx="2064" cy="0"/>
            </a:xfrm>
            <a:prstGeom prst="line">
              <a:avLst/>
            </a:prstGeom>
            <a:noFill/>
            <a:ln w="127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4" name="Line 43"/>
            <p:cNvSpPr>
              <a:spLocks noChangeShapeType="1"/>
            </p:cNvSpPr>
            <p:nvPr/>
          </p:nvSpPr>
          <p:spPr bwMode="auto">
            <a:xfrm>
              <a:off x="-703" y="4059"/>
              <a:ext cx="2112" cy="0"/>
            </a:xfrm>
            <a:prstGeom prst="line">
              <a:avLst/>
            </a:prstGeom>
            <a:noFill/>
            <a:ln w="127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5" name="Line 44"/>
            <p:cNvSpPr>
              <a:spLocks noChangeShapeType="1"/>
            </p:cNvSpPr>
            <p:nvPr/>
          </p:nvSpPr>
          <p:spPr bwMode="auto">
            <a:xfrm flipV="1">
              <a:off x="-511" y="2763"/>
              <a:ext cx="0" cy="2016"/>
            </a:xfrm>
            <a:prstGeom prst="line">
              <a:avLst/>
            </a:prstGeom>
            <a:noFill/>
            <a:ln w="127000">
              <a:solidFill>
                <a:srgbClr val="66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6" name="Line 45"/>
            <p:cNvSpPr>
              <a:spLocks noChangeShapeType="1"/>
            </p:cNvSpPr>
            <p:nvPr/>
          </p:nvSpPr>
          <p:spPr bwMode="auto">
            <a:xfrm flipV="1">
              <a:off x="1217" y="2763"/>
              <a:ext cx="0" cy="2016"/>
            </a:xfrm>
            <a:prstGeom prst="line">
              <a:avLst/>
            </a:prstGeom>
            <a:noFill/>
            <a:ln w="127000">
              <a:solidFill>
                <a:srgbClr val="66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2987824" y="1556792"/>
            <a:ext cx="3352800" cy="3276600"/>
            <a:chOff x="288" y="1104"/>
            <a:chExt cx="2112" cy="2064"/>
          </a:xfrm>
        </p:grpSpPr>
        <p:sp>
          <p:nvSpPr>
            <p:cNvPr id="40977" name="Line 47"/>
            <p:cNvSpPr>
              <a:spLocks noChangeShapeType="1"/>
            </p:cNvSpPr>
            <p:nvPr/>
          </p:nvSpPr>
          <p:spPr bwMode="auto">
            <a:xfrm flipH="1" flipV="1">
              <a:off x="432" y="1152"/>
              <a:ext cx="1776" cy="2016"/>
            </a:xfrm>
            <a:prstGeom prst="line">
              <a:avLst/>
            </a:prstGeom>
            <a:noFill/>
            <a:ln w="127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8" name="Line 48"/>
            <p:cNvSpPr>
              <a:spLocks noChangeShapeType="1"/>
            </p:cNvSpPr>
            <p:nvPr/>
          </p:nvSpPr>
          <p:spPr bwMode="auto">
            <a:xfrm>
              <a:off x="288" y="1872"/>
              <a:ext cx="2064" cy="0"/>
            </a:xfrm>
            <a:prstGeom prst="line">
              <a:avLst/>
            </a:prstGeom>
            <a:noFill/>
            <a:ln w="127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9" name="Line 49"/>
            <p:cNvSpPr>
              <a:spLocks noChangeShapeType="1"/>
            </p:cNvSpPr>
            <p:nvPr/>
          </p:nvSpPr>
          <p:spPr bwMode="auto">
            <a:xfrm>
              <a:off x="288" y="2448"/>
              <a:ext cx="2112" cy="0"/>
            </a:xfrm>
            <a:prstGeom prst="line">
              <a:avLst/>
            </a:prstGeom>
            <a:noFill/>
            <a:ln w="1270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0" name="Line 50"/>
            <p:cNvSpPr>
              <a:spLocks noChangeShapeType="1"/>
            </p:cNvSpPr>
            <p:nvPr/>
          </p:nvSpPr>
          <p:spPr bwMode="auto">
            <a:xfrm flipV="1">
              <a:off x="2208" y="1152"/>
              <a:ext cx="0" cy="2016"/>
            </a:xfrm>
            <a:prstGeom prst="line">
              <a:avLst/>
            </a:prstGeom>
            <a:noFill/>
            <a:ln w="1270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1" name="Line 51"/>
            <p:cNvSpPr>
              <a:spLocks noChangeShapeType="1"/>
            </p:cNvSpPr>
            <p:nvPr/>
          </p:nvSpPr>
          <p:spPr bwMode="auto">
            <a:xfrm flipV="1">
              <a:off x="432" y="1152"/>
              <a:ext cx="1824" cy="1920"/>
            </a:xfrm>
            <a:prstGeom prst="line">
              <a:avLst/>
            </a:prstGeom>
            <a:noFill/>
            <a:ln w="1270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2" name="Line 52"/>
            <p:cNvSpPr>
              <a:spLocks noChangeShapeType="1"/>
            </p:cNvSpPr>
            <p:nvPr/>
          </p:nvSpPr>
          <p:spPr bwMode="auto">
            <a:xfrm flipV="1">
              <a:off x="432" y="1104"/>
              <a:ext cx="0" cy="2016"/>
            </a:xfrm>
            <a:prstGeom prst="line">
              <a:avLst/>
            </a:prstGeom>
            <a:noFill/>
            <a:ln w="12700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2362200" y="5516563"/>
            <a:ext cx="3733800" cy="579437"/>
            <a:chOff x="1296" y="3430"/>
            <a:chExt cx="2352" cy="365"/>
          </a:xfrm>
        </p:grpSpPr>
        <p:sp>
          <p:nvSpPr>
            <p:cNvPr id="40970" name="Rectangle 54"/>
            <p:cNvSpPr>
              <a:spLocks noChangeArrowheads="1"/>
            </p:cNvSpPr>
            <p:nvPr/>
          </p:nvSpPr>
          <p:spPr bwMode="auto">
            <a:xfrm>
              <a:off x="1900" y="3435"/>
              <a:ext cx="356" cy="35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40971" name="Rectangle 55"/>
            <p:cNvSpPr>
              <a:spLocks noChangeArrowheads="1"/>
            </p:cNvSpPr>
            <p:nvPr/>
          </p:nvSpPr>
          <p:spPr bwMode="auto">
            <a:xfrm>
              <a:off x="3100" y="3435"/>
              <a:ext cx="356" cy="356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GB" b="0">
                <a:solidFill>
                  <a:srgbClr val="000000"/>
                </a:solidFill>
              </a:endParaRPr>
            </a:p>
          </p:txBody>
        </p:sp>
        <p:sp>
          <p:nvSpPr>
            <p:cNvPr id="40972" name="Text Box 56"/>
            <p:cNvSpPr txBox="1">
              <a:spLocks noChangeArrowheads="1"/>
            </p:cNvSpPr>
            <p:nvPr/>
          </p:nvSpPr>
          <p:spPr bwMode="auto">
            <a:xfrm>
              <a:off x="2324" y="3430"/>
              <a:ext cx="3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 dirty="0">
                  <a:solidFill>
                    <a:srgbClr val="000000"/>
                  </a:solidFill>
                  <a:latin typeface="Arial Narrow" charset="0"/>
                </a:rPr>
                <a:t>=</a:t>
              </a:r>
            </a:p>
          </p:txBody>
        </p:sp>
        <p:sp>
          <p:nvSpPr>
            <p:cNvPr id="40974" name="Text Box 58"/>
            <p:cNvSpPr txBox="1">
              <a:spLocks noChangeArrowheads="1"/>
            </p:cNvSpPr>
            <p:nvPr/>
          </p:nvSpPr>
          <p:spPr bwMode="auto">
            <a:xfrm>
              <a:off x="1296" y="3430"/>
              <a:ext cx="86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Sum(</a:t>
              </a:r>
            </a:p>
          </p:txBody>
        </p:sp>
        <p:sp>
          <p:nvSpPr>
            <p:cNvPr id="40975" name="Text Box 59"/>
            <p:cNvSpPr txBox="1">
              <a:spLocks noChangeArrowheads="1"/>
            </p:cNvSpPr>
            <p:nvPr/>
          </p:nvSpPr>
          <p:spPr bwMode="auto">
            <a:xfrm>
              <a:off x="1814" y="3430"/>
              <a:ext cx="59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       )</a:t>
              </a:r>
            </a:p>
          </p:txBody>
        </p:sp>
        <p:sp>
          <p:nvSpPr>
            <p:cNvPr id="40976" name="Text Box 60"/>
            <p:cNvSpPr txBox="1">
              <a:spLocks noChangeArrowheads="1"/>
            </p:cNvSpPr>
            <p:nvPr/>
          </p:nvSpPr>
          <p:spPr bwMode="auto">
            <a:xfrm>
              <a:off x="2496" y="3430"/>
              <a:ext cx="115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 b="0">
                  <a:solidFill>
                    <a:srgbClr val="000000"/>
                  </a:solidFill>
                  <a:latin typeface="Arial Narrow" charset="0"/>
                </a:rPr>
                <a:t>Sum(       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29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Square Deductions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838200"/>
          </a:xfrm>
        </p:spPr>
        <p:txBody>
          <a:bodyPr/>
          <a:lstStyle/>
          <a:p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Each of the inner quadrilaterals is a square.</a:t>
            </a: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4191000" y="2057400"/>
          <a:ext cx="4710113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Document" r:id="rId3" imgW="3048000" imgH="2959100" progId="Word.Document.12">
                  <p:link updateAutomatic="1"/>
                </p:oleObj>
              </mc:Choice>
              <mc:Fallback>
                <p:oleObj name="Document" r:id="rId3" imgW="3048000" imgH="29591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57400"/>
                        <a:ext cx="4710113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79512" y="1412776"/>
            <a:ext cx="2520280" cy="14436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bg1"/>
              </a:buClr>
              <a:buSzPct val="75000"/>
              <a:buFont typeface="Wingdings" charset="2"/>
              <a:buChar char="v"/>
            </a:pPr>
            <a:r>
              <a:rPr lang="en-US" sz="2400" b="0">
                <a:solidFill>
                  <a:schemeClr val="accent3">
                    <a:lumMod val="50000"/>
                  </a:schemeClr>
                </a:solidFill>
              </a:rPr>
              <a:t>Can the outer quadrilateral </a:t>
            </a:r>
            <a:br>
              <a:rPr lang="en-US" sz="2400" b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2400" b="0">
                <a:solidFill>
                  <a:schemeClr val="accent3">
                    <a:lumMod val="50000"/>
                  </a:schemeClr>
                </a:solidFill>
              </a:rPr>
              <a:t>be square?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04248" y="3933056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6216" y="3140968"/>
            <a:ext cx="356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68344" y="3284984"/>
            <a:ext cx="687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a+b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52320" y="5271591"/>
            <a:ext cx="862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2a+b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76056" y="5013176"/>
            <a:ext cx="862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3a+b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32040" y="2708920"/>
            <a:ext cx="53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4a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88642" y="2060848"/>
            <a:ext cx="882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4a–b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9992" y="1556792"/>
            <a:ext cx="2297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4(4a–b) = a+2b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560" y="4768056"/>
            <a:ext cx="2101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7a+b = 5a+2b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544" y="4336008"/>
            <a:ext cx="2313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To be a square: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64288" y="1527175"/>
            <a:ext cx="1371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15a = 6b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9552" y="5200104"/>
            <a:ext cx="1530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0">
                <a:solidFill>
                  <a:srgbClr val="000000"/>
                </a:solidFill>
              </a:rPr>
              <a:t>So 2a = b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9712" y="5704160"/>
            <a:ext cx="977900" cy="9652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95536" y="2636912"/>
            <a:ext cx="29313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0">
                <a:solidFill>
                  <a:srgbClr val="FF0000"/>
                </a:solidFill>
              </a:rPr>
              <a:t>Acknowledge ignorance:</a:t>
            </a:r>
          </a:p>
          <a:p>
            <a:pPr algn="ctr"/>
            <a:r>
              <a:rPr lang="en-GB" sz="2000" b="0">
                <a:solidFill>
                  <a:srgbClr val="FF0000"/>
                </a:solidFill>
              </a:rPr>
              <a:t>denote size of edge of </a:t>
            </a:r>
            <a:br>
              <a:rPr lang="en-GB" sz="2000" b="0">
                <a:solidFill>
                  <a:srgbClr val="FF0000"/>
                </a:solidFill>
              </a:rPr>
            </a:br>
            <a:r>
              <a:rPr lang="en-GB" sz="2000" b="0">
                <a:solidFill>
                  <a:srgbClr val="FF0000"/>
                </a:solidFill>
              </a:rPr>
              <a:t>smallest square by a;</a:t>
            </a:r>
          </a:p>
        </p:txBody>
      </p:sp>
      <p:sp>
        <p:nvSpPr>
          <p:cNvPr id="6" name="Rectangle 5"/>
          <p:cNvSpPr/>
          <p:nvPr/>
        </p:nvSpPr>
        <p:spPr>
          <a:xfrm>
            <a:off x="387990" y="3645024"/>
            <a:ext cx="33199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0">
                <a:solidFill>
                  <a:srgbClr val="FF0000"/>
                </a:solidFill>
              </a:rPr>
              <a:t>Adjacent square edge by b</a:t>
            </a:r>
          </a:p>
        </p:txBody>
      </p:sp>
    </p:spTree>
    <p:extLst>
      <p:ext uri="{BB962C8B-B14F-4D97-AF65-F5344CB8AC3E}">
        <p14:creationId xmlns:p14="http://schemas.microsoft.com/office/powerpoint/2010/main" val="272010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 uiExpand="1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Human Psyche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859185"/>
            <a:ext cx="370205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622799" y="1152748"/>
            <a:ext cx="3178175" cy="1327151"/>
            <a:chOff x="2912" y="540"/>
            <a:chExt cx="2002" cy="836"/>
          </a:xfrm>
        </p:grpSpPr>
        <p:sp>
          <p:nvSpPr>
            <p:cNvPr id="7" name="Rectangle 7"/>
            <p:cNvSpPr>
              <a:spLocks/>
            </p:cNvSpPr>
            <p:nvPr/>
          </p:nvSpPr>
          <p:spPr bwMode="auto">
            <a:xfrm>
              <a:off x="4050" y="540"/>
              <a:ext cx="86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Imagery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rot="10800000" flipH="1">
              <a:off x="2912" y="682"/>
              <a:ext cx="1066" cy="694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2454275" y="1176560"/>
            <a:ext cx="3463925" cy="1022349"/>
            <a:chOff x="1546" y="555"/>
            <a:chExt cx="2182" cy="644"/>
          </a:xfrm>
        </p:grpSpPr>
        <p:sp>
          <p:nvSpPr>
            <p:cNvPr id="10" name="Rectangle 5"/>
            <p:cNvSpPr>
              <a:spLocks/>
            </p:cNvSpPr>
            <p:nvPr/>
          </p:nvSpPr>
          <p:spPr bwMode="auto">
            <a:xfrm>
              <a:off x="1546" y="555"/>
              <a:ext cx="2182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Awareness (cognition)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rot="10800000">
              <a:off x="2240" y="847"/>
              <a:ext cx="245" cy="352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1603375" y="1851249"/>
            <a:ext cx="1455738" cy="463551"/>
            <a:chOff x="1010" y="987"/>
            <a:chExt cx="917" cy="292"/>
          </a:xfrm>
        </p:grpSpPr>
        <p:sp>
          <p:nvSpPr>
            <p:cNvPr id="13" name="Rectangle 6"/>
            <p:cNvSpPr>
              <a:spLocks/>
            </p:cNvSpPr>
            <p:nvPr/>
          </p:nvSpPr>
          <p:spPr bwMode="auto">
            <a:xfrm>
              <a:off x="1010" y="987"/>
              <a:ext cx="41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Will</a:t>
              </a:r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rot="10800000">
              <a:off x="1458" y="1162"/>
              <a:ext cx="469" cy="117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704850" y="3419698"/>
            <a:ext cx="2528888" cy="1292225"/>
            <a:chOff x="444" y="1968"/>
            <a:chExt cx="1593" cy="814"/>
          </a:xfrm>
        </p:grpSpPr>
        <p:sp>
          <p:nvSpPr>
            <p:cNvPr id="16" name="Rectangle 4"/>
            <p:cNvSpPr>
              <a:spLocks/>
            </p:cNvSpPr>
            <p:nvPr/>
          </p:nvSpPr>
          <p:spPr bwMode="auto">
            <a:xfrm>
              <a:off x="444" y="2511"/>
              <a:ext cx="154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Body (enaction)</a:t>
              </a: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H="1">
              <a:off x="802" y="1968"/>
              <a:ext cx="1235" cy="477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5842000" y="2538637"/>
            <a:ext cx="2743200" cy="862013"/>
            <a:chOff x="3680" y="1413"/>
            <a:chExt cx="1728" cy="543"/>
          </a:xfrm>
        </p:grpSpPr>
        <p:sp>
          <p:nvSpPr>
            <p:cNvPr id="19" name="Rectangle 3"/>
            <p:cNvSpPr>
              <a:spLocks/>
            </p:cNvSpPr>
            <p:nvPr/>
          </p:nvSpPr>
          <p:spPr bwMode="auto">
            <a:xfrm>
              <a:off x="4526" y="1413"/>
              <a:ext cx="882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Emotions </a:t>
              </a:r>
              <a:b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</a:br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(affect)</a:t>
              </a:r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>
              <a:off x="3680" y="1600"/>
              <a:ext cx="757" cy="63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</p:grpSp>
      <p:grpSp>
        <p:nvGrpSpPr>
          <p:cNvPr id="21" name="Group 19"/>
          <p:cNvGrpSpPr>
            <a:grpSpLocks/>
          </p:cNvGrpSpPr>
          <p:nvPr/>
        </p:nvGrpSpPr>
        <p:grpSpPr bwMode="auto">
          <a:xfrm>
            <a:off x="3298825" y="3495898"/>
            <a:ext cx="1449388" cy="2165350"/>
            <a:chOff x="2078" y="2016"/>
            <a:chExt cx="913" cy="1364"/>
          </a:xfrm>
        </p:grpSpPr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>
              <a:off x="2544" y="2016"/>
              <a:ext cx="139" cy="771"/>
            </a:xfrm>
            <a:prstGeom prst="line">
              <a:avLst/>
            </a:prstGeom>
            <a:noFill/>
            <a:ln w="38100">
              <a:solidFill>
                <a:srgbClr val="996633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b="0">
                <a:solidFill>
                  <a:srgbClr val="0000FF"/>
                </a:solidFill>
                <a:effectLst>
                  <a:outerShdw blurRad="50800" dist="38100" dir="2700000" algn="tl" rotWithShape="0">
                    <a:schemeClr val="bg2">
                      <a:lumMod val="75000"/>
                      <a:alpha val="43000"/>
                    </a:schemeClr>
                  </a:outerShdw>
                </a:effectLst>
              </a:endParaRPr>
            </a:p>
          </p:txBody>
        </p:sp>
        <p:sp>
          <p:nvSpPr>
            <p:cNvPr id="23" name="Rectangle 14"/>
            <p:cNvSpPr>
              <a:spLocks/>
            </p:cNvSpPr>
            <p:nvPr/>
          </p:nvSpPr>
          <p:spPr bwMode="auto">
            <a:xfrm>
              <a:off x="2078" y="2837"/>
              <a:ext cx="913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Habits</a:t>
              </a:r>
              <a:b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</a:br>
              <a:r>
                <a:rPr lang="en-US" b="0">
                  <a:solidFill>
                    <a:srgbClr val="0000FF"/>
                  </a:solidFill>
                  <a:effectLst>
                    <a:outerShdw blurRad="50800" dist="38100" dir="2700000" algn="tl" rotWithShape="0">
                      <a:schemeClr val="bg2">
                        <a:lumMod val="75000"/>
                        <a:alpha val="43000"/>
                      </a:schemeClr>
                    </a:outerShdw>
                  </a:effectLst>
                  <a:latin typeface="Chalkboard" charset="0"/>
                  <a:ea typeface="ＭＳ Ｐゴシック" charset="0"/>
                  <a:cs typeface="Chalkboard" charset="0"/>
                  <a:sym typeface="Chalkboard" charset="0"/>
                </a:rPr>
                <a:t>Practices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278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Three Only’s</a:t>
            </a:r>
          </a:p>
        </p:txBody>
      </p:sp>
      <p:sp>
        <p:nvSpPr>
          <p:cNvPr id="4" name="Line 1"/>
          <p:cNvSpPr>
            <a:spLocks noChangeShapeType="1"/>
          </p:cNvSpPr>
          <p:nvPr/>
        </p:nvSpPr>
        <p:spPr bwMode="auto">
          <a:xfrm>
            <a:off x="3233738" y="1679575"/>
            <a:ext cx="2133600" cy="2727325"/>
          </a:xfrm>
          <a:prstGeom prst="line">
            <a:avLst/>
          </a:prstGeom>
          <a:noFill/>
          <a:ln w="76200">
            <a:solidFill>
              <a:schemeClr val="accent3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0000FF"/>
              </a:solidFill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H="1">
            <a:off x="3284538" y="1646238"/>
            <a:ext cx="2252662" cy="2809875"/>
          </a:xfrm>
          <a:prstGeom prst="line">
            <a:avLst/>
          </a:prstGeom>
          <a:noFill/>
          <a:ln w="76200">
            <a:solidFill>
              <a:schemeClr val="accent3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0000FF"/>
              </a:solidFill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rot="10800000">
            <a:off x="2640013" y="3136900"/>
            <a:ext cx="3387725" cy="33338"/>
          </a:xfrm>
          <a:prstGeom prst="line">
            <a:avLst/>
          </a:prstGeom>
          <a:noFill/>
          <a:ln w="76200">
            <a:solidFill>
              <a:schemeClr val="accent3">
                <a:lumMod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0000FF"/>
              </a:solidFill>
            </a:endParaRPr>
          </a:p>
        </p:txBody>
      </p:sp>
      <p:sp>
        <p:nvSpPr>
          <p:cNvPr id="7" name="AutoShape 5"/>
          <p:cNvSpPr>
            <a:spLocks/>
          </p:cNvSpPr>
          <p:nvPr/>
        </p:nvSpPr>
        <p:spPr bwMode="auto">
          <a:xfrm>
            <a:off x="927100" y="990600"/>
            <a:ext cx="2514600" cy="749300"/>
          </a:xfrm>
          <a:prstGeom prst="roundRect">
            <a:avLst>
              <a:gd name="adj" fmla="val 25421"/>
            </a:avLst>
          </a:prstGeom>
          <a:solidFill>
            <a:schemeClr val="tx1">
              <a:lumMod val="20000"/>
              <a:lumOff val="80000"/>
              <a:alpha val="49803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Language Patterns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&amp; prior Skills</a:t>
            </a:r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5461000" y="990600"/>
            <a:ext cx="3022600" cy="749300"/>
          </a:xfrm>
          <a:prstGeom prst="roundRect">
            <a:avLst>
              <a:gd name="adj" fmla="val 25421"/>
            </a:avLst>
          </a:prstGeom>
          <a:solidFill>
            <a:schemeClr val="tx1">
              <a:lumMod val="20000"/>
              <a:lumOff val="80000"/>
              <a:alpha val="49803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Imagery/Sense-of/Awareness; Connections</a:t>
            </a:r>
          </a:p>
        </p:txBody>
      </p:sp>
      <p:sp>
        <p:nvSpPr>
          <p:cNvPr id="9" name="AutoShape 7"/>
          <p:cNvSpPr>
            <a:spLocks/>
          </p:cNvSpPr>
          <p:nvPr/>
        </p:nvSpPr>
        <p:spPr bwMode="auto">
          <a:xfrm>
            <a:off x="6045200" y="2705100"/>
            <a:ext cx="3022600" cy="952500"/>
          </a:xfrm>
          <a:prstGeom prst="roundRect">
            <a:avLst>
              <a:gd name="adj" fmla="val 25421"/>
            </a:avLst>
          </a:prstGeom>
          <a:solidFill>
            <a:schemeClr val="tx1">
              <a:lumMod val="20000"/>
              <a:lumOff val="80000"/>
              <a:alpha val="49803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Different Contexts in which likely to arise;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dispositions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5168900" y="4241800"/>
            <a:ext cx="3022600" cy="749300"/>
          </a:xfrm>
          <a:prstGeom prst="roundRect">
            <a:avLst>
              <a:gd name="adj" fmla="val 25421"/>
            </a:avLst>
          </a:prstGeom>
          <a:solidFill>
            <a:schemeClr val="tx1">
              <a:lumMod val="20000"/>
              <a:lumOff val="80000"/>
              <a:alpha val="49803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Techniques &amp; Incantations</a:t>
            </a:r>
          </a:p>
        </p:txBody>
      </p:sp>
      <p:sp>
        <p:nvSpPr>
          <p:cNvPr id="11" name="AutoShape 9"/>
          <p:cNvSpPr>
            <a:spLocks/>
          </p:cNvSpPr>
          <p:nvPr/>
        </p:nvSpPr>
        <p:spPr bwMode="auto">
          <a:xfrm>
            <a:off x="304800" y="2667000"/>
            <a:ext cx="2514600" cy="749300"/>
          </a:xfrm>
          <a:prstGeom prst="roundRect">
            <a:avLst>
              <a:gd name="adj" fmla="val 25421"/>
            </a:avLst>
          </a:prstGeom>
          <a:solidFill>
            <a:schemeClr val="tx1">
              <a:lumMod val="20000"/>
              <a:lumOff val="80000"/>
              <a:alpha val="49803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endParaRPr lang="en-US" sz="1800" b="0">
              <a:solidFill>
                <a:srgbClr val="0000FF"/>
              </a:solidFill>
              <a:effectLst/>
              <a:latin typeface="Chalkboard" charset="0"/>
              <a:ea typeface="ＭＳ Ｐゴシック" charset="0"/>
              <a:cs typeface="Chalkboard" charset="0"/>
              <a:sym typeface="Chalkboard" charset="0"/>
            </a:endParaRPr>
          </a:p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Root Questions</a:t>
            </a:r>
          </a:p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predispositions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endParaRPr lang="en-US" sz="1800" b="0">
              <a:solidFill>
                <a:srgbClr val="0000FF"/>
              </a:solidFill>
              <a:effectLst/>
              <a:latin typeface="Chalkboard" charset="0"/>
              <a:ea typeface="ＭＳ Ｐゴシック" charset="0"/>
              <a:cs typeface="Chalkboard" charset="0"/>
              <a:sym typeface="Chalkboard" charset="0"/>
            </a:endParaRPr>
          </a:p>
        </p:txBody>
      </p:sp>
      <p:sp>
        <p:nvSpPr>
          <p:cNvPr id="12" name="AutoShape 10"/>
          <p:cNvSpPr>
            <a:spLocks/>
          </p:cNvSpPr>
          <p:nvPr/>
        </p:nvSpPr>
        <p:spPr bwMode="auto">
          <a:xfrm>
            <a:off x="927100" y="4267200"/>
            <a:ext cx="2514600" cy="749300"/>
          </a:xfrm>
          <a:prstGeom prst="roundRect">
            <a:avLst>
              <a:gd name="adj" fmla="val 25421"/>
            </a:avLst>
          </a:prstGeom>
          <a:solidFill>
            <a:schemeClr val="tx1">
              <a:lumMod val="20000"/>
              <a:lumOff val="80000"/>
              <a:alpha val="49803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/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Standard Confusions 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&amp; Obstacles</a:t>
            </a:r>
            <a:br>
              <a:rPr lang="en-US" sz="1800" b="0">
                <a:solidFill>
                  <a:srgbClr val="0000FF"/>
                </a:solidFill>
                <a:effectLst/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</a:br>
            <a:endParaRPr lang="en-US" sz="1800" b="0">
              <a:solidFill>
                <a:srgbClr val="0000FF"/>
              </a:solidFill>
              <a:effectLst/>
              <a:latin typeface="Chalkboard" charset="0"/>
              <a:ea typeface="ＭＳ Ｐゴシック" charset="0"/>
              <a:cs typeface="Chalkboard" charset="0"/>
              <a:sym typeface="Chalkboard" charset="0"/>
            </a:endParaRPr>
          </a:p>
        </p:txBody>
      </p:sp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2438400"/>
            <a:ext cx="2032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2"/>
          <p:cNvSpPr>
            <a:spLocks/>
          </p:cNvSpPr>
          <p:nvPr/>
        </p:nvSpPr>
        <p:spPr bwMode="auto">
          <a:xfrm>
            <a:off x="4860032" y="6350669"/>
            <a:ext cx="31258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000" b="0">
                <a:solidFill>
                  <a:srgbClr val="008000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Only Behaviour is Trainable</a:t>
            </a:r>
          </a:p>
        </p:txBody>
      </p:sp>
      <p:sp>
        <p:nvSpPr>
          <p:cNvPr id="15" name="Rectangle 13"/>
          <p:cNvSpPr>
            <a:spLocks/>
          </p:cNvSpPr>
          <p:nvPr/>
        </p:nvSpPr>
        <p:spPr bwMode="auto">
          <a:xfrm>
            <a:off x="2672560" y="6001543"/>
            <a:ext cx="32675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2000" b="0">
                <a:solidFill>
                  <a:srgbClr val="008000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Only Emotion is Harnessable</a:t>
            </a:r>
          </a:p>
        </p:txBody>
      </p:sp>
      <p:sp>
        <p:nvSpPr>
          <p:cNvPr id="16" name="Rectangle 14"/>
          <p:cNvSpPr>
            <a:spLocks/>
          </p:cNvSpPr>
          <p:nvPr/>
        </p:nvSpPr>
        <p:spPr bwMode="auto">
          <a:xfrm>
            <a:off x="1475656" y="6271468"/>
            <a:ext cx="3600972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2000" b="0">
                <a:solidFill>
                  <a:srgbClr val="008000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Only Awareness is Educable</a:t>
            </a:r>
          </a:p>
        </p:txBody>
      </p:sp>
      <p:sp>
        <p:nvSpPr>
          <p:cNvPr id="17" name="Rectangle 15"/>
          <p:cNvSpPr>
            <a:spLocks/>
          </p:cNvSpPr>
          <p:nvPr/>
        </p:nvSpPr>
        <p:spPr bwMode="auto">
          <a:xfrm rot="2954185">
            <a:off x="5605711" y="5378907"/>
            <a:ext cx="1590179" cy="430887"/>
          </a:xfrm>
          <a:prstGeom prst="rect">
            <a:avLst/>
          </a:prstGeom>
          <a:noFill/>
          <a:ln>
            <a:noFill/>
          </a:ln>
          <a:effectLst>
            <a:outerShdw blurRad="25400" dist="25399" dir="2700000" algn="ctr" rotWithShape="0">
              <a:srgbClr val="FFFF00">
                <a:alpha val="7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b="0">
                <a:solidFill>
                  <a:srgbClr val="0000FF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Behaviour</a:t>
            </a:r>
          </a:p>
        </p:txBody>
      </p:sp>
      <p:sp>
        <p:nvSpPr>
          <p:cNvPr id="18" name="Rectangle 16"/>
          <p:cNvSpPr>
            <a:spLocks/>
          </p:cNvSpPr>
          <p:nvPr/>
        </p:nvSpPr>
        <p:spPr bwMode="auto">
          <a:xfrm>
            <a:off x="3817938" y="5175707"/>
            <a:ext cx="1246223" cy="430887"/>
          </a:xfrm>
          <a:prstGeom prst="rect">
            <a:avLst/>
          </a:prstGeom>
          <a:noFill/>
          <a:ln>
            <a:noFill/>
          </a:ln>
          <a:effectLst>
            <a:outerShdw blurRad="25400" dist="25399" dir="2700000" algn="ctr" rotWithShape="0">
              <a:srgbClr val="FFFF00">
                <a:alpha val="7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b="0">
                <a:solidFill>
                  <a:srgbClr val="0000FF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Emotion</a:t>
            </a:r>
          </a:p>
        </p:txBody>
      </p:sp>
      <p:sp>
        <p:nvSpPr>
          <p:cNvPr id="19" name="Rectangle 17"/>
          <p:cNvSpPr>
            <a:spLocks/>
          </p:cNvSpPr>
          <p:nvPr/>
        </p:nvSpPr>
        <p:spPr bwMode="auto">
          <a:xfrm rot="18654864">
            <a:off x="1247629" y="5425738"/>
            <a:ext cx="1711618" cy="430887"/>
          </a:xfrm>
          <a:prstGeom prst="rect">
            <a:avLst/>
          </a:prstGeom>
          <a:noFill/>
          <a:ln>
            <a:noFill/>
          </a:ln>
          <a:effectLst>
            <a:outerShdw blurRad="25400" dist="25399" dir="2700000" algn="ctr" rotWithShape="0">
              <a:srgbClr val="FFFF00">
                <a:alpha val="74998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b="0">
                <a:solidFill>
                  <a:srgbClr val="0000FF"/>
                </a:solidFill>
                <a:latin typeface="Chalkboard" charset="0"/>
                <a:ea typeface="ＭＳ Ｐゴシック" charset="0"/>
                <a:cs typeface="Chalkboard" charset="0"/>
                <a:sym typeface="Chalkboard" charset="0"/>
              </a:rPr>
              <a:t>Awareness</a:t>
            </a:r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2400300"/>
            <a:ext cx="26289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ction Button: Custom 20">
            <a:hlinkClick r:id="rId4" action="ppaction://hlinksldjump" highlightClick="1"/>
          </p:cNvPr>
          <p:cNvSpPr/>
          <p:nvPr/>
        </p:nvSpPr>
        <p:spPr bwMode="auto">
          <a:xfrm>
            <a:off x="8466927" y="22996"/>
            <a:ext cx="648072" cy="648072"/>
          </a:xfrm>
          <a:prstGeom prst="actionButtonBlan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4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Reasoning Conjectures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3888432"/>
          </a:xfrm>
        </p:spPr>
        <p:txBody>
          <a:bodyPr/>
          <a:lstStyle/>
          <a:p>
            <a:r>
              <a:rPr lang="en-GB" dirty="0"/>
              <a:t>What blocks children from displaying reasoning is often lack of facility with number.</a:t>
            </a:r>
          </a:p>
          <a:p>
            <a:r>
              <a:rPr lang="en-GB" dirty="0"/>
              <a:t>Reasoning mathematically involves</a:t>
            </a:r>
            <a:r>
              <a:rPr lang="en-GB" dirty="0">
                <a:solidFill>
                  <a:srgbClr val="FF0000"/>
                </a:solidFill>
              </a:rPr>
              <a:t> seeking and </a:t>
            </a:r>
            <a:r>
              <a:rPr lang="en-GB" dirty="0" smtClean="0">
                <a:solidFill>
                  <a:srgbClr val="FF0000"/>
                </a:solidFill>
              </a:rPr>
              <a:t>recognising </a:t>
            </a:r>
            <a:r>
              <a:rPr lang="en-GB" dirty="0">
                <a:solidFill>
                  <a:srgbClr val="FF0000"/>
                </a:solidFill>
              </a:rPr>
              <a:t>relationships</a:t>
            </a:r>
            <a:r>
              <a:rPr lang="en-GB" dirty="0"/>
              <a:t>, then justifying why those relationships are actually properties that always hold.</a:t>
            </a:r>
          </a:p>
          <a:p>
            <a:r>
              <a:rPr lang="en-GB" dirty="0"/>
              <a:t>Put another way, you look for invariants (relationships that don’t change) and then express why they must be invariant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04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Pedagogic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“How do you know?”</a:t>
            </a:r>
          </a:p>
          <a:p>
            <a:r>
              <a:rPr lang="en-GB" dirty="0" smtClean="0"/>
              <a:t>“What do you Know” &amp; </a:t>
            </a:r>
            <a:br>
              <a:rPr lang="en-GB" dirty="0" smtClean="0"/>
            </a:br>
            <a:r>
              <a:rPr lang="en-GB" dirty="0" smtClean="0"/>
              <a:t>“What do you Want (to find out)”?</a:t>
            </a:r>
          </a:p>
          <a:p>
            <a:r>
              <a:rPr lang="en-GB" dirty="0" smtClean="0"/>
              <a:t>Imagining the Situation before diving in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8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>
                <a:latin typeface="Chalkboard" charset="0"/>
                <a:ea typeface="MS PGothic" charset="0"/>
              </a:rPr>
              <a:t>Conjectures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727950" cy="4114800"/>
          </a:xfrm>
        </p:spPr>
        <p:txBody>
          <a:bodyPr/>
          <a:lstStyle/>
          <a:p>
            <a:r>
              <a:rPr lang="en-GB" altLang="ko-KR" sz="2000" dirty="0">
                <a:latin typeface="Chalkboard" charset="0"/>
                <a:ea typeface="MS PGothic" charset="0"/>
              </a:rPr>
              <a:t>Everything said here today is a conjecture … to be tested in your experience</a:t>
            </a:r>
          </a:p>
          <a:p>
            <a:r>
              <a:rPr lang="en-GB" altLang="ko-KR" sz="2000" dirty="0">
                <a:latin typeface="Chalkboard" charset="0"/>
                <a:ea typeface="MS PGothic" charset="0"/>
              </a:rPr>
              <a:t>The best way to sensitise yourself to learners …</a:t>
            </a:r>
          </a:p>
          <a:p>
            <a:pPr lvl="1">
              <a:buFont typeface="Lucida Grande"/>
              <a:buChar char="…"/>
            </a:pPr>
            <a:r>
              <a:rPr lang="en-US" altLang="ko-KR" dirty="0">
                <a:latin typeface="Chalkboard" charset="0"/>
                <a:ea typeface="MS PGothic" charset="0"/>
              </a:rPr>
              <a:t> </a:t>
            </a:r>
            <a:r>
              <a:rPr lang="en-GB" altLang="ko-KR" dirty="0">
                <a:latin typeface="Chalkboard" charset="0"/>
                <a:ea typeface="MS PGothic" charset="0"/>
              </a:rPr>
              <a:t>is to experience parallel phenomena yourself </a:t>
            </a:r>
          </a:p>
          <a:p>
            <a:r>
              <a:rPr lang="en-GB" altLang="ko-KR" sz="2000" dirty="0">
                <a:latin typeface="Chalkboard" charset="0"/>
                <a:ea typeface="MS PGothic" charset="0"/>
              </a:rPr>
              <a:t>So, what you get from this</a:t>
            </a:r>
            <a:r>
              <a:rPr lang="en-US" altLang="ko-KR" sz="2000" dirty="0">
                <a:latin typeface="Chalkboard" charset="0"/>
                <a:ea typeface="MS PGothic" charset="0"/>
              </a:rPr>
              <a:t> </a:t>
            </a:r>
            <a:r>
              <a:rPr lang="en-GB" altLang="ko-KR" sz="2000" dirty="0">
                <a:latin typeface="Chalkboard" charset="0"/>
                <a:ea typeface="MS PGothic" charset="0"/>
              </a:rPr>
              <a:t>session is what you notice happening inside you!</a:t>
            </a:r>
          </a:p>
          <a:p>
            <a:r>
              <a:rPr lang="en-GB" altLang="ko-KR" sz="2000" dirty="0">
                <a:latin typeface="Chalkboard" charset="0"/>
                <a:ea typeface="MS PGothic" charset="0"/>
              </a:rPr>
              <a:t>Principle Conjecture</a:t>
            </a:r>
          </a:p>
          <a:p>
            <a:pPr lvl="1"/>
            <a:r>
              <a:rPr lang="en-GB" altLang="ko-KR" sz="1600" dirty="0">
                <a:latin typeface="Chalkboard" charset="0"/>
                <a:ea typeface="MS PGothic" charset="0"/>
              </a:rPr>
              <a:t>Every child in school can reason mathematically</a:t>
            </a:r>
          </a:p>
          <a:p>
            <a:pPr lvl="1"/>
            <a:r>
              <a:rPr lang="en-GB" altLang="ko-KR" sz="1600" dirty="0">
                <a:latin typeface="Chalkboard" charset="0"/>
                <a:ea typeface="MS PGothic" charset="0"/>
              </a:rPr>
              <a:t>What often holds them back is lack of facility with </a:t>
            </a:r>
            <a:r>
              <a:rPr lang="en-GB" altLang="ko-KR" sz="1600" dirty="0" smtClean="0">
                <a:latin typeface="Chalkboard" charset="0"/>
                <a:ea typeface="MS PGothic" charset="0"/>
              </a:rPr>
              <a:t>numbers</a:t>
            </a:r>
            <a:endParaRPr lang="en-GB" altLang="ko-KR" sz="1600" dirty="0">
              <a:latin typeface="Chalkboard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9885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1260376"/>
          </a:xfrm>
        </p:spPr>
        <p:txBody>
          <a:bodyPr/>
          <a:lstStyle/>
          <a:p>
            <a:r>
              <a:rPr lang="en-GB" dirty="0" smtClean="0"/>
              <a:t>Scaffolding &amp; Fading</a:t>
            </a:r>
            <a:br>
              <a:rPr lang="en-GB" dirty="0" smtClean="0"/>
            </a:br>
            <a:r>
              <a:rPr lang="en-GB" dirty="0" smtClean="0"/>
              <a:t>Directed – Prompted – Spontaneous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2060848"/>
            <a:ext cx="8471222" cy="4248472"/>
          </a:xfrm>
        </p:spPr>
        <p:txBody>
          <a:bodyPr/>
          <a:lstStyle/>
          <a:p>
            <a:r>
              <a:rPr lang="en-GB" dirty="0" smtClean="0"/>
              <a:t>Developing Independence NOT Building </a:t>
            </a:r>
            <a:r>
              <a:rPr lang="en-GB" dirty="0" err="1" smtClean="0"/>
              <a:t>Depenednecy</a:t>
            </a:r>
            <a:endParaRPr lang="en-GB" dirty="0" smtClean="0"/>
          </a:p>
          <a:p>
            <a:r>
              <a:rPr lang="en-GB" dirty="0" smtClean="0"/>
              <a:t>Use of label for some mathematical action</a:t>
            </a:r>
          </a:p>
          <a:p>
            <a:r>
              <a:rPr lang="en-GB" dirty="0" smtClean="0"/>
              <a:t>Gradually using less direct, more indirect prompts</a:t>
            </a:r>
          </a:p>
          <a:p>
            <a:r>
              <a:rPr lang="en-GB" dirty="0" smtClean="0"/>
              <a:t>Learners spontaneously using it for themselves</a:t>
            </a:r>
          </a:p>
          <a:p>
            <a:r>
              <a:rPr lang="en-GB" dirty="0" smtClean="0"/>
              <a:t>This is what Vygotsky actually meant by ZPD</a:t>
            </a:r>
          </a:p>
          <a:p>
            <a:pPr lvl="1"/>
            <a:r>
              <a:rPr lang="en-GB" dirty="0" smtClean="0"/>
              <a:t>What learners can currently do when cued, and re on the edge of being able to initiate for themselves.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64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ertical Scroll 5"/>
          <p:cNvSpPr>
            <a:spLocks noChangeArrowheads="1"/>
          </p:cNvSpPr>
          <p:nvPr/>
        </p:nvSpPr>
        <p:spPr bwMode="auto">
          <a:xfrm>
            <a:off x="4499992" y="332656"/>
            <a:ext cx="4419600" cy="3960440"/>
          </a:xfrm>
          <a:prstGeom prst="verticalScroll">
            <a:avLst>
              <a:gd name="adj" fmla="val 4750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 altLang="ko-K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Frameworks</a:t>
            </a:r>
          </a:p>
        </p:txBody>
      </p:sp>
      <p:pic>
        <p:nvPicPr>
          <p:cNvPr id="5" name="Picture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6712"/>
            <a:ext cx="372110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0" y="620688"/>
            <a:ext cx="4429125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tx2"/>
                </a:solidFill>
              </a:rPr>
              <a:t>Doing – Talking – Recording</a:t>
            </a:r>
            <a:br>
              <a:rPr lang="en-GB" altLang="ko-KR" sz="2400" b="0" smtClean="0">
                <a:solidFill>
                  <a:schemeClr val="tx2"/>
                </a:solidFill>
              </a:rPr>
            </a:br>
            <a:r>
              <a:rPr lang="en-GB" altLang="ko-KR" sz="2400" b="0" smtClean="0">
                <a:solidFill>
                  <a:schemeClr val="tx2"/>
                </a:solidFill>
              </a:rPr>
              <a:t>(DTR)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9992" y="3255367"/>
            <a:ext cx="4429125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tx2"/>
                </a:solidFill>
              </a:rPr>
              <a:t>Enactive – Iconic – Symbolic</a:t>
            </a:r>
            <a:br>
              <a:rPr lang="en-GB" altLang="ko-KR" sz="2400" b="0" smtClean="0">
                <a:solidFill>
                  <a:schemeClr val="tx2"/>
                </a:solidFill>
              </a:rPr>
            </a:br>
            <a:r>
              <a:rPr lang="en-GB" altLang="ko-KR" sz="2400" b="0" smtClean="0">
                <a:solidFill>
                  <a:schemeClr val="tx2"/>
                </a:solidFill>
              </a:rPr>
              <a:t>(EIS)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2319263"/>
            <a:ext cx="4429125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tx2"/>
                </a:solidFill>
              </a:rPr>
              <a:t>See – Experience – Master</a:t>
            </a:r>
            <a:br>
              <a:rPr lang="en-GB" altLang="ko-KR" sz="2400" b="0" smtClean="0">
                <a:solidFill>
                  <a:schemeClr val="tx2"/>
                </a:solidFill>
              </a:rPr>
            </a:br>
            <a:r>
              <a:rPr lang="en-GB" altLang="ko-KR" sz="2400" b="0" smtClean="0">
                <a:solidFill>
                  <a:schemeClr val="tx2"/>
                </a:solidFill>
              </a:rPr>
              <a:t>(SEM)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1671191"/>
            <a:ext cx="44291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chemeClr val="tx2"/>
                </a:solidFill>
              </a:rPr>
              <a:t>(MGA)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7984" y="5027692"/>
            <a:ext cx="4682645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en-GB" altLang="ko-KR" sz="2400" b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Specialise … </a:t>
            </a:r>
            <a:br>
              <a:rPr lang="en-GB" altLang="ko-KR" sz="2400" b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GB" altLang="ko-KR" sz="2400" b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order to locate structural relationships …</a:t>
            </a:r>
          </a:p>
          <a:p>
            <a:pPr algn="ctr" eaLnBrk="1" hangingPunct="1">
              <a:defRPr/>
            </a:pPr>
            <a:r>
              <a:rPr lang="en-GB" altLang="ko-KR" sz="2400" b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then re-Generalise for yourself</a:t>
            </a:r>
            <a:endParaRPr lang="en-GB" altLang="ko-KR" sz="2400" b="0" smtClean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0229" y="5589240"/>
            <a:ext cx="2982615" cy="52322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altLang="ko-KR" b="0">
                <a:solidFill>
                  <a:srgbClr val="FF0000"/>
                </a:solidFill>
              </a:rPr>
              <a:t>What do I know?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5822" y="6093296"/>
            <a:ext cx="2944130" cy="52322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altLang="ko-KR" b="0">
                <a:solidFill>
                  <a:srgbClr val="FF0000"/>
                </a:solidFill>
              </a:rPr>
              <a:t>What do I want?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44222" y="5445224"/>
            <a:ext cx="1271794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altLang="ko-KR" b="0">
                <a:solidFill>
                  <a:srgbClr val="FF0000"/>
                </a:solidFill>
              </a:rPr>
              <a:t>Stuck?</a:t>
            </a:r>
          </a:p>
        </p:txBody>
      </p:sp>
    </p:spTree>
    <p:extLst>
      <p:ext uri="{BB962C8B-B14F-4D97-AF65-F5344CB8AC3E}">
        <p14:creationId xmlns:p14="http://schemas.microsoft.com/office/powerpoint/2010/main" val="396511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Mathematical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</a:t>
            </a:r>
            <a:r>
              <a:rPr lang="en-GB" dirty="0" smtClean="0"/>
              <a:t>might you describe </a:t>
            </a:r>
            <a:r>
              <a:rPr lang="en-GB" dirty="0"/>
              <a:t>the mathematical thinking you have done so far today?</a:t>
            </a:r>
          </a:p>
          <a:p>
            <a:r>
              <a:rPr lang="en-GB" dirty="0"/>
              <a:t>How could you incorporate that into students’ </a:t>
            </a:r>
            <a:r>
              <a:rPr lang="en-GB" dirty="0" smtClean="0"/>
              <a:t>learning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925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Inviting imagining before displaying</a:t>
            </a:r>
          </a:p>
          <a:p>
            <a:r>
              <a:rPr lang="en-GB"/>
              <a:t>Pausing</a:t>
            </a:r>
          </a:p>
          <a:p>
            <a:r>
              <a:rPr lang="en-GB"/>
              <a:t>Inviting re-construction/narration</a:t>
            </a:r>
          </a:p>
          <a:p>
            <a:r>
              <a:rPr lang="en-GB"/>
              <a:t>Promoting and provoking generalisation</a:t>
            </a:r>
          </a:p>
          <a:p>
            <a:r>
              <a:rPr lang="en-GB"/>
              <a:t>Working with specific properties explicitly</a:t>
            </a:r>
          </a:p>
        </p:txBody>
      </p:sp>
    </p:spTree>
    <p:extLst>
      <p:ext uri="{BB962C8B-B14F-4D97-AF65-F5344CB8AC3E}">
        <p14:creationId xmlns:p14="http://schemas.microsoft.com/office/powerpoint/2010/main" val="127245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Possibilities for </a:t>
            </a:r>
            <a:r>
              <a:rPr lang="en-GB" dirty="0" smtClean="0"/>
              <a:t>Future Action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400600"/>
          </a:xfrm>
        </p:spPr>
        <p:txBody>
          <a:bodyPr/>
          <a:lstStyle/>
          <a:p>
            <a:r>
              <a:rPr lang="en-GB" dirty="0" smtClean="0"/>
              <a:t>Listening to children </a:t>
            </a:r>
          </a:p>
          <a:p>
            <a:pPr lvl="1"/>
            <a:r>
              <a:rPr lang="en-GB" dirty="0" smtClean="0"/>
              <a:t>(not listening for what you hope to hear)</a:t>
            </a:r>
          </a:p>
          <a:p>
            <a:r>
              <a:rPr lang="en-GB" dirty="0" smtClean="0"/>
              <a:t>Getting </a:t>
            </a:r>
            <a:r>
              <a:rPr lang="en-GB" smtClean="0"/>
              <a:t>children to </a:t>
            </a:r>
            <a:r>
              <a:rPr lang="en-GB" dirty="0" smtClean="0"/>
              <a:t>listen to </a:t>
            </a:r>
            <a:r>
              <a:rPr lang="en-GB" smtClean="0"/>
              <a:t>each other</a:t>
            </a:r>
            <a:endParaRPr lang="en-GB" dirty="0" smtClean="0"/>
          </a:p>
          <a:p>
            <a:r>
              <a:rPr lang="en-GB" dirty="0" smtClean="0"/>
              <a:t>Trying </a:t>
            </a:r>
            <a:r>
              <a:rPr lang="en-GB" dirty="0"/>
              <a:t>small things and making small progress;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telling </a:t>
            </a:r>
            <a:r>
              <a:rPr lang="en-GB" dirty="0"/>
              <a:t>colleagues</a:t>
            </a:r>
          </a:p>
          <a:p>
            <a:r>
              <a:rPr lang="en-GB" dirty="0"/>
              <a:t>Pedagogic strategies </a:t>
            </a:r>
            <a:r>
              <a:rPr lang="en-GB" dirty="0" smtClean="0"/>
              <a:t>encountered today</a:t>
            </a:r>
            <a:endParaRPr lang="en-GB" dirty="0"/>
          </a:p>
          <a:p>
            <a:r>
              <a:rPr lang="en-GB" dirty="0"/>
              <a:t>Provoking mathematical thinking as happened today</a:t>
            </a:r>
          </a:p>
          <a:p>
            <a:r>
              <a:rPr lang="en-GB" dirty="0"/>
              <a:t>Question &amp; Prompts for Mathematical Thinking (ATM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20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john.mason</a:t>
            </a:r>
            <a:r>
              <a:rPr lang="en-GB" dirty="0" smtClean="0"/>
              <a:t> </a:t>
            </a:r>
            <a:r>
              <a:rPr lang="en-GB" dirty="0"/>
              <a:t>@ </a:t>
            </a:r>
            <a:r>
              <a:rPr lang="en-GB" dirty="0" err="1"/>
              <a:t>open.ac.uk</a:t>
            </a:r>
            <a:endParaRPr lang="en-GB" dirty="0"/>
          </a:p>
          <a:p>
            <a:r>
              <a:rPr lang="en-GB" dirty="0" err="1" smtClean="0"/>
              <a:t>PMTheta.com</a:t>
            </a:r>
            <a:r>
              <a:rPr lang="en-GB" dirty="0" smtClean="0"/>
              <a:t>  </a:t>
            </a:r>
            <a:r>
              <a:rPr lang="en-GB" dirty="0">
                <a:sym typeface="Wingdings"/>
              </a:rPr>
              <a:t></a:t>
            </a:r>
            <a:r>
              <a:rPr lang="en-GB" dirty="0"/>
              <a:t> </a:t>
            </a:r>
            <a:r>
              <a:rPr lang="en-GB" dirty="0" smtClean="0"/>
              <a:t>JHM –&gt;Presentations</a:t>
            </a:r>
            <a:endParaRPr lang="en-GB" dirty="0"/>
          </a:p>
          <a:p>
            <a:r>
              <a:rPr lang="en-GB" dirty="0"/>
              <a:t>Questions &amp; Prompts (ATM)</a:t>
            </a:r>
          </a:p>
          <a:p>
            <a:r>
              <a:rPr lang="en-GB" dirty="0"/>
              <a:t>Key ideas in Mathematics (OUP)</a:t>
            </a:r>
          </a:p>
          <a:p>
            <a:r>
              <a:rPr lang="en-GB" dirty="0"/>
              <a:t>Learning &amp; Doing Mathematics (Tarquin)</a:t>
            </a:r>
          </a:p>
          <a:p>
            <a:r>
              <a:rPr lang="en-GB" dirty="0"/>
              <a:t>Thinking Mathematically (Pearson)</a:t>
            </a:r>
          </a:p>
          <a:p>
            <a:r>
              <a:rPr lang="en-GB" dirty="0"/>
              <a:t>Developing Thinking in Algebra (Sage)</a:t>
            </a:r>
          </a:p>
        </p:txBody>
      </p:sp>
    </p:spTree>
    <p:extLst>
      <p:ext uri="{BB962C8B-B14F-4D97-AF65-F5344CB8AC3E}">
        <p14:creationId xmlns:p14="http://schemas.microsoft.com/office/powerpoint/2010/main" val="77182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980728"/>
            <a:ext cx="8615238" cy="1944216"/>
          </a:xfrm>
        </p:spPr>
        <p:txBody>
          <a:bodyPr/>
          <a:lstStyle/>
          <a:p>
            <a:r>
              <a:rPr lang="en-GB" dirty="0" smtClean="0"/>
              <a:t>We work on some tasks together</a:t>
            </a:r>
          </a:p>
          <a:p>
            <a:r>
              <a:rPr lang="en-GB" dirty="0" smtClean="0"/>
              <a:t>We try to catch ourselves reasoning</a:t>
            </a:r>
          </a:p>
          <a:p>
            <a:r>
              <a:rPr lang="en-GB" dirty="0" smtClean="0"/>
              <a:t>We consider what pedagogical actions (moves, devices, </a:t>
            </a:r>
            <a:r>
              <a:rPr lang="mr-IN" dirty="0" smtClean="0"/>
              <a:t>…</a:t>
            </a:r>
            <a:r>
              <a:rPr lang="en-GB" dirty="0" smtClean="0"/>
              <a:t>) might inform our future 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5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7727950" cy="1728192"/>
          </a:xfrm>
        </p:spPr>
        <p:txBody>
          <a:bodyPr/>
          <a:lstStyle/>
          <a:p>
            <a:r>
              <a:rPr lang="en-GB" sz="2000"/>
              <a:t>Participants will be invited to engage in reasoning tasks that can help students make a transition from informal reasoning to reasoning solely on the basis of agreed properties.</a:t>
            </a:r>
          </a:p>
          <a:p>
            <a:r>
              <a:rPr lang="en-GB" sz="2000"/>
              <a:t>Keep track of </a:t>
            </a:r>
            <a:r>
              <a:rPr lang="en-GB" sz="2000" i="1"/>
              <a:t>awarenesses</a:t>
            </a:r>
            <a:r>
              <a:rPr lang="en-GB" sz="2000"/>
              <a:t> and </a:t>
            </a:r>
            <a:r>
              <a:rPr lang="en-GB" sz="2000" i="1"/>
              <a:t>ways of working</a:t>
            </a:r>
            <a:endParaRPr lang="en-GB" sz="2000"/>
          </a:p>
          <a:p>
            <a:pPr lvl="1"/>
            <a:r>
              <a:rPr lang="en-GB" sz="1600"/>
              <a:t>For discussion, contemplation, and pro-spective pre-paration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7544" y="2636912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5">
                    <a:lumMod val="25000"/>
                  </a:schemeClr>
                </a:solidFill>
                <a:effectLst>
                  <a:outerShdw blurRad="38100" dist="38100" dir="2700000" algn="tl">
                    <a:schemeClr val="tx2"/>
                  </a:outerShdw>
                </a:effectLst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halkboard" pitchFamily="-111" charset="0"/>
              </a:defRPr>
            </a:lvl9pPr>
          </a:lstStyle>
          <a:p>
            <a:r>
              <a:rPr lang="en-GB" b="0"/>
              <a:t>Background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32482" y="3356992"/>
            <a:ext cx="8015982" cy="24482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sz="2000" b="0"/>
              <a:t>Successful Reasoning Depends on making use of properties</a:t>
            </a:r>
          </a:p>
          <a:p>
            <a:r>
              <a:rPr lang="en-GB" sz="2000" b="0" dirty="0"/>
              <a:t>This in turn depends on Types of Attention</a:t>
            </a:r>
          </a:p>
          <a:p>
            <a:pPr lvl="1"/>
            <a:r>
              <a:rPr lang="en-GB" b="0" dirty="0"/>
              <a:t>Holding Wholes (gazing)</a:t>
            </a:r>
          </a:p>
          <a:p>
            <a:pPr lvl="1"/>
            <a:r>
              <a:rPr lang="en-GB" b="0" dirty="0"/>
              <a:t>Discerning Details</a:t>
            </a:r>
          </a:p>
          <a:p>
            <a:pPr lvl="1"/>
            <a:r>
              <a:rPr lang="en-GB" b="0" dirty="0"/>
              <a:t>Recognising Relationships</a:t>
            </a:r>
          </a:p>
          <a:p>
            <a:pPr lvl="1"/>
            <a:r>
              <a:rPr lang="en-GB" b="0" dirty="0"/>
              <a:t>Perceiving Properties (as being instantiated)</a:t>
            </a:r>
          </a:p>
          <a:p>
            <a:pPr lvl="1"/>
            <a:r>
              <a:rPr lang="en-GB" b="0" dirty="0"/>
              <a:t>Reasoning solely on the basis of agreed properties</a:t>
            </a:r>
          </a:p>
        </p:txBody>
      </p:sp>
    </p:spTree>
    <p:extLst>
      <p:ext uri="{BB962C8B-B14F-4D97-AF65-F5344CB8AC3E}">
        <p14:creationId xmlns:p14="http://schemas.microsoft.com/office/powerpoint/2010/main" val="37452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980728"/>
            <a:ext cx="8471222" cy="576064"/>
          </a:xfrm>
        </p:spPr>
        <p:txBody>
          <a:bodyPr/>
          <a:lstStyle/>
          <a:p>
            <a:r>
              <a:rPr lang="en-GB" smtClean="0"/>
              <a:t>The black lines are mirrors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Symmetry-Based Reasoning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144" y="1649221"/>
            <a:ext cx="4559300" cy="63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5425" y="3327400"/>
            <a:ext cx="3962400" cy="3530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5425" y="3327400"/>
            <a:ext cx="3962400" cy="35306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5294683" y="1004191"/>
            <a:ext cx="3456384" cy="523729"/>
          </a:xfrm>
          <a:prstGeom prst="roundRect">
            <a:avLst/>
          </a:prstGeom>
          <a:solidFill>
            <a:srgbClr val="00B2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MUST be </a:t>
            </a: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the case?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49250" y="2348880"/>
            <a:ext cx="8471222" cy="1003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kern="0" dirty="0"/>
              <a:t>Are there any conflicts?</a:t>
            </a:r>
          </a:p>
          <a:p>
            <a:r>
              <a:rPr lang="en-GB" b="0" kern="0" dirty="0" smtClean="0"/>
              <a:t>Is there any redundancy?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5425" y="3327400"/>
            <a:ext cx="3962400" cy="35306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 bwMode="auto">
          <a:xfrm>
            <a:off x="5763977" y="2552580"/>
            <a:ext cx="2517795" cy="523729"/>
          </a:xfrm>
          <a:prstGeom prst="roundRect">
            <a:avLst/>
          </a:prstGeom>
          <a:solidFill>
            <a:srgbClr val="00B2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How do </a:t>
            </a: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you know?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7744" y="1649221"/>
            <a:ext cx="461010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2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build="p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71656" cy="609600"/>
          </a:xfrm>
        </p:spPr>
        <p:txBody>
          <a:bodyPr/>
          <a:lstStyle/>
          <a:p>
            <a:r>
              <a:rPr lang="en-GB" dirty="0" smtClean="0"/>
              <a:t>Some Stages in Symmetry Reasoning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3976745"/>
            <a:ext cx="3035300" cy="2070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081" y="3976745"/>
            <a:ext cx="3035300" cy="2082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110" y="1911075"/>
            <a:ext cx="2946400" cy="182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818" y="1098029"/>
            <a:ext cx="2933700" cy="58420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 bwMode="auto">
          <a:xfrm>
            <a:off x="4139952" y="1168883"/>
            <a:ext cx="2968312" cy="1026691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 pitchFamily="-111" charset="0"/>
              </a:rPr>
              <a:t>What </a:t>
            </a: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halkboard" pitchFamily="-111" charset="0"/>
              </a:rPr>
              <a:t>mathematical questions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halkboard" pitchFamily="-111" charset="0"/>
              </a:rPr>
              <a:t>might arise?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halkboard" pitchFamily="-111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484008" y="1988840"/>
            <a:ext cx="4659992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How few can you specify from which I </a:t>
            </a: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can work out all the others?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949456" y="2739404"/>
            <a:ext cx="4392488" cy="930325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halkboard" pitchFamily="-111" charset="0"/>
              </a:rPr>
              <a:t>What awarenesses are being made available?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6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Set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765174"/>
            <a:ext cx="8064500" cy="3167881"/>
          </a:xfrm>
        </p:spPr>
        <p:txBody>
          <a:bodyPr/>
          <a:lstStyle/>
          <a:p>
            <a:pPr>
              <a:defRPr/>
            </a:pPr>
            <a:r>
              <a:rPr lang="en-GB" dirty="0"/>
              <a:t>In how many different ways can you place 17 objects so that there are equal numbers of objects in each of two possibly overlapping sets?</a:t>
            </a:r>
          </a:p>
          <a:p>
            <a:pPr>
              <a:defRPr/>
            </a:pPr>
            <a:r>
              <a:rPr lang="en-GB" dirty="0"/>
              <a:t>What about requiring that there be twice as many in the left set as in the right set?</a:t>
            </a:r>
          </a:p>
          <a:p>
            <a:pPr>
              <a:defRPr/>
            </a:pPr>
            <a:r>
              <a:rPr lang="en-GB" dirty="0"/>
              <a:t>What about requiring that the ratio of the numbers in the left set to the right set is 3 : 2?</a:t>
            </a:r>
          </a:p>
          <a:p>
            <a:pPr>
              <a:defRPr/>
            </a:pPr>
            <a:r>
              <a:rPr lang="en-GB" dirty="0"/>
              <a:t>What is the largest number of objects that CANNOT be placed in the two sets in any way so that the ratio is 5 : 2?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4644008" y="4508584"/>
            <a:ext cx="2160777" cy="2160776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/>
            <a:endParaRPr lang="en-GB" b="0">
              <a:solidFill>
                <a:srgbClr val="631908"/>
              </a:solidFill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6301210" y="4508584"/>
            <a:ext cx="2159669" cy="2160776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/>
            <a:endParaRPr lang="en-GB" b="0">
              <a:solidFill>
                <a:srgbClr val="631908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899592" y="4725144"/>
            <a:ext cx="1800225" cy="1079500"/>
          </a:xfrm>
          <a:prstGeom prst="roundRect">
            <a:avLst>
              <a:gd name="adj" fmla="val 27510"/>
            </a:avLst>
          </a:prstGeom>
          <a:solidFill>
            <a:srgbClr val="CCFFCC"/>
          </a:solidFill>
          <a:ln w="9525" cap="flat" cmpd="sng" algn="ctr">
            <a:solidFill>
              <a:schemeClr val="accent4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GB" sz="2400" b="0" dirty="0">
                <a:solidFill>
                  <a:srgbClr val="631908"/>
                </a:solidFill>
              </a:rPr>
              <a:t>What can be varied?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3968" y="4581128"/>
            <a:ext cx="57606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S</a:t>
            </a:r>
            <a:r>
              <a:rPr lang="en-GB" b="0" baseline="-25000">
                <a:solidFill>
                  <a:srgbClr val="000000"/>
                </a:solidFill>
              </a:rPr>
              <a:t>1</a:t>
            </a:r>
            <a:endParaRPr lang="en-GB" b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6416" y="470598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>
                <a:solidFill>
                  <a:srgbClr val="FF0000"/>
                </a:solidFill>
              </a:rPr>
              <a:t>S</a:t>
            </a:r>
            <a:r>
              <a:rPr lang="en-GB" b="0" baseline="-25000">
                <a:solidFill>
                  <a:srgbClr val="FF0000"/>
                </a:solidFill>
              </a:rPr>
              <a:t>2</a:t>
            </a:r>
            <a:endParaRPr lang="en-GB" b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8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Exchange (Trading)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980728"/>
            <a:ext cx="8471222" cy="3960440"/>
          </a:xfrm>
        </p:spPr>
        <p:txBody>
          <a:bodyPr/>
          <a:lstStyle/>
          <a:p>
            <a:r>
              <a:rPr lang="en-GB" dirty="0" smtClean="0"/>
              <a:t>Select a pile of Blue counters</a:t>
            </a:r>
          </a:p>
          <a:p>
            <a:r>
              <a:rPr lang="en-GB" dirty="0" smtClean="0"/>
              <a:t>IMAGINE that you are going to exchange each Blue counter for 3 </a:t>
            </a:r>
            <a:r>
              <a:rPr lang="en-GB" dirty="0" smtClean="0">
                <a:solidFill>
                  <a:srgbClr val="FF0000"/>
                </a:solidFill>
              </a:rPr>
              <a:t>RED</a:t>
            </a:r>
            <a:r>
              <a:rPr lang="en-GB" dirty="0" smtClean="0"/>
              <a:t> ones, until you can do no more.</a:t>
            </a:r>
          </a:p>
          <a:p>
            <a:r>
              <a:rPr lang="en-GB" dirty="0" smtClean="0"/>
              <a:t>How can you lay out the counters so that someone can see easily what you have done?</a:t>
            </a:r>
          </a:p>
          <a:p>
            <a:r>
              <a:rPr lang="en-GB" dirty="0" smtClean="0"/>
              <a:t>What mathematical action have you performed?</a:t>
            </a:r>
          </a:p>
          <a:p>
            <a:r>
              <a:rPr lang="en-GB" dirty="0" smtClean="0"/>
              <a:t>Imagine now exchanging 2 RED counters for 1 GREEN counter</a:t>
            </a:r>
          </a:p>
          <a:p>
            <a:r>
              <a:rPr lang="en-GB" dirty="0" smtClean="0"/>
              <a:t>What mathematical action have you you carried out?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1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836712"/>
            <a:ext cx="8471222" cy="1728192"/>
          </a:xfrm>
        </p:spPr>
        <p:txBody>
          <a:bodyPr/>
          <a:lstStyle/>
          <a:p>
            <a:r>
              <a:rPr lang="en-GB" dirty="0" smtClean="0"/>
              <a:t>I have a bag of counters</a:t>
            </a:r>
          </a:p>
          <a:p>
            <a:r>
              <a:rPr lang="en-GB" dirty="0" smtClean="0"/>
              <a:t>I put in 3 more counters, then take out 5</a:t>
            </a:r>
          </a:p>
          <a:p>
            <a:r>
              <a:rPr lang="en-GB" dirty="0" smtClean="0"/>
              <a:t>What is the relationship between the number of counters in the bag now and when I started?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49250" y="2780928"/>
            <a:ext cx="8471222" cy="1728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kern="0" dirty="0" smtClean="0"/>
              <a:t>I have a bag of counters</a:t>
            </a:r>
          </a:p>
          <a:p>
            <a:r>
              <a:rPr lang="en-GB" b="0" kern="0" dirty="0" smtClean="0"/>
              <a:t>I put in 3 more counters, then take out 5</a:t>
            </a:r>
          </a:p>
          <a:p>
            <a:r>
              <a:rPr lang="en-GB" b="0" kern="0" dirty="0" smtClean="0"/>
              <a:t>I put in 7 more counters and then take out 11</a:t>
            </a:r>
          </a:p>
          <a:p>
            <a:r>
              <a:rPr lang="en-GB" b="0" kern="0" dirty="0" smtClean="0">
                <a:solidFill>
                  <a:srgbClr val="009900"/>
                </a:solidFill>
              </a:rPr>
              <a:t>What question might I now ask you?</a:t>
            </a:r>
            <a:endParaRPr lang="en-GB" b="0" kern="0" dirty="0">
              <a:solidFill>
                <a:srgbClr val="009900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868144" y="2492896"/>
            <a:ext cx="3240360" cy="720080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Chalkboard" pitchFamily="-111" charset="0"/>
              </a:rPr>
              <a:t>Notice </a:t>
            </a: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rgbClr val="009900"/>
                </a:solidFill>
                <a:effectLst/>
                <a:latin typeface="Chalkboard" pitchFamily="-111" charset="0"/>
              </a:rPr>
              <a:t>that</a:t>
            </a:r>
            <a:r>
              <a:rPr kumimoji="0" lang="en-GB" sz="2000" b="0" i="0" u="none" strike="noStrike" cap="none" normalizeH="0" smtClean="0">
                <a:ln>
                  <a:noFill/>
                </a:ln>
                <a:solidFill>
                  <a:srgbClr val="009900"/>
                </a:solidFill>
                <a:effectLst/>
                <a:latin typeface="Chalkboard" pitchFamily="-111" charset="0"/>
              </a:rPr>
              <a:t> the number in the bag is not stated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rgbClr val="009900"/>
              </a:solidFill>
              <a:effectLst/>
              <a:latin typeface="Chalkboard" pitchFamily="-111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9250" y="4581128"/>
            <a:ext cx="8471222" cy="17281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 kern="0" dirty="0" smtClean="0"/>
              <a:t>I have a bag of counters</a:t>
            </a:r>
          </a:p>
          <a:p>
            <a:r>
              <a:rPr lang="en-GB" b="0" kern="0" dirty="0" smtClean="0"/>
              <a:t>I put in 3 more counters, then take out 5</a:t>
            </a:r>
          </a:p>
          <a:p>
            <a:r>
              <a:rPr lang="en-GB" b="0" kern="0" dirty="0" smtClean="0"/>
              <a:t>I put in 7 more counters and then take out 11</a:t>
            </a:r>
          </a:p>
          <a:p>
            <a:r>
              <a:rPr lang="en-GB" b="0" kern="0" dirty="0" smtClean="0">
                <a:solidFill>
                  <a:srgbClr val="3400FF"/>
                </a:solidFill>
              </a:rPr>
              <a:t>There are now half as many counters as I started with</a:t>
            </a:r>
            <a:endParaRPr lang="en-GB" b="0" kern="0" dirty="0">
              <a:solidFill>
                <a:srgbClr val="3400FF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524328" y="3356992"/>
            <a:ext cx="1296144" cy="1152128"/>
          </a:xfrm>
          <a:prstGeom prst="roundRect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could be varied?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7668344" y="748431"/>
            <a:ext cx="1296144" cy="1152128"/>
          </a:xfrm>
          <a:prstGeom prst="roundRect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could be varied?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590544" y="4746319"/>
            <a:ext cx="1296144" cy="1152128"/>
          </a:xfrm>
          <a:prstGeom prst="roundRect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could be varied?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41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build="p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Yellow on Blu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15879</TotalTime>
  <Words>1361</Words>
  <Application>Microsoft Macintosh PowerPoint</Application>
  <PresentationFormat>On-screen Show (4:3)</PresentationFormat>
  <Paragraphs>228</Paragraphs>
  <Slides>25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 Narrow</vt:lpstr>
      <vt:lpstr>Chalkboard</vt:lpstr>
      <vt:lpstr>Lucida Grande</vt:lpstr>
      <vt:lpstr>Monotype Sorts</vt:lpstr>
      <vt:lpstr>MS PGothic</vt:lpstr>
      <vt:lpstr>ＭＳ Ｐゴシック</vt:lpstr>
      <vt:lpstr>Times</vt:lpstr>
      <vt:lpstr>Wingdings</vt:lpstr>
      <vt:lpstr>Yellow on Blue</vt:lpstr>
      <vt:lpstr>???</vt:lpstr>
      <vt:lpstr>Reasoning Reasonably in Mathematics</vt:lpstr>
      <vt:lpstr>Conjectures</vt:lpstr>
      <vt:lpstr>Outline</vt:lpstr>
      <vt:lpstr>Intentions</vt:lpstr>
      <vt:lpstr>Symmetry-Based Reasoning</vt:lpstr>
      <vt:lpstr>Some Stages in Symmetry Reasoning</vt:lpstr>
      <vt:lpstr>Set Ratios</vt:lpstr>
      <vt:lpstr>Exchange (Trading)</vt:lpstr>
      <vt:lpstr>Bags</vt:lpstr>
      <vt:lpstr>Buses</vt:lpstr>
      <vt:lpstr>Number Line Walk</vt:lpstr>
      <vt:lpstr>Secret Places</vt:lpstr>
      <vt:lpstr>Magic Square Reasoning</vt:lpstr>
      <vt:lpstr>More Magic Square Reasoning</vt:lpstr>
      <vt:lpstr>Square Deductions</vt:lpstr>
      <vt:lpstr>Human Psyche</vt:lpstr>
      <vt:lpstr>Three Only’s</vt:lpstr>
      <vt:lpstr>Reasoning Conjectures</vt:lpstr>
      <vt:lpstr>Some Pedagogic Actions</vt:lpstr>
      <vt:lpstr>Scaffolding &amp; Fading Directed – Prompted – Spontaneous</vt:lpstr>
      <vt:lpstr>Frameworks</vt:lpstr>
      <vt:lpstr>Mathematical Thinking</vt:lpstr>
      <vt:lpstr>Actions</vt:lpstr>
      <vt:lpstr>Possibilities for Future Action</vt:lpstr>
      <vt:lpstr>Follow Up</vt:lpstr>
    </vt:vector>
  </TitlesOfParts>
  <Company>CME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John Mason</cp:lastModifiedBy>
  <cp:revision>501</cp:revision>
  <dcterms:created xsi:type="dcterms:W3CDTF">2009-05-15T05:15:20Z</dcterms:created>
  <dcterms:modified xsi:type="dcterms:W3CDTF">2017-11-27T13:47:29Z</dcterms:modified>
</cp:coreProperties>
</file>