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1" r:id="rId2"/>
    <p:sldMasterId id="2147483650" r:id="rId3"/>
  </p:sldMasterIdLst>
  <p:notesMasterIdLst>
    <p:notesMasterId r:id="rId20"/>
  </p:notesMasterIdLst>
  <p:handoutMasterIdLst>
    <p:handoutMasterId r:id="rId21"/>
  </p:handoutMasterIdLst>
  <p:sldIdLst>
    <p:sldId id="336" r:id="rId4"/>
    <p:sldId id="369" r:id="rId5"/>
    <p:sldId id="424" r:id="rId6"/>
    <p:sldId id="425" r:id="rId7"/>
    <p:sldId id="431" r:id="rId8"/>
    <p:sldId id="426" r:id="rId9"/>
    <p:sldId id="429" r:id="rId10"/>
    <p:sldId id="432" r:id="rId11"/>
    <p:sldId id="430" r:id="rId12"/>
    <p:sldId id="436" r:id="rId13"/>
    <p:sldId id="435" r:id="rId14"/>
    <p:sldId id="428" r:id="rId15"/>
    <p:sldId id="427" r:id="rId16"/>
    <p:sldId id="433" r:id="rId17"/>
    <p:sldId id="434" r:id="rId18"/>
    <p:sldId id="42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00279F"/>
    <a:srgbClr val="3400FF"/>
    <a:srgbClr val="FFFFFF"/>
    <a:srgbClr val="666666"/>
    <a:srgbClr val="8E8E8E"/>
    <a:srgbClr val="999999"/>
    <a:srgbClr val="51FF1F"/>
    <a:srgbClr val="FFF2C0"/>
    <a:srgbClr val="FF80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1" autoAdjust="0"/>
    <p:restoredTop sz="94660"/>
  </p:normalViewPr>
  <p:slideViewPr>
    <p:cSldViewPr>
      <p:cViewPr>
        <p:scale>
          <a:sx n="76" d="100"/>
          <a:sy n="76" d="100"/>
        </p:scale>
        <p:origin x="-1594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88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rPr/>
              <a:pPr/>
              <a:t>02/03/2013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rPr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MS PGothic" charset="0"/>
            </a:endParaRPr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E69EDA3A-0255-BD4D-9FB9-FCBECA08F9AF}" type="slidenum">
              <a:rPr lang="en-US" altLang="ko-KR" sz="1200" b="0">
                <a:latin typeface="Lucida Grande" charset="0"/>
              </a:rPr>
              <a:pPr/>
              <a:t>2</a:t>
            </a:fld>
            <a:endParaRPr lang="en-US" altLang="ko-KR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Mathematical context</a:t>
            </a:r>
          </a:p>
          <a:p>
            <a:r>
              <a:rPr lang="en-GB">
                <a:ea typeface="ＭＳ Ｐゴシック" charset="0"/>
                <a:cs typeface="ＭＳ Ｐゴシック" charset="0"/>
              </a:rPr>
              <a:t>What probaby matters most is not eh context, but whether students ‘think’ they can solve the problem!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408A77F9-71CA-9946-9B6C-59A6EC5DF8F0}" type="slidenum">
              <a:rPr lang="en-US" sz="1200" b="0">
                <a:latin typeface="Lucida Grande" charset="0"/>
              </a:rPr>
              <a:pPr/>
              <a:t>3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Revealing Structure by attending to relationships not calculations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264CE620-FD18-CF47-B835-C6C99966BD03}" type="slidenum">
              <a:rPr lang="en-US" sz="1200" b="0">
                <a:latin typeface="Lucida Grande" charset="0"/>
              </a:rPr>
              <a:pPr/>
              <a:t>4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96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873C-8276-E449-9733-905D3995D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377040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CEBE-BB09-FF47-976F-58E9EA93E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89224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853A-A83C-3A4B-B9BD-B0175DFF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338421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941A-E36A-9545-AB27-523028EFB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51284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41067-1855-014B-96A8-DA7D05686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42131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B661D-C418-414D-A709-C47B17498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451846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DA9F-FC11-0346-B46B-99C4D4AD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94557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D6CA-AA83-214C-8B87-02FEE1D52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2541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05844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Chalkboard" pitchFamily="-111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7021-EC8E-6A47-AB51-F5F6BA5D7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04430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C98BB-B838-7A4D-9242-708A09D6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10428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88900"/>
            <a:ext cx="2143125" cy="6083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8900"/>
            <a:ext cx="6276975" cy="6083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A354-DBA1-1A43-AFD3-900AA1A89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61015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C9C9-3A70-9C45-8395-5050EA223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832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1D25-E0D1-E74C-BB85-8721036A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021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9001D-2FE4-5243-99A1-1B469F76B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12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44C5-5C26-4241-8CDE-74AAD7DB0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869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DEB5-E6EF-8C42-A07C-852754A2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041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6DF07-0A07-D94B-817B-336108ED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301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7F89-9AB1-234F-B8D1-DB51C2E6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09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97433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F962-821A-2E49-8A24-F01D3C78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977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B277-0E2F-AC4C-8BC7-5C1A10E8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9747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49F9-BB89-964D-9BB0-EB0C1764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679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171700" cy="6400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62700" cy="6400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0568-EE28-1144-BF90-979F2E93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3388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2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400" b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rgbClr val="008000"/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88900"/>
            <a:ext cx="6680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63500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16000"/>
            <a:ext cx="8572500" cy="515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text styles</a:t>
            </a:r>
          </a:p>
          <a:p>
            <a:pPr lvl="1"/>
            <a:r>
              <a:rPr lang="en-US">
                <a:sym typeface="Chalkboard" charset="0"/>
              </a:rPr>
              <a:t>Second level</a:t>
            </a:r>
          </a:p>
          <a:p>
            <a:pPr lvl="2"/>
            <a:r>
              <a:rPr lang="en-US">
                <a:sym typeface="Chalkboard" charset="0"/>
              </a:rPr>
              <a:t>Third level</a:t>
            </a:r>
          </a:p>
          <a:p>
            <a:pPr lvl="3"/>
            <a:r>
              <a:rPr lang="en-US">
                <a:sym typeface="Hoefler Text" charset="0"/>
              </a:rPr>
              <a:t>Fourth level</a:t>
            </a:r>
          </a:p>
          <a:p>
            <a:pPr lvl="4"/>
            <a:r>
              <a:rPr lang="en-US">
                <a:sym typeface="Hoefler Text" charset="0"/>
              </a:rPr>
              <a:t>Fifth level</a:t>
            </a:r>
          </a:p>
        </p:txBody>
      </p:sp>
      <p:sp>
        <p:nvSpPr>
          <p:cNvPr id="8806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280150"/>
            <a:ext cx="4699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200" b="0">
                <a:cs typeface="Chalkboard" charset="0"/>
                <a:sym typeface="Chalkboard" charset="0"/>
              </a:defRPr>
            </a:lvl1pPr>
          </a:lstStyle>
          <a:p>
            <a:pPr>
              <a:defRPr/>
            </a:pPr>
            <a:fld id="{F9BEE6A6-C067-B541-8D44-9DCE80682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+mj-lt"/>
          <a:ea typeface="+mj-ea"/>
          <a:cs typeface="+mj-cs"/>
          <a:sym typeface="Chalkboar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9pPr>
    </p:titleStyle>
    <p:bodyStyle>
      <a:lvl1pPr marL="381000" indent="-381000" algn="l" rtl="0" eaLnBrk="0" fontAlgn="base" hangingPunct="0">
        <a:spcBef>
          <a:spcPts val="1000"/>
        </a:spcBef>
        <a:spcAft>
          <a:spcPct val="0"/>
        </a:spcAft>
        <a:buSzPct val="116000"/>
        <a:buChar char="•"/>
        <a:defRPr sz="3200">
          <a:solidFill>
            <a:srgbClr val="2300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1pPr>
      <a:lvl2pPr marL="769938" indent="-401638" algn="l" rtl="0" eaLnBrk="0" fontAlgn="base" hangingPunct="0">
        <a:spcBef>
          <a:spcPts val="900"/>
        </a:spcBef>
        <a:spcAft>
          <a:spcPct val="0"/>
        </a:spcAft>
        <a:buSzPct val="77000"/>
        <a:buChar char="•"/>
        <a:defRPr sz="2400">
          <a:solidFill>
            <a:srgbClr val="0084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2pPr>
      <a:lvl3pPr marL="1176338" indent="-249238" algn="l" rtl="0" eaLnBrk="0" fontAlgn="base" hangingPunct="0">
        <a:spcBef>
          <a:spcPts val="900"/>
        </a:spcBef>
        <a:spcAft>
          <a:spcPct val="0"/>
        </a:spcAft>
        <a:buClr>
          <a:srgbClr val="444229"/>
        </a:buClr>
        <a:buSzPct val="125000"/>
        <a:buFont typeface="Hoefler Text" charset="0"/>
        <a:buChar char="•"/>
        <a:defRPr sz="2400">
          <a:solidFill>
            <a:srgbClr val="94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3pPr>
      <a:lvl4pPr marL="15446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4pPr>
      <a:lvl5pPr marL="19129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5pPr>
      <a:lvl6pPr marL="23701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6pPr>
      <a:lvl7pPr marL="28273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7pPr>
      <a:lvl8pPr marL="32845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8pPr>
      <a:lvl9pPr marL="37417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86800" cy="5105400"/>
          </a:xfrm>
          <a:prstGeom prst="roundRect">
            <a:avLst>
              <a:gd name="adj" fmla="val 345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  <a:latin typeface="Times" charset="0"/>
              </a:defRPr>
            </a:lvl1pPr>
          </a:lstStyle>
          <a:p>
            <a:pPr>
              <a:defRPr/>
            </a:pPr>
            <a:fld id="{EDDDA3EC-EAA5-0E44-83EC-F204EA7B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ebdings" charset="0"/>
        <a:buChar char="&quot;"/>
        <a:defRPr sz="3200" b="1">
          <a:solidFill>
            <a:srgbClr val="FFFF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charset="0"/>
        <a:buChar char="z"/>
        <a:defRPr sz="3200" b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\\localhost\Users\jhm3\Documents\Files\%20%20%20%20Current%20Activities\%20%20%20%20%20Events%202013\03.02%20&amp;%2009%20Princes%20Trust\Applets\Quadrilateral%20by%20Lines.ggb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file:///\\localhost\Users\jhm3\Documents\Files\%20%20%20%20Current%20Activities\%20%20%20%20%20Events%202013\03.02%20&amp;%2009%20Princes%20Trust\Applets\Equilateral%20Construction.cd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jhm3\Documents\Files\%20%20%20%20Current%20Activities\%20%20%20%20%20Events%202013\03.02%20&amp;%2009%20Princes%20Trust\Applets\Percentage%20Changes%20V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8287357" y="5993904"/>
            <a:ext cx="864096" cy="864096"/>
          </a:xfrm>
          <a:prstGeom prst="rect">
            <a:avLst/>
          </a:prstGeom>
          <a:solidFill>
            <a:srgbClr val="FFF2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132856"/>
            <a:ext cx="8712968" cy="2592288"/>
          </a:xfrm>
        </p:spPr>
        <p:txBody>
          <a:bodyPr anchor="t"/>
          <a:lstStyle/>
          <a:p>
            <a:pPr algn="ctr">
              <a:defRPr/>
            </a:pPr>
            <a:r>
              <a:rPr lang="en-GB" sz="3200">
                <a:effectLst/>
              </a:rPr>
              <a:t>Reasoning</a:t>
            </a:r>
            <a:br>
              <a:rPr lang="en-GB" sz="3200">
                <a:effectLst/>
              </a:rPr>
            </a:br>
            <a:r>
              <a:rPr lang="en-GB" sz="3200">
                <a:effectLst/>
              </a:rPr>
              <a:t>in the Mathematics Curriculum</a:t>
            </a:r>
            <a:endParaRPr lang="en-US" sz="320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489855" y="3645024"/>
            <a:ext cx="4050006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Anne Watson &amp; John Mason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Prince’s Trust</a:t>
            </a:r>
            <a:br>
              <a:rPr lang="en-US" sz="2400" b="0">
                <a:solidFill>
                  <a:srgbClr val="00002A"/>
                </a:solidFill>
              </a:rPr>
            </a:br>
            <a:r>
              <a:rPr lang="en-US" sz="2400" b="0">
                <a:solidFill>
                  <a:srgbClr val="00002A"/>
                </a:solidFill>
              </a:rPr>
              <a:t>Maths CPD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London Mar 2</a:t>
            </a:r>
            <a:br>
              <a:rPr lang="en-US" sz="2400" b="0">
                <a:solidFill>
                  <a:srgbClr val="00002A"/>
                </a:solidFill>
              </a:rPr>
            </a:br>
            <a:r>
              <a:rPr lang="en-US" sz="2400" b="0">
                <a:solidFill>
                  <a:srgbClr val="00002A"/>
                </a:solidFill>
              </a:rPr>
              <a:t>Manchester Mar 9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2013</a:t>
            </a: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403225" y="4953000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0" y="1219200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  <p:pic>
        <p:nvPicPr>
          <p:cNvPr id="28678" name="Picture 12" descr="NCETM_CPD_Standard_Logo FINAL 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44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Possibilities for 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400600"/>
          </a:xfrm>
        </p:spPr>
        <p:txBody>
          <a:bodyPr/>
          <a:lstStyle/>
          <a:p>
            <a:r>
              <a:rPr lang="en-GB"/>
              <a:t>Trying small things and making small progress; telling colleagues</a:t>
            </a:r>
          </a:p>
          <a:p>
            <a:r>
              <a:rPr lang="en-GB"/>
              <a:t>Pedagogic strategies used today</a:t>
            </a:r>
          </a:p>
          <a:p>
            <a:r>
              <a:rPr lang="en-GB"/>
              <a:t>Provoking mathematical thinks as happened today</a:t>
            </a:r>
          </a:p>
          <a:p>
            <a:r>
              <a:rPr lang="en-GB"/>
              <a:t>Question &amp; Prompts for mathematcal Thinking (ATM)</a:t>
            </a:r>
          </a:p>
          <a:p>
            <a:r>
              <a:rPr lang="en-GB"/>
              <a:t>Group work and Individual work</a:t>
            </a:r>
          </a:p>
        </p:txBody>
      </p:sp>
    </p:spTree>
    <p:extLst>
      <p:ext uri="{BB962C8B-B14F-4D97-AF65-F5344CB8AC3E}">
        <p14:creationId xmlns:p14="http://schemas.microsoft.com/office/powerpoint/2010/main" xmlns="" val="84520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3528" y="764704"/>
            <a:ext cx="3787775" cy="5616624"/>
          </a:xfrm>
        </p:spPr>
        <p:txBody>
          <a:bodyPr/>
          <a:lstStyle/>
          <a:p>
            <a:r>
              <a:rPr lang="en-GB" sz="2000"/>
              <a:t>KNOW &amp; WANT</a:t>
            </a:r>
          </a:p>
          <a:p>
            <a:r>
              <a:rPr lang="en-GB" sz="2000"/>
              <a:t>Specialisng &amp; Generalising</a:t>
            </a:r>
          </a:p>
          <a:p>
            <a:r>
              <a:rPr lang="en-GB" sz="2000"/>
              <a:t>Identifying variables; focus on relationships</a:t>
            </a:r>
          </a:p>
          <a:p>
            <a:r>
              <a:rPr lang="en-GB" sz="2000"/>
              <a:t>STUCK? Try another route</a:t>
            </a:r>
          </a:p>
          <a:p>
            <a:r>
              <a:rPr lang="en-GB" sz="2000"/>
              <a:t>Parking “what you can do”</a:t>
            </a:r>
          </a:p>
          <a:p>
            <a:r>
              <a:rPr lang="en-GB" sz="2000"/>
              <a:t>Doing &amp; Reflecting on Doing</a:t>
            </a:r>
          </a:p>
          <a:p>
            <a:pPr lvl="1"/>
            <a:r>
              <a:rPr lang="en-GB" sz="1600"/>
              <a:t>Make up own</a:t>
            </a:r>
          </a:p>
          <a:p>
            <a:pPr lvl="1"/>
            <a:r>
              <a:rPr lang="en-GB" sz="1600"/>
              <a:t>Cf with neighbour</a:t>
            </a:r>
          </a:p>
          <a:p>
            <a:pPr lvl="1"/>
            <a:r>
              <a:rPr lang="en-GB" sz="1600"/>
              <a:t>Explain; Narrate</a:t>
            </a:r>
          </a:p>
          <a:p>
            <a:r>
              <a:rPr lang="en-GB" sz="2000"/>
              <a:t>Recognising familiar structures</a:t>
            </a:r>
          </a:p>
          <a:p>
            <a:r>
              <a:rPr lang="en-GB" sz="2000"/>
              <a:t>Searching past experience</a:t>
            </a:r>
          </a:p>
          <a:p>
            <a:r>
              <a:rPr lang="en-GB" sz="2000"/>
              <a:t>Imagining &amp; Expressing</a:t>
            </a:r>
          </a:p>
          <a:p>
            <a:r>
              <a:rPr lang="en-GB" sz="2000"/>
              <a:t>Generating space of possibilities</a:t>
            </a:r>
          </a:p>
          <a:p>
            <a:endParaRPr lang="en-GB" sz="2000"/>
          </a:p>
          <a:p>
            <a:endParaRPr lang="en-GB" sz="200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836712"/>
            <a:ext cx="3787775" cy="5472608"/>
          </a:xfrm>
        </p:spPr>
        <p:txBody>
          <a:bodyPr/>
          <a:lstStyle/>
          <a:p>
            <a:r>
              <a:rPr lang="en-GB" sz="2000"/>
              <a:t>How Do You Know?</a:t>
            </a:r>
          </a:p>
          <a:p>
            <a:r>
              <a:rPr lang="en-GB" sz="2000"/>
              <a:t>Choosing egs to get variety (for comparisons, for same &amp; different)</a:t>
            </a:r>
          </a:p>
          <a:p>
            <a:r>
              <a:rPr lang="en-GB" sz="2000"/>
              <a:t>Visual perception –&gt; conjectures; reasoning to achieve certainty</a:t>
            </a:r>
          </a:p>
          <a:p>
            <a:r>
              <a:rPr lang="en-GB" sz="2000"/>
              <a:t>Dynamic images to indicate relationships; scope of generality</a:t>
            </a:r>
          </a:p>
          <a:p>
            <a:r>
              <a:rPr lang="en-GB" sz="2000"/>
              <a:t>“it” –&gt; what is ‘it’?</a:t>
            </a:r>
          </a:p>
          <a:p>
            <a:r>
              <a:rPr lang="en-GB" sz="2000"/>
              <a:t>Cognitive conflict &amp; surprise</a:t>
            </a:r>
          </a:p>
          <a:p>
            <a:pPr lvl="1"/>
            <a:r>
              <a:rPr lang="en-GB" sz="1600"/>
              <a:t>Something to discuss</a:t>
            </a:r>
          </a:p>
          <a:p>
            <a:r>
              <a:rPr lang="en-GB" sz="2000"/>
              <a:t>Impossible tasks (How do you know)</a:t>
            </a:r>
          </a:p>
        </p:txBody>
      </p:sp>
    </p:spTree>
    <p:extLst>
      <p:ext uri="{BB962C8B-B14F-4D97-AF65-F5344CB8AC3E}">
        <p14:creationId xmlns:p14="http://schemas.microsoft.com/office/powerpoint/2010/main" xmlns="" val="4059637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Proof by Sorting &amp;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40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Graphical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4085456" cy="4056856"/>
          </a:xfrm>
        </p:spPr>
        <p:txBody>
          <a:bodyPr/>
          <a:lstStyle/>
          <a:p>
            <a:r>
              <a:rPr lang="en-GB"/>
              <a:t>Lines are</a:t>
            </a:r>
          </a:p>
          <a:p>
            <a:pPr marL="457200" lvl="1" indent="0">
              <a:buNone/>
            </a:pPr>
            <a:r>
              <a:rPr lang="en-GB"/>
              <a:t> y = 3x - 1</a:t>
            </a:r>
          </a:p>
          <a:p>
            <a:pPr marL="457200" lvl="1" indent="0">
              <a:buNone/>
            </a:pPr>
            <a:r>
              <a:rPr lang="en-GB"/>
              <a:t>3y = -x + 7</a:t>
            </a:r>
          </a:p>
          <a:p>
            <a:pPr marL="457200" lvl="1" indent="0">
              <a:buNone/>
            </a:pPr>
            <a:r>
              <a:rPr lang="en-GB"/>
              <a:t>  y = 3x + 9</a:t>
            </a:r>
          </a:p>
          <a:p>
            <a:pPr marL="457200" lvl="1" indent="0">
              <a:buNone/>
            </a:pPr>
            <a:r>
              <a:rPr lang="en-GB"/>
              <a:t>3y = -x+ 17</a:t>
            </a:r>
          </a:p>
        </p:txBody>
      </p:sp>
      <p:pic>
        <p:nvPicPr>
          <p:cNvPr id="4" name="Picture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196752"/>
            <a:ext cx="43942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064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Surprise</a:t>
            </a:r>
          </a:p>
          <a:p>
            <a:r>
              <a:rPr lang="en-GB"/>
              <a:t>Variation</a:t>
            </a:r>
          </a:p>
          <a:p>
            <a:r>
              <a:rPr lang="en-GB"/>
              <a:t>How do you know?</a:t>
            </a:r>
          </a:p>
          <a:p>
            <a:r>
              <a:rPr lang="en-GB"/>
              <a:t>Sorting &amp; ordering</a:t>
            </a:r>
          </a:p>
          <a:p>
            <a:r>
              <a:rPr lang="en-GB"/>
              <a:t>Tracking arithmetic</a:t>
            </a:r>
          </a:p>
          <a:p>
            <a:r>
              <a:rPr lang="en-GB"/>
              <a:t>Multiple representation</a:t>
            </a:r>
          </a:p>
          <a:p>
            <a:r>
              <a:rPr lang="en-GB"/>
              <a:t>Attention, Action &amp; Awareness</a:t>
            </a:r>
          </a:p>
          <a:p>
            <a:pPr lvl="1"/>
            <a:r>
              <a:rPr lang="en-GB"/>
              <a:t>Teacher’s</a:t>
            </a:r>
          </a:p>
          <a:p>
            <a:pPr lvl="1"/>
            <a:r>
              <a:rPr lang="en-GB"/>
              <a:t>Students’</a:t>
            </a:r>
          </a:p>
        </p:txBody>
      </p:sp>
    </p:spTree>
    <p:extLst>
      <p:ext uri="{BB962C8B-B14F-4D97-AF65-F5344CB8AC3E}">
        <p14:creationId xmlns:p14="http://schemas.microsoft.com/office/powerpoint/2010/main" xmlns="" val="11088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latin typeface="Chalkboard" charset="0"/>
                <a:ea typeface="MS PGothic" charset="0"/>
              </a:rPr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>
                <a:latin typeface="Chalkboard" charset="0"/>
                <a:ea typeface="MS PGothic" charset="0"/>
              </a:rPr>
              <a:t>Tasks promote Activity;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Activity involves Actions; 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Actions generate Experience; </a:t>
            </a:r>
          </a:p>
          <a:p>
            <a:pPr lvl="1"/>
            <a:r>
              <a:rPr lang="en-GB" altLang="ko-KR" sz="2000">
                <a:latin typeface="Chalkboard" charset="0"/>
                <a:ea typeface="MS PGothic" charset="0"/>
              </a:rPr>
              <a:t>but one thing we don</a:t>
            </a:r>
            <a:r>
              <a:rPr lang="en-GB" sz="2000">
                <a:latin typeface="Chalkboard" charset="0"/>
                <a:ea typeface="MS PGothic" charset="0"/>
              </a:rPr>
              <a:t>’</a:t>
            </a:r>
            <a:r>
              <a:rPr lang="en-GB" altLang="ko-KR" sz="2000">
                <a:latin typeface="Chalkboard" charset="0"/>
                <a:ea typeface="MS PGothic" charset="0"/>
              </a:rPr>
              <a:t>t learn from experience is that we don</a:t>
            </a:r>
            <a:r>
              <a:rPr lang="en-GB" sz="2000">
                <a:latin typeface="Chalkboard" charset="0"/>
                <a:ea typeface="MS PGothic" charset="0"/>
              </a:rPr>
              <a:t>’</a:t>
            </a:r>
            <a:r>
              <a:rPr lang="en-GB" altLang="ko-KR" sz="2000">
                <a:latin typeface="Chalkboard" charset="0"/>
                <a:ea typeface="MS PGothic" charset="0"/>
              </a:rPr>
              <a:t>t often learn from experience alone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It is not the task that is rich …</a:t>
            </a:r>
          </a:p>
          <a:p>
            <a:pPr lvl="1"/>
            <a:r>
              <a:rPr lang="en-GB" altLang="ko-KR" sz="2000">
                <a:latin typeface="Chalkboard" charset="0"/>
                <a:ea typeface="MS PGothic" charset="0"/>
              </a:rPr>
              <a:t> but whether it is used richly</a:t>
            </a:r>
          </a:p>
        </p:txBody>
      </p:sp>
    </p:spTree>
    <p:extLst>
      <p:ext uri="{BB962C8B-B14F-4D97-AF65-F5344CB8AC3E}">
        <p14:creationId xmlns:p14="http://schemas.microsoft.com/office/powerpoint/2010/main" xmlns="" val="210641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j.h.mason @ open.ac.uk</a:t>
            </a:r>
          </a:p>
          <a:p>
            <a:r>
              <a:rPr lang="en-GB"/>
              <a:t>mcs.open.ac.uk/jhm3  </a:t>
            </a:r>
            <a:r>
              <a:rPr lang="en-GB">
                <a:sym typeface="Wingdings"/>
              </a:rPr>
              <a:t></a:t>
            </a:r>
            <a:r>
              <a:rPr lang="en-GB"/>
              <a:t> Presentations</a:t>
            </a:r>
          </a:p>
          <a:p>
            <a:r>
              <a:rPr lang="en-GB"/>
              <a:t>Thinking Mathematically (Pearson)</a:t>
            </a:r>
          </a:p>
          <a:p>
            <a:r>
              <a:rPr lang="en-GB"/>
              <a:t>Questions &amp; Prompts (ATM)</a:t>
            </a:r>
          </a:p>
          <a:p>
            <a:r>
              <a:rPr lang="en-GB"/>
              <a:t>Learning &amp; Doing Mathematics (Tarquin)</a:t>
            </a:r>
          </a:p>
          <a:p>
            <a:r>
              <a:rPr lang="en-GB"/>
              <a:t>Developing Thinking in Algebra</a:t>
            </a:r>
          </a:p>
        </p:txBody>
      </p:sp>
    </p:spTree>
    <p:extLst>
      <p:ext uri="{BB962C8B-B14F-4D97-AF65-F5344CB8AC3E}">
        <p14:creationId xmlns:p14="http://schemas.microsoft.com/office/powerpoint/2010/main" xmlns="" val="7718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latin typeface="Chalkboard" charset="0"/>
                <a:ea typeface="MS PGothic" charset="0"/>
              </a:rPr>
              <a:t>Conjectures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>
                <a:latin typeface="Chalkboard" charset="0"/>
                <a:ea typeface="MS PGothic" charset="0"/>
              </a:rPr>
              <a:t>Everything said here today is a conjecture … to be tested in your experience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The best way to sensitise yourself to learners …</a:t>
            </a:r>
          </a:p>
          <a:p>
            <a:pPr lvl="1">
              <a:buFont typeface="Lucida Grande"/>
              <a:buChar char="…"/>
            </a:pPr>
            <a:r>
              <a:rPr lang="en-US" altLang="ko-KR">
                <a:latin typeface="Chalkboard" charset="0"/>
                <a:ea typeface="MS PGothic" charset="0"/>
              </a:rPr>
              <a:t> </a:t>
            </a:r>
            <a:r>
              <a:rPr lang="en-GB" altLang="ko-KR">
                <a:latin typeface="Chalkboard" charset="0"/>
                <a:ea typeface="MS PGothic" charset="0"/>
              </a:rPr>
              <a:t>is to experience parallel phenomena yourself 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So, what you get from this</a:t>
            </a:r>
            <a:r>
              <a:rPr lang="en-US" altLang="ko-KR" sz="2000">
                <a:latin typeface="Chalkboard" charset="0"/>
                <a:ea typeface="MS PGothic" charset="0"/>
              </a:rPr>
              <a:t> </a:t>
            </a:r>
            <a:r>
              <a:rPr lang="en-GB" altLang="ko-KR" sz="2000">
                <a:latin typeface="Chalkboard" charset="0"/>
                <a:ea typeface="MS PGothic" charset="0"/>
              </a:rPr>
              <a:t>session is what you notice happening inside you!</a:t>
            </a:r>
          </a:p>
        </p:txBody>
      </p:sp>
    </p:spTree>
    <p:extLst>
      <p:ext uri="{BB962C8B-B14F-4D97-AF65-F5344CB8AC3E}">
        <p14:creationId xmlns:p14="http://schemas.microsoft.com/office/powerpoint/2010/main" xmlns="" val="41629885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Differing Sums of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36613"/>
            <a:ext cx="5256213" cy="1223962"/>
          </a:xfrm>
        </p:spPr>
        <p:txBody>
          <a:bodyPr/>
          <a:lstStyle/>
          <a:p>
            <a:pPr>
              <a:defRPr/>
            </a:pPr>
            <a:r>
              <a:rPr lang="en-GB"/>
              <a:t>Write down four numbers in a 2 by 2 grid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850" y="1773238"/>
            <a:ext cx="5256213" cy="1223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Add together the products along the rows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850" y="2781300"/>
            <a:ext cx="5616575" cy="1223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Add together the products down the columns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850" y="3789363"/>
            <a:ext cx="554355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Calculate the difference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289" y="5516563"/>
            <a:ext cx="4896792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Now choose positive numbers </a:t>
            </a:r>
            <a:br>
              <a:rPr lang="en-GB" sz="2400" b="0">
                <a:solidFill>
                  <a:srgbClr val="000000"/>
                </a:solidFill>
                <a:effectLst/>
              </a:rPr>
            </a:br>
            <a:r>
              <a:rPr lang="en-GB" sz="2400" b="0">
                <a:solidFill>
                  <a:srgbClr val="000000"/>
                </a:solidFill>
                <a:effectLst/>
              </a:rPr>
              <a:t>so that the difference is 11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03350" y="4437063"/>
            <a:ext cx="4681538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FF"/>
                </a:solidFill>
                <a:effectLst/>
              </a:rPr>
              <a:t>That is the ‘doing’</a:t>
            </a:r>
            <a:br>
              <a:rPr lang="en-GB" sz="2400" b="0">
                <a:solidFill>
                  <a:srgbClr val="0000FF"/>
                </a:solidFill>
                <a:effectLst/>
              </a:rPr>
            </a:br>
            <a:r>
              <a:rPr lang="en-GB" sz="2400" b="0">
                <a:solidFill>
                  <a:srgbClr val="0000FF"/>
                </a:solidFill>
                <a:effectLst/>
              </a:rPr>
              <a:t>What is an ‘undoing’?</a:t>
            </a: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588125" y="836613"/>
            <a:ext cx="1008063" cy="1223962"/>
            <a:chOff x="6084168" y="980728"/>
            <a:chExt cx="1008112" cy="1224136"/>
          </a:xfrm>
        </p:grpSpPr>
        <p:sp>
          <p:nvSpPr>
            <p:cNvPr id="9" name="TextBox 8"/>
            <p:cNvSpPr txBox="1"/>
            <p:nvPr/>
          </p:nvSpPr>
          <p:spPr>
            <a:xfrm>
              <a:off x="6155609" y="980728"/>
              <a:ext cx="447697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55609" y="1558660"/>
              <a:ext cx="447697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31883" y="1539607"/>
              <a:ext cx="446109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1883" y="980728"/>
              <a:ext cx="446109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33809" name="Straight Connector 13"/>
            <p:cNvCxnSpPr>
              <a:cxnSpLocks noChangeShapeType="1"/>
            </p:cNvCxnSpPr>
            <p:nvPr/>
          </p:nvCxnSpPr>
          <p:spPr bwMode="auto">
            <a:xfrm flipH="1">
              <a:off x="6084168" y="1628800"/>
              <a:ext cx="10081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810" name="Straight Connector 17"/>
            <p:cNvCxnSpPr>
              <a:cxnSpLocks noChangeShapeType="1"/>
            </p:cNvCxnSpPr>
            <p:nvPr/>
          </p:nvCxnSpPr>
          <p:spPr bwMode="auto">
            <a:xfrm flipH="1" flipV="1">
              <a:off x="6582833" y="1058333"/>
              <a:ext cx="5391" cy="11253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3811" name="Rectangle 25"/>
            <p:cNvSpPr>
              <a:spLocks noChangeArrowheads="1"/>
            </p:cNvSpPr>
            <p:nvPr/>
          </p:nvSpPr>
          <p:spPr bwMode="auto">
            <a:xfrm>
              <a:off x="6084168" y="1052736"/>
              <a:ext cx="1008112" cy="11521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084888" y="2205038"/>
            <a:ext cx="22574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28 + 15 = 43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84888" y="2997200"/>
            <a:ext cx="2185987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20 + 21 = 41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84888" y="3644900"/>
            <a:ext cx="2076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43 – 41 = 2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292600"/>
            <a:ext cx="7651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207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Differing Sums &amp;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4608512" cy="792162"/>
          </a:xfrm>
        </p:spPr>
        <p:txBody>
          <a:bodyPr/>
          <a:lstStyle/>
          <a:p>
            <a:pPr>
              <a:defRPr/>
            </a:pPr>
            <a:r>
              <a:rPr lang="en-GB"/>
              <a:t>Tracking Arithmetic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588125" y="836613"/>
            <a:ext cx="1008063" cy="1223962"/>
            <a:chOff x="6084168" y="980728"/>
            <a:chExt cx="1008112" cy="1224136"/>
          </a:xfrm>
        </p:grpSpPr>
        <p:sp>
          <p:nvSpPr>
            <p:cNvPr id="5" name="TextBox 4"/>
            <p:cNvSpPr txBox="1"/>
            <p:nvPr/>
          </p:nvSpPr>
          <p:spPr>
            <a:xfrm>
              <a:off x="6155609" y="980728"/>
              <a:ext cx="447697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55609" y="1558660"/>
              <a:ext cx="447697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31883" y="1539607"/>
              <a:ext cx="446109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31883" y="980728"/>
              <a:ext cx="446109" cy="64620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600" b="0" dirty="0">
                  <a:solidFill>
                    <a:srgbClr val="000000"/>
                  </a:solidFill>
                </a:rPr>
                <a:t>7</a:t>
              </a:r>
            </a:p>
          </p:txBody>
        </p:sp>
        <p:cxnSp>
          <p:nvCxnSpPr>
            <p:cNvPr id="35855" name="Straight Connector 8"/>
            <p:cNvCxnSpPr>
              <a:cxnSpLocks noChangeShapeType="1"/>
            </p:cNvCxnSpPr>
            <p:nvPr/>
          </p:nvCxnSpPr>
          <p:spPr bwMode="auto">
            <a:xfrm flipH="1">
              <a:off x="6084168" y="1628800"/>
              <a:ext cx="10081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56" name="Straight Connector 9"/>
            <p:cNvCxnSpPr>
              <a:cxnSpLocks noChangeShapeType="1"/>
            </p:cNvCxnSpPr>
            <p:nvPr/>
          </p:nvCxnSpPr>
          <p:spPr bwMode="auto">
            <a:xfrm flipH="1" flipV="1">
              <a:off x="6582833" y="1058333"/>
              <a:ext cx="5391" cy="11253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857" name="Rectangle 10"/>
            <p:cNvSpPr>
              <a:spLocks noChangeArrowheads="1"/>
            </p:cNvSpPr>
            <p:nvPr/>
          </p:nvSpPr>
          <p:spPr bwMode="auto">
            <a:xfrm>
              <a:off x="6084168" y="1052736"/>
              <a:ext cx="1008112" cy="11521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31913" y="1844675"/>
            <a:ext cx="18700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4x7 + 5x3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31913" y="2401888"/>
            <a:ext cx="18700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4x5 + 7x3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187450" y="2997200"/>
            <a:ext cx="2160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84213" y="3141663"/>
            <a:ext cx="318135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4x(7–5) + (5–7)x3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1550" y="3770313"/>
            <a:ext cx="28082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000000"/>
                </a:solidFill>
              </a:rPr>
              <a:t>= (4-3)x (7–5)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68313" y="4365625"/>
            <a:ext cx="7704137" cy="1223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So in how many essentially different ways can 11 be the difference?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68313" y="5516563"/>
            <a:ext cx="7704137" cy="1225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00"/>
                </a:solidFill>
                <a:effectLst/>
              </a:rPr>
              <a:t>So in how many essentially different ways can </a:t>
            </a:r>
            <a:r>
              <a:rPr lang="en-GB" sz="2400" b="0" i="1">
                <a:solidFill>
                  <a:srgbClr val="000000"/>
                </a:solidFill>
                <a:effectLst/>
              </a:rPr>
              <a:t>n</a:t>
            </a:r>
            <a:r>
              <a:rPr lang="en-GB" sz="2400" b="0">
                <a:solidFill>
                  <a:srgbClr val="000000"/>
                </a:solidFill>
                <a:effectLst/>
              </a:rPr>
              <a:t> be the difference?</a:t>
            </a:r>
          </a:p>
        </p:txBody>
      </p:sp>
    </p:spTree>
    <p:extLst>
      <p:ext uri="{BB962C8B-B14F-4D97-AF65-F5344CB8AC3E}">
        <p14:creationId xmlns:p14="http://schemas.microsoft.com/office/powerpoint/2010/main" xmlns="" val="372457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Think Of A Number (ThOANs)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3869432" cy="4392488"/>
          </a:xfrm>
        </p:spPr>
        <p:txBody>
          <a:bodyPr/>
          <a:lstStyle/>
          <a:p>
            <a:r>
              <a:rPr lang="en-GB"/>
              <a:t>Think of a number</a:t>
            </a:r>
          </a:p>
          <a:p>
            <a:r>
              <a:rPr lang="en-GB"/>
              <a:t>Add 2</a:t>
            </a:r>
          </a:p>
          <a:p>
            <a:r>
              <a:rPr lang="en-GB"/>
              <a:t>Multiply by 3</a:t>
            </a:r>
          </a:p>
          <a:p>
            <a:r>
              <a:rPr lang="en-GB"/>
              <a:t>Subtract 4</a:t>
            </a:r>
          </a:p>
          <a:p>
            <a:r>
              <a:rPr lang="en-GB"/>
              <a:t>Multiply by 2</a:t>
            </a:r>
          </a:p>
          <a:p>
            <a:r>
              <a:rPr lang="en-GB"/>
              <a:t>Add 2</a:t>
            </a:r>
          </a:p>
          <a:p>
            <a:r>
              <a:rPr lang="en-GB"/>
              <a:t>Divide by 6</a:t>
            </a:r>
          </a:p>
          <a:p>
            <a:r>
              <a:rPr lang="en-GB"/>
              <a:t>Subtract the number you first thought of</a:t>
            </a:r>
          </a:p>
          <a:p>
            <a:r>
              <a:rPr lang="en-GB"/>
              <a:t>Your answer is 1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148064" y="1156682"/>
            <a:ext cx="308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156956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 + 2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201966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3x    + 6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064" y="245282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3x    + 2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8064" y="287429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6x      + 4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8064" y="338893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6x   + 6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389298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    + 1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064" y="439704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 1</a:t>
            </a:r>
          </a:p>
        </p:txBody>
      </p:sp>
      <p:pic>
        <p:nvPicPr>
          <p:cNvPr id="12" name="Picture 11" descr="smiley-fa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4941168"/>
            <a:ext cx="710994" cy="720080"/>
          </a:xfrm>
          <a:prstGeom prst="rect">
            <a:avLst/>
          </a:prstGeom>
        </p:spPr>
      </p:pic>
      <p:sp>
        <p:nvSpPr>
          <p:cNvPr id="13" name="Cloud Callout 12"/>
          <p:cNvSpPr/>
          <p:nvPr/>
        </p:nvSpPr>
        <p:spPr bwMode="auto">
          <a:xfrm>
            <a:off x="5148064" y="1193900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8064" y="158873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8104" y="202077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08104" y="244997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8104" y="288487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7530" y="3400621"/>
            <a:ext cx="308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0072" y="3912809"/>
            <a:ext cx="308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32" name="Cloud Callout 31"/>
          <p:cNvSpPr/>
          <p:nvPr/>
        </p:nvSpPr>
        <p:spPr bwMode="auto">
          <a:xfrm>
            <a:off x="5148064" y="1660738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3" name="Cloud Callout 32"/>
          <p:cNvSpPr/>
          <p:nvPr/>
        </p:nvSpPr>
        <p:spPr bwMode="auto">
          <a:xfrm>
            <a:off x="5508104" y="2060424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4" name="Cloud Callout 33"/>
          <p:cNvSpPr/>
          <p:nvPr/>
        </p:nvSpPr>
        <p:spPr bwMode="auto">
          <a:xfrm>
            <a:off x="5508104" y="2492472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5" name="Cloud Callout 34"/>
          <p:cNvSpPr/>
          <p:nvPr/>
        </p:nvSpPr>
        <p:spPr bwMode="auto">
          <a:xfrm>
            <a:off x="5508104" y="2912829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6" name="Cloud Callout 35"/>
          <p:cNvSpPr/>
          <p:nvPr/>
        </p:nvSpPr>
        <p:spPr bwMode="auto">
          <a:xfrm>
            <a:off x="5508104" y="3429000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7" name="Cloud Callout 36"/>
          <p:cNvSpPr/>
          <p:nvPr/>
        </p:nvSpPr>
        <p:spPr bwMode="auto">
          <a:xfrm>
            <a:off x="5220072" y="3967846"/>
            <a:ext cx="360040" cy="322822"/>
          </a:xfrm>
          <a:prstGeom prst="cloudCallout">
            <a:avLst>
              <a:gd name="adj1" fmla="val -81231"/>
              <a:gd name="adj2" fmla="val 67332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10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Equilateral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980728"/>
            <a:ext cx="5580112" cy="2520280"/>
          </a:xfrm>
        </p:spPr>
        <p:txBody>
          <a:bodyPr/>
          <a:lstStyle/>
          <a:p>
            <a:r>
              <a:rPr lang="en-GB"/>
              <a:t>AC is twice AB</a:t>
            </a:r>
          </a:p>
          <a:p>
            <a:r>
              <a:rPr lang="en-GB"/>
              <a:t>M is the mid-point of CD</a:t>
            </a:r>
          </a:p>
          <a:p>
            <a:r>
              <a:rPr lang="en-GB"/>
              <a:t>AB is perpendicular to AC, as is DC</a:t>
            </a:r>
          </a:p>
          <a:p>
            <a:r>
              <a:rPr lang="en-GB"/>
              <a:t>How long should CD be so that BMC is equilateral?</a:t>
            </a:r>
          </a:p>
        </p:txBody>
      </p:sp>
      <p:pic>
        <p:nvPicPr>
          <p:cNvPr id="4" name="Picture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3035300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65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Compound 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727950" cy="3624808"/>
          </a:xfrm>
        </p:spPr>
        <p:txBody>
          <a:bodyPr/>
          <a:lstStyle/>
          <a:p>
            <a:r>
              <a:rPr lang="en-GB"/>
              <a:t>At a discount store, I can get a discount of 30%</a:t>
            </a:r>
          </a:p>
          <a:p>
            <a:r>
              <a:rPr lang="en-GB"/>
              <a:t>Should I prefer to calculate the VAT of 20% before or after calculating the discount?</a:t>
            </a:r>
          </a:p>
          <a:p>
            <a:r>
              <a:rPr lang="en-GB"/>
              <a:t>What would Customs and Revenue prefer?</a:t>
            </a:r>
          </a:p>
          <a:p>
            <a:r>
              <a:rPr lang="en-GB"/>
              <a:t>Simpler Question:</a:t>
            </a:r>
          </a:p>
          <a:p>
            <a:pPr lvl="1"/>
            <a:r>
              <a:rPr lang="en-GB"/>
              <a:t>If VAT is 20% and there is a local tax of 10%, what is the overall tax?</a:t>
            </a:r>
          </a:p>
          <a:p>
            <a:pPr lvl="1"/>
            <a:r>
              <a:rPr lang="en-GB"/>
              <a:t>To whom does it matter in which order they are calculated?</a:t>
            </a:r>
          </a:p>
        </p:txBody>
      </p:sp>
      <p:sp>
        <p:nvSpPr>
          <p:cNvPr id="5" name="Action Button: Document 4">
            <a:hlinkClick r:id="rId2" action="ppaction://hlinkfile"/>
          </p:cNvPr>
          <p:cNvSpPr/>
          <p:nvPr/>
        </p:nvSpPr>
        <p:spPr bwMode="auto">
          <a:xfrm>
            <a:off x="6439210" y="5487695"/>
            <a:ext cx="822960" cy="822960"/>
          </a:xfrm>
          <a:prstGeom prst="actionButtonDocument">
            <a:avLst/>
          </a:prstGeom>
          <a:solidFill>
            <a:srgbClr val="CC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80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Money Changing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People who convert currencies offer a ‘buy’ rate and a ‘sell’ rate, and sometimes charge a commission in addition!</a:t>
            </a:r>
          </a:p>
          <a:p>
            <a:r>
              <a:rPr lang="en-GB"/>
              <a:t>Suppose they take </a:t>
            </a:r>
            <a:r>
              <a:rPr lang="en-GB" i="1"/>
              <a:t>p</a:t>
            </a:r>
            <a:r>
              <a:rPr lang="en-GB"/>
              <a:t>% from every transaction, and that they sell $</a:t>
            </a:r>
            <a:r>
              <a:rPr lang="en-GB" i="1"/>
              <a:t>s</a:t>
            </a:r>
            <a:r>
              <a:rPr lang="en-GB"/>
              <a:t> for 1£ but buy back at the rate of £</a:t>
            </a:r>
            <a:r>
              <a:rPr lang="en-GB" i="1"/>
              <a:t>b</a:t>
            </a:r>
            <a:r>
              <a:rPr lang="en-GB"/>
              <a:t> for $1. How can you calculate the profit that make on each transaction?</a:t>
            </a:r>
          </a:p>
        </p:txBody>
      </p:sp>
    </p:spTree>
    <p:extLst>
      <p:ext uri="{BB962C8B-B14F-4D97-AF65-F5344CB8AC3E}">
        <p14:creationId xmlns:p14="http://schemas.microsoft.com/office/powerpoint/2010/main" xmlns="" val="20199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How describe the mathemtical thinking you have done so far today?</a:t>
            </a:r>
          </a:p>
          <a:p>
            <a:r>
              <a:rPr lang="en-GB"/>
              <a:t>How could you incorporate that into students’  learning?</a:t>
            </a:r>
          </a:p>
        </p:txBody>
      </p:sp>
    </p:spTree>
    <p:extLst>
      <p:ext uri="{BB962C8B-B14F-4D97-AF65-F5344CB8AC3E}">
        <p14:creationId xmlns:p14="http://schemas.microsoft.com/office/powerpoint/2010/main" xmlns="" val="9925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444229"/>
      </a:dk1>
      <a:lt1>
        <a:srgbClr val="BBBDD6"/>
      </a:lt1>
      <a:dk2>
        <a:srgbClr val="000000"/>
      </a:dk2>
      <a:lt2>
        <a:srgbClr val="A46527"/>
      </a:lt2>
      <a:accent1>
        <a:srgbClr val="FF7C00"/>
      </a:accent1>
      <a:accent2>
        <a:srgbClr val="333399"/>
      </a:accent2>
      <a:accent3>
        <a:srgbClr val="DADBE8"/>
      </a:accent3>
      <a:accent4>
        <a:srgbClr val="393721"/>
      </a:accent4>
      <a:accent5>
        <a:srgbClr val="FFB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halkboard"/>
        <a:ea typeface="ヒラギノ角ゴ Pro W3"/>
        <a:cs typeface="ヒラギノ角ゴ Pro W3"/>
      </a:majorFont>
      <a:minorFont>
        <a:latin typeface="Chalkboard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8901</TotalTime>
  <Words>763</Words>
  <Application>Microsoft Office PowerPoint</Application>
  <PresentationFormat>On-screen Show (4:3)</PresentationFormat>
  <Paragraphs>150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Yellow on Blue</vt:lpstr>
      <vt:lpstr>Title &amp; Bullets</vt:lpstr>
      <vt:lpstr>Blank Presentation</vt:lpstr>
      <vt:lpstr>Reasoning in the Mathematics Curriculum</vt:lpstr>
      <vt:lpstr>Conjectures</vt:lpstr>
      <vt:lpstr>Differing Sums of Products</vt:lpstr>
      <vt:lpstr>Differing Sums &amp; Products</vt:lpstr>
      <vt:lpstr>Think Of A Number (ThOANs)</vt:lpstr>
      <vt:lpstr>Equilateral Construction</vt:lpstr>
      <vt:lpstr>Compound %</vt:lpstr>
      <vt:lpstr>Money Changing</vt:lpstr>
      <vt:lpstr>Mathematical Thinking</vt:lpstr>
      <vt:lpstr>Possibilities for Action</vt:lpstr>
      <vt:lpstr>Reflection</vt:lpstr>
      <vt:lpstr>Proof by Sorting &amp; Ordering</vt:lpstr>
      <vt:lpstr>Graphical Reasoning</vt:lpstr>
      <vt:lpstr>Reflection</vt:lpstr>
      <vt:lpstr>Tasks</vt:lpstr>
      <vt:lpstr>Follow Up</vt:lpstr>
    </vt:vector>
  </TitlesOfParts>
  <Company>CME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Anne Watson</cp:lastModifiedBy>
  <cp:revision>363</cp:revision>
  <dcterms:created xsi:type="dcterms:W3CDTF">2009-05-15T05:15:20Z</dcterms:created>
  <dcterms:modified xsi:type="dcterms:W3CDTF">2015-10-31T08:16:22Z</dcterms:modified>
</cp:coreProperties>
</file>