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11"/>
  </p:notesMasterIdLst>
  <p:sldIdLst>
    <p:sldId id="299" r:id="rId2"/>
    <p:sldId id="267" r:id="rId3"/>
    <p:sldId id="301" r:id="rId4"/>
    <p:sldId id="280" r:id="rId5"/>
    <p:sldId id="281" r:id="rId6"/>
    <p:sldId id="298" r:id="rId7"/>
    <p:sldId id="300" r:id="rId8"/>
    <p:sldId id="296" r:id="rId9"/>
    <p:sldId id="29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on" initials="J 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D6"/>
    <a:srgbClr val="000000"/>
    <a:srgbClr val="FFFCF2"/>
    <a:srgbClr val="FFFAE6"/>
    <a:srgbClr val="FF8000"/>
    <a:srgbClr val="CCFF66"/>
    <a:srgbClr val="800080"/>
    <a:srgbClr val="800000"/>
    <a:srgbClr val="FFF077"/>
    <a:srgbClr val="8D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20" autoAdjust="0"/>
    <p:restoredTop sz="78070" autoAdjust="0"/>
  </p:normalViewPr>
  <p:slideViewPr>
    <p:cSldViewPr>
      <p:cViewPr varScale="1">
        <p:scale>
          <a:sx n="83" d="100"/>
          <a:sy n="83" d="100"/>
        </p:scale>
        <p:origin x="6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13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6ABFD79A-B21C-4645-A027-478E35842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77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0EB85B21-6ADB-8F45-A3C0-DA643B1B67E6}" type="slidenum">
              <a:rPr lang="en-US" sz="1200" b="0">
                <a:latin typeface="Lucida Grande" charset="0"/>
              </a:rPr>
              <a:pPr/>
              <a:t>4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5620D9AC-B804-A248-9872-436073034B08}" type="slidenum">
              <a:rPr lang="en-US" sz="1200" b="0">
                <a:latin typeface="Lucida Grande" charset="0"/>
              </a:rPr>
              <a:pPr/>
              <a:t>5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DC479B18-7564-4D46-87A1-45A89B3F9B69}" type="slidenum">
              <a:rPr lang="en-US" sz="1200" b="0">
                <a:latin typeface="Lucida Grande" charset="0"/>
              </a:rPr>
              <a:pPr/>
              <a:t>8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Reflections (post-paration)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7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6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 marL="342900" indent="-342900">
              <a:buClr>
                <a:srgbClr val="000000"/>
              </a:buClr>
              <a:buFont typeface="Wingdings" charset="2"/>
              <a:buChar char="v"/>
              <a:defRPr>
                <a:solidFill>
                  <a:srgbClr val="000000"/>
                </a:solidFill>
                <a:effectLst/>
              </a:defRPr>
            </a:lvl1pPr>
            <a:lvl2pPr marL="742950" indent="-285750">
              <a:buClr>
                <a:srgbClr val="000000"/>
              </a:buClr>
              <a:buFont typeface="Courier New" charset="0"/>
              <a:buChar char="o"/>
              <a:defRPr>
                <a:solidFill>
                  <a:schemeClr val="bg2"/>
                </a:solidFill>
                <a:effectLst/>
              </a:defRPr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444044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B119CA4-9571-DE47-80F8-8368B9F8AC52}" type="slidenum">
              <a:rPr lang="en-GB" sz="1800" b="0" smtClean="0">
                <a:solidFill>
                  <a:srgbClr val="000000"/>
                </a:solidFill>
              </a:rPr>
              <a:t>‹#›</a:t>
            </a:fld>
            <a:endParaRPr lang="en-GB" sz="18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5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893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5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0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3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59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605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451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524625"/>
            <a:ext cx="5349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279D79C4-DBA3-F243-8990-F2689BF39C1A}" type="slidenum">
              <a:rPr lang="en-US" sz="1600" smtClean="0"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600" dirty="0" smtClean="0"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0"/>
        <a:buChar char="/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latin typeface="Times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Arithmetic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study of relationships between numbers, </a:t>
            </a:r>
          </a:p>
          <a:p>
            <a:r>
              <a:rPr lang="en-GB" dirty="0" smtClean="0"/>
              <a:t>through the actions of numbers on objects </a:t>
            </a:r>
          </a:p>
          <a:p>
            <a:r>
              <a:rPr lang="en-GB" dirty="0" smtClean="0"/>
              <a:t>(including numbers themselves)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77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The Place of Generality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A lesson without the opportunity for learners to generalise mathematically, is not a mathematics lesson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Conjecturing Atmosphere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Changing your mind is evidence of mathematical thinking!</a:t>
            </a:r>
          </a:p>
          <a:p>
            <a:r>
              <a:rPr lang="en-GB" dirty="0" smtClean="0"/>
              <a:t>Things are said with the intention of modifying them</a:t>
            </a:r>
          </a:p>
          <a:p>
            <a:r>
              <a:rPr lang="en-GB" smtClean="0"/>
              <a:t>Being </a:t>
            </a:r>
            <a:r>
              <a:rPr lang="en-GB" dirty="0" smtClean="0"/>
              <a:t>’stuck’ is </a:t>
            </a:r>
            <a:r>
              <a:rPr lang="en-GB" smtClean="0"/>
              <a:t>an honourable </a:t>
            </a:r>
            <a:r>
              <a:rPr lang="en-GB" dirty="0" smtClean="0"/>
              <a:t>state!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92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Some Mathematical Powers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Imagining &amp; Expressing</a:t>
            </a:r>
          </a:p>
          <a:p>
            <a:r>
              <a:rPr lang="en-GB" dirty="0"/>
              <a:t>Specialising &amp; Generalising</a:t>
            </a:r>
          </a:p>
          <a:p>
            <a:r>
              <a:rPr lang="en-GB" dirty="0" smtClean="0"/>
              <a:t>Conjecturing &amp; Convincing</a:t>
            </a:r>
          </a:p>
          <a:p>
            <a:r>
              <a:rPr lang="en-GB" dirty="0" smtClean="0"/>
              <a:t>Organising &amp; Characterising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Some Mathematical Themes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halkboard" charset="0"/>
                <a:ea typeface="ＭＳ Ｐゴシック" charset="0"/>
                <a:cs typeface="ＭＳ Ｐゴシック" charset="0"/>
              </a:rPr>
              <a:t>Doing and Undoing</a:t>
            </a:r>
          </a:p>
          <a:p>
            <a:pPr>
              <a:defRPr/>
            </a:pPr>
            <a:r>
              <a:rPr lang="en-US" dirty="0">
                <a:latin typeface="Chalkboard" charset="0"/>
                <a:ea typeface="ＭＳ Ｐゴシック" charset="0"/>
                <a:cs typeface="ＭＳ Ｐゴシック" charset="0"/>
              </a:rPr>
              <a:t>Invariance in the midst of Change</a:t>
            </a:r>
          </a:p>
          <a:p>
            <a:pPr>
              <a:defRPr/>
            </a:pPr>
            <a:r>
              <a:rPr lang="en-US" dirty="0">
                <a:latin typeface="Chalkboard" charset="0"/>
                <a:ea typeface="ＭＳ Ｐゴシック" charset="0"/>
                <a:cs typeface="ＭＳ Ｐゴシック" charset="0"/>
              </a:rPr>
              <a:t>Freedom &amp; </a:t>
            </a:r>
            <a:r>
              <a:rPr lang="en-US" dirty="0" smtClean="0">
                <a:latin typeface="Chalkboard" charset="0"/>
                <a:ea typeface="ＭＳ Ｐゴシック" charset="0"/>
                <a:cs typeface="ＭＳ Ｐゴシック" charset="0"/>
              </a:rPr>
              <a:t>Constraint</a:t>
            </a:r>
          </a:p>
          <a:p>
            <a:pPr>
              <a:defRPr/>
            </a:pPr>
            <a:r>
              <a:rPr lang="en-US"/>
              <a:t>Extending &amp; </a:t>
            </a:r>
            <a:r>
              <a:rPr lang="en-US" smtClean="0"/>
              <a:t>Restricting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Affordances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that task offer?</a:t>
            </a:r>
          </a:p>
          <a:p>
            <a:r>
              <a:rPr lang="en-GB" dirty="0" smtClean="0"/>
              <a:t>Opportunity to </a:t>
            </a:r>
            <a:r>
              <a:rPr lang="mr-IN" dirty="0" smtClean="0"/>
              <a:t>…</a:t>
            </a:r>
            <a:endParaRPr lang="en-GB" dirty="0" smtClean="0"/>
          </a:p>
          <a:p>
            <a:pPr lvl="1"/>
            <a:r>
              <a:rPr lang="en-GB" dirty="0" smtClean="0"/>
              <a:t>Use and develop my powers</a:t>
            </a:r>
          </a:p>
          <a:p>
            <a:pPr lvl="1"/>
            <a:r>
              <a:rPr lang="en-GB" dirty="0" smtClean="0"/>
              <a:t>Encounter mathematical themes</a:t>
            </a:r>
          </a:p>
          <a:p>
            <a:pPr lvl="1"/>
            <a:r>
              <a:rPr lang="en-GB" dirty="0" smtClean="0"/>
              <a:t>Experience useful concepts </a:t>
            </a:r>
            <a:br>
              <a:rPr lang="en-GB" dirty="0" smtClean="0"/>
            </a:br>
            <a:r>
              <a:rPr lang="en-GB" dirty="0" smtClean="0"/>
              <a:t>(through suitable variation)</a:t>
            </a:r>
          </a:p>
          <a:p>
            <a:pPr lvl="1"/>
            <a:r>
              <a:rPr lang="en-GB" dirty="0" smtClean="0"/>
              <a:t>Experience effective procedures</a:t>
            </a:r>
            <a:br>
              <a:rPr lang="en-GB" dirty="0" smtClean="0"/>
            </a:br>
            <a:r>
              <a:rPr lang="en-GB" dirty="0" smtClean="0"/>
              <a:t>(through suitable variation)</a:t>
            </a:r>
          </a:p>
        </p:txBody>
      </p:sp>
    </p:spTree>
    <p:extLst>
      <p:ext uri="{BB962C8B-B14F-4D97-AF65-F5344CB8AC3E}">
        <p14:creationId xmlns:p14="http://schemas.microsoft.com/office/powerpoint/2010/main" val="10176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Concrete-Pictorial-Abstract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99992" y="1700808"/>
            <a:ext cx="4104456" cy="2808312"/>
          </a:xfrm>
        </p:spPr>
        <p:txBody>
          <a:bodyPr/>
          <a:lstStyle/>
          <a:p>
            <a:r>
              <a:rPr lang="en-GB" dirty="0" smtClean="0"/>
              <a:t>C-P-A</a:t>
            </a:r>
          </a:p>
          <a:p>
            <a:r>
              <a:rPr lang="en-GB" dirty="0" smtClean="0"/>
              <a:t>E-I-S</a:t>
            </a:r>
          </a:p>
          <a:p>
            <a:r>
              <a:rPr lang="en-GB" dirty="0" smtClean="0"/>
              <a:t>M-G-A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96752"/>
            <a:ext cx="35433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12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Attention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0"/>
              <a:buBlip>
                <a:blip r:embed="rId3"/>
              </a:buBlip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Holding Wholes (gazing)</a:t>
            </a:r>
          </a:p>
          <a:p>
            <a:pPr>
              <a:buFont typeface="Monotype Sorts" charset="0"/>
              <a:buBlip>
                <a:blip r:embed="rId3"/>
              </a:buBlip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Discerning Details</a:t>
            </a:r>
          </a:p>
          <a:p>
            <a:pPr>
              <a:buFont typeface="Monotype Sorts" charset="0"/>
              <a:buBlip>
                <a:blip r:embed="rId3"/>
              </a:buBlip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Recognising Relationships</a:t>
            </a:r>
          </a:p>
          <a:p>
            <a:pPr>
              <a:buFont typeface="Monotype Sorts" charset="0"/>
              <a:buBlip>
                <a:blip r:embed="rId3"/>
              </a:buBlip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Perceiving Properties</a:t>
            </a:r>
          </a:p>
          <a:p>
            <a:pPr>
              <a:buFont typeface="Monotype Sorts" charset="0"/>
              <a:buBlip>
                <a:blip r:embed="rId3"/>
              </a:buBlip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Reasoning on the basis of agreed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Inner &amp; Outer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Outer</a:t>
            </a:r>
          </a:p>
          <a:p>
            <a:pPr lvl="1"/>
            <a:r>
              <a:rPr lang="en-GB" dirty="0"/>
              <a:t>What task actually initiates explicitly</a:t>
            </a:r>
          </a:p>
          <a:p>
            <a:r>
              <a:rPr lang="en-GB" dirty="0"/>
              <a:t>Inner</a:t>
            </a:r>
          </a:p>
          <a:p>
            <a:pPr lvl="1"/>
            <a:r>
              <a:rPr lang="en-GB" dirty="0"/>
              <a:t>What mathematical concepts underpinned</a:t>
            </a:r>
          </a:p>
          <a:p>
            <a:pPr lvl="1"/>
            <a:r>
              <a:rPr lang="en-GB" dirty="0"/>
              <a:t>What mathematical themes encountered</a:t>
            </a:r>
          </a:p>
          <a:p>
            <a:pPr lvl="1"/>
            <a:r>
              <a:rPr lang="en-GB" dirty="0"/>
              <a:t>What mathematical powers invoked</a:t>
            </a:r>
          </a:p>
          <a:p>
            <a:pPr lvl="1"/>
            <a:r>
              <a:rPr lang="en-GB" dirty="0"/>
              <a:t>What personal propensities brought to awareness</a:t>
            </a:r>
          </a:p>
        </p:txBody>
      </p:sp>
    </p:spTree>
    <p:extLst>
      <p:ext uri="{BB962C8B-B14F-4D97-AF65-F5344CB8AC3E}">
        <p14:creationId xmlns:p14="http://schemas.microsoft.com/office/powerpoint/2010/main" val="50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llow on Blue">
  <a:themeElements>
    <a:clrScheme name="">
      <a:dk1>
        <a:srgbClr val="00279F"/>
      </a:dk1>
      <a:lt1>
        <a:srgbClr val="FFFFFF"/>
      </a:lt1>
      <a:dk2>
        <a:srgbClr val="0000FF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3151</TotalTime>
  <Words>182</Words>
  <Application>Microsoft Macintosh PowerPoint</Application>
  <PresentationFormat>On-screen Show (4:3)</PresentationFormat>
  <Paragraphs>49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Chalkboard</vt:lpstr>
      <vt:lpstr>Courier New</vt:lpstr>
      <vt:lpstr>Lucida Grande</vt:lpstr>
      <vt:lpstr>Monotype Sorts</vt:lpstr>
      <vt:lpstr>ＭＳ Ｐゴシック</vt:lpstr>
      <vt:lpstr>Times</vt:lpstr>
      <vt:lpstr>Wingdings</vt:lpstr>
      <vt:lpstr>Yellow on Blue</vt:lpstr>
      <vt:lpstr>Arithmetic</vt:lpstr>
      <vt:lpstr>The Place of Generality</vt:lpstr>
      <vt:lpstr>Conjecturing Atmosphere</vt:lpstr>
      <vt:lpstr>Some Mathematical Powers</vt:lpstr>
      <vt:lpstr>Some Mathematical Themes</vt:lpstr>
      <vt:lpstr>Affordances</vt:lpstr>
      <vt:lpstr>Concrete-Pictorial-Abstract</vt:lpstr>
      <vt:lpstr>Attention</vt:lpstr>
      <vt:lpstr>Inner &amp; Outer Aspects</vt:lpstr>
    </vt:vector>
  </TitlesOfParts>
  <Company>CME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John Mason</cp:lastModifiedBy>
  <cp:revision>124</cp:revision>
  <dcterms:created xsi:type="dcterms:W3CDTF">2010-04-25T15:06:46Z</dcterms:created>
  <dcterms:modified xsi:type="dcterms:W3CDTF">2017-09-26T11:49:37Z</dcterms:modified>
</cp:coreProperties>
</file>