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4" r:id="rId4"/>
    <p:sldId id="264" r:id="rId5"/>
    <p:sldId id="266" r:id="rId6"/>
    <p:sldId id="275" r:id="rId7"/>
    <p:sldId id="265" r:id="rId8"/>
    <p:sldId id="261" r:id="rId9"/>
    <p:sldId id="267" r:id="rId10"/>
    <p:sldId id="258" r:id="rId11"/>
    <p:sldId id="276" r:id="rId12"/>
    <p:sldId id="259" r:id="rId13"/>
    <p:sldId id="268" r:id="rId14"/>
    <p:sldId id="269" r:id="rId15"/>
    <p:sldId id="260" r:id="rId16"/>
    <p:sldId id="263" r:id="rId17"/>
    <p:sldId id="272" r:id="rId18"/>
    <p:sldId id="273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C85AF1C-2EAB-442A-B4A5-E3025C6BF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87C6CB-DF71-42D5-948F-CD78AAFD0999}" type="slidenum">
              <a:rPr lang="en-US"/>
              <a:pPr/>
              <a:t>1</a:t>
            </a:fld>
            <a:endParaRPr 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745C6-D56D-416E-BBB8-5CCC73C57CE7}" type="slidenum">
              <a:rPr lang="en-US"/>
              <a:pPr/>
              <a:t>10</a:t>
            </a:fld>
            <a:endParaRPr lang="en-US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813EB08-53C9-441F-A2E8-5B99E45B2099}" type="slidenum">
              <a:rPr lang="en-US"/>
              <a:pPr/>
              <a:t>11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44CD02-494D-49DE-A30A-42BD34719A6B}" type="slidenum">
              <a:rPr lang="en-US"/>
              <a:pPr/>
              <a:t>12</a:t>
            </a:fld>
            <a:endParaRPr lang="en-US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B42483-3AA5-4BA8-8F42-D09DFB70EF8E}" type="slidenum">
              <a:rPr lang="en-US"/>
              <a:pPr/>
              <a:t>13</a:t>
            </a:fld>
            <a:endParaRPr lang="en-US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3884A0-8283-4019-B74D-685253CA3CB2}" type="slidenum">
              <a:rPr lang="en-US"/>
              <a:pPr/>
              <a:t>14</a:t>
            </a:fld>
            <a:endParaRPr lang="en-US"/>
          </a:p>
        </p:txBody>
      </p:sp>
      <p:sp>
        <p:nvSpPr>
          <p:cNvPr id="358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C2C73A-5B8D-401B-8BB3-07B5A4403C38}" type="slidenum">
              <a:rPr lang="en-US"/>
              <a:pPr/>
              <a:t>15</a:t>
            </a:fld>
            <a:endParaRPr lang="en-US"/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710494-64CF-4088-B43F-D5488F060730}" type="slidenum">
              <a:rPr lang="en-US"/>
              <a:pPr/>
              <a:t>16</a:t>
            </a:fld>
            <a:endParaRPr lang="en-US"/>
          </a:p>
        </p:txBody>
      </p:sp>
      <p:sp>
        <p:nvSpPr>
          <p:cNvPr id="378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4BBA9-8214-4404-B39A-19D9BBE3016F}" type="slidenum">
              <a:rPr lang="en-US"/>
              <a:pPr/>
              <a:t>17</a:t>
            </a:fld>
            <a:endParaRPr lang="en-US"/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55D159-8DEC-4CB4-9F28-A825D77E82E4}" type="slidenum">
              <a:rPr lang="en-US"/>
              <a:pPr/>
              <a:t>18</a:t>
            </a:fld>
            <a:endParaRPr lang="en-US"/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70935-E686-4D41-A6BD-46E2254FDD56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2461D1-FE68-407E-AC90-F021AEDCFB49}" type="slidenum">
              <a:rPr lang="en-US"/>
              <a:pPr/>
              <a:t>2</a:t>
            </a:fld>
            <a:endParaRPr lang="en-US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B4A5B-547E-41D4-AFB4-8FCEE2965FAF}" type="slidenum">
              <a:rPr lang="en-US"/>
              <a:pPr/>
              <a:t>3</a:t>
            </a:fld>
            <a:endParaRPr lang="en-US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62D550-16F0-4265-9047-3786F0E95054}" type="slidenum">
              <a:rPr lang="en-US"/>
              <a:pPr/>
              <a:t>4</a:t>
            </a:fld>
            <a:endParaRPr lang="en-US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34AD0C-EEEC-49F2-9F86-237CE2ABB400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5E5FEE-E184-4305-9ECE-20BA648DFFE8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E7798C-5CE6-4982-8EA9-1CE7A3E51142}" type="slidenum">
              <a:rPr lang="en-US"/>
              <a:pPr/>
              <a:t>7</a:t>
            </a:fld>
            <a:endParaRPr lang="en-US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5C1762-F5D8-4D96-8932-D1720D20E0E7}" type="slidenum">
              <a:rPr lang="en-US"/>
              <a:pPr/>
              <a:t>8</a:t>
            </a:fld>
            <a:endParaRPr lang="en-US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974EB-8B6A-4EAA-8446-1391594B6908}" type="slidenum">
              <a:rPr lang="en-US"/>
              <a:pPr/>
              <a:t>9</a:t>
            </a:fld>
            <a:endParaRPr lang="en-US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BAF97-85D2-499B-8E65-0A67403FB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84489-1EDD-4C99-AF52-534CBB42B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2156-F250-445B-83AE-B5940BABD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0D7E5-B1B9-46FE-B88A-6DD056849C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0EAF9-72C0-4638-AE4B-19E20DDCA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75354-E0AE-450E-8454-397AD61F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912AB-82F9-41B2-B0E1-CB249C4B67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73EE-41CA-41B7-8A4A-C6B6D263AE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46FA8-E09F-4A50-A748-D37E46EC9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6FF0C-8193-44B6-932A-9162B3151A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DD218-2919-4373-9331-2AD9542C0E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1B88AC9F-5B29-4D29-87D4-A4D0AFDE46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Putting research into practice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Anne Watson</a:t>
            </a:r>
          </a:p>
          <a:p>
            <a:pPr eaLnBrk="1" hangingPunct="1"/>
            <a:r>
              <a:rPr lang="en-GB" smtClean="0"/>
              <a:t>Oxfordshire</a:t>
            </a:r>
          </a:p>
          <a:p>
            <a:pPr eaLnBrk="1" hangingPunct="1"/>
            <a:r>
              <a:rPr lang="en-GB" smtClean="0"/>
              <a:t>Feb 2008</a:t>
            </a:r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It’s the maths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Comparing 6 high-achieving nations - what they had in common:</a:t>
            </a:r>
          </a:p>
          <a:p>
            <a:pPr lvl="1" eaLnBrk="1" hangingPunct="1"/>
            <a:r>
              <a:rPr lang="en-GB" smtClean="0"/>
              <a:t>Teaching harder maths</a:t>
            </a:r>
          </a:p>
          <a:p>
            <a:pPr lvl="1" eaLnBrk="1" hangingPunct="1"/>
            <a:r>
              <a:rPr lang="en-GB" smtClean="0"/>
              <a:t>Mathematical coherence in lessons</a:t>
            </a:r>
          </a:p>
          <a:p>
            <a:pPr lvl="1" eaLnBrk="1" hangingPunct="1"/>
            <a:r>
              <a:rPr lang="en-GB" smtClean="0"/>
              <a:t>Mathematical rationale explicit</a:t>
            </a:r>
          </a:p>
          <a:p>
            <a:pPr lvl="1" eaLnBrk="1" hangingPunct="1"/>
            <a:r>
              <a:rPr lang="en-GB" smtClean="0"/>
              <a:t>Helping students do complex tasks rather than simplifying the tasks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third task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Write down as many things as you can about the number 143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r>
              <a:rPr lang="en-GB" smtClean="0"/>
              <a:t>Write down as many things as you can about the number 1.43</a:t>
            </a:r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1008063"/>
          </a:xfrm>
        </p:spPr>
        <p:txBody>
          <a:bodyPr/>
          <a:lstStyle/>
          <a:p>
            <a:pPr eaLnBrk="1" hangingPunct="1"/>
            <a:r>
              <a:rPr lang="en-GB" sz="4000" smtClean="0"/>
              <a:t>So what is so difficult about maths?</a:t>
            </a:r>
            <a:endParaRPr lang="en-US" sz="40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eaLnBrk="1" hangingPunct="1"/>
            <a:r>
              <a:rPr lang="en-GB" smtClean="0"/>
              <a:t>Inherent difficulties</a:t>
            </a:r>
          </a:p>
          <a:p>
            <a:pPr lvl="1" eaLnBrk="1" hangingPunct="1"/>
            <a:r>
              <a:rPr lang="en-GB" smtClean="0"/>
              <a:t>Notations</a:t>
            </a:r>
          </a:p>
          <a:p>
            <a:pPr lvl="1" eaLnBrk="1" hangingPunct="1"/>
            <a:r>
              <a:rPr lang="en-GB" smtClean="0"/>
              <a:t>Changes of meaning</a:t>
            </a:r>
          </a:p>
          <a:p>
            <a:pPr lvl="1" eaLnBrk="1" hangingPunct="1"/>
            <a:r>
              <a:rPr lang="en-GB" smtClean="0"/>
              <a:t>Limitations of images</a:t>
            </a:r>
          </a:p>
          <a:p>
            <a:pPr lvl="1" eaLnBrk="1" hangingPunct="1"/>
            <a:endParaRPr lang="en-GB" smtClean="0"/>
          </a:p>
          <a:p>
            <a:pPr lvl="1"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/>
          <a:lstStyle/>
          <a:p>
            <a:pPr eaLnBrk="1" hangingPunct="1"/>
            <a:r>
              <a:rPr lang="en-GB" sz="4000" smtClean="0"/>
              <a:t>So what is so difficult about maths?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60575"/>
            <a:ext cx="8229600" cy="4065588"/>
          </a:xfrm>
        </p:spPr>
        <p:txBody>
          <a:bodyPr/>
          <a:lstStyle/>
          <a:p>
            <a:pPr eaLnBrk="1" hangingPunct="1"/>
            <a:r>
              <a:rPr lang="en-GB" smtClean="0"/>
              <a:t>Concept images are individually constructed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152525"/>
          </a:xfrm>
        </p:spPr>
        <p:txBody>
          <a:bodyPr/>
          <a:lstStyle/>
          <a:p>
            <a:pPr eaLnBrk="1" hangingPunct="1"/>
            <a:r>
              <a:rPr lang="en-GB" sz="4000" smtClean="0"/>
              <a:t>So what is so difficult about maths?</a:t>
            </a:r>
            <a:endParaRPr lang="en-US" sz="40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eaLnBrk="1" hangingPunct="1"/>
            <a:r>
              <a:rPr lang="en-GB" smtClean="0"/>
              <a:t>Some images are better than others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Tasks</a:t>
            </a:r>
            <a:endParaRPr 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Importance of tasks</a:t>
            </a:r>
          </a:p>
          <a:p>
            <a:pPr eaLnBrk="1" hangingPunct="1"/>
            <a:r>
              <a:rPr lang="en-GB" smtClean="0"/>
              <a:t>Affordances of examples</a:t>
            </a:r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Importance of tasks</a:t>
            </a:r>
            <a:endParaRPr lang="en-US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Decay’ of tasks</a:t>
            </a:r>
          </a:p>
          <a:p>
            <a:pPr eaLnBrk="1" hangingPunct="1"/>
            <a:r>
              <a:rPr lang="en-GB" smtClean="0"/>
              <a:t>Freudenthal: It’s not the way that you do it; it’s whether you get stuck in the way that you do it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Task – activity – what learners actually get to do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….. task</a:t>
            </a:r>
            <a:endParaRPr 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 have a collection of brightly coloured cardboard discs, a space in which to move 30 students easily, some rope, some white carpet tape, some compasses, some rulers, some pencils … outline a first lesson about loci</a:t>
            </a:r>
            <a:endParaRPr lang="en-US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Loci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do you say?  What do you indicate?  What arm-waving do you do?  What do you mark? </a:t>
            </a:r>
          </a:p>
          <a:p>
            <a:pPr eaLnBrk="1" hangingPunct="1"/>
            <a:r>
              <a:rPr lang="en-GB" smtClean="0"/>
              <a:t>What concept image of loci do your students get?</a:t>
            </a:r>
          </a:p>
          <a:p>
            <a:pPr eaLnBrk="1" hangingPunct="1"/>
            <a:r>
              <a:rPr lang="en-GB" smtClean="0"/>
              <a:t>Did you start by sharing your ideas of what locus is?</a:t>
            </a: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Collaboration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</p:spPr>
        <p:txBody>
          <a:bodyPr/>
          <a:lstStyle/>
          <a:p>
            <a:pPr eaLnBrk="1" hangingPunct="1"/>
            <a:r>
              <a:rPr lang="en-GB" smtClean="0"/>
              <a:t>Currently – collaboration is good: networking encouraged</a:t>
            </a:r>
          </a:p>
          <a:p>
            <a:pPr eaLnBrk="1" hangingPunct="1"/>
            <a:r>
              <a:rPr lang="en-GB" smtClean="0"/>
              <a:t>Need to discuss teaching in detail</a:t>
            </a:r>
          </a:p>
          <a:p>
            <a:pPr eaLnBrk="1" hangingPunct="1"/>
            <a:r>
              <a:rPr lang="en-GB" smtClean="0"/>
              <a:t>Differences in images and meaning do make a difference to learning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Some key findings from research</a:t>
            </a:r>
            <a:endParaRPr lang="en-US" sz="400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mathematics?</a:t>
            </a:r>
          </a:p>
          <a:p>
            <a:pPr eaLnBrk="1" hangingPunct="1"/>
            <a:r>
              <a:rPr lang="en-GB" smtClean="0"/>
              <a:t>International comparisons: who does well in what tests?</a:t>
            </a:r>
          </a:p>
          <a:p>
            <a:pPr eaLnBrk="1" hangingPunct="1"/>
            <a:r>
              <a:rPr lang="en-GB" smtClean="0"/>
              <a:t>It’s the maths!</a:t>
            </a:r>
          </a:p>
          <a:p>
            <a:pPr eaLnBrk="1" hangingPunct="1"/>
            <a:r>
              <a:rPr lang="en-GB" smtClean="0"/>
              <a:t>What is difficult about maths?</a:t>
            </a:r>
          </a:p>
          <a:p>
            <a:pPr eaLnBrk="1" hangingPunct="1"/>
            <a:r>
              <a:rPr lang="en-GB" smtClean="0"/>
              <a:t>Collaboration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first task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100" name="Oval 4"/>
          <p:cNvSpPr>
            <a:spLocks noChangeArrowheads="1"/>
          </p:cNvSpPr>
          <p:nvPr/>
        </p:nvSpPr>
        <p:spPr bwMode="auto">
          <a:xfrm>
            <a:off x="2555875" y="2420938"/>
            <a:ext cx="3384550" cy="316865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2555875" y="4005263"/>
            <a:ext cx="3384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2555875" y="2708275"/>
            <a:ext cx="2592388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5148263" y="2708275"/>
            <a:ext cx="792162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419475" y="3068638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6 cm</a:t>
            </a:r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580063" y="3213100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3 cm</a:t>
            </a:r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 flipV="1">
            <a:off x="4211638" y="2708275"/>
            <a:ext cx="936625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5148263" y="27082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5148263" y="38608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>
            <a:off x="5364163" y="3860800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mathematics?</a:t>
            </a:r>
            <a:endParaRPr 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Five strands of mathematical competence:</a:t>
            </a:r>
          </a:p>
          <a:p>
            <a:pPr lvl="1" eaLnBrk="1" hangingPunct="1"/>
            <a:r>
              <a:rPr lang="en-GB" smtClean="0"/>
              <a:t>conceptual understanding</a:t>
            </a:r>
          </a:p>
          <a:p>
            <a:pPr lvl="1" eaLnBrk="1" hangingPunct="1"/>
            <a:r>
              <a:rPr lang="en-GB" smtClean="0"/>
              <a:t>procedural fluency and mathematical repertoire</a:t>
            </a:r>
          </a:p>
          <a:p>
            <a:pPr lvl="1" eaLnBrk="1" hangingPunct="1"/>
            <a:r>
              <a:rPr lang="en-GB" smtClean="0"/>
              <a:t>strategic competence</a:t>
            </a:r>
          </a:p>
          <a:p>
            <a:pPr lvl="1" eaLnBrk="1" hangingPunct="1"/>
            <a:r>
              <a:rPr lang="en-GB" smtClean="0"/>
              <a:t>adaptive reasoning</a:t>
            </a:r>
          </a:p>
          <a:p>
            <a:pPr lvl="1" eaLnBrk="1" hangingPunct="1"/>
            <a:r>
              <a:rPr lang="en-GB" smtClean="0"/>
              <a:t>productive disposition</a:t>
            </a:r>
          </a:p>
          <a:p>
            <a:pPr lvl="1" eaLnBrk="1" hangingPunct="1">
              <a:buFontTx/>
              <a:buNone/>
            </a:pPr>
            <a:r>
              <a:rPr lang="en-GB" smtClean="0"/>
              <a:t>(Kilpatrick et al. ‘Adding it up’)</a:t>
            </a:r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mathematics?</a:t>
            </a:r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Mathematical habits of mind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(Cuoco, Goldenberg, Mark)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What good mathematics students do</a:t>
            </a:r>
          </a:p>
          <a:p>
            <a:pPr eaLnBrk="1" hangingPunct="1">
              <a:lnSpc>
                <a:spcPct val="90000"/>
              </a:lnSpc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smtClean="0"/>
              <a:t>(Krutetskii)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Your second task</a:t>
            </a:r>
            <a:endParaRPr 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What is the height of each of the 11 steps?</a:t>
            </a:r>
            <a:endParaRPr lang="en-US" smtClean="0"/>
          </a:p>
        </p:txBody>
      </p:sp>
      <p:grpSp>
        <p:nvGrpSpPr>
          <p:cNvPr id="7172" name="Group 7"/>
          <p:cNvGrpSpPr>
            <a:grpSpLocks/>
          </p:cNvGrpSpPr>
          <p:nvPr/>
        </p:nvGrpSpPr>
        <p:grpSpPr bwMode="auto">
          <a:xfrm>
            <a:off x="1763713" y="4941888"/>
            <a:ext cx="576262" cy="215900"/>
            <a:chOff x="1111" y="3113"/>
            <a:chExt cx="363" cy="136"/>
          </a:xfrm>
        </p:grpSpPr>
        <p:sp>
          <p:nvSpPr>
            <p:cNvPr id="7209" name="Line 5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10" name="Line 6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3" name="Group 8"/>
          <p:cNvGrpSpPr>
            <a:grpSpLocks/>
          </p:cNvGrpSpPr>
          <p:nvPr/>
        </p:nvGrpSpPr>
        <p:grpSpPr bwMode="auto">
          <a:xfrm>
            <a:off x="2339975" y="4724400"/>
            <a:ext cx="576263" cy="215900"/>
            <a:chOff x="1111" y="3113"/>
            <a:chExt cx="363" cy="136"/>
          </a:xfrm>
        </p:grpSpPr>
        <p:sp>
          <p:nvSpPr>
            <p:cNvPr id="7207" name="Line 9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8" name="Line 10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4" name="Group 11"/>
          <p:cNvGrpSpPr>
            <a:grpSpLocks/>
          </p:cNvGrpSpPr>
          <p:nvPr/>
        </p:nvGrpSpPr>
        <p:grpSpPr bwMode="auto">
          <a:xfrm>
            <a:off x="2916238" y="4508500"/>
            <a:ext cx="576262" cy="215900"/>
            <a:chOff x="1111" y="3113"/>
            <a:chExt cx="363" cy="136"/>
          </a:xfrm>
        </p:grpSpPr>
        <p:sp>
          <p:nvSpPr>
            <p:cNvPr id="7205" name="Line 12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6" name="Line 13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5" name="Group 14"/>
          <p:cNvGrpSpPr>
            <a:grpSpLocks/>
          </p:cNvGrpSpPr>
          <p:nvPr/>
        </p:nvGrpSpPr>
        <p:grpSpPr bwMode="auto">
          <a:xfrm>
            <a:off x="3492500" y="4292600"/>
            <a:ext cx="576263" cy="215900"/>
            <a:chOff x="1111" y="3113"/>
            <a:chExt cx="363" cy="136"/>
          </a:xfrm>
        </p:grpSpPr>
        <p:sp>
          <p:nvSpPr>
            <p:cNvPr id="7203" name="Line 15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4" name="Line 16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6" name="Group 17"/>
          <p:cNvGrpSpPr>
            <a:grpSpLocks/>
          </p:cNvGrpSpPr>
          <p:nvPr/>
        </p:nvGrpSpPr>
        <p:grpSpPr bwMode="auto">
          <a:xfrm>
            <a:off x="4067175" y="4076700"/>
            <a:ext cx="576263" cy="215900"/>
            <a:chOff x="1111" y="3113"/>
            <a:chExt cx="363" cy="136"/>
          </a:xfrm>
        </p:grpSpPr>
        <p:sp>
          <p:nvSpPr>
            <p:cNvPr id="7201" name="Line 18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2" name="Line 19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7" name="Group 20"/>
          <p:cNvGrpSpPr>
            <a:grpSpLocks/>
          </p:cNvGrpSpPr>
          <p:nvPr/>
        </p:nvGrpSpPr>
        <p:grpSpPr bwMode="auto">
          <a:xfrm>
            <a:off x="4643438" y="3860800"/>
            <a:ext cx="576262" cy="215900"/>
            <a:chOff x="1111" y="3113"/>
            <a:chExt cx="363" cy="136"/>
          </a:xfrm>
        </p:grpSpPr>
        <p:sp>
          <p:nvSpPr>
            <p:cNvPr id="7199" name="Line 21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200" name="Line 22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8" name="Group 23"/>
          <p:cNvGrpSpPr>
            <a:grpSpLocks/>
          </p:cNvGrpSpPr>
          <p:nvPr/>
        </p:nvGrpSpPr>
        <p:grpSpPr bwMode="auto">
          <a:xfrm>
            <a:off x="5219700" y="3644900"/>
            <a:ext cx="576263" cy="215900"/>
            <a:chOff x="1111" y="3113"/>
            <a:chExt cx="363" cy="136"/>
          </a:xfrm>
        </p:grpSpPr>
        <p:sp>
          <p:nvSpPr>
            <p:cNvPr id="7197" name="Line 24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8" name="Line 25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9" name="Group 26"/>
          <p:cNvGrpSpPr>
            <a:grpSpLocks/>
          </p:cNvGrpSpPr>
          <p:nvPr/>
        </p:nvGrpSpPr>
        <p:grpSpPr bwMode="auto">
          <a:xfrm>
            <a:off x="5795963" y="3429000"/>
            <a:ext cx="576262" cy="215900"/>
            <a:chOff x="1111" y="3113"/>
            <a:chExt cx="363" cy="136"/>
          </a:xfrm>
        </p:grpSpPr>
        <p:sp>
          <p:nvSpPr>
            <p:cNvPr id="7195" name="Line 27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6" name="Line 28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0" name="Group 29"/>
          <p:cNvGrpSpPr>
            <a:grpSpLocks/>
          </p:cNvGrpSpPr>
          <p:nvPr/>
        </p:nvGrpSpPr>
        <p:grpSpPr bwMode="auto">
          <a:xfrm>
            <a:off x="6372225" y="3213100"/>
            <a:ext cx="576263" cy="215900"/>
            <a:chOff x="1111" y="3113"/>
            <a:chExt cx="363" cy="136"/>
          </a:xfrm>
        </p:grpSpPr>
        <p:sp>
          <p:nvSpPr>
            <p:cNvPr id="7193" name="Line 30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4" name="Line 31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1" name="Group 32"/>
          <p:cNvGrpSpPr>
            <a:grpSpLocks/>
          </p:cNvGrpSpPr>
          <p:nvPr/>
        </p:nvGrpSpPr>
        <p:grpSpPr bwMode="auto">
          <a:xfrm>
            <a:off x="6948488" y="2997200"/>
            <a:ext cx="576262" cy="215900"/>
            <a:chOff x="1111" y="3113"/>
            <a:chExt cx="363" cy="136"/>
          </a:xfrm>
        </p:grpSpPr>
        <p:sp>
          <p:nvSpPr>
            <p:cNvPr id="7191" name="Line 33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2" name="Line 34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82" name="Group 35"/>
          <p:cNvGrpSpPr>
            <a:grpSpLocks/>
          </p:cNvGrpSpPr>
          <p:nvPr/>
        </p:nvGrpSpPr>
        <p:grpSpPr bwMode="auto">
          <a:xfrm>
            <a:off x="7524750" y="2781300"/>
            <a:ext cx="576263" cy="215900"/>
            <a:chOff x="1111" y="3113"/>
            <a:chExt cx="363" cy="136"/>
          </a:xfrm>
        </p:grpSpPr>
        <p:sp>
          <p:nvSpPr>
            <p:cNvPr id="7189" name="Line 36"/>
            <p:cNvSpPr>
              <a:spLocks noChangeShapeType="1"/>
            </p:cNvSpPr>
            <p:nvPr/>
          </p:nvSpPr>
          <p:spPr bwMode="auto">
            <a:xfrm flipV="1">
              <a:off x="1111" y="3113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90" name="Line 37"/>
            <p:cNvSpPr>
              <a:spLocks noChangeShapeType="1"/>
            </p:cNvSpPr>
            <p:nvPr/>
          </p:nvSpPr>
          <p:spPr bwMode="auto">
            <a:xfrm>
              <a:off x="1111" y="3113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183" name="Line 44"/>
          <p:cNvSpPr>
            <a:spLocks noChangeShapeType="1"/>
          </p:cNvSpPr>
          <p:nvPr/>
        </p:nvSpPr>
        <p:spPr bwMode="auto">
          <a:xfrm>
            <a:off x="1763713" y="5157788"/>
            <a:ext cx="6337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4" name="Line 45"/>
          <p:cNvSpPr>
            <a:spLocks noChangeShapeType="1"/>
          </p:cNvSpPr>
          <p:nvPr/>
        </p:nvSpPr>
        <p:spPr bwMode="auto">
          <a:xfrm>
            <a:off x="8101013" y="2781300"/>
            <a:ext cx="0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85" name="Line 47"/>
          <p:cNvSpPr>
            <a:spLocks noChangeShapeType="1"/>
          </p:cNvSpPr>
          <p:nvPr/>
        </p:nvSpPr>
        <p:spPr bwMode="auto">
          <a:xfrm>
            <a:off x="971550" y="2781300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6" name="Line 48"/>
          <p:cNvSpPr>
            <a:spLocks noChangeShapeType="1"/>
          </p:cNvSpPr>
          <p:nvPr/>
        </p:nvSpPr>
        <p:spPr bwMode="auto">
          <a:xfrm>
            <a:off x="1763713" y="5516563"/>
            <a:ext cx="6264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187" name="Text Box 49"/>
          <p:cNvSpPr txBox="1">
            <a:spLocks noChangeArrowheads="1"/>
          </p:cNvSpPr>
          <p:nvPr/>
        </p:nvSpPr>
        <p:spPr bwMode="auto">
          <a:xfrm>
            <a:off x="3995738" y="573405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495 cm</a:t>
            </a:r>
            <a:endParaRPr lang="en-US"/>
          </a:p>
        </p:txBody>
      </p:sp>
      <p:sp>
        <p:nvSpPr>
          <p:cNvPr id="7188" name="Text Box 50"/>
          <p:cNvSpPr txBox="1">
            <a:spLocks noChangeArrowheads="1"/>
          </p:cNvSpPr>
          <p:nvPr/>
        </p:nvSpPr>
        <p:spPr bwMode="auto">
          <a:xfrm>
            <a:off x="1187450" y="3429000"/>
            <a:ext cx="9366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250 cm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International comparisons: what tests?</a:t>
            </a:r>
            <a:endParaRPr lang="en-US" sz="40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TIMSS 2003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Questions based on reproducing knowledge and techniques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PISA/OECD 2006</a:t>
            </a:r>
          </a:p>
          <a:p>
            <a:pPr lvl="1" eaLnBrk="1" hangingPunct="1">
              <a:lnSpc>
                <a:spcPct val="90000"/>
              </a:lnSpc>
            </a:pPr>
            <a:r>
              <a:rPr lang="en-GB" sz="2000" smtClean="0"/>
              <a:t>Questions revealing mathematical literacy: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thinking and reasoning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argumentation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communication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modelling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problem posing and solving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representation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using symbolic, formal and technical language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use of aids and tools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International comparisons: who does well in what tests?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400" smtClean="0"/>
              <a:t>Korea, Hong Kong, Belgium, Sweden, Australia, Chinese Taipei, Netherlands, Estonia </a:t>
            </a:r>
            <a:r>
              <a:rPr lang="en-GB" sz="2400" b="1" smtClean="0"/>
              <a:t>do better than UK in both</a:t>
            </a:r>
          </a:p>
          <a:p>
            <a:pPr eaLnBrk="1" hangingPunct="1">
              <a:lnSpc>
                <a:spcPct val="80000"/>
              </a:lnSpc>
            </a:pPr>
            <a:endParaRPr lang="en-GB" sz="2400" b="1" smtClean="0"/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Do better than us in TIMSS and worse in PISA</a:t>
            </a:r>
            <a:r>
              <a:rPr lang="en-GB" sz="2400" smtClean="0"/>
              <a:t>: US, Lithuania, Slovak Republic, Russia, Latvia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Do better than us in PISA but worse in TIMSS</a:t>
            </a:r>
            <a:r>
              <a:rPr lang="en-GB" sz="2400" smtClean="0"/>
              <a:t>: New Zealand</a:t>
            </a:r>
          </a:p>
          <a:p>
            <a:pPr eaLnBrk="1" hangingPunct="1">
              <a:lnSpc>
                <a:spcPct val="80000"/>
              </a:lnSpc>
            </a:pPr>
            <a:endParaRPr lang="en-GB" sz="2400" smtClean="0"/>
          </a:p>
          <a:p>
            <a:pPr eaLnBrk="1" hangingPunct="1">
              <a:lnSpc>
                <a:spcPct val="80000"/>
              </a:lnSpc>
            </a:pPr>
            <a:r>
              <a:rPr lang="en-GB" sz="2400" b="1" smtClean="0"/>
              <a:t>Do better than us in PISA and did not take part in TIMSS</a:t>
            </a:r>
            <a:r>
              <a:rPr lang="en-GB" sz="2400" smtClean="0"/>
              <a:t>: Finland, Azerbaijan, Canada, Macao-China, Liechtenstein, Switzerland, Denmark, Ireland, Iceland, Czech Republic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It’s the maths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What they did not have in common:</a:t>
            </a:r>
          </a:p>
          <a:p>
            <a:pPr lvl="1" eaLnBrk="1" hangingPunct="1"/>
            <a:r>
              <a:rPr lang="en-GB" smtClean="0"/>
              <a:t>Lesson format</a:t>
            </a:r>
          </a:p>
          <a:p>
            <a:pPr lvl="1" eaLnBrk="1" hangingPunct="1"/>
            <a:r>
              <a:rPr lang="en-GB" smtClean="0"/>
              <a:t>Task types</a:t>
            </a:r>
          </a:p>
          <a:p>
            <a:pPr lvl="1" eaLnBrk="1" hangingPunct="1"/>
            <a:r>
              <a:rPr lang="en-GB" smtClean="0"/>
              <a:t>Calculator and ICT use</a:t>
            </a:r>
          </a:p>
          <a:p>
            <a:pPr lvl="1" eaLnBrk="1" hangingPunct="1"/>
            <a:r>
              <a:rPr lang="en-GB" smtClean="0"/>
              <a:t>Amount of whole class interaction</a:t>
            </a:r>
          </a:p>
          <a:p>
            <a:pPr lvl="1" eaLnBrk="1" hangingPunct="1"/>
            <a:r>
              <a:rPr lang="en-GB" smtClean="0"/>
              <a:t>Ways of arranging students</a:t>
            </a:r>
          </a:p>
          <a:p>
            <a:pPr lvl="1" eaLnBrk="1" hangingPunct="1"/>
            <a:r>
              <a:rPr lang="en-GB" smtClean="0"/>
              <a:t>Number of examples</a:t>
            </a:r>
          </a:p>
          <a:p>
            <a:pPr lvl="1" eaLnBrk="1" hangingPunct="1"/>
            <a:r>
              <a:rPr lang="en-GB" smtClean="0"/>
              <a:t>Techniques or problem-solving</a:t>
            </a:r>
          </a:p>
          <a:p>
            <a:pPr lvl="1" eaLnBrk="1" hangingPunct="1"/>
            <a:endParaRPr lang="en-GB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584</Words>
  <Application>Microsoft Office PowerPoint</Application>
  <PresentationFormat>On-screen Show (4:3)</PresentationFormat>
  <Paragraphs>127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Design</vt:lpstr>
      <vt:lpstr>Putting research into practice</vt:lpstr>
      <vt:lpstr>Some key findings from research</vt:lpstr>
      <vt:lpstr>Your first task</vt:lpstr>
      <vt:lpstr>What mathematics?</vt:lpstr>
      <vt:lpstr>What mathematics?</vt:lpstr>
      <vt:lpstr>Your second task</vt:lpstr>
      <vt:lpstr>International comparisons: what tests?</vt:lpstr>
      <vt:lpstr>International comparisons: who does well in what tests?</vt:lpstr>
      <vt:lpstr>It’s the maths</vt:lpstr>
      <vt:lpstr>It’s the maths</vt:lpstr>
      <vt:lpstr>Your third task</vt:lpstr>
      <vt:lpstr>So what is so difficult about maths?</vt:lpstr>
      <vt:lpstr>So what is so difficult about maths?</vt:lpstr>
      <vt:lpstr>So what is so difficult about maths?</vt:lpstr>
      <vt:lpstr>Tasks</vt:lpstr>
      <vt:lpstr>Importance of tasks</vt:lpstr>
      <vt:lpstr>Your ….. task</vt:lpstr>
      <vt:lpstr>Loci</vt:lpstr>
      <vt:lpstr>Collaboration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research into practice</dc:title>
  <dc:creator>AnneW</dc:creator>
  <cp:lastModifiedBy>Anne Watson</cp:lastModifiedBy>
  <cp:revision>2</cp:revision>
  <dcterms:created xsi:type="dcterms:W3CDTF">2007-12-11T13:59:14Z</dcterms:created>
  <dcterms:modified xsi:type="dcterms:W3CDTF">2015-10-31T09:03:39Z</dcterms:modified>
</cp:coreProperties>
</file>