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5" r:id="rId6"/>
    <p:sldId id="284" r:id="rId7"/>
    <p:sldId id="288" r:id="rId8"/>
    <p:sldId id="264" r:id="rId9"/>
    <p:sldId id="289" r:id="rId10"/>
    <p:sldId id="270" r:id="rId11"/>
    <p:sldId id="293" r:id="rId12"/>
    <p:sldId id="287" r:id="rId13"/>
    <p:sldId id="286" r:id="rId14"/>
    <p:sldId id="285" r:id="rId15"/>
    <p:sldId id="283" r:id="rId16"/>
    <p:sldId id="291" r:id="rId17"/>
    <p:sldId id="275" r:id="rId18"/>
    <p:sldId id="274" r:id="rId19"/>
    <p:sldId id="276" r:id="rId20"/>
    <p:sldId id="278" r:id="rId21"/>
    <p:sldId id="266" r:id="rId22"/>
    <p:sldId id="269" r:id="rId23"/>
    <p:sldId id="262" r:id="rId24"/>
    <p:sldId id="281" r:id="rId25"/>
    <p:sldId id="294" r:id="rId26"/>
    <p:sldId id="271" r:id="rId27"/>
    <p:sldId id="273" r:id="rId28"/>
    <p:sldId id="263" r:id="rId29"/>
    <p:sldId id="280" r:id="rId30"/>
    <p:sldId id="277" r:id="rId31"/>
    <p:sldId id="292" r:id="rId32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58" autoAdjust="0"/>
  </p:normalViewPr>
  <p:slideViewPr>
    <p:cSldViewPr>
      <p:cViewPr varScale="1">
        <p:scale>
          <a:sx n="82" d="100"/>
          <a:sy n="82" d="100"/>
        </p:scale>
        <p:origin x="-147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39129-A95B-4E96-8CE6-478B2FCABE03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2973F-9D3C-4354-B3EA-7AB6B4269D0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6B99285C-3E57-4A98-B692-CA3F741E09E9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9267F265-C5FF-473D-B08B-60718D0F5C4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7F265-C5FF-473D-B08B-60718D0F5C4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7663C-219F-4DA8-978C-679B232B8F7D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AC-A561-479C-A317-8F028C32BD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7663C-219F-4DA8-978C-679B232B8F7D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AC-A561-479C-A317-8F028C32BD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7663C-219F-4DA8-978C-679B232B8F7D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AC-A561-479C-A317-8F028C32BD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7663C-219F-4DA8-978C-679B232B8F7D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AC-A561-479C-A317-8F028C32BD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7663C-219F-4DA8-978C-679B232B8F7D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AC-A561-479C-A317-8F028C32BD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7663C-219F-4DA8-978C-679B232B8F7D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AC-A561-479C-A317-8F028C32BD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7663C-219F-4DA8-978C-679B232B8F7D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AC-A561-479C-A317-8F028C32BD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7663C-219F-4DA8-978C-679B232B8F7D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AC-A561-479C-A317-8F028C32BD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7663C-219F-4DA8-978C-679B232B8F7D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AC-A561-479C-A317-8F028C32BD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7663C-219F-4DA8-978C-679B232B8F7D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AC-A561-479C-A317-8F028C32BD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7663C-219F-4DA8-978C-679B232B8F7D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AC-A561-479C-A317-8F028C32BD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7663C-219F-4DA8-978C-679B232B8F7D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1C2AC-A561-479C-A317-8F028C32BD6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wmf"/><Relationship Id="rId4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Pedagogy and the development of abstract concepts: the case of school mathematics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Anne Watson</a:t>
            </a:r>
          </a:p>
          <a:p>
            <a:r>
              <a:rPr lang="en-GB" dirty="0" smtClean="0"/>
              <a:t>Oxford 2013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86000" y="58847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Relations within isosceles triangles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Characteristics of defined class – equal edges (definition), learnt inductively through examples and definitions</a:t>
            </a:r>
          </a:p>
          <a:p>
            <a:endParaRPr lang="en-GB" dirty="0" smtClean="0"/>
          </a:p>
          <a:p>
            <a:r>
              <a:rPr lang="en-GB" dirty="0" smtClean="0"/>
              <a:t>Properties – equal angles (theorems) observed inductively through dynamic diagrams/example -&gt; conjecture; deductively reasoned from theorems, proofs -&gt; facts about new objects, or new characteristics about old objects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Growth of understanding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Recognising structures/relations</a:t>
            </a:r>
          </a:p>
          <a:p>
            <a:r>
              <a:rPr lang="en-GB" dirty="0" smtClean="0"/>
              <a:t>Using properties to reason</a:t>
            </a:r>
          </a:p>
          <a:p>
            <a:r>
              <a:rPr lang="en-GB" dirty="0" smtClean="0"/>
              <a:t>Knowing what has to be true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comes first?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r>
              <a:rPr lang="en-GB" dirty="0" smtClean="0"/>
              <a:t>The underlying relation?</a:t>
            </a:r>
          </a:p>
          <a:p>
            <a:r>
              <a:rPr lang="en-GB" dirty="0" smtClean="0"/>
              <a:t>The specific examples?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Generalisation is expressing an observed relation (ascent into talk </a:t>
            </a:r>
            <a:r>
              <a:rPr lang="en-GB" i="1" dirty="0" smtClean="0"/>
              <a:t>from</a:t>
            </a:r>
            <a:r>
              <a:rPr lang="en-GB" dirty="0" smtClean="0"/>
              <a:t> abstract)</a:t>
            </a:r>
          </a:p>
          <a:p>
            <a:r>
              <a:rPr lang="en-GB" dirty="0" smtClean="0"/>
              <a:t>Generalisation as imposing a pattern on a set of examples or actions or experiences (ascent from experience </a:t>
            </a:r>
            <a:r>
              <a:rPr lang="en-GB" i="1" dirty="0" smtClean="0"/>
              <a:t>to</a:t>
            </a:r>
            <a:r>
              <a:rPr lang="en-GB" dirty="0" smtClean="0"/>
              <a:t> abstraction)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85392"/>
            <a:ext cx="8229600" cy="5472608"/>
          </a:xfrm>
        </p:spPr>
        <p:txBody>
          <a:bodyPr/>
          <a:lstStyle/>
          <a:p>
            <a:r>
              <a:rPr lang="en-GB" dirty="0" smtClean="0"/>
              <a:t>Piaget: action, invariant relations and representation</a:t>
            </a:r>
          </a:p>
          <a:p>
            <a:r>
              <a:rPr lang="en-GB" dirty="0" err="1" smtClean="0"/>
              <a:t>Vergnaud</a:t>
            </a:r>
            <a:r>
              <a:rPr lang="en-GB" dirty="0" smtClean="0"/>
              <a:t>: fields/structures of </a:t>
            </a:r>
          </a:p>
          <a:p>
            <a:r>
              <a:rPr lang="en-GB" dirty="0" err="1" smtClean="0"/>
              <a:t>Greeno</a:t>
            </a:r>
            <a:r>
              <a:rPr lang="en-GB" dirty="0" smtClean="0"/>
              <a:t>: structured spaces</a:t>
            </a:r>
          </a:p>
          <a:p>
            <a:r>
              <a:rPr lang="en-GB" dirty="0" err="1" smtClean="0"/>
              <a:t>Vygotsky</a:t>
            </a:r>
            <a:r>
              <a:rPr lang="en-GB" dirty="0" smtClean="0"/>
              <a:t>: patterns of activity and talk in the figured world of mathematics</a:t>
            </a:r>
          </a:p>
          <a:p>
            <a:r>
              <a:rPr lang="en-GB" dirty="0" err="1" smtClean="0"/>
              <a:t>Sfard</a:t>
            </a:r>
            <a:r>
              <a:rPr lang="en-GB" dirty="0" smtClean="0"/>
              <a:t>: syntax of communication: talk, diagram, inner talk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Ways to describe mathematical concepts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Piaget: action and representation  - &gt; schema</a:t>
            </a:r>
          </a:p>
          <a:p>
            <a:r>
              <a:rPr lang="en-GB" dirty="0" smtClean="0"/>
              <a:t>Concepts in action and theorems in action (</a:t>
            </a:r>
            <a:r>
              <a:rPr lang="en-GB" dirty="0" err="1" smtClean="0"/>
              <a:t>Vergnaud</a:t>
            </a:r>
            <a:r>
              <a:rPr lang="en-GB" dirty="0" smtClean="0"/>
              <a:t>)</a:t>
            </a:r>
          </a:p>
          <a:p>
            <a:r>
              <a:rPr lang="en-GB" dirty="0" smtClean="0"/>
              <a:t>Concept is altogether a field of: a set of situations, a set of operational invariants (contained in schemes), and a set of linguistic and symbolic representations (</a:t>
            </a:r>
            <a:r>
              <a:rPr lang="en-GB" dirty="0" err="1" smtClean="0"/>
              <a:t>Vergnaud</a:t>
            </a:r>
            <a:r>
              <a:rPr lang="en-GB" dirty="0" smtClean="0"/>
              <a:t>)</a:t>
            </a:r>
          </a:p>
          <a:p>
            <a:r>
              <a:rPr lang="en-GB" dirty="0" smtClean="0"/>
              <a:t>Shift to: concepts ARE language and representations (</a:t>
            </a:r>
            <a:r>
              <a:rPr lang="en-GB" dirty="0" err="1" smtClean="0"/>
              <a:t>Sfard</a:t>
            </a:r>
            <a:r>
              <a:rPr lang="en-GB" dirty="0" smtClean="0"/>
              <a:t>, </a:t>
            </a:r>
            <a:r>
              <a:rPr lang="en-GB" dirty="0" err="1" smtClean="0"/>
              <a:t>Janvier</a:t>
            </a:r>
            <a:r>
              <a:rPr lang="en-GB" dirty="0" smtClean="0"/>
              <a:t>, </a:t>
            </a:r>
            <a:r>
              <a:rPr lang="en-GB" dirty="0" err="1" smtClean="0"/>
              <a:t>Dorfman</a:t>
            </a:r>
            <a:r>
              <a:rPr lang="en-GB" dirty="0" smtClean="0"/>
              <a:t>)</a:t>
            </a:r>
          </a:p>
          <a:p>
            <a:r>
              <a:rPr lang="en-GB" dirty="0" smtClean="0"/>
              <a:t>Schemes as grounding metaphors of action (</a:t>
            </a:r>
            <a:r>
              <a:rPr lang="en-GB" dirty="0" err="1" smtClean="0"/>
              <a:t>Lakoff</a:t>
            </a:r>
            <a:r>
              <a:rPr lang="en-GB" dirty="0" smtClean="0"/>
              <a:t>, Nunez)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ars.els-cdn.com/content/image/1-s2.0-S0732312306000344-gr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556792"/>
            <a:ext cx="612068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67544" y="692696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Growth of understanding (Pirie-Kieran)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APOS theory/description (Dubinsky)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Piagetian</a:t>
            </a:r>
            <a:r>
              <a:rPr lang="en-GB" dirty="0" smtClean="0"/>
              <a:t> ‘ascent’ model cf. historical development</a:t>
            </a:r>
          </a:p>
          <a:p>
            <a:r>
              <a:rPr lang="en-GB" dirty="0" smtClean="0"/>
              <a:t>Action (some kind of transformation – reflection on input-output relation of action)</a:t>
            </a:r>
          </a:p>
          <a:p>
            <a:r>
              <a:rPr lang="en-GB" dirty="0" smtClean="0"/>
              <a:t>Process (internal reconstruction that does not have to be performed – awareness of properties)</a:t>
            </a:r>
          </a:p>
          <a:p>
            <a:r>
              <a:rPr lang="en-GB" dirty="0" smtClean="0"/>
              <a:t>Object (the action itself becomes a mathematical object that can be acted upon)</a:t>
            </a:r>
          </a:p>
          <a:p>
            <a:r>
              <a:rPr lang="en-GB" dirty="0" smtClean="0"/>
              <a:t>Schema (principled linkages with other APO)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Concept image – concept definition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procept</a:t>
            </a:r>
            <a:r>
              <a:rPr lang="en-GB" dirty="0" smtClean="0"/>
              <a:t>) (Tall)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Examples, methods, words, symbols, situations, theorems .... etc. (experiences)</a:t>
            </a:r>
          </a:p>
          <a:p>
            <a:r>
              <a:rPr lang="en-GB" dirty="0" smtClean="0"/>
              <a:t>Related to </a:t>
            </a:r>
            <a:r>
              <a:rPr lang="en-GB" dirty="0" err="1" smtClean="0"/>
              <a:t>Vergnaud’s</a:t>
            </a:r>
            <a:r>
              <a:rPr lang="en-GB" dirty="0" smtClean="0"/>
              <a:t> idea of conceptual field but more concerned with experience of learners in educational situations</a:t>
            </a:r>
          </a:p>
          <a:p>
            <a:r>
              <a:rPr lang="en-GB" dirty="0" smtClean="0"/>
              <a:t>Formalisation: concept definition (convention) is alongside concept image – not above or below</a:t>
            </a:r>
          </a:p>
          <a:p>
            <a:r>
              <a:rPr lang="en-GB" dirty="0" smtClean="0"/>
              <a:t>Spontaneous and scientific concepts (internal connections of ideas)</a:t>
            </a:r>
          </a:p>
          <a:p>
            <a:r>
              <a:rPr lang="en-GB" dirty="0" smtClean="0"/>
              <a:t>Recognising that ‘tools’ remain to some extent perceived as tools, i.e. the contextual baggage that embodies the concept for a learner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AiC</a:t>
            </a:r>
            <a:r>
              <a:rPr lang="en-GB" dirty="0" smtClean="0"/>
              <a:t> – RBC (Dreyfus et al.)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Abstraction in context</a:t>
            </a:r>
          </a:p>
          <a:p>
            <a:r>
              <a:rPr lang="en-GB" dirty="0" err="1" smtClean="0"/>
              <a:t>Davydovian</a:t>
            </a:r>
            <a:r>
              <a:rPr lang="en-GB" dirty="0" smtClean="0"/>
              <a:t>; analysis -&gt; synthesis; “vertical </a:t>
            </a:r>
            <a:r>
              <a:rPr lang="en-GB" dirty="0" err="1" smtClean="0"/>
              <a:t>mathematisation</a:t>
            </a:r>
            <a:r>
              <a:rPr lang="en-GB" dirty="0" smtClean="0"/>
              <a:t>”/progressive refining of abstract ideas</a:t>
            </a:r>
          </a:p>
          <a:p>
            <a:r>
              <a:rPr lang="en-GB" dirty="0" smtClean="0"/>
              <a:t>Vertical reorganisation of students’ ideas through construction </a:t>
            </a:r>
          </a:p>
          <a:p>
            <a:r>
              <a:rPr lang="en-GB" dirty="0" smtClean="0"/>
              <a:t>Outcomes of activity become tools for later activity; development of an abstraction can be tracked through successive activity.</a:t>
            </a:r>
          </a:p>
          <a:p>
            <a:r>
              <a:rPr lang="en-GB" dirty="0" smtClean="0"/>
              <a:t>Relevant actions are epistemic actions – pertain to knowing – need to be observed to be pedagogically useful</a:t>
            </a:r>
          </a:p>
          <a:p>
            <a:pPr>
              <a:buNone/>
            </a:pPr>
            <a:r>
              <a:rPr lang="en-GB" dirty="0" smtClean="0"/>
              <a:t>		recognizing (relevant to this situation) (R) </a:t>
            </a:r>
          </a:p>
          <a:p>
            <a:pPr>
              <a:buNone/>
            </a:pPr>
            <a:r>
              <a:rPr lang="en-GB" dirty="0" smtClean="0"/>
              <a:t>		building-with (combine constructs to achieve goal) (B) </a:t>
            </a:r>
          </a:p>
          <a:p>
            <a:pPr>
              <a:buNone/>
            </a:pPr>
            <a:r>
              <a:rPr lang="en-GB" dirty="0" smtClean="0"/>
              <a:t>		constructing (new constructs) (C)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Examples of school mathematical concepts to illustrate the endeavour</a:t>
            </a:r>
          </a:p>
          <a:p>
            <a:r>
              <a:rPr lang="en-GB" dirty="0" smtClean="0"/>
              <a:t>Examples of how processes of mathematical conceptualisation are described</a:t>
            </a:r>
          </a:p>
          <a:p>
            <a:r>
              <a:rPr lang="en-GB" dirty="0" smtClean="0"/>
              <a:t>Consideration of whether these are pedagogically useful</a:t>
            </a:r>
          </a:p>
          <a:p>
            <a:r>
              <a:rPr lang="en-GB" dirty="0" smtClean="0"/>
              <a:t>How is a focus on activity useful?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 smtClean="0"/>
              <a:t>Kidron</a:t>
            </a:r>
            <a:r>
              <a:rPr lang="en-GB" dirty="0" smtClean="0"/>
              <a:t> and Monaghan (2009) :</a:t>
            </a:r>
          </a:p>
          <a:p>
            <a:pPr>
              <a:buNone/>
            </a:pPr>
            <a:r>
              <a:rPr lang="en-GB" dirty="0" smtClean="0"/>
              <a:t>... with </a:t>
            </a:r>
            <a:r>
              <a:rPr lang="en-GB" dirty="0" err="1" smtClean="0"/>
              <a:t>Davydov’s</a:t>
            </a:r>
            <a:r>
              <a:rPr lang="en-GB" dirty="0" smtClean="0"/>
              <a:t> dialectic analysis the abstraction proceeds from an initial unrefined first form to a final coherent construct in a two-way relationship between the concrete and the abstract – the learner needs the knowledge to make sense of a situation. At the moment when a learner realizes the need for a new construct, the learner already has an initial vague form of the future construct as a result of prior knowledge. Realizing the need for the new construct, the learner enters a second stage in which s/he is ready to build with her/his prior knowledge in order to develop the initial form to a consistent and elaborate higher form, the new construct, which provides a scientific explanation of the reality. (p. 86-87)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Negative numbers – manifestation problems</a:t>
            </a:r>
            <a:endParaRPr lang="en-GB" dirty="0"/>
          </a:p>
        </p:txBody>
      </p:sp>
      <p:pic>
        <p:nvPicPr>
          <p:cNvPr id="2050" name="Picture 2" descr="C:\Users\Anne Watson\AppData\Local\Microsoft\Windows\Temporary Internet Files\Content.IE5\BY2J92E1\MC900413624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3"/>
            <a:ext cx="1152128" cy="2160239"/>
          </a:xfrm>
          <a:prstGeom prst="rect">
            <a:avLst/>
          </a:prstGeom>
          <a:noFill/>
        </p:spPr>
      </p:pic>
      <p:pic>
        <p:nvPicPr>
          <p:cNvPr id="2053" name="Picture 5" descr="C:\Users\Anne Watson\AppData\Local\Microsoft\Windows\Temporary Internet Files\Content.IE5\BY2J92E1\MP90038597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700808"/>
            <a:ext cx="1368152" cy="1915413"/>
          </a:xfrm>
          <a:prstGeom prst="rect">
            <a:avLst/>
          </a:prstGeom>
          <a:noFill/>
        </p:spPr>
      </p:pic>
      <p:pic>
        <p:nvPicPr>
          <p:cNvPr id="2055" name="Picture 7" descr="C:\Users\Anne Watson\AppData\Local\Microsoft\Windows\Temporary Internet Files\Content.IE5\RYZBPBHL\MP90038795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916832"/>
            <a:ext cx="3028372" cy="2160239"/>
          </a:xfrm>
          <a:prstGeom prst="rect">
            <a:avLst/>
          </a:prstGeom>
          <a:noFill/>
        </p:spPr>
      </p:pic>
      <p:pic>
        <p:nvPicPr>
          <p:cNvPr id="2058" name="Picture 10" descr="C:\Users\Anne Watson\AppData\Local\Microsoft\Windows\Temporary Internet Files\Content.IE5\BY2J92E1\MC90004022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3717032"/>
            <a:ext cx="1155802" cy="2304256"/>
          </a:xfrm>
          <a:prstGeom prst="rect">
            <a:avLst/>
          </a:prstGeom>
          <a:noFill/>
        </p:spPr>
      </p:pic>
      <p:pic>
        <p:nvPicPr>
          <p:cNvPr id="2061" name="Picture 13" descr="C:\Users\Anne Watson\AppData\Local\Microsoft\Windows\Temporary Internet Files\Content.IE5\TRWOJKT0\MP900449057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4653136"/>
            <a:ext cx="2267744" cy="1511829"/>
          </a:xfrm>
          <a:prstGeom prst="rect">
            <a:avLst/>
          </a:prstGeom>
          <a:noFill/>
        </p:spPr>
      </p:pic>
      <p:pic>
        <p:nvPicPr>
          <p:cNvPr id="2063" name="Picture 15" descr="http://img.sparknotes.com/figures/5/50ca5e784bb7e4242910d5b8a571d103/number_line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7744" y="4509120"/>
            <a:ext cx="4320480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‘ascent to abstraction’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Classification (what characteristics? what relations within objects?) (depends on variation offered)</a:t>
            </a:r>
          </a:p>
          <a:p>
            <a:r>
              <a:rPr lang="en-GB" dirty="0" smtClean="0"/>
              <a:t>Generalisation (what is typical and essential?) (depends on variation offered)</a:t>
            </a:r>
          </a:p>
          <a:p>
            <a:r>
              <a:rPr lang="en-GB" dirty="0" smtClean="0"/>
              <a:t>Definition and naming (necessary, sufficient and distinctive)</a:t>
            </a:r>
          </a:p>
          <a:p>
            <a:r>
              <a:rPr lang="en-GB" dirty="0" smtClean="0"/>
              <a:t>Abstraction, treating as a new object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wrong with the inductive model?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Many concepts are not obvious; inductive reasoning from experience often leads to error or limiting assumptions.</a:t>
            </a:r>
          </a:p>
          <a:p>
            <a:r>
              <a:rPr lang="en-GB" dirty="0" smtClean="0"/>
              <a:t>Who decides what is worth generalising? </a:t>
            </a:r>
          </a:p>
          <a:p>
            <a:r>
              <a:rPr lang="en-GB" dirty="0" smtClean="0"/>
              <a:t>Who decides what characteristics are important?</a:t>
            </a:r>
          </a:p>
          <a:p>
            <a:r>
              <a:rPr lang="en-GB" dirty="0" smtClean="0"/>
              <a:t>Variation theory (</a:t>
            </a:r>
            <a:r>
              <a:rPr lang="en-GB" dirty="0" err="1" smtClean="0"/>
              <a:t>Marton</a:t>
            </a:r>
            <a:r>
              <a:rPr lang="en-GB" dirty="0" smtClean="0"/>
              <a:t>): the concepts we learn about are those that are presented through their variations, with learning involving discernment of variation and invariance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(</a:t>
            </a:r>
            <a:r>
              <a:rPr lang="en-GB" dirty="0" err="1" smtClean="0"/>
              <a:t>Sfard</a:t>
            </a:r>
            <a:r>
              <a:rPr lang="en-GB" dirty="0" smtClean="0"/>
              <a:t>) All we have is language and therefore conceptualisation is the use of language structures and syntax.  The meaning of ‘multiply’ is how we focus on the similarities in a certain set of actions and phenomena.  Cognition is communication.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0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0"/>
            <a:ext cx="8244408" cy="69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relation between variables in which each input variable for which the function is defined is related to a predictable output variable</a:t>
            </a:r>
            <a:endParaRPr lang="en-GB" dirty="0"/>
          </a:p>
        </p:txBody>
      </p:sp>
      <p:pic>
        <p:nvPicPr>
          <p:cNvPr id="24579" name="Picture 3" descr="C:\Users\Anne Watson\AppData\Local\Microsoft\Windows\Temporary Internet Files\Content.IE5\V2W5IC02\MP90042287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789040"/>
            <a:ext cx="2440980" cy="2426761"/>
          </a:xfrm>
          <a:prstGeom prst="rect">
            <a:avLst/>
          </a:prstGeom>
          <a:noFill/>
        </p:spPr>
      </p:pic>
      <p:pic>
        <p:nvPicPr>
          <p:cNvPr id="24580" name="Picture 4" descr="C:\Users\Anne Watson\AppData\Local\Microsoft\Windows\Temporary Internet Files\Content.IE5\RYZBPBHL\MP90040707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717032"/>
            <a:ext cx="3096344" cy="1368152"/>
          </a:xfrm>
          <a:prstGeom prst="rect">
            <a:avLst/>
          </a:prstGeom>
          <a:noFill/>
        </p:spPr>
      </p:pic>
      <p:pic>
        <p:nvPicPr>
          <p:cNvPr id="24583" name="Picture 7" descr="C:\Users\Anne Watson\AppData\Local\Microsoft\Windows\Temporary Internet Files\Content.IE5\V2W5IC02\MC9004465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861048"/>
            <a:ext cx="2386379" cy="2296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827584" y="620688"/>
            <a:ext cx="2152650" cy="1038225"/>
            <a:chOff x="2535" y="1853"/>
            <a:chExt cx="3390" cy="1635"/>
          </a:xfrm>
        </p:grpSpPr>
        <p:sp>
          <p:nvSpPr>
            <p:cNvPr id="25603" name="Oval 3"/>
            <p:cNvSpPr>
              <a:spLocks noChangeArrowheads="1"/>
            </p:cNvSpPr>
            <p:nvPr/>
          </p:nvSpPr>
          <p:spPr bwMode="auto">
            <a:xfrm>
              <a:off x="2535" y="1973"/>
              <a:ext cx="645" cy="151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04" name="Oval 4"/>
            <p:cNvSpPr>
              <a:spLocks noChangeArrowheads="1"/>
            </p:cNvSpPr>
            <p:nvPr/>
          </p:nvSpPr>
          <p:spPr bwMode="auto">
            <a:xfrm>
              <a:off x="5280" y="1853"/>
              <a:ext cx="645" cy="151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cxnSp>
          <p:nvCxnSpPr>
            <p:cNvPr id="25605" name="AutoShape 5"/>
            <p:cNvCxnSpPr>
              <a:cxnSpLocks noChangeShapeType="1"/>
            </p:cNvCxnSpPr>
            <p:nvPr/>
          </p:nvCxnSpPr>
          <p:spPr bwMode="auto">
            <a:xfrm>
              <a:off x="2910" y="2163"/>
              <a:ext cx="2775" cy="2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5606" name="AutoShape 6"/>
            <p:cNvCxnSpPr>
              <a:cxnSpLocks noChangeShapeType="1"/>
            </p:cNvCxnSpPr>
            <p:nvPr/>
          </p:nvCxnSpPr>
          <p:spPr bwMode="auto">
            <a:xfrm flipV="1">
              <a:off x="2910" y="2373"/>
              <a:ext cx="2775" cy="1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5607" name="AutoShape 7"/>
            <p:cNvCxnSpPr>
              <a:cxnSpLocks noChangeShapeType="1"/>
            </p:cNvCxnSpPr>
            <p:nvPr/>
          </p:nvCxnSpPr>
          <p:spPr bwMode="auto">
            <a:xfrm flipV="1">
              <a:off x="2820" y="2373"/>
              <a:ext cx="2865" cy="6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5608" name="AutoShape 8"/>
            <p:cNvCxnSpPr>
              <a:cxnSpLocks noChangeShapeType="1"/>
            </p:cNvCxnSpPr>
            <p:nvPr/>
          </p:nvCxnSpPr>
          <p:spPr bwMode="auto">
            <a:xfrm>
              <a:off x="2820" y="2373"/>
              <a:ext cx="2790" cy="2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5609" name="AutoShape 9"/>
            <p:cNvCxnSpPr>
              <a:cxnSpLocks noChangeShapeType="1"/>
            </p:cNvCxnSpPr>
            <p:nvPr/>
          </p:nvCxnSpPr>
          <p:spPr bwMode="auto">
            <a:xfrm flipV="1">
              <a:off x="2685" y="2658"/>
              <a:ext cx="2925" cy="1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5610" name="AutoShape 10"/>
            <p:cNvCxnSpPr>
              <a:cxnSpLocks noChangeShapeType="1"/>
            </p:cNvCxnSpPr>
            <p:nvPr/>
          </p:nvCxnSpPr>
          <p:spPr bwMode="auto">
            <a:xfrm flipV="1">
              <a:off x="2820" y="2658"/>
              <a:ext cx="2677" cy="6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5611" name="Oval 11"/>
            <p:cNvSpPr>
              <a:spLocks noChangeArrowheads="1"/>
            </p:cNvSpPr>
            <p:nvPr/>
          </p:nvSpPr>
          <p:spPr bwMode="auto">
            <a:xfrm>
              <a:off x="2828" y="2087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12" name="Oval 12"/>
            <p:cNvSpPr>
              <a:spLocks noChangeArrowheads="1"/>
            </p:cNvSpPr>
            <p:nvPr/>
          </p:nvSpPr>
          <p:spPr bwMode="auto">
            <a:xfrm>
              <a:off x="2700" y="2290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13" name="Oval 13"/>
            <p:cNvSpPr>
              <a:spLocks noChangeArrowheads="1"/>
            </p:cNvSpPr>
            <p:nvPr/>
          </p:nvSpPr>
          <p:spPr bwMode="auto">
            <a:xfrm>
              <a:off x="2624" y="2741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14" name="Oval 14"/>
            <p:cNvSpPr>
              <a:spLocks noChangeArrowheads="1"/>
            </p:cNvSpPr>
            <p:nvPr/>
          </p:nvSpPr>
          <p:spPr bwMode="auto">
            <a:xfrm>
              <a:off x="2752" y="2470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15" name="Oval 15"/>
            <p:cNvSpPr>
              <a:spLocks noChangeArrowheads="1"/>
            </p:cNvSpPr>
            <p:nvPr/>
          </p:nvSpPr>
          <p:spPr bwMode="auto">
            <a:xfrm>
              <a:off x="2767" y="2932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16" name="Oval 16"/>
            <p:cNvSpPr>
              <a:spLocks noChangeArrowheads="1"/>
            </p:cNvSpPr>
            <p:nvPr/>
          </p:nvSpPr>
          <p:spPr bwMode="auto">
            <a:xfrm>
              <a:off x="2767" y="3195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17" name="Oval 17"/>
            <p:cNvSpPr>
              <a:spLocks noChangeArrowheads="1"/>
            </p:cNvSpPr>
            <p:nvPr/>
          </p:nvSpPr>
          <p:spPr bwMode="auto">
            <a:xfrm>
              <a:off x="5595" y="2598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18" name="Oval 18"/>
            <p:cNvSpPr>
              <a:spLocks noChangeArrowheads="1"/>
            </p:cNvSpPr>
            <p:nvPr/>
          </p:nvSpPr>
          <p:spPr bwMode="auto">
            <a:xfrm>
              <a:off x="5625" y="2290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5619" name="Group 19"/>
          <p:cNvGrpSpPr>
            <a:grpSpLocks/>
          </p:cNvGrpSpPr>
          <p:nvPr/>
        </p:nvGrpSpPr>
        <p:grpSpPr bwMode="auto">
          <a:xfrm>
            <a:off x="1115616" y="2420888"/>
            <a:ext cx="3533775" cy="476250"/>
            <a:chOff x="2445" y="4532"/>
            <a:chExt cx="5565" cy="750"/>
          </a:xfrm>
        </p:grpSpPr>
        <p:sp>
          <p:nvSpPr>
            <p:cNvPr id="25620" name="Oval 20"/>
            <p:cNvSpPr>
              <a:spLocks noChangeArrowheads="1"/>
            </p:cNvSpPr>
            <p:nvPr/>
          </p:nvSpPr>
          <p:spPr bwMode="auto">
            <a:xfrm>
              <a:off x="2445" y="4532"/>
              <a:ext cx="885" cy="7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cxnSp>
          <p:nvCxnSpPr>
            <p:cNvPr id="25621" name="AutoShape 21"/>
            <p:cNvCxnSpPr>
              <a:cxnSpLocks noChangeShapeType="1"/>
            </p:cNvCxnSpPr>
            <p:nvPr/>
          </p:nvCxnSpPr>
          <p:spPr bwMode="auto">
            <a:xfrm>
              <a:off x="3330" y="4922"/>
              <a:ext cx="7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5622" name="AutoShape 22"/>
            <p:cNvCxnSpPr>
              <a:cxnSpLocks noChangeShapeType="1"/>
            </p:cNvCxnSpPr>
            <p:nvPr/>
          </p:nvCxnSpPr>
          <p:spPr bwMode="auto">
            <a:xfrm>
              <a:off x="5280" y="4922"/>
              <a:ext cx="7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5623" name="AutoShape 23"/>
            <p:cNvCxnSpPr>
              <a:cxnSpLocks noChangeShapeType="1"/>
            </p:cNvCxnSpPr>
            <p:nvPr/>
          </p:nvCxnSpPr>
          <p:spPr bwMode="auto">
            <a:xfrm>
              <a:off x="7245" y="4907"/>
              <a:ext cx="7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5624" name="Text Box 24"/>
            <p:cNvSpPr txBox="1">
              <a:spLocks noChangeArrowheads="1"/>
            </p:cNvSpPr>
            <p:nvPr/>
          </p:nvSpPr>
          <p:spPr bwMode="auto">
            <a:xfrm>
              <a:off x="2685" y="4622"/>
              <a:ext cx="434" cy="4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5" name="Text Box 25"/>
            <p:cNvSpPr txBox="1">
              <a:spLocks noChangeArrowheads="1"/>
            </p:cNvSpPr>
            <p:nvPr/>
          </p:nvSpPr>
          <p:spPr bwMode="auto">
            <a:xfrm>
              <a:off x="4095" y="4622"/>
              <a:ext cx="1124" cy="5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 + 5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6" name="Text Box 26"/>
            <p:cNvSpPr txBox="1">
              <a:spLocks noChangeArrowheads="1"/>
            </p:cNvSpPr>
            <p:nvPr/>
          </p:nvSpPr>
          <p:spPr bwMode="auto">
            <a:xfrm>
              <a:off x="6045" y="4622"/>
              <a:ext cx="1349" cy="5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 x 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763688" y="3789040"/>
          <a:ext cx="899795" cy="1156716"/>
        </p:xfrm>
        <a:graphic>
          <a:graphicData uri="http://schemas.openxmlformats.org/drawingml/2006/table">
            <a:tbl>
              <a:tblPr/>
              <a:tblGrid>
                <a:gridCol w="449580"/>
                <a:gridCol w="45021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Arial"/>
                          <a:cs typeface="Arial"/>
                        </a:rPr>
                        <a:t>x</a:t>
                      </a:r>
                      <a:endParaRPr lang="en-GB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</a:rPr>
                        <a:t>y</a:t>
                      </a:r>
                      <a:endParaRPr lang="en-GB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lang="en-GB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endParaRPr lang="en-GB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lang="en-GB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endParaRPr lang="en-GB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endParaRPr lang="en-GB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</a:rPr>
                        <a:t>6</a:t>
                      </a:r>
                      <a:endParaRPr lang="en-GB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endParaRPr lang="en-GB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</a:rPr>
                        <a:t>11</a:t>
                      </a:r>
                      <a:endParaRPr lang="en-GB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</a:rPr>
                        <a:t>4</a:t>
                      </a:r>
                      <a:endParaRPr lang="en-GB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Arial"/>
                          <a:cs typeface="Arial"/>
                        </a:rPr>
                        <a:t>18</a:t>
                      </a:r>
                      <a:endParaRPr lang="en-GB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076056" y="836712"/>
            <a:ext cx="16561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GB" i="1" dirty="0" smtClean="0"/>
              <a:t>h =</a:t>
            </a:r>
            <a:r>
              <a:rPr lang="en-GB" i="1" u="sng" dirty="0" smtClean="0"/>
              <a:t> </a:t>
            </a:r>
            <a:r>
              <a:rPr lang="el-GR" i="1" u="sng" dirty="0" smtClean="0"/>
              <a:t>ρ</a:t>
            </a:r>
            <a:r>
              <a:rPr lang="en-GB" i="1" u="sng" dirty="0" smtClean="0"/>
              <a:t> </a:t>
            </a:r>
            <a:r>
              <a:rPr lang="en-GB" i="1" dirty="0" smtClean="0"/>
              <a:t>t</a:t>
            </a:r>
          </a:p>
          <a:p>
            <a:pPr>
              <a:lnSpc>
                <a:spcPts val="1500"/>
              </a:lnSpc>
            </a:pPr>
            <a:r>
              <a:rPr lang="en-GB" i="1" dirty="0" smtClean="0"/>
              <a:t>      a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6084168" y="2996952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f(x) = 0 when x is rational, f(x) = x when x is irrational</a:t>
            </a:r>
            <a:endParaRPr lang="en-GB" dirty="0"/>
          </a:p>
        </p:txBody>
      </p:sp>
      <p:pic>
        <p:nvPicPr>
          <p:cNvPr id="25627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149080"/>
            <a:ext cx="355600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>
            <a:off x="4932040" y="1412776"/>
            <a:ext cx="3816424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Function representations</a:t>
            </a:r>
            <a:endParaRPr lang="en-GB" sz="4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Designing pedagogy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Enactive – iconic – symbolic </a:t>
            </a:r>
          </a:p>
          <a:p>
            <a:pPr>
              <a:buNone/>
            </a:pPr>
            <a:r>
              <a:rPr lang="en-GB" dirty="0" smtClean="0"/>
              <a:t>   (Bruner; action -&gt; representation)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Manipulating – getting a sense – articulating (Mason; action -&gt; relation -&gt; expression)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Construct</a:t>
            </a:r>
            <a:r>
              <a:rPr lang="en-GB" i="1" dirty="0" err="1" smtClean="0"/>
              <a:t>ion</a:t>
            </a:r>
            <a:r>
              <a:rPr lang="en-GB" dirty="0" err="1" smtClean="0"/>
              <a:t>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r>
              <a:rPr lang="en-GB" dirty="0" smtClean="0"/>
              <a:t>All we can do is provide constructive tasks which have </a:t>
            </a:r>
            <a:r>
              <a:rPr lang="en-GB" i="1" dirty="0" smtClean="0"/>
              <a:t>purpose</a:t>
            </a:r>
            <a:r>
              <a:rPr lang="en-GB" dirty="0" smtClean="0"/>
              <a:t> and </a:t>
            </a:r>
            <a:r>
              <a:rPr lang="en-GB" i="1" dirty="0" smtClean="0"/>
              <a:t>utility. </a:t>
            </a:r>
            <a:r>
              <a:rPr lang="en-GB" dirty="0" smtClean="0"/>
              <a:t>The utility is the conceptualisation –  hammering is what we do with hammers and what we use them for; graphing is what we use graphs for; functions are what we use them for.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mathematical concept?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A mathematician would say that mathematical concepts are abstract structures that encapsulate relations, properties and behaviours of quantitative, spatial and axiomatically-generated objects</a:t>
            </a:r>
          </a:p>
          <a:p>
            <a:pPr lvl="1"/>
            <a:r>
              <a:rPr lang="en-GB" dirty="0" smtClean="0"/>
              <a:t>e.g. addition; functions</a:t>
            </a:r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Horizontal and vertical </a:t>
            </a:r>
            <a:r>
              <a:rPr lang="en-GB" dirty="0" err="1" smtClean="0"/>
              <a:t>mathematisation</a:t>
            </a:r>
            <a:r>
              <a:rPr lang="en-GB" dirty="0" smtClean="0"/>
              <a:t> (</a:t>
            </a:r>
            <a:r>
              <a:rPr lang="en-GB" dirty="0" err="1" smtClean="0"/>
              <a:t>Freudenthal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Focus on actions and solution methods in context</a:t>
            </a:r>
          </a:p>
          <a:p>
            <a:r>
              <a:rPr lang="en-GB" dirty="0" smtClean="0"/>
              <a:t>Provision of tasks that have similarity in underlying mathematical structure</a:t>
            </a:r>
          </a:p>
          <a:p>
            <a:r>
              <a:rPr lang="en-GB" dirty="0" smtClean="0"/>
              <a:t>Recognition of structural similarity in solutions/situations</a:t>
            </a:r>
          </a:p>
          <a:p>
            <a:r>
              <a:rPr lang="en-GB" dirty="0" smtClean="0"/>
              <a:t>Abstraction/ reorganisation/ “vertical </a:t>
            </a:r>
            <a:r>
              <a:rPr lang="en-GB" dirty="0" err="1" smtClean="0"/>
              <a:t>mathematisation</a:t>
            </a:r>
            <a:r>
              <a:rPr lang="en-GB" dirty="0" smtClean="0"/>
              <a:t>”/progressive refining of abstract ideas, then applying (ascent to concretisation)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Growth of understanding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Agency</a:t>
            </a:r>
          </a:p>
          <a:p>
            <a:r>
              <a:rPr lang="en-GB" dirty="0" smtClean="0"/>
              <a:t>Alignment of concept image (my messy understandings) with concept definition (formal presentation)</a:t>
            </a:r>
          </a:p>
          <a:p>
            <a:r>
              <a:rPr lang="en-GB" dirty="0" smtClean="0"/>
              <a:t>Action</a:t>
            </a:r>
          </a:p>
          <a:p>
            <a:r>
              <a:rPr lang="en-GB" dirty="0" smtClean="0"/>
              <a:t>(</a:t>
            </a:r>
            <a:r>
              <a:rPr lang="en-GB" smtClean="0"/>
              <a:t>pupil voice)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en-GB" dirty="0" smtClean="0"/>
              <a:t>At school level some concepts can be understood through their real-world manifestations, so conceptualisation can involve inductive generalisation from examples (</a:t>
            </a:r>
            <a:r>
              <a:rPr lang="en-GB" dirty="0" err="1" smtClean="0"/>
              <a:t>Marton</a:t>
            </a:r>
            <a:r>
              <a:rPr lang="en-GB" dirty="0" smtClean="0"/>
              <a:t>), language (</a:t>
            </a:r>
            <a:r>
              <a:rPr lang="en-GB" dirty="0" err="1" smtClean="0"/>
              <a:t>Sfard</a:t>
            </a:r>
            <a:r>
              <a:rPr lang="en-GB" dirty="0" smtClean="0"/>
              <a:t>), mental images (</a:t>
            </a:r>
            <a:r>
              <a:rPr lang="en-GB" dirty="0" err="1" smtClean="0"/>
              <a:t>Greeno</a:t>
            </a:r>
            <a:r>
              <a:rPr lang="en-GB" dirty="0" smtClean="0"/>
              <a:t>), sense-making by reflection on action (Piaget), in several situations (</a:t>
            </a:r>
            <a:r>
              <a:rPr lang="en-GB" dirty="0" err="1" smtClean="0"/>
              <a:t>Vergnaud</a:t>
            </a:r>
            <a:r>
              <a:rPr lang="en-GB" dirty="0" smtClean="0"/>
              <a:t>).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ne Watson\AppData\Local\Microsoft\Windows\Temporary Internet Files\Content.IE5\V2W5IC02\MP90030969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84984"/>
            <a:ext cx="3657600" cy="2609088"/>
          </a:xfrm>
          <a:prstGeom prst="rect">
            <a:avLst/>
          </a:prstGeom>
          <a:noFill/>
        </p:spPr>
      </p:pic>
      <p:pic>
        <p:nvPicPr>
          <p:cNvPr id="1027" name="Picture 3" descr="C:\Users\Anne Watson\AppData\Local\Microsoft\Windows\Temporary Internet Files\Content.IE5\RYZBPBHL\MC90023227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60648"/>
            <a:ext cx="1465737" cy="901414"/>
          </a:xfrm>
          <a:prstGeom prst="rect">
            <a:avLst/>
          </a:prstGeom>
          <a:noFill/>
        </p:spPr>
      </p:pic>
      <p:pic>
        <p:nvPicPr>
          <p:cNvPr id="6" name="Picture 3" descr="C:\Users\Anne Watson\AppData\Local\Microsoft\Windows\Temporary Internet Files\Content.IE5\RYZBPBHL\MC90023227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196752"/>
            <a:ext cx="1529361" cy="940542"/>
          </a:xfrm>
          <a:prstGeom prst="rect">
            <a:avLst/>
          </a:prstGeom>
          <a:noFill/>
        </p:spPr>
      </p:pic>
      <p:pic>
        <p:nvPicPr>
          <p:cNvPr id="7" name="Picture 3" descr="C:\Users\Anne Watson\AppData\Local\Microsoft\Windows\Temporary Internet Files\Content.IE5\RYZBPBHL\MC90023227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448969" cy="891102"/>
          </a:xfrm>
          <a:prstGeom prst="rect">
            <a:avLst/>
          </a:prstGeom>
          <a:noFill/>
        </p:spPr>
      </p:pic>
      <p:pic>
        <p:nvPicPr>
          <p:cNvPr id="8" name="Picture 3" descr="C:\Users\Anne Watson\AppData\Local\Microsoft\Windows\Temporary Internet Files\Content.IE5\RYZBPBHL\MC90023227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124744"/>
            <a:ext cx="1405057" cy="864096"/>
          </a:xfrm>
          <a:prstGeom prst="rect">
            <a:avLst/>
          </a:prstGeom>
          <a:noFill/>
        </p:spPr>
      </p:pic>
      <p:pic>
        <p:nvPicPr>
          <p:cNvPr id="9" name="Picture 3" descr="C:\Users\Anne Watson\AppData\Local\Microsoft\Windows\Temporary Internet Files\Content.IE5\RYZBPBHL\MC90023227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124745"/>
            <a:ext cx="1522144" cy="936104"/>
          </a:xfrm>
          <a:prstGeom prst="rect">
            <a:avLst/>
          </a:prstGeom>
          <a:noFill/>
        </p:spPr>
      </p:pic>
      <p:pic>
        <p:nvPicPr>
          <p:cNvPr id="10" name="Picture 3" descr="C:\Users\Anne Watson\AppData\Local\Microsoft\Windows\Temporary Internet Files\Content.IE5\RYZBPBHL\MC90023227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764704"/>
            <a:ext cx="1512168" cy="929968"/>
          </a:xfrm>
          <a:prstGeom prst="rect">
            <a:avLst/>
          </a:prstGeom>
          <a:noFill/>
        </p:spPr>
      </p:pic>
      <p:pic>
        <p:nvPicPr>
          <p:cNvPr id="11" name="Picture 3" descr="C:\Users\Anne Watson\AppData\Local\Microsoft\Windows\Temporary Internet Files\Content.IE5\RYZBPBHL\MC90023227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052736"/>
            <a:ext cx="1343425" cy="826193"/>
          </a:xfrm>
          <a:prstGeom prst="rect">
            <a:avLst/>
          </a:prstGeom>
          <a:noFill/>
        </p:spPr>
      </p:pic>
      <p:pic>
        <p:nvPicPr>
          <p:cNvPr id="12" name="Picture 3" descr="C:\Users\Anne Watson\AppData\Local\Microsoft\Windows\Temporary Internet Files\Content.IE5\RYZBPBHL\MC90023227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5" y="188640"/>
            <a:ext cx="1368152" cy="841400"/>
          </a:xfrm>
          <a:prstGeom prst="rect">
            <a:avLst/>
          </a:prstGeom>
          <a:noFill/>
        </p:spPr>
      </p:pic>
      <p:pic>
        <p:nvPicPr>
          <p:cNvPr id="13" name="Picture 3" descr="C:\Users\Anne Watson\AppData\Local\Microsoft\Windows\Temporary Internet Files\Content.IE5\RYZBPBHL\MC90023227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7" y="260649"/>
            <a:ext cx="1296144" cy="79711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499992" y="3429000"/>
            <a:ext cx="4464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Addition actions: combining, counting, aggregating 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8" descr="说明: http://www.pep.com.cn/xxsx/jszx/tbjxzy/dzikb/xs1akb/201008/W0201008286662546555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-171400"/>
            <a:ext cx="5580112" cy="7206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Growth of understanding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Aligning my understanding to the authority of the number system</a:t>
            </a:r>
          </a:p>
          <a:p>
            <a:r>
              <a:rPr lang="en-GB" dirty="0" smtClean="0"/>
              <a:t>Getting right answers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Addition: relations</a:t>
            </a:r>
            <a:endParaRPr lang="en-US" dirty="0" smtClean="0"/>
          </a:p>
        </p:txBody>
      </p:sp>
      <p:sp>
        <p:nvSpPr>
          <p:cNvPr id="13315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39975" y="2060575"/>
            <a:ext cx="4392613" cy="1150938"/>
            <a:chOff x="1610" y="1344"/>
            <a:chExt cx="2767" cy="725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1610" y="1344"/>
              <a:ext cx="998" cy="3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319" name="Rectangle 6"/>
            <p:cNvSpPr>
              <a:spLocks noChangeArrowheads="1"/>
            </p:cNvSpPr>
            <p:nvPr/>
          </p:nvSpPr>
          <p:spPr bwMode="auto">
            <a:xfrm>
              <a:off x="1610" y="1706"/>
              <a:ext cx="2767" cy="3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0" name="Rectangle 7"/>
            <p:cNvSpPr>
              <a:spLocks noChangeArrowheads="1"/>
            </p:cNvSpPr>
            <p:nvPr/>
          </p:nvSpPr>
          <p:spPr bwMode="auto">
            <a:xfrm>
              <a:off x="2608" y="1344"/>
              <a:ext cx="1769" cy="36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1571625" y="3571875"/>
            <a:ext cx="65722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>
                <a:solidFill>
                  <a:schemeClr val="tx2"/>
                </a:solidFill>
              </a:rPr>
              <a:t>	a + b = c		</a:t>
            </a:r>
            <a:r>
              <a:rPr lang="en-GB" sz="2800" b="1" dirty="0" err="1">
                <a:solidFill>
                  <a:schemeClr val="tx2"/>
                </a:solidFill>
              </a:rPr>
              <a:t>c</a:t>
            </a:r>
            <a:r>
              <a:rPr lang="en-GB" sz="2800" b="1" dirty="0">
                <a:solidFill>
                  <a:schemeClr val="tx2"/>
                </a:solidFill>
              </a:rPr>
              <a:t> = a + b</a:t>
            </a:r>
          </a:p>
          <a:p>
            <a:r>
              <a:rPr lang="en-GB" sz="2800" b="1" dirty="0">
                <a:solidFill>
                  <a:schemeClr val="tx2"/>
                </a:solidFill>
              </a:rPr>
              <a:t>	b + a = c		</a:t>
            </a:r>
            <a:r>
              <a:rPr lang="en-GB" sz="2800" b="1" dirty="0" err="1">
                <a:solidFill>
                  <a:schemeClr val="tx2"/>
                </a:solidFill>
              </a:rPr>
              <a:t>c</a:t>
            </a:r>
            <a:r>
              <a:rPr lang="en-GB" sz="2800" b="1" dirty="0">
                <a:solidFill>
                  <a:schemeClr val="tx2"/>
                </a:solidFill>
              </a:rPr>
              <a:t> = b + a</a:t>
            </a:r>
          </a:p>
          <a:p>
            <a:pPr lvl="2"/>
            <a:r>
              <a:rPr lang="en-GB" sz="2800" b="1" dirty="0">
                <a:solidFill>
                  <a:schemeClr val="tx2"/>
                </a:solidFill>
              </a:rPr>
              <a:t>c – a = b		</a:t>
            </a:r>
            <a:r>
              <a:rPr lang="en-GB" sz="2800" b="1" dirty="0" err="1">
                <a:solidFill>
                  <a:schemeClr val="tx2"/>
                </a:solidFill>
              </a:rPr>
              <a:t>b</a:t>
            </a:r>
            <a:r>
              <a:rPr lang="en-GB" sz="2800" b="1" dirty="0">
                <a:solidFill>
                  <a:schemeClr val="tx2"/>
                </a:solidFill>
              </a:rPr>
              <a:t> = c -  a</a:t>
            </a:r>
          </a:p>
          <a:p>
            <a:pPr lvl="2"/>
            <a:r>
              <a:rPr lang="en-GB" sz="2800" b="1" dirty="0">
                <a:solidFill>
                  <a:schemeClr val="tx2"/>
                </a:solidFill>
              </a:rPr>
              <a:t>c – b = a		</a:t>
            </a:r>
            <a:r>
              <a:rPr lang="en-GB" sz="2800" b="1" dirty="0" err="1">
                <a:solidFill>
                  <a:schemeClr val="tx2"/>
                </a:solidFill>
              </a:rPr>
              <a:t>a</a:t>
            </a:r>
            <a:r>
              <a:rPr lang="en-GB" sz="2800" b="1" dirty="0">
                <a:solidFill>
                  <a:schemeClr val="tx2"/>
                </a:solidFill>
              </a:rPr>
              <a:t> = c -  b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Growth of understanding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Being able to adapt relations to create appropriate tools</a:t>
            </a:r>
          </a:p>
          <a:p>
            <a:r>
              <a:rPr lang="en-GB" dirty="0" smtClean="0"/>
              <a:t>Being able to decide how to solve problems</a:t>
            </a:r>
          </a:p>
          <a:p>
            <a:r>
              <a:rPr lang="en-GB" dirty="0" smtClean="0"/>
              <a:t>Getting right answers to problems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1200</Words>
  <Application>Microsoft Office PowerPoint</Application>
  <PresentationFormat>On-screen Show (4:3)</PresentationFormat>
  <Paragraphs>130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Pedagogy and the development of abstract concepts: the case of school mathematics</vt:lpstr>
      <vt:lpstr>Plan</vt:lpstr>
      <vt:lpstr>What is a mathematical concept?</vt:lpstr>
      <vt:lpstr>Slide 4</vt:lpstr>
      <vt:lpstr>Slide 5</vt:lpstr>
      <vt:lpstr>Slide 6</vt:lpstr>
      <vt:lpstr>Growth of understanding</vt:lpstr>
      <vt:lpstr>Addition: relations</vt:lpstr>
      <vt:lpstr>Growth of understanding</vt:lpstr>
      <vt:lpstr> Relations within isosceles triangles</vt:lpstr>
      <vt:lpstr>Growth of understanding</vt:lpstr>
      <vt:lpstr>Which comes first?</vt:lpstr>
      <vt:lpstr>Slide 13</vt:lpstr>
      <vt:lpstr>Theories</vt:lpstr>
      <vt:lpstr>Ways to describe mathematical concepts</vt:lpstr>
      <vt:lpstr>Slide 16</vt:lpstr>
      <vt:lpstr>APOS theory/description (Dubinsky)</vt:lpstr>
      <vt:lpstr>Concept image – concept definition (procept) (Tall)</vt:lpstr>
      <vt:lpstr>AiC – RBC (Dreyfus et al.)</vt:lpstr>
      <vt:lpstr>Slide 20</vt:lpstr>
      <vt:lpstr>Negative numbers – manifestation problems</vt:lpstr>
      <vt:lpstr>The ‘ascent to abstraction’ model</vt:lpstr>
      <vt:lpstr>What is wrong with the inductive model?</vt:lpstr>
      <vt:lpstr>Language</vt:lpstr>
      <vt:lpstr>Slide 25</vt:lpstr>
      <vt:lpstr>Functions</vt:lpstr>
      <vt:lpstr>Slide 27</vt:lpstr>
      <vt:lpstr>Designing pedagogy</vt:lpstr>
      <vt:lpstr>Constructionism</vt:lpstr>
      <vt:lpstr>Horizontal and vertical mathematisation (Freudenthal)</vt:lpstr>
      <vt:lpstr>Growth of understanding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Pedagogy and the development of abstract concepts: the case of school mathematics</dc:title>
  <dc:creator>Anne Watson</dc:creator>
  <cp:lastModifiedBy>Anne Watson</cp:lastModifiedBy>
  <cp:revision>11</cp:revision>
  <dcterms:created xsi:type="dcterms:W3CDTF">2013-01-12T20:23:37Z</dcterms:created>
  <dcterms:modified xsi:type="dcterms:W3CDTF">2015-10-31T08:23:09Z</dcterms:modified>
</cp:coreProperties>
</file>