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74" r:id="rId6"/>
    <p:sldId id="275" r:id="rId7"/>
    <p:sldId id="273" r:id="rId8"/>
    <p:sldId id="261" r:id="rId9"/>
    <p:sldId id="276" r:id="rId10"/>
    <p:sldId id="262" r:id="rId11"/>
    <p:sldId id="263" r:id="rId12"/>
    <p:sldId id="264" r:id="rId13"/>
    <p:sldId id="265" r:id="rId14"/>
    <p:sldId id="266" r:id="rId15"/>
    <p:sldId id="267" r:id="rId16"/>
    <p:sldId id="277" r:id="rId17"/>
    <p:sldId id="269" r:id="rId18"/>
    <p:sldId id="278" r:id="rId19"/>
    <p:sldId id="279" r:id="rId20"/>
    <p:sldId id="284" r:id="rId21"/>
    <p:sldId id="270" r:id="rId22"/>
    <p:sldId id="280" r:id="rId23"/>
    <p:sldId id="271" r:id="rId24"/>
    <p:sldId id="281" r:id="rId25"/>
    <p:sldId id="282" r:id="rId26"/>
    <p:sldId id="283" r:id="rId27"/>
    <p:sldId id="272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0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A9044-50E4-4ED6-A41F-1785E69081AB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959EF-35A5-4D3A-A3E8-3EFF169455A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959EF-35A5-4D3A-A3E8-3EFF169455A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1015C-F610-4B43-9034-189DEC192847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F2087-83DD-43D3-865F-A621DCA79C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/>
              <a:t>parameters for practice and research in task design in mathematics education</a:t>
            </a:r>
            <a:r>
              <a:rPr lang="en-GB" b="1" cap="all" dirty="0"/>
              <a:t/>
            </a:r>
            <a:br>
              <a:rPr lang="en-GB" b="1" cap="all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Anne Watson </a:t>
            </a:r>
            <a:r>
              <a:rPr lang="en-US" dirty="0" smtClean="0"/>
              <a:t>&amp; Minoru Ohtani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>Universities of Oxford, UK &amp; Kanazawa, Japan</a:t>
            </a:r>
          </a:p>
          <a:p>
            <a:r>
              <a:rPr lang="en-US" dirty="0" smtClean="0"/>
              <a:t>ICME 13 TSG 36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purposes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conceptual/procedural </a:t>
            </a:r>
            <a:r>
              <a:rPr lang="en-US" dirty="0"/>
              <a:t>understanding and </a:t>
            </a:r>
            <a:r>
              <a:rPr lang="en-US" dirty="0" smtClean="0"/>
              <a:t>fluency</a:t>
            </a:r>
          </a:p>
          <a:p>
            <a:pPr>
              <a:buNone/>
            </a:pPr>
            <a:r>
              <a:rPr lang="en-US" dirty="0" smtClean="0"/>
              <a:t>reasoning: conjecturing, persuading, proving</a:t>
            </a:r>
          </a:p>
          <a:p>
            <a:pPr>
              <a:buNone/>
            </a:pPr>
            <a:r>
              <a:rPr lang="en-US" dirty="0" smtClean="0"/>
              <a:t>application</a:t>
            </a:r>
          </a:p>
          <a:p>
            <a:pPr>
              <a:buNone/>
            </a:pPr>
            <a:r>
              <a:rPr lang="en-US" dirty="0" smtClean="0"/>
              <a:t>express and build connections</a:t>
            </a:r>
          </a:p>
          <a:p>
            <a:pPr>
              <a:buNone/>
            </a:pPr>
            <a:r>
              <a:rPr lang="en-GB" dirty="0" smtClean="0"/>
              <a:t>using feedback/self-correcting</a:t>
            </a:r>
          </a:p>
          <a:p>
            <a:pPr>
              <a:buNone/>
            </a:pPr>
            <a:r>
              <a:rPr lang="en-GB" dirty="0" smtClean="0"/>
              <a:t>language, vocabulary, symbols</a:t>
            </a:r>
          </a:p>
          <a:p>
            <a:pPr>
              <a:buNone/>
            </a:pPr>
            <a:r>
              <a:rPr lang="en-GB" dirty="0" smtClean="0"/>
              <a:t>scope and sequence of an idea</a:t>
            </a:r>
          </a:p>
          <a:p>
            <a:pPr>
              <a:buNone/>
            </a:pPr>
            <a:r>
              <a:rPr lang="en-GB" dirty="0" smtClean="0"/>
              <a:t>address a misconception</a:t>
            </a:r>
          </a:p>
          <a:p>
            <a:pPr>
              <a:buNone/>
            </a:pPr>
            <a:r>
              <a:rPr lang="en-GB" dirty="0" smtClean="0"/>
              <a:t>memorisation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practice or use something known</a:t>
            </a:r>
          </a:p>
          <a:p>
            <a:pPr>
              <a:buNone/>
            </a:pPr>
            <a:r>
              <a:rPr lang="en-GB" dirty="0" smtClean="0"/>
              <a:t>revise knowledge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95400"/>
            <a:ext cx="4267200" cy="4830763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en-GB" dirty="0" smtClean="0"/>
              <a:t>develop mathematical habits of mind </a:t>
            </a:r>
          </a:p>
          <a:p>
            <a:pPr indent="0">
              <a:buNone/>
            </a:pPr>
            <a:r>
              <a:rPr lang="en-GB" dirty="0" smtClean="0"/>
              <a:t>talking, writing and listening maths  </a:t>
            </a:r>
          </a:p>
          <a:p>
            <a:pPr indent="0">
              <a:buNone/>
            </a:pPr>
            <a:r>
              <a:rPr lang="en-US" dirty="0" smtClean="0"/>
              <a:t>habits of enquiry </a:t>
            </a:r>
          </a:p>
          <a:p>
            <a:pPr indent="0">
              <a:buNone/>
            </a:pPr>
            <a:r>
              <a:rPr lang="en-US" dirty="0" smtClean="0"/>
              <a:t>problem solving capabilities</a:t>
            </a:r>
          </a:p>
          <a:p>
            <a:pPr indent="0">
              <a:buNone/>
            </a:pPr>
            <a:r>
              <a:rPr lang="en-GB" dirty="0" smtClean="0"/>
              <a:t>develop dispositions towards mathematics</a:t>
            </a:r>
          </a:p>
          <a:p>
            <a:pPr indent="0">
              <a:buNone/>
            </a:pPr>
            <a:r>
              <a:rPr lang="en-GB" dirty="0" smtClean="0"/>
              <a:t>relate mathematics to human values </a:t>
            </a:r>
          </a:p>
          <a:p>
            <a:pPr indent="0">
              <a:buNone/>
            </a:pPr>
            <a:r>
              <a:rPr lang="en-GB" dirty="0" smtClean="0"/>
              <a:t>promote teamwork, discussion, literacy, self-confidence and other generic characteristics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8600"/>
          <a:ext cx="8686799" cy="5816628"/>
        </p:xfrm>
        <a:graphic>
          <a:graphicData uri="http://schemas.openxmlformats.org/drawingml/2006/table">
            <a:tbl>
              <a:tblPr/>
              <a:tblGrid>
                <a:gridCol w="547814"/>
                <a:gridCol w="1799968"/>
                <a:gridCol w="1721708"/>
                <a:gridCol w="1565189"/>
                <a:gridCol w="1299521"/>
                <a:gridCol w="1752599"/>
              </a:tblGrid>
              <a:tr h="533400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Facets </a:t>
                      </a: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of knowledge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6871">
                <a:tc rowSpan="8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400" b="1">
                          <a:latin typeface="+mn-lt"/>
                          <a:ea typeface="Times New Roman"/>
                          <a:cs typeface="Times New Roman"/>
                        </a:rPr>
                        <a:t>What? Modes of knowledge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latin typeface="+mn-lt"/>
                          <a:ea typeface="Times New Roman"/>
                          <a:cs typeface="Times New Roman"/>
                        </a:rPr>
                        <a:t>verbalisation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distinction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meaning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conventions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Conceptual knowledge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915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concepts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definitions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examples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counter 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mental models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terms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5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connections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theorems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examples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counter 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err="1" smtClean="0">
                          <a:latin typeface="+mn-lt"/>
                          <a:ea typeface="Times New Roman"/>
                          <a:cs typeface="Times New Roman"/>
                        </a:rPr>
                        <a:t>explan-ation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conventions 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Procedural knowledge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229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procedures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instructions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conditions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mental models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specification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techniques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instructions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conditions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2400" dirty="0">
                        <a:latin typeface="+mn-lt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err="1" smtClean="0">
                          <a:latin typeface="+mn-lt"/>
                          <a:ea typeface="Times New Roman"/>
                          <a:cs typeface="Times New Roman"/>
                        </a:rPr>
                        <a:t>determin-ation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latin typeface="+mn-lt"/>
                          <a:ea typeface="Times New Roman"/>
                          <a:cs typeface="Times New Roman"/>
                        </a:rPr>
                        <a:t>Metacognitive</a:t>
                      </a: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 knowledge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701" marR="60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0" y="609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Prediger et al. (2013)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Necessary design parameters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meaning of </a:t>
            </a:r>
            <a:r>
              <a:rPr lang="en-US" dirty="0" smtClean="0"/>
              <a:t>‘mathematical knowledge’</a:t>
            </a:r>
            <a:endParaRPr lang="en-GB" dirty="0"/>
          </a:p>
          <a:p>
            <a:pPr lvl="0"/>
            <a:r>
              <a:rPr lang="en-US" dirty="0"/>
              <a:t>the aims of mathematics teaching and learning</a:t>
            </a:r>
            <a:endParaRPr lang="en-GB" dirty="0"/>
          </a:p>
          <a:p>
            <a:pPr lvl="0"/>
            <a:r>
              <a:rPr lang="en-US" dirty="0"/>
              <a:t>the local and specific learning goals for a </a:t>
            </a:r>
            <a:r>
              <a:rPr lang="en-US" dirty="0" smtClean="0"/>
              <a:t>task</a:t>
            </a:r>
          </a:p>
          <a:p>
            <a:pPr lvl="0"/>
            <a:endParaRPr lang="en-US" dirty="0" smtClean="0"/>
          </a:p>
          <a:p>
            <a:pPr lvl="0" indent="0">
              <a:buNone/>
            </a:pPr>
            <a:r>
              <a:rPr lang="en-US" dirty="0" smtClean="0"/>
              <a:t>These combine to </a:t>
            </a:r>
            <a:r>
              <a:rPr lang="en-US" dirty="0" err="1" smtClean="0"/>
              <a:t>characterise</a:t>
            </a:r>
            <a:r>
              <a:rPr lang="en-US" dirty="0" smtClean="0"/>
              <a:t> the intention of the design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Intended mathematical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What are learners going to do? e.g. for algebra (Kieran 2004)</a:t>
            </a:r>
          </a:p>
          <a:p>
            <a:pPr lvl="1"/>
            <a:r>
              <a:rPr lang="en-US" i="1" dirty="0" smtClean="0"/>
              <a:t>transforming</a:t>
            </a:r>
            <a:r>
              <a:rPr lang="en-US" i="1" dirty="0"/>
              <a:t>:</a:t>
            </a:r>
            <a:r>
              <a:rPr lang="en-US" dirty="0"/>
              <a:t> </a:t>
            </a:r>
            <a:r>
              <a:rPr lang="en-US" dirty="0" smtClean="0"/>
              <a:t>manipulations</a:t>
            </a:r>
            <a:r>
              <a:rPr lang="en-US" dirty="0"/>
              <a:t>; </a:t>
            </a:r>
            <a:endParaRPr lang="en-US" dirty="0" smtClean="0"/>
          </a:p>
          <a:p>
            <a:pPr lvl="1"/>
            <a:r>
              <a:rPr lang="en-US" i="1" dirty="0" smtClean="0"/>
              <a:t>generating</a:t>
            </a:r>
            <a:r>
              <a:rPr lang="en-US" i="1" dirty="0"/>
              <a:t>:</a:t>
            </a:r>
            <a:r>
              <a:rPr lang="en-US" dirty="0"/>
              <a:t> representing and </a:t>
            </a:r>
            <a:r>
              <a:rPr lang="en-US" dirty="0" smtClean="0"/>
              <a:t>interpreting</a:t>
            </a:r>
          </a:p>
          <a:p>
            <a:pPr lvl="1"/>
            <a:r>
              <a:rPr lang="en-US" i="1" dirty="0" smtClean="0"/>
              <a:t>integrating</a:t>
            </a:r>
            <a:r>
              <a:rPr lang="en-US" i="1" dirty="0"/>
              <a:t>: </a:t>
            </a:r>
            <a:r>
              <a:rPr lang="en-US" dirty="0"/>
              <a:t>coordinating manipulation and </a:t>
            </a:r>
            <a:r>
              <a:rPr lang="en-US" dirty="0" smtClean="0"/>
              <a:t>generation</a:t>
            </a:r>
          </a:p>
          <a:p>
            <a:pPr lvl="1">
              <a:buNone/>
            </a:pPr>
            <a:endParaRPr lang="de-DE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81000"/>
          <a:ext cx="8839200" cy="6055360"/>
        </p:xfrm>
        <a:graphic>
          <a:graphicData uri="http://schemas.openxmlformats.org/drawingml/2006/table">
            <a:tbl>
              <a:tblPr/>
              <a:tblGrid>
                <a:gridCol w="2057400"/>
                <a:gridCol w="6781800"/>
              </a:tblGrid>
              <a:tr h="6434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General focus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b="1">
                          <a:latin typeface="+mn-lt"/>
                          <a:ea typeface="Times New Roman"/>
                          <a:cs typeface="Times New Roman"/>
                        </a:rPr>
                        <a:t>Examples of specific actions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basic actions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calculating, doing procedures, stating facts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transformation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organizing, rearranging, </a:t>
                      </a:r>
                      <a:r>
                        <a:rPr lang="en-US" sz="2400" dirty="0" err="1">
                          <a:latin typeface="+mn-lt"/>
                          <a:ea typeface="Times New Roman"/>
                          <a:cs typeface="Times New Roman"/>
                        </a:rPr>
                        <a:t>systematising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, visualizing, representing 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9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concept-building 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comparing, classifying, generalizing, structuring, extending, restricting, defining, relating to familiar and intuitive ideas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9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problem-solving, proving, applying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conjecturing, assuming, symbolizing, modeling, predicting, explaining, verifying, justifying, refuting, testing special cases</a:t>
                      </a:r>
                      <a:endParaRPr lang="en-GB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93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err="1" smtClean="0">
                          <a:latin typeface="+mn-lt"/>
                          <a:ea typeface="Times New Roman"/>
                          <a:cs typeface="Times New Roman"/>
                        </a:rPr>
                        <a:t>interdisciplin-ary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connections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incorporating other epistemologies, identifying variables and structures, recognizing similarities, comparing familiar/unfamiliar </a:t>
                      </a:r>
                      <a:endParaRPr lang="en-GB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Frames for thinking about activity, e.g.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mental activity (cognitive)</a:t>
            </a:r>
          </a:p>
          <a:p>
            <a:r>
              <a:rPr lang="de-DE" dirty="0" smtClean="0"/>
              <a:t>discourse/participation (sociocultural)</a:t>
            </a:r>
          </a:p>
          <a:p>
            <a:r>
              <a:rPr lang="de-DE" dirty="0" smtClean="0"/>
              <a:t>purposeful construction (constructionist)</a:t>
            </a:r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Necessary design parameters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199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i="1" dirty="0" smtClean="0"/>
              <a:t>What activity?</a:t>
            </a:r>
            <a:r>
              <a:rPr lang="en-GB" dirty="0" smtClean="0"/>
              <a:t> and </a:t>
            </a:r>
            <a:r>
              <a:rPr lang="en-GB" i="1" dirty="0" smtClean="0"/>
              <a:t>how does it promote learning?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connect design intentions to the likely mental/symbolic/physical/symbolic actions of learners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explain how those mental/symbolic/physical/cognitive actions support progress towards the intended learning</a:t>
            </a:r>
          </a:p>
          <a:p>
            <a:pPr>
              <a:buNone/>
            </a:pP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Design of environment and pedagogy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advice about structuring </a:t>
            </a:r>
            <a:r>
              <a:rPr lang="en-US" dirty="0"/>
              <a:t>learning </a:t>
            </a:r>
            <a:r>
              <a:rPr lang="en-US" dirty="0" smtClean="0"/>
              <a:t>environment (milieu)</a:t>
            </a:r>
          </a:p>
          <a:p>
            <a:r>
              <a:rPr lang="en-US" dirty="0" smtClean="0"/>
              <a:t>advice about associated pedagogy (didactic contract)</a:t>
            </a:r>
          </a:p>
          <a:p>
            <a:r>
              <a:rPr lang="en-US" dirty="0" smtClean="0"/>
              <a:t>general/specific</a:t>
            </a:r>
          </a:p>
          <a:p>
            <a:r>
              <a:rPr lang="en-US" dirty="0" smtClean="0"/>
              <a:t>role of textbook or learning management system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Five dilemmas of task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Sullivan, Knott and Yang (2015), following </a:t>
            </a:r>
            <a:r>
              <a:rPr lang="en-US" dirty="0" err="1" smtClean="0"/>
              <a:t>Gimenez</a:t>
            </a:r>
            <a:r>
              <a:rPr lang="en-US" dirty="0" smtClean="0"/>
              <a:t> (2013):</a:t>
            </a:r>
          </a:p>
          <a:p>
            <a:pPr lvl="1"/>
            <a:r>
              <a:rPr lang="en-US" dirty="0" smtClean="0"/>
              <a:t> the role of context</a:t>
            </a:r>
          </a:p>
          <a:p>
            <a:pPr lvl="1"/>
            <a:r>
              <a:rPr lang="en-US" dirty="0" smtClean="0"/>
              <a:t>the relationship between language in the problem and in the solution;</a:t>
            </a:r>
          </a:p>
          <a:p>
            <a:pPr lvl="1"/>
            <a:r>
              <a:rPr lang="en-US" dirty="0" smtClean="0"/>
              <a:t>structure and openness</a:t>
            </a:r>
          </a:p>
          <a:p>
            <a:pPr lvl="1"/>
            <a:r>
              <a:rPr lang="en-US" dirty="0" smtClean="0"/>
              <a:t>how content appears</a:t>
            </a:r>
          </a:p>
          <a:p>
            <a:pPr lvl="1"/>
            <a:r>
              <a:rPr lang="en-US" dirty="0" smtClean="0"/>
              <a:t>levels of interaction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Five dimensions of pedagogic decision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epistemic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cognitive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interactional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mediational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affective suitability (</a:t>
            </a:r>
            <a:r>
              <a:rPr lang="en-US" dirty="0" err="1" smtClean="0"/>
              <a:t>Gimenez</a:t>
            </a:r>
            <a:r>
              <a:rPr lang="en-US" dirty="0" smtClean="0"/>
              <a:t> et al. 2013)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together these comprise “ecological suitability”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ICME Study 22: Task Design in Mathematics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GB" dirty="0" smtClean="0"/>
              <a:t>Emergent parameters for designers, users and researchers, from the Study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Example of parameters of task selection and use: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2900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l="3290" t="63350" r="3591" b="4359"/>
          <a:stretch>
            <a:fillRect/>
          </a:stretch>
        </p:blipFill>
        <p:spPr bwMode="auto">
          <a:xfrm>
            <a:off x="381000" y="7620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5562600"/>
            <a:ext cx="563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(Bartolini </a:t>
            </a:r>
            <a:r>
              <a:rPr lang="en-GB" sz="2400" dirty="0" err="1" smtClean="0"/>
              <a:t>Bussi</a:t>
            </a:r>
            <a:r>
              <a:rPr lang="en-GB" sz="2400" dirty="0" smtClean="0"/>
              <a:t>, Sun &amp; </a:t>
            </a:r>
            <a:r>
              <a:rPr lang="en-GB" sz="2400" dirty="0" err="1" smtClean="0"/>
              <a:t>Ramploud</a:t>
            </a:r>
            <a:r>
              <a:rPr lang="en-GB" sz="2400" dirty="0" smtClean="0"/>
              <a:t>, 2013</a:t>
            </a:r>
            <a:r>
              <a:rPr lang="en-US" sz="2400" dirty="0" smtClean="0"/>
              <a:t>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Pedagogic decision: </a:t>
            </a:r>
          </a:p>
          <a:p>
            <a:r>
              <a:rPr lang="en-US" sz="2400" dirty="0" smtClean="0"/>
              <a:t>China: 9 cases presented simultaneously; classify by similarities and differences. </a:t>
            </a:r>
          </a:p>
          <a:p>
            <a:r>
              <a:rPr lang="en-US" sz="2400" dirty="0" smtClean="0"/>
              <a:t>Italy: 9 cases split into parts;  invent similar problems &amp; discuss</a:t>
            </a:r>
          </a:p>
          <a:p>
            <a:endParaRPr lang="en-US" sz="2400" dirty="0" smtClean="0"/>
          </a:p>
          <a:p>
            <a:r>
              <a:rPr lang="en-US" sz="2400" b="1" dirty="0" smtClean="0"/>
              <a:t>Role of intermediate frames: </a:t>
            </a:r>
          </a:p>
          <a:p>
            <a:r>
              <a:rPr lang="en-US" sz="2400" dirty="0" smtClean="0"/>
              <a:t>China: variation of representation and transformation </a:t>
            </a:r>
          </a:p>
          <a:p>
            <a:r>
              <a:rPr lang="en-US" sz="2400" dirty="0" smtClean="0"/>
              <a:t>Italy:  learning as participation in a semiotic culture</a:t>
            </a: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Necessary design parameters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expectations </a:t>
            </a:r>
            <a:r>
              <a:rPr lang="en-US" dirty="0"/>
              <a:t>about learners' point of view and likely responses</a:t>
            </a:r>
            <a:endParaRPr lang="en-GB" dirty="0"/>
          </a:p>
          <a:p>
            <a:pPr lvl="0"/>
            <a:r>
              <a:rPr lang="en-US" dirty="0"/>
              <a:t>assumptions about available tools and materials to support activity</a:t>
            </a:r>
            <a:endParaRPr lang="en-GB" dirty="0"/>
          </a:p>
          <a:p>
            <a:pPr lvl="0"/>
            <a:r>
              <a:rPr lang="en-US" dirty="0"/>
              <a:t>expectations of interaction, language and communication</a:t>
            </a:r>
            <a:endParaRPr lang="en-GB" dirty="0"/>
          </a:p>
          <a:p>
            <a:pPr lvl="0"/>
            <a:r>
              <a:rPr lang="en-US" dirty="0"/>
              <a:t>local norms of teaching</a:t>
            </a:r>
            <a:endParaRPr lang="en-GB" dirty="0"/>
          </a:p>
          <a:p>
            <a:pPr lvl="0"/>
            <a:r>
              <a:rPr lang="en-US" dirty="0"/>
              <a:t>the capacity to inform teacher decisions about typical dilemmas and suitability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Discrepancy potential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(Leung and Frant 2015)</a:t>
            </a:r>
          </a:p>
          <a:p>
            <a:r>
              <a:rPr lang="en-US" dirty="0" smtClean="0"/>
              <a:t>tool use might model a mathematical idea in ways that do not match the concept closely, so that some discussion is necessary to understand outcomes. </a:t>
            </a:r>
          </a:p>
          <a:p>
            <a:r>
              <a:rPr lang="en-US" dirty="0" smtClean="0"/>
              <a:t>this also happens with other representations in language, symbols and diagrams. 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Necessary design parameter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potential for uncertainty, predictable different responses, and need for contingent action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66800"/>
          <a:ext cx="8382000" cy="5198364"/>
        </p:xfrm>
        <a:graphic>
          <a:graphicData uri="http://schemas.openxmlformats.org/drawingml/2006/table">
            <a:tbl>
              <a:tblPr/>
              <a:tblGrid>
                <a:gridCol w="1752600"/>
                <a:gridCol w="6629400"/>
              </a:tblGrid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Theory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General theory of learning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Structure of mathematical concepts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Connecting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task, teaching, environment,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knowledge,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learning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Intentions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Domain/focus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What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 kind of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 'knowledge‘?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Educational aims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Local and specific learning goals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Likely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activity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L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ikely </a:t>
                      </a:r>
                      <a:r>
                        <a:rPr lang="de-D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mental/symbolic/physical/symbolic actions arising from task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H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ow </a:t>
                      </a:r>
                      <a:r>
                        <a:rPr lang="de-DE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these actions support intended learning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Implementation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E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xpectations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about learners' point of view and likely responses 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A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ssumptions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about available tools and materials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H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ow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activity is to be supported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E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xpectations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of interaction, language and communication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L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ocal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norms of teaching 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Informing decisions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about typical dilemmas and suitability 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Potential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for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uncertainty, discrepancy ; need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Wingdings"/>
                        </a:rPr>
                        <a:t>for contingent action 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457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Summary of the necessary  parameters: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Task designers, textbook authors and designers of learning management systems need to have a commitment to each of these parameters</a:t>
            </a:r>
          </a:p>
          <a:p>
            <a:r>
              <a:rPr lang="en-US" dirty="0" smtClean="0"/>
              <a:t>Weighting may vary</a:t>
            </a:r>
          </a:p>
          <a:p>
            <a:r>
              <a:rPr lang="en-US" dirty="0" smtClean="0"/>
              <a:t>Such a commitment would build on research about design, intention, implementation, and learning </a:t>
            </a:r>
          </a:p>
          <a:p>
            <a:r>
              <a:rPr lang="en-US" dirty="0" smtClean="0"/>
              <a:t>Design teams </a:t>
            </a:r>
            <a:r>
              <a:rPr lang="en-US" dirty="0"/>
              <a:t>and researchers should be </a:t>
            </a:r>
            <a:r>
              <a:rPr lang="en-US" dirty="0" smtClean="0"/>
              <a:t>articulate about these, and build on </a:t>
            </a:r>
            <a:r>
              <a:rPr lang="en-US" dirty="0"/>
              <a:t>the tacit knowledge of teachers and other </a:t>
            </a:r>
            <a:r>
              <a:rPr lang="en-US" dirty="0" smtClean="0"/>
              <a:t>practitioners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ICME study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where we are</a:t>
            </a:r>
          </a:p>
          <a:p>
            <a:r>
              <a:rPr lang="en-GB" dirty="0" smtClean="0"/>
              <a:t>Researchers, supervisors, investigators, reviewers, referees, examiners, editors have a responsibility to </a:t>
            </a:r>
            <a:r>
              <a:rPr lang="en-GB" smtClean="0"/>
              <a:t>take heed and </a:t>
            </a:r>
            <a:r>
              <a:rPr lang="en-GB" dirty="0" smtClean="0"/>
              <a:t>build on what has gone before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anne.watson@education.ox.ac.uk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Nature and format of the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July </a:t>
            </a:r>
            <a:r>
              <a:rPr lang="en-US" dirty="0"/>
              <a:t>2013 ICMI Study </a:t>
            </a:r>
            <a:r>
              <a:rPr lang="en-US" dirty="0" smtClean="0"/>
              <a:t>22 </a:t>
            </a:r>
            <a:r>
              <a:rPr lang="en-US" dirty="0"/>
              <a:t>Task Design </a:t>
            </a:r>
            <a:r>
              <a:rPr lang="en-US" dirty="0" smtClean="0"/>
              <a:t>study conference</a:t>
            </a:r>
          </a:p>
          <a:p>
            <a:r>
              <a:rPr lang="en-US" dirty="0" smtClean="0"/>
              <a:t>International IPC</a:t>
            </a:r>
          </a:p>
          <a:p>
            <a:r>
              <a:rPr lang="en-US" dirty="0" smtClean="0"/>
              <a:t>80 </a:t>
            </a:r>
            <a:r>
              <a:rPr lang="en-US" dirty="0"/>
              <a:t>international </a:t>
            </a:r>
            <a:r>
              <a:rPr lang="en-US" dirty="0" smtClean="0"/>
              <a:t>authors</a:t>
            </a:r>
          </a:p>
          <a:p>
            <a:r>
              <a:rPr lang="en-US" dirty="0" smtClean="0"/>
              <a:t>Collaboration researchers/designers/teachers/students</a:t>
            </a:r>
          </a:p>
          <a:p>
            <a:r>
              <a:rPr lang="en-US" dirty="0" smtClean="0"/>
              <a:t>Syntheses as baselines and springboards (IPC)</a:t>
            </a:r>
          </a:p>
          <a:p>
            <a:r>
              <a:rPr lang="en-US" dirty="0" smtClean="0"/>
              <a:t>Authorship in my paper: originator, </a:t>
            </a:r>
            <a:r>
              <a:rPr lang="en-US" dirty="0" err="1" smtClean="0"/>
              <a:t>synthesiser</a:t>
            </a:r>
            <a:r>
              <a:rPr lang="en-US" dirty="0" smtClean="0"/>
              <a:t>, me</a:t>
            </a:r>
            <a:endParaRPr lang="en-GB" dirty="0" smtClean="0"/>
          </a:p>
          <a:p>
            <a:r>
              <a:rPr lang="en-US" b="1" dirty="0" smtClean="0"/>
              <a:t>Parameters</a:t>
            </a:r>
            <a:r>
              <a:rPr lang="en-US" dirty="0" smtClean="0"/>
              <a:t>: to be populated with theory-specific commitments in each design effort (whether design team, textbook authors, teachers …)</a:t>
            </a:r>
          </a:p>
          <a:p>
            <a:r>
              <a:rPr lang="en-US" dirty="0" smtClean="0"/>
              <a:t>I claim that </a:t>
            </a:r>
            <a:r>
              <a:rPr lang="en-US" i="1" dirty="0" smtClean="0"/>
              <a:t>all</a:t>
            </a:r>
            <a:r>
              <a:rPr lang="en-US" dirty="0" smtClean="0"/>
              <a:t> </a:t>
            </a:r>
            <a:r>
              <a:rPr lang="en-US" dirty="0"/>
              <a:t>task design benefits </a:t>
            </a:r>
            <a:r>
              <a:rPr lang="en-US" dirty="0" smtClean="0"/>
              <a:t>from knowing where it stands in terms of each parameter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Grain size </a:t>
            </a:r>
            <a:r>
              <a:rPr lang="en-GB" sz="3200" dirty="0" smtClean="0"/>
              <a:t>(</a:t>
            </a:r>
            <a:r>
              <a:rPr lang="en-US" sz="2700" dirty="0" smtClean="0"/>
              <a:t>Kieran, Doorman and Ohtani, 2015</a:t>
            </a:r>
            <a:r>
              <a:rPr lang="en-US" sz="3200" dirty="0" smtClean="0"/>
              <a:t>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Grand theories</a:t>
            </a:r>
          </a:p>
          <a:p>
            <a:r>
              <a:rPr lang="de-DE" dirty="0" smtClean="0"/>
              <a:t>Intermediate frames</a:t>
            </a:r>
          </a:p>
          <a:p>
            <a:r>
              <a:rPr lang="de-DE" dirty="0" smtClean="0"/>
              <a:t>Domain-specific or local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Grand theories</a:t>
            </a:r>
            <a:r>
              <a:rPr lang="en-US" dirty="0" smtClean="0"/>
              <a:t> about: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meaning and processes of learning inside/outside educational settings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structure of mathematical concepts, their interrelationships and interdependencies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i="1" dirty="0" smtClean="0"/>
              <a:t>Intermediate frames: </a:t>
            </a:r>
            <a:br>
              <a:rPr lang="de-DE" i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de-DE" dirty="0" smtClean="0"/>
              <a:t>guide practice across a variety of areas of mathematics</a:t>
            </a:r>
          </a:p>
          <a:p>
            <a:pPr lvl="1">
              <a:buNone/>
            </a:pPr>
            <a:endParaRPr lang="de-DE" dirty="0" smtClean="0"/>
          </a:p>
          <a:p>
            <a:pPr lvl="1"/>
            <a:r>
              <a:rPr lang="de-DE" dirty="0" smtClean="0"/>
              <a:t>explain learning, and present complex interactions between task, teacher, teaching methods, educational environment, mathematical knowledge and learning</a:t>
            </a:r>
          </a:p>
          <a:p>
            <a:pPr lvl="1">
              <a:buNone/>
            </a:pPr>
            <a:endParaRPr lang="de-DE" dirty="0" smtClean="0"/>
          </a:p>
          <a:p>
            <a:pPr lvl="1"/>
            <a:r>
              <a:rPr lang="de-DE" dirty="0" smtClean="0"/>
              <a:t>purposes and implications for task design are understood within the structure of practice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71600"/>
          <a:ext cx="7543800" cy="4787900"/>
        </p:xfrm>
        <a:graphic>
          <a:graphicData uri="http://schemas.openxmlformats.org/drawingml/2006/table">
            <a:tbl>
              <a:tblPr/>
              <a:tblGrid>
                <a:gridCol w="3446314"/>
                <a:gridCol w="4097486"/>
              </a:tblGrid>
              <a:tr h="4572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Design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principle (intermediate)</a:t>
                      </a:r>
                      <a:endParaRPr lang="en-GB" sz="2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Task</a:t>
                      </a:r>
                      <a:endParaRPr lang="en-GB" sz="2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Consider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students’ prior knowledge and potential initial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understandings</a:t>
                      </a:r>
                      <a:endParaRPr lang="en-GB" sz="2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Draw, describe, your ideas of number line, and of the set of all numbers</a:t>
                      </a:r>
                      <a:endParaRPr lang="en-GB" sz="20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Awareness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background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assumptions</a:t>
                      </a:r>
                      <a:endParaRPr lang="en-GB" sz="2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Compare different ideas and see what can and cannot be included in your own description</a:t>
                      </a:r>
                      <a:endParaRPr lang="en-GB" sz="20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Use models and external representations, know their power and their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limitations</a:t>
                      </a:r>
                      <a:endParaRPr lang="en-GB" sz="2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Using a rubber band as a number line, see how there can always be numbers between any marks you put on the line; compare this to using a ruler as number line</a:t>
                      </a:r>
                      <a:endParaRPr lang="en-GB" sz="20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Foster analogical reasoning that supports conceptual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restructuring</a:t>
                      </a:r>
                      <a:endParaRPr lang="en-GB" sz="2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If you were on the rubber band, standing at the point 2.3, what points would be next to you?</a:t>
                      </a:r>
                      <a:endParaRPr lang="en-GB" sz="2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6172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Van </a:t>
            </a:r>
            <a:r>
              <a:rPr lang="en-US" dirty="0" err="1" smtClean="0"/>
              <a:t>Dooren</a:t>
            </a:r>
            <a:r>
              <a:rPr lang="en-US" dirty="0" smtClean="0"/>
              <a:t>, </a:t>
            </a:r>
            <a:r>
              <a:rPr lang="en-US" dirty="0" err="1" smtClean="0"/>
              <a:t>Vamvakoussi</a:t>
            </a:r>
            <a:r>
              <a:rPr lang="en-US" dirty="0" smtClean="0"/>
              <a:t>, &amp; </a:t>
            </a:r>
            <a:r>
              <a:rPr lang="en-US" dirty="0" err="1" smtClean="0"/>
              <a:t>Verschaffel</a:t>
            </a:r>
            <a:r>
              <a:rPr lang="en-US" dirty="0" smtClean="0"/>
              <a:t>, 2013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09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e.g. using conceptual change theory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Domain-specific </a:t>
            </a:r>
            <a:r>
              <a:rPr lang="en-GB" dirty="0" smtClean="0"/>
              <a:t>or</a:t>
            </a:r>
            <a:r>
              <a:rPr lang="en-GB" i="1" dirty="0" smtClean="0"/>
              <a:t> local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particular </a:t>
            </a:r>
            <a:r>
              <a:rPr lang="en-US" dirty="0"/>
              <a:t>aspects of the intermediate </a:t>
            </a:r>
            <a:r>
              <a:rPr lang="en-US" dirty="0" smtClean="0"/>
              <a:t>frames designed for a focused aim: e.g.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    (</a:t>
            </a:r>
            <a:r>
              <a:rPr lang="en-US" sz="2400" dirty="0"/>
              <a:t>Sullivan, Knott and Yang 2015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743200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ysClr val="windowText" lastClr="000000"/>
                          </a:solidFill>
                        </a:rPr>
                        <a:t>Aim</a:t>
                      </a:r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ysClr val="windowText" lastClr="000000"/>
                          </a:solidFill>
                        </a:rPr>
                        <a:t>Design requirements</a:t>
                      </a:r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To encourage</a:t>
                      </a:r>
                      <a:r>
                        <a:rPr lang="en-GB" sz="2400" baseline="0" dirty="0" smtClean="0"/>
                        <a:t> exploration of mathematics in a </a:t>
                      </a:r>
                      <a:r>
                        <a:rPr lang="en-GB" sz="2400" baseline="0" dirty="0" err="1" smtClean="0"/>
                        <a:t>heterogenous</a:t>
                      </a:r>
                      <a:r>
                        <a:rPr lang="en-GB" sz="2400" baseline="0" dirty="0" smtClean="0"/>
                        <a:t> group of learners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Accessibility</a:t>
                      </a:r>
                    </a:p>
                    <a:p>
                      <a:r>
                        <a:rPr lang="en-GB" sz="2400" dirty="0" err="1" smtClean="0"/>
                        <a:t>Extendability</a:t>
                      </a:r>
                      <a:endParaRPr lang="en-GB" sz="2400" dirty="0" smtClean="0"/>
                    </a:p>
                    <a:p>
                      <a:r>
                        <a:rPr lang="en-GB" sz="2400" dirty="0" smtClean="0"/>
                        <a:t>Open-</a:t>
                      </a:r>
                      <a:r>
                        <a:rPr lang="en-GB" sz="2400" dirty="0" err="1" smtClean="0"/>
                        <a:t>ness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Necessary parameters for design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 general theory of learning</a:t>
            </a:r>
            <a:endParaRPr lang="en-GB" dirty="0" smtClean="0"/>
          </a:p>
          <a:p>
            <a:pPr lvl="0"/>
            <a:r>
              <a:rPr lang="en-US" dirty="0" smtClean="0"/>
              <a:t>a commitment to a general structure of mathematical concepts</a:t>
            </a:r>
            <a:endParaRPr lang="en-GB" dirty="0" smtClean="0"/>
          </a:p>
          <a:p>
            <a:pPr lvl="0"/>
            <a:r>
              <a:rPr lang="en-US" dirty="0" smtClean="0"/>
              <a:t>connections between task, teacher, teaching methods, educational environment, mathematical knowledge and learning</a:t>
            </a:r>
            <a:endParaRPr lang="en-GB" dirty="0" smtClean="0"/>
          </a:p>
          <a:p>
            <a:pPr lvl="0"/>
            <a:r>
              <a:rPr lang="en-US" dirty="0" smtClean="0"/>
              <a:t>theory about domain or local focus</a:t>
            </a:r>
            <a:endParaRPr lang="en-GB" dirty="0" smtClean="0"/>
          </a:p>
          <a:p>
            <a:pPr indent="0">
              <a:buNone/>
            </a:pPr>
            <a:r>
              <a:rPr lang="de-DE" dirty="0" smtClean="0"/>
              <a:t>Dependent on the broad purpose of education, the role of mathematics within education, curriculum and assessment regimes, aims for specific groups of learners within macro context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1287</Words>
  <Application>Microsoft Office PowerPoint</Application>
  <PresentationFormat>On-screen Show (4:3)</PresentationFormat>
  <Paragraphs>215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parameters for practice and research in task design in mathematics education  </vt:lpstr>
      <vt:lpstr>ICME Study 22: Task Design in Mathematics Education</vt:lpstr>
      <vt:lpstr>Nature and format of the Study</vt:lpstr>
      <vt:lpstr>Grain size (Kieran, Doorman and Ohtani, 2015)</vt:lpstr>
      <vt:lpstr>Grand theories about: </vt:lpstr>
      <vt:lpstr>Intermediate frames:  </vt:lpstr>
      <vt:lpstr>Slide 7</vt:lpstr>
      <vt:lpstr>Domain-specific or local</vt:lpstr>
      <vt:lpstr>Necessary parameters for design ...</vt:lpstr>
      <vt:lpstr>Task purposes</vt:lpstr>
      <vt:lpstr>Slide 11</vt:lpstr>
      <vt:lpstr>Necessary design parameters ...</vt:lpstr>
      <vt:lpstr>Intended mathematical activity</vt:lpstr>
      <vt:lpstr>Slide 14</vt:lpstr>
      <vt:lpstr>Frames for thinking about activity, e.g.</vt:lpstr>
      <vt:lpstr>Necessary design parameters ...</vt:lpstr>
      <vt:lpstr>Design of environment and pedagogy</vt:lpstr>
      <vt:lpstr>Five dilemmas of task selection</vt:lpstr>
      <vt:lpstr>Five dimensions of pedagogic decision</vt:lpstr>
      <vt:lpstr>Example of parameters of task selection and use:</vt:lpstr>
      <vt:lpstr>Slide 21</vt:lpstr>
      <vt:lpstr>Slide 22</vt:lpstr>
      <vt:lpstr>Necessary design parameters ...</vt:lpstr>
      <vt:lpstr>Discrepancy potential </vt:lpstr>
      <vt:lpstr>Necessary design parameter ...</vt:lpstr>
      <vt:lpstr>Slide 26</vt:lpstr>
      <vt:lpstr>Concluding remarks</vt:lpstr>
      <vt:lpstr>What is an ICME study for?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parameters for practice and research in task design in mathematics education</dc:title>
  <dc:creator>Anne Watson</dc:creator>
  <cp:lastModifiedBy>Anne Watson</cp:lastModifiedBy>
  <cp:revision>9</cp:revision>
  <dcterms:created xsi:type="dcterms:W3CDTF">2016-04-09T14:48:55Z</dcterms:created>
  <dcterms:modified xsi:type="dcterms:W3CDTF">2016-08-31T17:58:13Z</dcterms:modified>
</cp:coreProperties>
</file>