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40"/>
  </p:notesMasterIdLst>
  <p:sldIdLst>
    <p:sldId id="358" r:id="rId2"/>
    <p:sldId id="278" r:id="rId3"/>
    <p:sldId id="310" r:id="rId4"/>
    <p:sldId id="355" r:id="rId5"/>
    <p:sldId id="356" r:id="rId6"/>
    <p:sldId id="357" r:id="rId7"/>
    <p:sldId id="359" r:id="rId8"/>
    <p:sldId id="360" r:id="rId9"/>
    <p:sldId id="324" r:id="rId10"/>
    <p:sldId id="325" r:id="rId11"/>
    <p:sldId id="326" r:id="rId12"/>
    <p:sldId id="327" r:id="rId13"/>
    <p:sldId id="328" r:id="rId14"/>
    <p:sldId id="330" r:id="rId15"/>
    <p:sldId id="339" r:id="rId16"/>
    <p:sldId id="340" r:id="rId17"/>
    <p:sldId id="341" r:id="rId18"/>
    <p:sldId id="342" r:id="rId19"/>
    <p:sldId id="343" r:id="rId20"/>
    <p:sldId id="344" r:id="rId21"/>
    <p:sldId id="333" r:id="rId22"/>
    <p:sldId id="354" r:id="rId23"/>
    <p:sldId id="353" r:id="rId24"/>
    <p:sldId id="348" r:id="rId25"/>
    <p:sldId id="347" r:id="rId26"/>
    <p:sldId id="361" r:id="rId27"/>
    <p:sldId id="365" r:id="rId28"/>
    <p:sldId id="366" r:id="rId29"/>
    <p:sldId id="367" r:id="rId30"/>
    <p:sldId id="368" r:id="rId31"/>
    <p:sldId id="369" r:id="rId32"/>
    <p:sldId id="351" r:id="rId33"/>
    <p:sldId id="334" r:id="rId34"/>
    <p:sldId id="363" r:id="rId35"/>
    <p:sldId id="346" r:id="rId36"/>
    <p:sldId id="362" r:id="rId37"/>
    <p:sldId id="319" r:id="rId38"/>
    <p:sldId id="30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1B7F"/>
    <a:srgbClr val="6F229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75" autoAdjust="0"/>
  </p:normalViewPr>
  <p:slideViewPr>
    <p:cSldViewPr>
      <p:cViewPr varScale="1">
        <p:scale>
          <a:sx n="88" d="100"/>
          <a:sy n="88" d="100"/>
        </p:scale>
        <p:origin x="-200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8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0553A-4F41-4F5F-862A-BE7607AD0881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79DD-31FF-40D7-BEFE-1A150E876A0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A688-2E80-4B2E-B39F-206BFD623FFC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62F1-4042-4AF7-ACB8-522A0080C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A688-2E80-4B2E-B39F-206BFD623FFC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62F1-4042-4AF7-ACB8-522A0080C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A688-2E80-4B2E-B39F-206BFD623FFC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62F1-4042-4AF7-ACB8-522A0080C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A688-2E80-4B2E-B39F-206BFD623FFC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62F1-4042-4AF7-ACB8-522A0080C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A688-2E80-4B2E-B39F-206BFD623FFC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62F1-4042-4AF7-ACB8-522A0080C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A688-2E80-4B2E-B39F-206BFD623FFC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62F1-4042-4AF7-ACB8-522A0080C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A688-2E80-4B2E-B39F-206BFD623FFC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62F1-4042-4AF7-ACB8-522A0080C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A688-2E80-4B2E-B39F-206BFD623FFC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62F1-4042-4AF7-ACB8-522A0080C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A688-2E80-4B2E-B39F-206BFD623FFC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62F1-4042-4AF7-ACB8-522A0080C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A688-2E80-4B2E-B39F-206BFD623FFC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62F1-4042-4AF7-ACB8-522A0080C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A688-2E80-4B2E-B39F-206BFD623FFC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62F1-4042-4AF7-ACB8-522A0080C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3000"/>
            <a:lum/>
          </a:blip>
          <a:srcRect/>
          <a:stretch>
            <a:fillRect l="-37000" r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7A688-2E80-4B2E-B39F-206BFD623FFC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A62F1-4042-4AF7-ACB8-522A0080C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educationgovuk" TargetMode="External"/><Relationship Id="rId2" Type="http://schemas.openxmlformats.org/officeDocument/2006/relationships/hyperlink" Target="http://community.tes.co.uk/national_curriculum_2014/b/mathematics1/default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v.uk/government/publications/national-curriculum-video-interviews-for-school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new national curriculum for mathematics: a personal view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Anne Watson</a:t>
            </a:r>
          </a:p>
          <a:p>
            <a:r>
              <a:rPr lang="en-GB" b="1" dirty="0" err="1" smtClean="0">
                <a:solidFill>
                  <a:srgbClr val="C00000"/>
                </a:solidFill>
              </a:rPr>
              <a:t>Ironbridge</a:t>
            </a:r>
            <a:endParaRPr lang="en-GB" b="1" dirty="0" smtClean="0">
              <a:solidFill>
                <a:srgbClr val="C00000"/>
              </a:solidFill>
            </a:endParaRPr>
          </a:p>
          <a:p>
            <a:r>
              <a:rPr lang="en-GB" b="1" dirty="0" smtClean="0">
                <a:solidFill>
                  <a:srgbClr val="C00000"/>
                </a:solidFill>
              </a:rPr>
              <a:t>Sept 2014</a:t>
            </a:r>
            <a:endParaRPr lang="en-GB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/>
        </p:nvSpPr>
        <p:spPr>
          <a:xfrm>
            <a:off x="2195739" y="2780928"/>
            <a:ext cx="5328592" cy="576062"/>
          </a:xfrm>
          <a:prstGeom prst="rect">
            <a:avLst/>
          </a:prstGeom>
          <a:solidFill>
            <a:srgbClr val="376092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ectangle 4"/>
          <p:cNvSpPr/>
          <p:nvPr/>
        </p:nvSpPr>
        <p:spPr>
          <a:xfrm>
            <a:off x="2195739" y="1772820"/>
            <a:ext cx="3024332" cy="576062"/>
          </a:xfrm>
          <a:prstGeom prst="rect">
            <a:avLst/>
          </a:prstGeom>
          <a:solidFill>
            <a:srgbClr val="FFFF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grpSp>
        <p:nvGrpSpPr>
          <p:cNvPr id="5" name="Group 8"/>
          <p:cNvGrpSpPr/>
          <p:nvPr/>
        </p:nvGrpSpPr>
        <p:grpSpPr>
          <a:xfrm>
            <a:off x="2195739" y="4653134"/>
            <a:ext cx="6048664" cy="1152125"/>
            <a:chOff x="2195739" y="4653134"/>
            <a:chExt cx="6048664" cy="1152125"/>
          </a:xfrm>
        </p:grpSpPr>
        <p:sp>
          <p:nvSpPr>
            <p:cNvPr id="6" name="Rectangle 5"/>
            <p:cNvSpPr/>
            <p:nvPr/>
          </p:nvSpPr>
          <p:spPr>
            <a:xfrm>
              <a:off x="2195739" y="5229197"/>
              <a:ext cx="5400601" cy="576062"/>
            </a:xfrm>
            <a:prstGeom prst="rect">
              <a:avLst/>
            </a:prstGeom>
            <a:solidFill>
              <a:srgbClr val="376092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195739" y="4653134"/>
              <a:ext cx="3024332" cy="576062"/>
            </a:xfrm>
            <a:prstGeom prst="rect">
              <a:avLst/>
            </a:prstGeom>
            <a:solidFill>
              <a:srgbClr val="FFFF00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220071" y="4653134"/>
              <a:ext cx="3024332" cy="576062"/>
            </a:xfrm>
            <a:prstGeom prst="rect">
              <a:avLst/>
            </a:prstGeom>
            <a:solidFill>
              <a:srgbClr val="FFFF00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sp>
        <p:nvSpPr>
          <p:cNvPr id="9" name="TextBox 9"/>
          <p:cNvSpPr txBox="1"/>
          <p:nvPr/>
        </p:nvSpPr>
        <p:spPr>
          <a:xfrm>
            <a:off x="251520" y="332656"/>
            <a:ext cx="1800197" cy="20621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What </a:t>
            </a:r>
            <a:r>
              <a:rPr lang="en-GB" sz="3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if yellow is 5 and blue is 9?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251524" y="2564901"/>
            <a:ext cx="1656179" cy="15696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What if yellow is 10?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6156179" y="476667"/>
            <a:ext cx="1656179" cy="15696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What if blue is 27?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216027" y="4437107"/>
            <a:ext cx="1979712" cy="15696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What if yellow is 1?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6300188" y="3501008"/>
            <a:ext cx="2376260" cy="10772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What if blue is 1?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27586" y="836712"/>
            <a:ext cx="6552728" cy="1152125"/>
            <a:chOff x="827586" y="836712"/>
            <a:chExt cx="6552728" cy="1152125"/>
          </a:xfrm>
        </p:grpSpPr>
        <p:sp>
          <p:nvSpPr>
            <p:cNvPr id="3" name="Rectangle 2"/>
            <p:cNvSpPr/>
            <p:nvPr/>
          </p:nvSpPr>
          <p:spPr>
            <a:xfrm>
              <a:off x="827586" y="1412775"/>
              <a:ext cx="5904655" cy="576062"/>
            </a:xfrm>
            <a:prstGeom prst="rect">
              <a:avLst/>
            </a:prstGeom>
            <a:solidFill>
              <a:srgbClr val="376092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827586" y="836712"/>
              <a:ext cx="3276368" cy="576062"/>
            </a:xfrm>
            <a:prstGeom prst="rect">
              <a:avLst/>
            </a:prstGeom>
            <a:solidFill>
              <a:srgbClr val="FFFF00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103946" y="836712"/>
              <a:ext cx="3276368" cy="576062"/>
            </a:xfrm>
            <a:prstGeom prst="rect">
              <a:avLst/>
            </a:prstGeom>
            <a:solidFill>
              <a:srgbClr val="FFFF00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6732242" y="2924946"/>
            <a:ext cx="648071" cy="576062"/>
          </a:xfrm>
          <a:prstGeom prst="rect">
            <a:avLst/>
          </a:prstGeom>
          <a:solidFill>
            <a:srgbClr val="92D05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84170" y="2924946"/>
            <a:ext cx="648071" cy="576062"/>
          </a:xfrm>
          <a:prstGeom prst="rect">
            <a:avLst/>
          </a:prstGeom>
          <a:solidFill>
            <a:srgbClr val="92D05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36098" y="2924946"/>
            <a:ext cx="648071" cy="576062"/>
          </a:xfrm>
          <a:prstGeom prst="rect">
            <a:avLst/>
          </a:prstGeom>
          <a:solidFill>
            <a:srgbClr val="92D05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88027" y="2924946"/>
            <a:ext cx="648071" cy="576062"/>
          </a:xfrm>
          <a:prstGeom prst="rect">
            <a:avLst/>
          </a:prstGeom>
          <a:solidFill>
            <a:srgbClr val="92D05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39955" y="2924946"/>
            <a:ext cx="648071" cy="576062"/>
          </a:xfrm>
          <a:prstGeom prst="rect">
            <a:avLst/>
          </a:prstGeom>
          <a:solidFill>
            <a:srgbClr val="92D05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91883" y="2924946"/>
            <a:ext cx="648071" cy="576062"/>
          </a:xfrm>
          <a:prstGeom prst="rect">
            <a:avLst/>
          </a:prstGeom>
          <a:solidFill>
            <a:srgbClr val="92D05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43811" y="2924946"/>
            <a:ext cx="648071" cy="576062"/>
          </a:xfrm>
          <a:prstGeom prst="rect">
            <a:avLst/>
          </a:prstGeom>
          <a:solidFill>
            <a:srgbClr val="92D05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95739" y="2924946"/>
            <a:ext cx="648071" cy="576062"/>
          </a:xfrm>
          <a:prstGeom prst="rect">
            <a:avLst/>
          </a:prstGeom>
          <a:solidFill>
            <a:srgbClr val="92D05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99595" y="2924946"/>
            <a:ext cx="648071" cy="576062"/>
          </a:xfrm>
          <a:prstGeom prst="rect">
            <a:avLst/>
          </a:prstGeom>
          <a:solidFill>
            <a:srgbClr val="92D05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47667" y="2924946"/>
            <a:ext cx="648071" cy="576062"/>
          </a:xfrm>
          <a:prstGeom prst="rect">
            <a:avLst/>
          </a:prstGeom>
          <a:solidFill>
            <a:srgbClr val="92D05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7" name="Rectangle 19"/>
          <p:cNvSpPr/>
          <p:nvPr/>
        </p:nvSpPr>
        <p:spPr>
          <a:xfrm>
            <a:off x="899595" y="4077071"/>
            <a:ext cx="3716469" cy="584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What if yellow is 10?</a:t>
            </a:r>
          </a:p>
        </p:txBody>
      </p:sp>
      <p:sp>
        <p:nvSpPr>
          <p:cNvPr id="18" name="Rectangle 20"/>
          <p:cNvSpPr/>
          <p:nvPr/>
        </p:nvSpPr>
        <p:spPr>
          <a:xfrm>
            <a:off x="971595" y="5373215"/>
            <a:ext cx="3338794" cy="584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What if blue is 27?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6948264" y="1628800"/>
            <a:ext cx="1008112" cy="864096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3429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763688" y="1772816"/>
          <a:ext cx="1656184" cy="1387614"/>
        </p:xfrm>
        <a:graphic>
          <a:graphicData uri="http://schemas.openxmlformats.org/presentationml/2006/ole">
            <p:oleObj spid="_x0000_s48130" name="Equation" r:id="rId4" imgW="469601" imgH="393539" progId="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5113221" y="3645024"/>
          <a:ext cx="1853626" cy="1368152"/>
        </p:xfrm>
        <a:graphic>
          <a:graphicData uri="http://schemas.openxmlformats.org/presentationml/2006/ole">
            <p:oleObj spid="_x0000_s48131" name="Equation" r:id="rId5" imgW="533216" imgH="393302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14887" y="579554"/>
            <a:ext cx="2123613" cy="925098"/>
            <a:chOff x="914887" y="579554"/>
            <a:chExt cx="2123613" cy="925098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4" name="Rectangle 2"/>
            <p:cNvSpPr/>
            <p:nvPr/>
          </p:nvSpPr>
          <p:spPr>
            <a:xfrm rot="2567894">
              <a:off x="914887" y="1013304"/>
              <a:ext cx="1953999" cy="188448"/>
            </a:xfrm>
            <a:prstGeom prst="rect">
              <a:avLst/>
            </a:prstGeom>
            <a:solidFill>
              <a:srgbClr val="0070C0"/>
            </a:solidFill>
            <a:ln w="25402">
              <a:solidFill>
                <a:schemeClr val="tx1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5" name="Rectangle 3"/>
            <p:cNvSpPr/>
            <p:nvPr/>
          </p:nvSpPr>
          <p:spPr>
            <a:xfrm rot="2567894">
              <a:off x="1158713" y="579554"/>
              <a:ext cx="1084231" cy="188448"/>
            </a:xfrm>
            <a:prstGeom prst="rect">
              <a:avLst/>
            </a:prstGeom>
            <a:solidFill>
              <a:srgbClr val="FFFF00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6" name="Rectangle 4"/>
            <p:cNvSpPr/>
            <p:nvPr/>
          </p:nvSpPr>
          <p:spPr>
            <a:xfrm rot="2567894">
              <a:off x="1954269" y="1316204"/>
              <a:ext cx="1084231" cy="188448"/>
            </a:xfrm>
            <a:prstGeom prst="rect">
              <a:avLst/>
            </a:prstGeom>
            <a:solidFill>
              <a:srgbClr val="FFFF00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sp>
        <p:nvSpPr>
          <p:cNvPr id="7" name="Rectangle 27"/>
          <p:cNvSpPr/>
          <p:nvPr/>
        </p:nvSpPr>
        <p:spPr>
          <a:xfrm rot="13029782">
            <a:off x="7005883" y="6006125"/>
            <a:ext cx="1022500" cy="231187"/>
          </a:xfrm>
          <a:prstGeom prst="rect">
            <a:avLst/>
          </a:prstGeom>
          <a:solidFill>
            <a:srgbClr val="FFFF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Rectangle 28"/>
          <p:cNvSpPr/>
          <p:nvPr/>
        </p:nvSpPr>
        <p:spPr>
          <a:xfrm rot="13059966">
            <a:off x="6211648" y="5355178"/>
            <a:ext cx="1028160" cy="229176"/>
          </a:xfrm>
          <a:prstGeom prst="rect">
            <a:avLst/>
          </a:prstGeom>
          <a:solidFill>
            <a:srgbClr val="FFFF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Rectangle 29"/>
          <p:cNvSpPr/>
          <p:nvPr/>
        </p:nvSpPr>
        <p:spPr>
          <a:xfrm rot="13336670">
            <a:off x="5459051" y="4738420"/>
            <a:ext cx="1000225" cy="174339"/>
          </a:xfrm>
          <a:prstGeom prst="rect">
            <a:avLst/>
          </a:prstGeom>
          <a:solidFill>
            <a:srgbClr val="FFFF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0" name="Rectangle 30"/>
          <p:cNvSpPr/>
          <p:nvPr/>
        </p:nvSpPr>
        <p:spPr>
          <a:xfrm rot="13468576">
            <a:off x="4721758" y="4064145"/>
            <a:ext cx="1073843" cy="184288"/>
          </a:xfrm>
          <a:prstGeom prst="rect">
            <a:avLst/>
          </a:prstGeom>
          <a:solidFill>
            <a:srgbClr val="FFFF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1" name="Rectangle 31"/>
          <p:cNvSpPr/>
          <p:nvPr/>
        </p:nvSpPr>
        <p:spPr>
          <a:xfrm rot="13465138">
            <a:off x="4106132" y="3380351"/>
            <a:ext cx="970297" cy="178454"/>
          </a:xfrm>
          <a:prstGeom prst="rect">
            <a:avLst/>
          </a:prstGeom>
          <a:solidFill>
            <a:srgbClr val="FFFF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2" name="Rectangle 32"/>
          <p:cNvSpPr/>
          <p:nvPr/>
        </p:nvSpPr>
        <p:spPr>
          <a:xfrm rot="13415910">
            <a:off x="3320369" y="2645121"/>
            <a:ext cx="1072865" cy="226496"/>
          </a:xfrm>
          <a:prstGeom prst="rect">
            <a:avLst/>
          </a:prstGeom>
          <a:solidFill>
            <a:srgbClr val="FFFF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3" name="Rectangle 33"/>
          <p:cNvSpPr/>
          <p:nvPr/>
        </p:nvSpPr>
        <p:spPr>
          <a:xfrm rot="13332510">
            <a:off x="2725243" y="2021765"/>
            <a:ext cx="1017599" cy="228225"/>
          </a:xfrm>
          <a:prstGeom prst="rect">
            <a:avLst/>
          </a:prstGeom>
          <a:solidFill>
            <a:srgbClr val="FFFF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4" name="Rectangle 34"/>
          <p:cNvSpPr/>
          <p:nvPr/>
        </p:nvSpPr>
        <p:spPr>
          <a:xfrm rot="13419485">
            <a:off x="2348203" y="2288595"/>
            <a:ext cx="1785585" cy="187241"/>
          </a:xfrm>
          <a:prstGeom prst="rect">
            <a:avLst/>
          </a:prstGeom>
          <a:solidFill>
            <a:srgbClr val="0070C0"/>
          </a:solidFill>
          <a:ln w="25402">
            <a:solidFill>
              <a:schemeClr val="tx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B0F0"/>
              </a:solidFill>
              <a:uFillTx/>
              <a:latin typeface="Calibri"/>
            </a:endParaRPr>
          </a:p>
        </p:txBody>
      </p:sp>
      <p:sp>
        <p:nvSpPr>
          <p:cNvPr id="15" name="Rectangle 35"/>
          <p:cNvSpPr/>
          <p:nvPr/>
        </p:nvSpPr>
        <p:spPr>
          <a:xfrm rot="13604642">
            <a:off x="3586305" y="3514596"/>
            <a:ext cx="1749100" cy="156435"/>
          </a:xfrm>
          <a:prstGeom prst="rect">
            <a:avLst/>
          </a:prstGeom>
          <a:solidFill>
            <a:srgbClr val="0070C0"/>
          </a:solidFill>
          <a:ln w="25402">
            <a:solidFill>
              <a:schemeClr val="tx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6" name="Rectangle 36"/>
          <p:cNvSpPr/>
          <p:nvPr/>
        </p:nvSpPr>
        <p:spPr>
          <a:xfrm rot="13378301">
            <a:off x="4693795" y="4710338"/>
            <a:ext cx="1922910" cy="144831"/>
          </a:xfrm>
          <a:prstGeom prst="rect">
            <a:avLst/>
          </a:prstGeom>
          <a:solidFill>
            <a:srgbClr val="0070C0"/>
          </a:solidFill>
          <a:ln w="25402">
            <a:solidFill>
              <a:schemeClr val="tx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7" name="Rectangle 37"/>
          <p:cNvSpPr/>
          <p:nvPr/>
        </p:nvSpPr>
        <p:spPr>
          <a:xfrm rot="2428837">
            <a:off x="6114675" y="5904454"/>
            <a:ext cx="1877098" cy="173736"/>
          </a:xfrm>
          <a:prstGeom prst="rect">
            <a:avLst/>
          </a:prstGeom>
          <a:solidFill>
            <a:srgbClr val="0070C0"/>
          </a:solidFill>
          <a:ln w="25402">
            <a:solidFill>
              <a:schemeClr val="tx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59832" y="620688"/>
            <a:ext cx="5750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dirty="0">
                <a:solidFill>
                  <a:srgbClr val="000000"/>
                </a:solidFill>
              </a:rPr>
              <a:t>What if yellow is 5 and blue is 9?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11560" y="3933056"/>
            <a:ext cx="3725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dirty="0">
                <a:solidFill>
                  <a:srgbClr val="000000"/>
                </a:solidFill>
              </a:rPr>
              <a:t>What if yellow is 10?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580112" y="3717032"/>
            <a:ext cx="33425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dirty="0">
                <a:solidFill>
                  <a:srgbClr val="000000"/>
                </a:solidFill>
              </a:rPr>
              <a:t>What if blue is 27?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99592" y="5301208"/>
            <a:ext cx="351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dirty="0">
                <a:solidFill>
                  <a:srgbClr val="000000"/>
                </a:solidFill>
              </a:rPr>
              <a:t>What if yellow is 1?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148064" y="1988840"/>
            <a:ext cx="31341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dirty="0">
                <a:solidFill>
                  <a:srgbClr val="000000"/>
                </a:solidFill>
              </a:rPr>
              <a:t>What if blue is 1?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Connections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800"/>
              </a:spcBef>
            </a:pPr>
            <a:r>
              <a:rPr lang="en-GB" b="1" dirty="0" smtClean="0"/>
              <a:t>Measuring</a:t>
            </a:r>
          </a:p>
          <a:p>
            <a:pPr lvl="0">
              <a:spcBef>
                <a:spcPts val="800"/>
              </a:spcBef>
            </a:pPr>
            <a:r>
              <a:rPr lang="en-GB" b="1" dirty="0" smtClean="0"/>
              <a:t>Factors</a:t>
            </a:r>
          </a:p>
          <a:p>
            <a:pPr lvl="0">
              <a:spcBef>
                <a:spcPts val="800"/>
              </a:spcBef>
            </a:pPr>
            <a:r>
              <a:rPr lang="en-GB" b="1" dirty="0" smtClean="0"/>
              <a:t>Highest/any common factor</a:t>
            </a:r>
          </a:p>
          <a:p>
            <a:pPr>
              <a:spcBef>
                <a:spcPts val="800"/>
              </a:spcBef>
            </a:pPr>
            <a:r>
              <a:rPr lang="en-GB" b="1" dirty="0" smtClean="0">
                <a:solidFill>
                  <a:srgbClr val="000000"/>
                </a:solidFill>
              </a:rPr>
              <a:t>Lowest/any common multiple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>
              <a:spcBef>
                <a:spcPts val="800"/>
              </a:spcBef>
            </a:pPr>
            <a:r>
              <a:rPr lang="en-GB" b="1" dirty="0" smtClean="0"/>
              <a:t>Division as a fraction</a:t>
            </a:r>
          </a:p>
          <a:p>
            <a:pPr>
              <a:spcBef>
                <a:spcPts val="800"/>
              </a:spcBef>
            </a:pPr>
            <a:r>
              <a:rPr lang="en-GB" b="1" dirty="0" smtClean="0"/>
              <a:t>Remainders</a:t>
            </a:r>
          </a:p>
          <a:p>
            <a:pPr lvl="0">
              <a:spcBef>
                <a:spcPts val="800"/>
              </a:spcBef>
            </a:pPr>
            <a:r>
              <a:rPr lang="en-GB" b="1" dirty="0" smtClean="0"/>
              <a:t>Remainders as fractions  </a:t>
            </a:r>
          </a:p>
          <a:p>
            <a:pPr lvl="0">
              <a:spcBef>
                <a:spcPts val="800"/>
              </a:spcBef>
            </a:pPr>
            <a:r>
              <a:rPr lang="en-GB" b="1" dirty="0" smtClean="0">
                <a:solidFill>
                  <a:srgbClr val="000000"/>
                </a:solidFill>
              </a:rPr>
              <a:t>Scaling by fractions</a:t>
            </a:r>
          </a:p>
          <a:p>
            <a:r>
              <a:rPr lang="en-GB" b="1" dirty="0" smtClean="0"/>
              <a:t>Ratio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MR Year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Calibri"/>
                <a:ea typeface="Calibri"/>
                <a:cs typeface="Times New Roman"/>
              </a:rPr>
              <a:t>counting</a:t>
            </a:r>
          </a:p>
          <a:p>
            <a:r>
              <a:rPr lang="en-GB" dirty="0" smtClean="0">
                <a:latin typeface="Calibri"/>
                <a:ea typeface="Calibri"/>
                <a:cs typeface="Times New Roman"/>
              </a:rPr>
              <a:t>comparing quantities </a:t>
            </a:r>
          </a:p>
          <a:p>
            <a:r>
              <a:rPr lang="en-GB" dirty="0" smtClean="0">
                <a:latin typeface="Calibri"/>
                <a:ea typeface="Calibri"/>
                <a:cs typeface="Times New Roman"/>
              </a:rPr>
              <a:t>halving and quartering</a:t>
            </a:r>
          </a:p>
          <a:p>
            <a:r>
              <a:rPr lang="en-GB" dirty="0" smtClean="0">
                <a:ea typeface="Calibri"/>
                <a:cs typeface="Times New Roman"/>
              </a:rPr>
              <a:t>measures</a:t>
            </a:r>
          </a:p>
          <a:p>
            <a:r>
              <a:rPr lang="en-GB" b="1" dirty="0" smtClean="0">
                <a:solidFill>
                  <a:srgbClr val="C00000"/>
                </a:solidFill>
                <a:ea typeface="Calibri"/>
                <a:cs typeface="Times New Roman"/>
              </a:rPr>
              <a:t>fractions ?</a:t>
            </a:r>
            <a:endParaRPr lang="en-GB" b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MR Year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Calibri" pitchFamily="34" charset="0"/>
                <a:ea typeface="Calibri"/>
                <a:cs typeface="Times New Roman"/>
              </a:rPr>
              <a:t>objects, materials and contexts for grouping and sharing; discrete and continuous quantities</a:t>
            </a:r>
          </a:p>
          <a:p>
            <a:r>
              <a:rPr lang="en-GB" dirty="0" smtClean="0">
                <a:latin typeface="Calibri" pitchFamily="34" charset="0"/>
                <a:ea typeface="Calibri"/>
                <a:cs typeface="Times New Roman"/>
              </a:rPr>
              <a:t>relate equal sharing </a:t>
            </a:r>
            <a:r>
              <a:rPr lang="en-GB" sz="3200" dirty="0" smtClean="0">
                <a:latin typeface="Calibri" pitchFamily="34" charset="0"/>
                <a:ea typeface="Calibri"/>
                <a:cs typeface="Times New Roman"/>
              </a:rPr>
              <a:t>to fractions of stuff and measures</a:t>
            </a:r>
          </a:p>
          <a:p>
            <a:r>
              <a:rPr lang="en-GB" sz="3100" dirty="0" err="1" smtClean="0">
                <a:latin typeface="Calibri" pitchFamily="34" charset="0"/>
                <a:ea typeface="Calibri"/>
                <a:cs typeface="Times New Roman"/>
              </a:rPr>
              <a:t>commutativity</a:t>
            </a:r>
            <a:r>
              <a:rPr lang="en-GB" sz="3100" dirty="0" smtClean="0">
                <a:latin typeface="Calibri" pitchFamily="34" charset="0"/>
                <a:ea typeface="Calibri"/>
                <a:cs typeface="Times New Roman"/>
              </a:rPr>
              <a:t>, e.g. arrays</a:t>
            </a:r>
          </a:p>
          <a:p>
            <a:r>
              <a:rPr lang="en-GB" sz="3200" dirty="0" smtClean="0">
                <a:latin typeface="Calibri" pitchFamily="34" charset="0"/>
                <a:ea typeface="Calibri"/>
                <a:cs typeface="Times New Roman"/>
              </a:rPr>
              <a:t>language of multiplication and division</a:t>
            </a:r>
          </a:p>
          <a:p>
            <a:r>
              <a:rPr lang="en-GB" dirty="0" smtClean="0">
                <a:latin typeface="Calibri" pitchFamily="34" charset="0"/>
                <a:ea typeface="Calibri"/>
                <a:cs typeface="Times New Roman"/>
              </a:rPr>
              <a:t>m</a:t>
            </a:r>
            <a:r>
              <a:rPr lang="en-GB" sz="3200" dirty="0" smtClean="0">
                <a:latin typeface="Calibri" pitchFamily="34" charset="0"/>
                <a:ea typeface="Calibri"/>
                <a:cs typeface="Times New Roman"/>
              </a:rPr>
              <a:t>ultiplication facts</a:t>
            </a:r>
            <a:endParaRPr lang="en-GB" sz="3100" dirty="0" smtClean="0">
              <a:latin typeface="Calibri" pitchFamily="34" charset="0"/>
              <a:ea typeface="Calibri"/>
              <a:cs typeface="Times New Roman"/>
            </a:endParaRPr>
          </a:p>
          <a:p>
            <a:pPr>
              <a:buNone/>
            </a:pPr>
            <a:endParaRPr lang="en-GB" dirty="0" smtClean="0">
              <a:solidFill>
                <a:srgbClr val="000000"/>
              </a:solidFill>
              <a:latin typeface="Arial"/>
              <a:ea typeface="Calibri"/>
            </a:endParaRPr>
          </a:p>
          <a:p>
            <a:endParaRPr lang="en-GB" dirty="0" smtClean="0">
              <a:solidFill>
                <a:srgbClr val="000000"/>
              </a:solidFill>
              <a:latin typeface="Arial"/>
              <a:ea typeface="Calibri"/>
            </a:endParaRPr>
          </a:p>
          <a:p>
            <a:endParaRPr lang="en-GB" dirty="0" smtClean="0">
              <a:solidFill>
                <a:srgbClr val="000000"/>
              </a:solidFill>
              <a:latin typeface="Arial"/>
              <a:ea typeface="Calibri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MR Year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dirty="0" smtClean="0"/>
              <a:t> </a:t>
            </a:r>
            <a:endParaRPr lang="en-GB" sz="9600" dirty="0" smtClean="0">
              <a:latin typeface="Calibri" pitchFamily="34" charset="0"/>
            </a:endParaRP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5976" y="1196752"/>
            <a:ext cx="4559424" cy="47244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GB" sz="11200" dirty="0" smtClean="0">
              <a:latin typeface="Calibri" pitchFamily="34" charset="0"/>
              <a:cs typeface="Times New Roman"/>
            </a:endParaRPr>
          </a:p>
          <a:p>
            <a:r>
              <a:rPr lang="en-GB" sz="11200" dirty="0" smtClean="0">
                <a:latin typeface="Calibri" pitchFamily="34" charset="0"/>
              </a:rPr>
              <a:t>correspondence: n objects are connected to m objects</a:t>
            </a:r>
          </a:p>
          <a:p>
            <a:pPr>
              <a:spcAft>
                <a:spcPts val="0"/>
              </a:spcAft>
            </a:pPr>
            <a:r>
              <a:rPr lang="en-GB" sz="11200" dirty="0" smtClean="0">
                <a:latin typeface="Calibri" pitchFamily="34" charset="0"/>
                <a:ea typeface="Calibri"/>
                <a:cs typeface="Times New Roman"/>
              </a:rPr>
              <a:t>measuring and scaling in context with integers</a:t>
            </a:r>
          </a:p>
          <a:p>
            <a:pPr>
              <a:spcAft>
                <a:spcPts val="0"/>
              </a:spcAft>
            </a:pPr>
            <a:r>
              <a:rPr lang="en-GB" sz="11200" dirty="0" smtClean="0">
                <a:solidFill>
                  <a:srgbClr val="000000"/>
                </a:solidFill>
                <a:latin typeface="Calibri" pitchFamily="34" charset="0"/>
                <a:ea typeface="Calibri"/>
              </a:rPr>
              <a:t>connect tenths, decimal measures, division by 10</a:t>
            </a:r>
          </a:p>
          <a:p>
            <a:pPr>
              <a:spcAft>
                <a:spcPts val="0"/>
              </a:spcAft>
            </a:pPr>
            <a:r>
              <a:rPr lang="en-GB" sz="11200" dirty="0" smtClean="0">
                <a:solidFill>
                  <a:srgbClr val="000000"/>
                </a:solidFill>
                <a:latin typeface="Calibri" pitchFamily="34" charset="0"/>
                <a:ea typeface="Calibri"/>
              </a:rPr>
              <a:t>connect unit fractions and division by integers </a:t>
            </a:r>
          </a:p>
          <a:p>
            <a:pPr>
              <a:spcAft>
                <a:spcPts val="0"/>
              </a:spcAft>
            </a:pPr>
            <a:r>
              <a:rPr lang="en-GB" sz="11200" dirty="0" smtClean="0">
                <a:solidFill>
                  <a:srgbClr val="000000"/>
                </a:solidFill>
                <a:latin typeface="Calibri" pitchFamily="34" charset="0"/>
                <a:ea typeface="Calibri"/>
              </a:rPr>
              <a:t>fractions as parts of ...</a:t>
            </a:r>
          </a:p>
          <a:p>
            <a:pPr>
              <a:spcAft>
                <a:spcPts val="0"/>
              </a:spcAft>
            </a:pPr>
            <a:r>
              <a:rPr lang="en-GB" sz="11200" dirty="0" smtClean="0">
                <a:solidFill>
                  <a:srgbClr val="000000"/>
                </a:solidFill>
                <a:latin typeface="Calibri" pitchFamily="34" charset="0"/>
                <a:ea typeface="Calibri"/>
              </a:rPr>
              <a:t>simple scales in pictograms and bar charts</a:t>
            </a:r>
          </a:p>
          <a:p>
            <a:pPr>
              <a:spcAft>
                <a:spcPts val="0"/>
              </a:spcAft>
            </a:pPr>
            <a:r>
              <a:rPr lang="en-GB" sz="11200" dirty="0">
                <a:solidFill>
                  <a:srgbClr val="000000"/>
                </a:solidFill>
                <a:latin typeface="Calibri" pitchFamily="34" charset="0"/>
              </a:rPr>
              <a:t>m</a:t>
            </a:r>
            <a:r>
              <a:rPr lang="en-GB" sz="11200" dirty="0" smtClean="0">
                <a:solidFill>
                  <a:srgbClr val="000000"/>
                </a:solidFill>
                <a:latin typeface="Calibri" pitchFamily="34" charset="0"/>
              </a:rPr>
              <a:t>ultiplication facts</a:t>
            </a:r>
            <a:endParaRPr lang="en-GB" sz="11200" dirty="0" smtClean="0">
              <a:latin typeface="Calibri" pitchFamily="34" charset="0"/>
            </a:endParaRP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556792"/>
            <a:ext cx="4032448" cy="3416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2400" dirty="0" smtClean="0">
                <a:latin typeface="Calibri" pitchFamily="34" charset="0"/>
                <a:ea typeface="Calibri"/>
                <a:cs typeface="Times New Roman"/>
              </a:rPr>
              <a:t> 3 hats and 4 coats, </a:t>
            </a:r>
          </a:p>
          <a:p>
            <a:pPr>
              <a:spcAft>
                <a:spcPts val="0"/>
              </a:spcAft>
            </a:pPr>
            <a:r>
              <a:rPr lang="en-GB" sz="2400" dirty="0" smtClean="0">
                <a:latin typeface="Calibri" pitchFamily="34" charset="0"/>
                <a:ea typeface="Calibri"/>
                <a:cs typeface="Times New Roman"/>
              </a:rPr>
              <a:t>how many different outfits?</a:t>
            </a:r>
          </a:p>
          <a:p>
            <a:pPr>
              <a:spcAft>
                <a:spcPts val="0"/>
              </a:spcAft>
            </a:pPr>
            <a:endParaRPr lang="en-GB" sz="2400" dirty="0" smtClean="0">
              <a:latin typeface="Calibri" pitchFamily="34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400" dirty="0" smtClean="0">
                <a:latin typeface="Calibri" pitchFamily="34" charset="0"/>
                <a:ea typeface="Calibri"/>
                <a:cs typeface="Times New Roman"/>
              </a:rPr>
              <a:t>12 sweets shared equally between 4 children</a:t>
            </a:r>
          </a:p>
          <a:p>
            <a:pPr>
              <a:spcAft>
                <a:spcPts val="0"/>
              </a:spcAft>
            </a:pPr>
            <a:r>
              <a:rPr lang="en-GB" sz="2400" dirty="0" smtClean="0">
                <a:latin typeface="Calibri" pitchFamily="34" charset="0"/>
                <a:ea typeface="Calibri"/>
                <a:cs typeface="Times New Roman"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GB" sz="2400" dirty="0" smtClean="0">
                <a:latin typeface="Calibri" pitchFamily="34" charset="0"/>
                <a:ea typeface="Calibri"/>
                <a:cs typeface="Times New Roman"/>
              </a:rPr>
              <a:t>4 cakes shared between 8 children</a:t>
            </a:r>
          </a:p>
          <a:p>
            <a:pPr>
              <a:spcAft>
                <a:spcPts val="0"/>
              </a:spcAft>
            </a:pPr>
            <a:endParaRPr lang="en-GB" sz="2400" dirty="0" smtClean="0">
              <a:latin typeface="Calibri" pitchFamily="34" charset="0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MR Year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733256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GB" sz="3000" dirty="0" smtClean="0">
                <a:solidFill>
                  <a:srgbClr val="000000"/>
                </a:solidFill>
                <a:latin typeface="Calibri" pitchFamily="34" charset="0"/>
                <a:ea typeface="Calibri"/>
              </a:rPr>
              <a:t>x by 0 and 1; ÷ by 1</a:t>
            </a:r>
          </a:p>
          <a:p>
            <a:pPr>
              <a:spcAft>
                <a:spcPts val="0"/>
              </a:spcAft>
            </a:pPr>
            <a:r>
              <a:rPr lang="en-GB" sz="3000" dirty="0" smtClean="0">
                <a:solidFill>
                  <a:srgbClr val="000000"/>
                </a:solidFill>
                <a:latin typeface="Calibri" pitchFamily="34" charset="0"/>
                <a:ea typeface="Calibri"/>
              </a:rPr>
              <a:t>distributive &amp; associative laws</a:t>
            </a:r>
          </a:p>
          <a:p>
            <a:pPr>
              <a:spcAft>
                <a:spcPts val="0"/>
              </a:spcAft>
            </a:pPr>
            <a:r>
              <a:rPr lang="en-GB" sz="3000" dirty="0" smtClean="0">
                <a:solidFill>
                  <a:srgbClr val="000000"/>
                </a:solidFill>
                <a:latin typeface="Calibri" pitchFamily="34" charset="0"/>
                <a:ea typeface="Calibri"/>
              </a:rPr>
              <a:t>derived facts &amp; mental methods</a:t>
            </a:r>
          </a:p>
          <a:p>
            <a:r>
              <a:rPr lang="en-GB" sz="3000" dirty="0" smtClean="0">
                <a:solidFill>
                  <a:srgbClr val="000000"/>
                </a:solidFill>
                <a:latin typeface="Calibri" pitchFamily="34" charset="0"/>
                <a:ea typeface="Calibri"/>
              </a:rPr>
              <a:t>correspondence (unfamiliar fractions e.g. 7 cakes between 4 children)</a:t>
            </a:r>
          </a:p>
          <a:p>
            <a:r>
              <a:rPr lang="en-GB" sz="3000" dirty="0" smtClean="0">
                <a:latin typeface="Calibri" pitchFamily="34" charset="0"/>
                <a:cs typeface="Times New Roman"/>
              </a:rPr>
              <a:t>decimals, fractions as different ways to express both number and proportion</a:t>
            </a:r>
          </a:p>
          <a:p>
            <a:r>
              <a:rPr lang="en-GB" sz="3000" dirty="0" smtClean="0">
                <a:latin typeface="Calibri" pitchFamily="34" charset="0"/>
                <a:cs typeface="Times New Roman"/>
              </a:rPr>
              <a:t>multiplication and arrays</a:t>
            </a:r>
          </a:p>
          <a:p>
            <a:pPr>
              <a:buNone/>
            </a:pPr>
            <a:endParaRPr lang="en-GB" dirty="0" smtClean="0">
              <a:latin typeface="Calibri"/>
              <a:cs typeface="Times New Roman"/>
            </a:endParaRPr>
          </a:p>
          <a:p>
            <a:endParaRPr lang="en-GB" b="1" dirty="0" smtClean="0">
              <a:latin typeface="Calibri"/>
              <a:cs typeface="Times New Roman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MR Year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Calibri" pitchFamily="34" charset="0"/>
                <a:cs typeface="Times New Roman"/>
              </a:rPr>
              <a:t>fraction answers in division</a:t>
            </a:r>
          </a:p>
          <a:p>
            <a:r>
              <a:rPr lang="en-GB" dirty="0" smtClean="0">
                <a:latin typeface="Calibri" pitchFamily="34" charset="0"/>
                <a:cs typeface="Times New Roman"/>
              </a:rPr>
              <a:t>x and </a:t>
            </a:r>
            <a:r>
              <a:rPr lang="en-GB" b="1" dirty="0" smtClean="0">
                <a:latin typeface="Calibri" pitchFamily="34" charset="0"/>
                <a:cs typeface="Times New Roman"/>
              </a:rPr>
              <a:t>÷</a:t>
            </a:r>
            <a:r>
              <a:rPr lang="en-GB" dirty="0" smtClean="0">
                <a:latin typeface="Calibri" pitchFamily="34" charset="0"/>
                <a:cs typeface="Times New Roman"/>
              </a:rPr>
              <a:t> as inverses</a:t>
            </a:r>
          </a:p>
          <a:p>
            <a:r>
              <a:rPr lang="en-GB" dirty="0" smtClean="0">
                <a:latin typeface="Calibri" pitchFamily="34" charset="0"/>
                <a:cs typeface="Times New Roman"/>
              </a:rPr>
              <a:t>powers of 10 in scale drawings</a:t>
            </a:r>
          </a:p>
          <a:p>
            <a:r>
              <a:rPr lang="en-GB" dirty="0" smtClean="0">
                <a:latin typeface="Calibri" pitchFamily="34" charset="0"/>
                <a:cs typeface="Times New Roman"/>
              </a:rPr>
              <a:t>rates (so much per so much)</a:t>
            </a:r>
          </a:p>
          <a:p>
            <a:r>
              <a:rPr lang="en-GB" dirty="0" smtClean="0">
                <a:latin typeface="Calibri" pitchFamily="34" charset="0"/>
                <a:cs typeface="Times New Roman"/>
              </a:rPr>
              <a:t>% proportions</a:t>
            </a:r>
          </a:p>
          <a:p>
            <a:r>
              <a:rPr lang="en-GB" dirty="0" smtClean="0">
                <a:latin typeface="Calibri" pitchFamily="34" charset="0"/>
              </a:rPr>
              <a:t>multiplication by fractions is ‘fractions of’</a:t>
            </a:r>
          </a:p>
          <a:p>
            <a:r>
              <a:rPr lang="en-GB" dirty="0" smtClean="0">
                <a:latin typeface="Calibri" pitchFamily="34" charset="0"/>
              </a:rPr>
              <a:t>scaling by simple fractions, &lt; and &gt; 1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Primary year by year: </a:t>
            </a:r>
            <a:r>
              <a:rPr lang="en-GB" dirty="0" smtClean="0">
                <a:solidFill>
                  <a:srgbClr val="C00000"/>
                </a:solidFill>
              </a:rPr>
              <a:t>only KS is statutory</a:t>
            </a:r>
          </a:p>
          <a:p>
            <a:r>
              <a:rPr lang="en-GB" dirty="0" smtClean="0"/>
              <a:t>Split KS2</a:t>
            </a:r>
          </a:p>
          <a:p>
            <a:r>
              <a:rPr lang="en-GB" dirty="0" smtClean="0"/>
              <a:t>Secondary is two lists of content: </a:t>
            </a:r>
            <a:r>
              <a:rPr lang="en-GB" dirty="0" smtClean="0">
                <a:solidFill>
                  <a:srgbClr val="C00000"/>
                </a:solidFill>
              </a:rPr>
              <a:t>find your own connections</a:t>
            </a:r>
            <a:endParaRPr lang="en-GB" dirty="0" smtClean="0"/>
          </a:p>
          <a:p>
            <a:r>
              <a:rPr lang="en-GB" dirty="0" smtClean="0"/>
              <a:t>“Secondary ready”: </a:t>
            </a:r>
            <a:r>
              <a:rPr lang="en-GB" dirty="0" smtClean="0">
                <a:solidFill>
                  <a:srgbClr val="C00000"/>
                </a:solidFill>
              </a:rPr>
              <a:t>!</a:t>
            </a:r>
          </a:p>
          <a:p>
            <a:r>
              <a:rPr lang="en-GB" dirty="0" smtClean="0"/>
              <a:t>Sketchy guidance for primary; no guidance for secondary</a:t>
            </a:r>
          </a:p>
          <a:p>
            <a:r>
              <a:rPr lang="en-GB" dirty="0" smtClean="0"/>
              <a:t>No levels</a:t>
            </a:r>
          </a:p>
          <a:p>
            <a:r>
              <a:rPr lang="en-GB" dirty="0" smtClean="0"/>
              <a:t>Hidden strands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MR Year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4525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en-GB" sz="96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en-GB" sz="9600" dirty="0" smtClean="0">
                <a:latin typeface="Calibri" pitchFamily="34" charset="0"/>
              </a:rPr>
              <a:t>problems involving:</a:t>
            </a:r>
          </a:p>
          <a:p>
            <a:pPr lvl="1"/>
            <a:r>
              <a:rPr lang="en-GB" sz="9600" dirty="0" smtClean="0">
                <a:latin typeface="Calibri" pitchFamily="34" charset="0"/>
              </a:rPr>
              <a:t>unequal sharing and grouping (ratio)</a:t>
            </a:r>
          </a:p>
          <a:p>
            <a:pPr lvl="1"/>
            <a:r>
              <a:rPr lang="en-GB" sz="9600" dirty="0" smtClean="0">
                <a:latin typeface="Calibri" pitchFamily="34" charset="0"/>
              </a:rPr>
              <a:t>ratio comparing quantities, sizes, scale drawings</a:t>
            </a:r>
          </a:p>
          <a:p>
            <a:pPr lvl="1"/>
            <a:r>
              <a:rPr lang="en-GB" sz="9600" dirty="0" smtClean="0">
                <a:latin typeface="Calibri" pitchFamily="34" charset="0"/>
              </a:rPr>
              <a:t>percentages</a:t>
            </a:r>
          </a:p>
          <a:p>
            <a:pPr lvl="1"/>
            <a:r>
              <a:rPr lang="en-GB" sz="9600" dirty="0" smtClean="0">
                <a:latin typeface="Calibri" pitchFamily="34" charset="0"/>
              </a:rPr>
              <a:t>scale factors of similar shapes</a:t>
            </a:r>
          </a:p>
          <a:p>
            <a:endParaRPr lang="en-GB" sz="9600" dirty="0" smtClean="0">
              <a:latin typeface="Calibri" pitchFamily="34" charset="0"/>
            </a:endParaRP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MR at KS3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184576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Calibri" pitchFamily="34" charset="0"/>
              </a:rPr>
              <a:t>ratio and scale factor: convert, mix, measure, scale, compare </a:t>
            </a:r>
          </a:p>
          <a:p>
            <a:r>
              <a:rPr lang="en-GB" sz="2800" dirty="0" smtClean="0">
                <a:latin typeface="Calibri" pitchFamily="34" charset="0"/>
              </a:rPr>
              <a:t>express algebraically and graphically </a:t>
            </a:r>
          </a:p>
          <a:p>
            <a:r>
              <a:rPr lang="en-GB" sz="2800" dirty="0" smtClean="0">
                <a:latin typeface="Calibri" pitchFamily="34" charset="0"/>
              </a:rPr>
              <a:t>when to use multiplicative reasoning</a:t>
            </a:r>
          </a:p>
          <a:p>
            <a:r>
              <a:rPr lang="en-GB" sz="2800" dirty="0" smtClean="0">
                <a:latin typeface="Calibri" pitchFamily="34" charset="0"/>
              </a:rPr>
              <a:t>% change, simple interest, </a:t>
            </a: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</a:rPr>
              <a:t>repeated growth </a:t>
            </a:r>
          </a:p>
          <a:p>
            <a:r>
              <a:rPr lang="en-GB" sz="2800" dirty="0" smtClean="0">
                <a:latin typeface="Calibri" pitchFamily="34" charset="0"/>
              </a:rPr>
              <a:t>fixed product and fixed ratio problems: graphical and algebraic representations </a:t>
            </a:r>
          </a:p>
          <a:p>
            <a:r>
              <a:rPr lang="en-GB" sz="2800" dirty="0" smtClean="0">
                <a:latin typeface="Calibri" pitchFamily="34" charset="0"/>
              </a:rPr>
              <a:t>compound units: speed, unit pricing and density</a:t>
            </a:r>
          </a:p>
          <a:p>
            <a:endParaRPr lang="en-GB" sz="2400" dirty="0" smtClean="0"/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MR at KS4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GB" sz="2800" dirty="0" smtClean="0"/>
              <a:t>compare quantities: links </a:t>
            </a:r>
            <a:r>
              <a:rPr lang="en-GB" sz="2800" dirty="0"/>
              <a:t>to similarity </a:t>
            </a:r>
            <a:r>
              <a:rPr lang="en-GB" sz="2800" dirty="0" smtClean="0"/>
              <a:t>(trig </a:t>
            </a:r>
            <a:r>
              <a:rPr lang="en-GB" sz="2800" dirty="0"/>
              <a:t>ratios</a:t>
            </a:r>
            <a:r>
              <a:rPr lang="en-GB" sz="2800" dirty="0" smtClean="0"/>
              <a:t>)</a:t>
            </a:r>
            <a:endParaRPr lang="en-GB" sz="2800" dirty="0"/>
          </a:p>
          <a:p>
            <a:pPr>
              <a:spcBef>
                <a:spcPts val="300"/>
              </a:spcBef>
            </a:pPr>
            <a:r>
              <a:rPr lang="en-GB" sz="2800" dirty="0" smtClean="0"/>
              <a:t>convert: speed</a:t>
            </a:r>
            <a:r>
              <a:rPr lang="en-GB" sz="2800" dirty="0"/>
              <a:t>, rates of pay, prices, density, </a:t>
            </a:r>
            <a:r>
              <a:rPr lang="en-GB" sz="2800" dirty="0" smtClean="0"/>
              <a:t>pressure</a:t>
            </a:r>
            <a:endParaRPr lang="en-GB" sz="2800" dirty="0"/>
          </a:p>
          <a:p>
            <a:pPr>
              <a:spcBef>
                <a:spcPts val="300"/>
              </a:spcBef>
            </a:pPr>
            <a:r>
              <a:rPr lang="en-GB" sz="2800" dirty="0" smtClean="0"/>
              <a:t>inverse proportionality</a:t>
            </a:r>
            <a:endParaRPr lang="en-GB" sz="2800" dirty="0"/>
          </a:p>
          <a:p>
            <a:r>
              <a:rPr lang="en-GB" sz="2800" dirty="0" smtClean="0"/>
              <a:t>gradient </a:t>
            </a:r>
            <a:r>
              <a:rPr lang="en-GB" sz="2800" dirty="0"/>
              <a:t>of a straight line graph as </a:t>
            </a:r>
            <a:r>
              <a:rPr lang="en-GB" sz="2800" dirty="0" smtClean="0"/>
              <a:t>rate </a:t>
            </a:r>
            <a:r>
              <a:rPr lang="en-GB" sz="2800" dirty="0"/>
              <a:t>of </a:t>
            </a:r>
            <a:r>
              <a:rPr lang="en-GB" sz="2800" dirty="0" smtClean="0"/>
              <a:t>change</a:t>
            </a:r>
          </a:p>
          <a:p>
            <a:r>
              <a:rPr lang="en-GB" sz="2800" dirty="0" smtClean="0"/>
              <a:t>direct </a:t>
            </a:r>
            <a:r>
              <a:rPr lang="en-GB" sz="2800" dirty="0"/>
              <a:t>and inverse </a:t>
            </a:r>
            <a:r>
              <a:rPr lang="en-GB" sz="2800" dirty="0" smtClean="0"/>
              <a:t>proportion graphs</a:t>
            </a:r>
            <a:endParaRPr lang="en-GB" sz="2800" dirty="0"/>
          </a:p>
          <a:p>
            <a:r>
              <a:rPr lang="en-GB" sz="2800" dirty="0" smtClean="0"/>
              <a:t>instantaneous and average </a:t>
            </a:r>
            <a:r>
              <a:rPr lang="en-GB" sz="2800" dirty="0"/>
              <a:t>rate of </a:t>
            </a:r>
            <a:r>
              <a:rPr lang="en-GB" sz="2800" dirty="0" smtClean="0"/>
              <a:t>change; numerical</a:t>
            </a:r>
            <a:r>
              <a:rPr lang="en-GB" sz="2800" dirty="0"/>
              <a:t>, algebraic and graphical </a:t>
            </a:r>
            <a:r>
              <a:rPr lang="en-GB" sz="2800" dirty="0" smtClean="0"/>
              <a:t>contexts</a:t>
            </a:r>
          </a:p>
          <a:p>
            <a:r>
              <a:rPr lang="en-GB" sz="2800" dirty="0" smtClean="0"/>
              <a:t>growth </a:t>
            </a:r>
            <a:r>
              <a:rPr lang="en-GB" sz="2800" dirty="0"/>
              <a:t>and </a:t>
            </a:r>
            <a:r>
              <a:rPr lang="en-GB" sz="2800" dirty="0" smtClean="0"/>
              <a:t>decay</a:t>
            </a:r>
            <a:endParaRPr lang="en-GB" sz="2800" dirty="0"/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Threads of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measure</a:t>
            </a:r>
          </a:p>
          <a:p>
            <a:r>
              <a:rPr lang="en-GB" dirty="0" smtClean="0"/>
              <a:t>continuous number</a:t>
            </a:r>
          </a:p>
          <a:p>
            <a:r>
              <a:rPr lang="en-GB" dirty="0" smtClean="0"/>
              <a:t>division and fractions</a:t>
            </a:r>
          </a:p>
          <a:p>
            <a:r>
              <a:rPr lang="en-GB" dirty="0" smtClean="0"/>
              <a:t>scaling</a:t>
            </a:r>
          </a:p>
          <a:p>
            <a:r>
              <a:rPr lang="en-GB" dirty="0" smtClean="0"/>
              <a:t>proportion</a:t>
            </a:r>
          </a:p>
          <a:p>
            <a:r>
              <a:rPr lang="en-GB" dirty="0" smtClean="0"/>
              <a:t>representations</a:t>
            </a:r>
          </a:p>
          <a:p>
            <a:r>
              <a:rPr lang="en-GB" dirty="0" smtClean="0"/>
              <a:t>‘per’</a:t>
            </a:r>
          </a:p>
          <a:p>
            <a:r>
              <a:rPr lang="en-GB" dirty="0" smtClean="0"/>
              <a:t>rate of change</a:t>
            </a:r>
          </a:p>
          <a:p>
            <a:r>
              <a:rPr lang="en-GB" dirty="0" smtClean="0"/>
              <a:t>integer multiplication facts, derived facts, factors ....</a:t>
            </a:r>
            <a:endParaRPr lang="en-GB" dirty="0"/>
          </a:p>
        </p:txBody>
      </p:sp>
      <p:sp>
        <p:nvSpPr>
          <p:cNvPr id="4" name="Cloud Callout 3"/>
          <p:cNvSpPr/>
          <p:nvPr/>
        </p:nvSpPr>
        <p:spPr>
          <a:xfrm>
            <a:off x="4788024" y="1412776"/>
            <a:ext cx="3600400" cy="2520280"/>
          </a:xfrm>
          <a:prstGeom prst="cloudCallout">
            <a:avLst>
              <a:gd name="adj1" fmla="val -1285012"/>
              <a:gd name="adj2" fmla="val 2175754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Algebraic reasoning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 Year 6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express missing number problems algebraically </a:t>
            </a:r>
          </a:p>
          <a:p>
            <a:r>
              <a:rPr lang="en-GB" dirty="0" smtClean="0"/>
              <a:t>use simple formulae expressed in words </a:t>
            </a:r>
          </a:p>
          <a:p>
            <a:r>
              <a:rPr lang="en-GB" dirty="0" smtClean="0"/>
              <a:t>generate and describe linear number sequences </a:t>
            </a:r>
          </a:p>
          <a:p>
            <a:r>
              <a:rPr lang="en-GB" dirty="0" smtClean="0"/>
              <a:t>find pairs of numbers that satisfy number sentences involving two unknowns </a:t>
            </a:r>
          </a:p>
          <a:p>
            <a:r>
              <a:rPr lang="en-GB" dirty="0" smtClean="0"/>
              <a:t>enumerate all possibilities of combinations of two variables </a:t>
            </a:r>
          </a:p>
          <a:p>
            <a:pPr>
              <a:buNone/>
            </a:pPr>
            <a:r>
              <a:rPr lang="en-GB" dirty="0" smtClean="0"/>
              <a:t>	</a:t>
            </a: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4508500" y="1412875"/>
            <a:ext cx="4635500" cy="472440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Guidance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Pupils should be introduced to the use of symbols and letters to represent variables and unknowns in </a:t>
            </a:r>
            <a:r>
              <a:rPr lang="en-GB" b="1" dirty="0" smtClean="0">
                <a:solidFill>
                  <a:srgbClr val="C00000"/>
                </a:solidFill>
              </a:rPr>
              <a:t>mathematical situations that they already understand</a:t>
            </a:r>
            <a:r>
              <a:rPr lang="en-GB" dirty="0" smtClean="0"/>
              <a:t>, such as: </a:t>
            </a:r>
          </a:p>
          <a:p>
            <a:pPr lvl="1"/>
            <a:r>
              <a:rPr lang="en-GB" dirty="0" smtClean="0"/>
              <a:t>missing numbers, lengths, coordinates and angles </a:t>
            </a:r>
          </a:p>
          <a:p>
            <a:pPr lvl="1"/>
            <a:r>
              <a:rPr lang="en-GB" dirty="0" smtClean="0"/>
              <a:t>formulae in mathematics and science </a:t>
            </a:r>
          </a:p>
          <a:p>
            <a:pPr lvl="1"/>
            <a:r>
              <a:rPr lang="en-GB" dirty="0" smtClean="0"/>
              <a:t>arithmetical rules (e.g. </a:t>
            </a:r>
            <a:r>
              <a:rPr lang="en-GB" dirty="0" err="1" smtClean="0"/>
              <a:t>a+b</a:t>
            </a:r>
            <a:r>
              <a:rPr lang="en-GB" dirty="0" smtClean="0"/>
              <a:t> = </a:t>
            </a:r>
            <a:r>
              <a:rPr lang="en-GB" dirty="0" err="1" smtClean="0"/>
              <a:t>b+a</a:t>
            </a:r>
            <a:r>
              <a:rPr lang="en-GB" dirty="0" smtClean="0"/>
              <a:t>) </a:t>
            </a:r>
          </a:p>
          <a:p>
            <a:pPr lvl="1"/>
            <a:r>
              <a:rPr lang="en-GB" dirty="0" smtClean="0"/>
              <a:t>generalisations of number patterns </a:t>
            </a:r>
          </a:p>
          <a:p>
            <a:pPr lvl="1"/>
            <a:r>
              <a:rPr lang="en-GB" dirty="0" smtClean="0"/>
              <a:t>number puzzles (e.g. what two numbers can add up to) 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204864"/>
            <a:ext cx="8229600" cy="1143000"/>
          </a:xfrm>
        </p:spPr>
        <p:txBody>
          <a:bodyPr>
            <a:normAutofit fontScale="90000"/>
          </a:bodyPr>
          <a:lstStyle/>
          <a:p>
            <a:pPr lvl="1"/>
            <a:r>
              <a:rPr lang="en-GB" sz="3200" dirty="0" smtClean="0"/>
              <a:t>missing numbers, lengths, coordinates and angles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67944" y="2924944"/>
            <a:ext cx="4258816" cy="2764904"/>
          </a:xfrm>
          <a:prstGeom prst="cloudCallout">
            <a:avLst>
              <a:gd name="adj1" fmla="val -1285012"/>
              <a:gd name="adj2" fmla="val 2175754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8378"/>
          </a:xfrm>
        </p:spPr>
        <p:txBody>
          <a:bodyPr>
            <a:normAutofit/>
          </a:bodyPr>
          <a:lstStyle/>
          <a:p>
            <a:r>
              <a:rPr lang="en-GB" dirty="0" smtClean="0"/>
              <a:t>formulae in mathematics and science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07704" y="3068960"/>
            <a:ext cx="4114800" cy="1900808"/>
          </a:xfrm>
          <a:prstGeom prst="cloudCallout">
            <a:avLst>
              <a:gd name="adj1" fmla="val -1285012"/>
              <a:gd name="adj2" fmla="val 2175754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</p:spPr>
        <p:txBody>
          <a:bodyPr>
            <a:normAutofit/>
          </a:bodyPr>
          <a:lstStyle/>
          <a:p>
            <a:r>
              <a:rPr lang="en-GB" dirty="0" smtClean="0"/>
              <a:t>arithmetical rules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31840" y="3284984"/>
            <a:ext cx="5554960" cy="2841179"/>
          </a:xfrm>
          <a:prstGeom prst="cloudCallout">
            <a:avLst>
              <a:gd name="adj1" fmla="val -1285012"/>
              <a:gd name="adj2" fmla="val 2175754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Three integrated 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2696"/>
            <a:ext cx="8686800" cy="58326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GB" b="1" dirty="0" smtClean="0"/>
          </a:p>
          <a:p>
            <a:pPr lvl="1"/>
            <a:r>
              <a:rPr lang="en-GB" b="1" dirty="0" smtClean="0"/>
              <a:t>fluency </a:t>
            </a:r>
          </a:p>
          <a:p>
            <a:pPr lvl="2"/>
            <a:r>
              <a:rPr lang="en-GB" b="1" dirty="0" smtClean="0">
                <a:solidFill>
                  <a:srgbClr val="C00000"/>
                </a:solidFill>
              </a:rPr>
              <a:t>increasingly complex problems</a:t>
            </a:r>
          </a:p>
          <a:p>
            <a:pPr lvl="2"/>
            <a:r>
              <a:rPr lang="en-GB" b="1" dirty="0" smtClean="0">
                <a:solidFill>
                  <a:srgbClr val="C00000"/>
                </a:solidFill>
              </a:rPr>
              <a:t>conceptual understanding</a:t>
            </a:r>
          </a:p>
          <a:p>
            <a:pPr lvl="2"/>
            <a:r>
              <a:rPr lang="en-GB" b="1" dirty="0" smtClean="0">
                <a:solidFill>
                  <a:srgbClr val="C00000"/>
                </a:solidFill>
              </a:rPr>
              <a:t>recall and apply</a:t>
            </a:r>
          </a:p>
          <a:p>
            <a:pPr lvl="1"/>
            <a:r>
              <a:rPr lang="en-GB" b="1" dirty="0" smtClean="0"/>
              <a:t>reasoning</a:t>
            </a:r>
          </a:p>
          <a:p>
            <a:pPr lvl="2"/>
            <a:r>
              <a:rPr lang="en-GB" b="1" dirty="0" smtClean="0">
                <a:solidFill>
                  <a:srgbClr val="C00000"/>
                </a:solidFill>
              </a:rPr>
              <a:t>line of enquiry, </a:t>
            </a:r>
          </a:p>
          <a:p>
            <a:pPr lvl="2"/>
            <a:r>
              <a:rPr lang="en-GB" b="1" dirty="0" smtClean="0">
                <a:solidFill>
                  <a:srgbClr val="C00000"/>
                </a:solidFill>
              </a:rPr>
              <a:t>conjecturing relationships</a:t>
            </a:r>
          </a:p>
          <a:p>
            <a:pPr lvl="2"/>
            <a:r>
              <a:rPr lang="en-GB" b="1" dirty="0" smtClean="0">
                <a:solidFill>
                  <a:srgbClr val="C00000"/>
                </a:solidFill>
              </a:rPr>
              <a:t>argument, justification or proof</a:t>
            </a:r>
          </a:p>
          <a:p>
            <a:pPr lvl="1"/>
            <a:r>
              <a:rPr lang="en-GB" b="1" dirty="0" smtClean="0"/>
              <a:t>solving problems </a:t>
            </a:r>
          </a:p>
          <a:p>
            <a:pPr lvl="2"/>
            <a:r>
              <a:rPr lang="en-GB" b="1" dirty="0" err="1" smtClean="0">
                <a:solidFill>
                  <a:srgbClr val="C00000"/>
                </a:solidFill>
              </a:rPr>
              <a:t>nonroutine</a:t>
            </a:r>
            <a:r>
              <a:rPr lang="en-GB" b="1" dirty="0" smtClean="0">
                <a:solidFill>
                  <a:srgbClr val="C00000"/>
                </a:solidFill>
              </a:rPr>
              <a:t> problems </a:t>
            </a:r>
          </a:p>
          <a:p>
            <a:pPr lvl="2"/>
            <a:r>
              <a:rPr lang="en-GB" b="1" dirty="0" smtClean="0">
                <a:solidFill>
                  <a:srgbClr val="C00000"/>
                </a:solidFill>
              </a:rPr>
              <a:t>simpler steps</a:t>
            </a:r>
          </a:p>
          <a:p>
            <a:pPr lvl="2"/>
            <a:r>
              <a:rPr lang="en-GB" b="1" dirty="0" smtClean="0">
                <a:solidFill>
                  <a:srgbClr val="C00000"/>
                </a:solidFill>
              </a:rPr>
              <a:t>persevere</a:t>
            </a:r>
            <a:endParaRPr lang="en-GB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/>
          </a:bodyPr>
          <a:lstStyle/>
          <a:p>
            <a:r>
              <a:rPr lang="en-GB" dirty="0" smtClean="0"/>
              <a:t>generalisations of number patterns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347864" y="3645024"/>
            <a:ext cx="5338936" cy="2481139"/>
          </a:xfrm>
          <a:prstGeom prst="cloudCallout">
            <a:avLst>
              <a:gd name="adj1" fmla="val -1285012"/>
              <a:gd name="adj2" fmla="val 2175754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en-GB" dirty="0" smtClean="0"/>
              <a:t>number puzzles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75856" y="3717032"/>
            <a:ext cx="5410944" cy="2409131"/>
          </a:xfrm>
          <a:prstGeom prst="cloudCallout">
            <a:avLst>
              <a:gd name="adj1" fmla="val -1285012"/>
              <a:gd name="adj2" fmla="val 2175754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 the hidden algebra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 at KS3: number threads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conventional notation for the priority of operations, including brackets, powers, roots and reciprocals </a:t>
            </a:r>
          </a:p>
          <a:p>
            <a:r>
              <a:rPr lang="en-GB" dirty="0" smtClean="0"/>
              <a:t>understand the relation between operations and their inverses and identify the inverse of a given operation where this exists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 at KS3 geometry threads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12568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GB" dirty="0" smtClean="0"/>
          </a:p>
          <a:p>
            <a:r>
              <a:rPr lang="en-GB" dirty="0" smtClean="0"/>
              <a:t>apply properties of angles at a point, on a straight line, vertically opposite etc.</a:t>
            </a:r>
          </a:p>
          <a:p>
            <a:r>
              <a:rPr lang="en-GB" dirty="0" smtClean="0"/>
              <a:t>use relationships between alternate and corresponding angles </a:t>
            </a:r>
          </a:p>
          <a:p>
            <a:r>
              <a:rPr lang="en-GB" dirty="0" smtClean="0"/>
              <a:t>use the sum of angles in a triangle to deduce the angle sum in any polygon</a:t>
            </a:r>
          </a:p>
          <a:p>
            <a:r>
              <a:rPr lang="en-GB" dirty="0" smtClean="0"/>
              <a:t>apply angle facts ... to derive results about angles and sides, including Pythagoras’ Theorem, and use known results to obtain simple proofs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AR @ KS1&amp;2 (guidance)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25352"/>
            <a:ext cx="8686800" cy="583264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latin typeface="Calibri" pitchFamily="34" charset="0"/>
                <a:ea typeface="Calibri"/>
                <a:cs typeface="Times New Roman"/>
              </a:rPr>
              <a:t>9 + 7 = 16, 7 = 16 – 9; 4 × 5 = 20, 20 ÷ 5 = 4 etc.</a:t>
            </a:r>
          </a:p>
          <a:p>
            <a:r>
              <a:rPr lang="en-GB" dirty="0" smtClean="0">
                <a:solidFill>
                  <a:srgbClr val="000000"/>
                </a:solidFill>
                <a:latin typeface="Calibri" pitchFamily="34" charset="0"/>
                <a:ea typeface="Calibri"/>
              </a:rPr>
              <a:t>meaning of the equals sign</a:t>
            </a:r>
            <a:endParaRPr lang="en-GB" dirty="0" smtClean="0">
              <a:latin typeface="Calibri" pitchFamily="34" charset="0"/>
              <a:ea typeface="Calibri"/>
              <a:cs typeface="Times New Roman"/>
            </a:endParaRPr>
          </a:p>
          <a:p>
            <a:r>
              <a:rPr lang="en-GB" dirty="0" smtClean="0">
                <a:latin typeface="Calibri" pitchFamily="34" charset="0"/>
                <a:ea typeface="Calibri"/>
                <a:cs typeface="Times New Roman"/>
              </a:rPr>
              <a:t>equal expressions: 39 × 7 = 30 × 7 + 9 × 7</a:t>
            </a:r>
          </a:p>
          <a:p>
            <a:r>
              <a:rPr lang="en-GB" dirty="0" smtClean="0">
                <a:solidFill>
                  <a:srgbClr val="000000"/>
                </a:solidFill>
                <a:latin typeface="Calibri" pitchFamily="34" charset="0"/>
                <a:ea typeface="Calibri"/>
              </a:rPr>
              <a:t>check calculations using inverses</a:t>
            </a:r>
          </a:p>
          <a:p>
            <a:r>
              <a:rPr lang="en-GB" dirty="0" err="1" smtClean="0">
                <a:solidFill>
                  <a:srgbClr val="000000"/>
                </a:solidFill>
                <a:latin typeface="Calibri" pitchFamily="34" charset="0"/>
                <a:ea typeface="Calibri"/>
              </a:rPr>
              <a:t>commutativity</a:t>
            </a:r>
            <a:r>
              <a:rPr lang="en-GB" dirty="0" smtClean="0">
                <a:solidFill>
                  <a:srgbClr val="000000"/>
                </a:solidFill>
                <a:latin typeface="Calibri" pitchFamily="34" charset="0"/>
                <a:ea typeface="Calibri"/>
              </a:rPr>
              <a:t>: a x b = b x a </a:t>
            </a:r>
          </a:p>
          <a:p>
            <a:r>
              <a:rPr lang="en-GB" dirty="0" err="1">
                <a:solidFill>
                  <a:srgbClr val="000000"/>
                </a:solidFill>
                <a:latin typeface="Calibri" pitchFamily="34" charset="0"/>
                <a:ea typeface="Calibri"/>
              </a:rPr>
              <a:t>a</a:t>
            </a:r>
            <a:r>
              <a:rPr lang="en-GB" dirty="0" err="1" smtClean="0">
                <a:solidFill>
                  <a:srgbClr val="000000"/>
                </a:solidFill>
                <a:latin typeface="Calibri" pitchFamily="34" charset="0"/>
                <a:ea typeface="Calibri"/>
              </a:rPr>
              <a:t>ssociativity</a:t>
            </a:r>
            <a:r>
              <a:rPr lang="en-GB" dirty="0" smtClean="0">
                <a:solidFill>
                  <a:srgbClr val="000000"/>
                </a:solidFill>
                <a:latin typeface="Calibri" pitchFamily="34" charset="0"/>
                <a:ea typeface="Calibri"/>
              </a:rPr>
              <a:t>: a x (b x c) = (a x b) x c</a:t>
            </a:r>
          </a:p>
          <a:p>
            <a:r>
              <a:rPr lang="en-GB" dirty="0" err="1">
                <a:latin typeface="Calibri" pitchFamily="34" charset="0"/>
                <a:ea typeface="Calibri"/>
                <a:cs typeface="Times New Roman"/>
              </a:rPr>
              <a:t>d</a:t>
            </a:r>
            <a:r>
              <a:rPr lang="en-GB" dirty="0" err="1" smtClean="0">
                <a:latin typeface="Calibri" pitchFamily="34" charset="0"/>
                <a:ea typeface="Calibri"/>
                <a:cs typeface="Times New Roman"/>
              </a:rPr>
              <a:t>istributivity</a:t>
            </a:r>
            <a:r>
              <a:rPr lang="en-GB" dirty="0">
                <a:latin typeface="Calibri" pitchFamily="34" charset="0"/>
                <a:ea typeface="Calibri"/>
                <a:cs typeface="Times New Roman"/>
              </a:rPr>
              <a:t>:</a:t>
            </a:r>
            <a:r>
              <a:rPr lang="en-GB" dirty="0" smtClean="0">
                <a:latin typeface="Calibri" pitchFamily="34" charset="0"/>
                <a:ea typeface="Calibri"/>
                <a:cs typeface="Times New Roman"/>
              </a:rPr>
              <a:t> a(b + c) = </a:t>
            </a:r>
            <a:r>
              <a:rPr lang="en-GB" dirty="0" err="1" smtClean="0">
                <a:latin typeface="Calibri" pitchFamily="34" charset="0"/>
                <a:ea typeface="Calibri"/>
                <a:cs typeface="Times New Roman"/>
              </a:rPr>
              <a:t>ab</a:t>
            </a:r>
            <a:r>
              <a:rPr lang="en-GB" dirty="0" smtClean="0">
                <a:latin typeface="Calibri" pitchFamily="34" charset="0"/>
                <a:ea typeface="Calibri"/>
                <a:cs typeface="Times New Roman"/>
              </a:rPr>
              <a:t> + ac</a:t>
            </a:r>
          </a:p>
          <a:p>
            <a:r>
              <a:rPr lang="en-GB" dirty="0" smtClean="0">
                <a:latin typeface="Calibri" pitchFamily="34" charset="0"/>
                <a:ea typeface="Calibri"/>
                <a:cs typeface="Times New Roman"/>
              </a:rPr>
              <a:t>expressions e.g. perimeter of rectangle =  2(a + b)</a:t>
            </a:r>
            <a:r>
              <a:rPr lang="en-GB" dirty="0" smtClean="0">
                <a:solidFill>
                  <a:srgbClr val="000000"/>
                </a:solidFill>
                <a:latin typeface="Calibri" pitchFamily="34" charset="0"/>
                <a:ea typeface="Calibri"/>
              </a:rPr>
              <a:t> </a:t>
            </a:r>
          </a:p>
          <a:p>
            <a:r>
              <a:rPr lang="en-GB" dirty="0" smtClean="0">
                <a:latin typeface="Calibri" pitchFamily="34" charset="0"/>
                <a:ea typeface="Calibri"/>
                <a:cs typeface="Times New Roman"/>
              </a:rPr>
              <a:t>missing number problems</a:t>
            </a:r>
            <a:r>
              <a:rPr lang="en-GB" dirty="0" smtClean="0">
                <a:solidFill>
                  <a:srgbClr val="000000"/>
                </a:solidFill>
                <a:latin typeface="Calibri" pitchFamily="34" charset="0"/>
                <a:ea typeface="Calibri"/>
              </a:rPr>
              <a:t>, e.g. angle sum; shape properties: if a + b = 180 then 180 – b = a; </a:t>
            </a:r>
            <a:endParaRPr lang="en-GB" dirty="0" smtClean="0">
              <a:solidFill>
                <a:srgbClr val="000000"/>
              </a:solidFill>
              <a:latin typeface="Calibri" pitchFamily="34" charset="0"/>
              <a:ea typeface="Calibri"/>
              <a:cs typeface="Times New Roman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coordinates for shapes, e.g. (a, b) &amp; (</a:t>
            </a:r>
            <a:r>
              <a:rPr lang="en-GB" dirty="0" err="1" smtClean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a+d</a:t>
            </a:r>
            <a:r>
              <a:rPr lang="en-GB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, </a:t>
            </a:r>
            <a:r>
              <a:rPr lang="en-GB" dirty="0" err="1" smtClean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b+d</a:t>
            </a:r>
            <a:r>
              <a:rPr lang="en-GB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) opposite vertices of a square. </a:t>
            </a:r>
            <a:endParaRPr lang="en-GB" dirty="0" smtClean="0">
              <a:latin typeface="Calibri" pitchFamily="34" charset="0"/>
              <a:ea typeface="Calibri"/>
              <a:cs typeface="Times New Roman"/>
            </a:endParaRPr>
          </a:p>
          <a:p>
            <a:r>
              <a:rPr lang="en-GB" dirty="0" smtClean="0">
                <a:latin typeface="Calibri" pitchFamily="34" charset="0"/>
                <a:ea typeface="Calibri"/>
                <a:cs typeface="Times New Roman"/>
              </a:rPr>
              <a:t>number sequences, term-to-term</a:t>
            </a:r>
          </a:p>
          <a:p>
            <a:r>
              <a:rPr lang="en-GB" dirty="0" smtClean="0">
                <a:solidFill>
                  <a:srgbClr val="000000"/>
                </a:solidFill>
                <a:latin typeface="Calibri" pitchFamily="34" charset="0"/>
                <a:ea typeface="Calibri"/>
              </a:rPr>
              <a:t>explore order of operations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 at KS 3 and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Needs sorting and planning .....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good news: hard work but </a:t>
            </a:r>
            <a:r>
              <a:rPr lang="en-GB" smtClean="0"/>
              <a:t>worth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86800" cy="5256584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r>
              <a:rPr lang="en-GB" dirty="0" smtClean="0">
                <a:solidFill>
                  <a:schemeClr val="tx1"/>
                </a:solidFill>
              </a:rPr>
              <a:t>Room for a ‘</a:t>
            </a:r>
            <a:r>
              <a:rPr lang="en-GB" b="1" dirty="0" smtClean="0">
                <a:solidFill>
                  <a:srgbClr val="C00000"/>
                </a:solidFill>
              </a:rPr>
              <a:t>thinking</a:t>
            </a:r>
            <a:r>
              <a:rPr lang="en-GB" dirty="0" smtClean="0">
                <a:solidFill>
                  <a:schemeClr val="tx1"/>
                </a:solidFill>
              </a:rPr>
              <a:t>’ curriculum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Need for </a:t>
            </a:r>
            <a:r>
              <a:rPr lang="en-GB" b="1" dirty="0" smtClean="0">
                <a:solidFill>
                  <a:srgbClr val="C00000"/>
                </a:solidFill>
              </a:rPr>
              <a:t>working together </a:t>
            </a:r>
            <a:r>
              <a:rPr lang="en-GB" dirty="0" smtClean="0">
                <a:solidFill>
                  <a:schemeClr val="tx1"/>
                </a:solidFill>
              </a:rPr>
              <a:t>across years and phases to develop coherent development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r>
              <a:rPr lang="en-GB" dirty="0" smtClean="0"/>
              <a:t>further questions: </a:t>
            </a:r>
            <a:r>
              <a:rPr lang="en-GB" b="1" dirty="0" smtClean="0">
                <a:solidFill>
                  <a:srgbClr val="C00000"/>
                </a:solidFill>
              </a:rPr>
              <a:t>anne.watson@education.ox.ac.uk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Schedule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All maintained schools </a:t>
            </a:r>
            <a:r>
              <a:rPr lang="en-GB" dirty="0" smtClean="0"/>
              <a:t>in England must start teaching programmes of study for mathematics as follows:</a:t>
            </a:r>
          </a:p>
          <a:p>
            <a:pPr lvl="1"/>
            <a:r>
              <a:rPr lang="en-GB" dirty="0" smtClean="0"/>
              <a:t>KS 1, 2 &amp; 3 from Sept 2014 except yrs 2 and 6</a:t>
            </a:r>
          </a:p>
          <a:p>
            <a:pPr lvl="1"/>
            <a:r>
              <a:rPr lang="en-GB" dirty="0" smtClean="0"/>
              <a:t>year 10 pupils, new </a:t>
            </a:r>
            <a:r>
              <a:rPr lang="en-GB" dirty="0" err="1" smtClean="0"/>
              <a:t>PoS</a:t>
            </a:r>
            <a:r>
              <a:rPr lang="en-GB" dirty="0" smtClean="0"/>
              <a:t> from Sept 2015</a:t>
            </a:r>
          </a:p>
          <a:p>
            <a:pPr lvl="1"/>
            <a:r>
              <a:rPr lang="en-GB" dirty="0" smtClean="0"/>
              <a:t>year 11 pupils, new </a:t>
            </a:r>
            <a:r>
              <a:rPr lang="en-GB" dirty="0" err="1" smtClean="0"/>
              <a:t>PoS</a:t>
            </a:r>
            <a:r>
              <a:rPr lang="en-GB" dirty="0" smtClean="0"/>
              <a:t> from Sept 2016 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hlinkClick r:id="rId2"/>
              </a:rPr>
              <a:t>TES website</a:t>
            </a:r>
            <a:endParaRPr lang="en-GB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hlinkClick r:id="rId3"/>
              </a:rPr>
              <a:t>@</a:t>
            </a:r>
            <a:r>
              <a:rPr lang="en-GB" dirty="0" err="1" smtClean="0">
                <a:solidFill>
                  <a:schemeClr val="accent4">
                    <a:lumMod val="50000"/>
                  </a:schemeClr>
                </a:solidFill>
                <a:hlinkClick r:id="rId3"/>
              </a:rPr>
              <a:t>educationgovuk</a:t>
            </a:r>
            <a:endParaRPr lang="en-GB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hlinkClick r:id="rId4"/>
              </a:rPr>
              <a:t>Films on </a:t>
            </a:r>
            <a:r>
              <a:rPr lang="en-GB" dirty="0" err="1" smtClean="0">
                <a:solidFill>
                  <a:schemeClr val="accent4">
                    <a:lumMod val="50000"/>
                  </a:schemeClr>
                </a:solidFill>
                <a:hlinkClick r:id="rId4"/>
              </a:rPr>
              <a:t>DfE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hlinkClick r:id="rId4"/>
              </a:rPr>
              <a:t> website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the talking heads say: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freedom in teaching methods</a:t>
            </a:r>
          </a:p>
          <a:p>
            <a:r>
              <a:rPr lang="en-GB" dirty="0" smtClean="0"/>
              <a:t>opportunities for collaboration: (a little) central support from NCETM and new hubs</a:t>
            </a:r>
          </a:p>
          <a:p>
            <a:r>
              <a:rPr lang="en-GB" dirty="0" smtClean="0"/>
              <a:t>build on strengths and initiatives (outside Strategy)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 say 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GB" dirty="0" smtClean="0"/>
              <a:t>Challenges</a:t>
            </a:r>
          </a:p>
          <a:p>
            <a:pPr lvl="1"/>
            <a:r>
              <a:rPr lang="en-GB" b="1" dirty="0" smtClean="0">
                <a:solidFill>
                  <a:srgbClr val="C00000"/>
                </a:solidFill>
              </a:rPr>
              <a:t>formal algorithms</a:t>
            </a:r>
          </a:p>
          <a:p>
            <a:pPr lvl="1"/>
            <a:r>
              <a:rPr lang="en-GB" b="1" dirty="0" smtClean="0">
                <a:solidFill>
                  <a:srgbClr val="C00000"/>
                </a:solidFill>
              </a:rPr>
              <a:t>Roman numerals</a:t>
            </a:r>
          </a:p>
          <a:p>
            <a:pPr lvl="1"/>
            <a:r>
              <a:rPr lang="en-GB" b="1" dirty="0" smtClean="0">
                <a:solidFill>
                  <a:srgbClr val="C00000"/>
                </a:solidFill>
              </a:rPr>
              <a:t>problem-solving and reasoning</a:t>
            </a:r>
          </a:p>
          <a:p>
            <a:pPr lvl="1"/>
            <a:r>
              <a:rPr lang="en-GB" b="1" dirty="0" smtClean="0">
                <a:solidFill>
                  <a:srgbClr val="C00000"/>
                </a:solidFill>
              </a:rPr>
              <a:t>all children learning harder content</a:t>
            </a:r>
          </a:p>
          <a:p>
            <a:pPr lvl="1"/>
            <a:r>
              <a:rPr lang="en-GB" b="1" dirty="0" smtClean="0">
                <a:solidFill>
                  <a:srgbClr val="C00000"/>
                </a:solidFill>
              </a:rPr>
              <a:t>time, knowledge and risk</a:t>
            </a:r>
          </a:p>
        </p:txBody>
      </p:sp>
      <p:pic>
        <p:nvPicPr>
          <p:cNvPr id="52225" name="Picture 1" descr="C:\Users\Anne\AppData\Local\Microsoft\Windows\Temporary Internet Files\Content.IE5\1D5D72WI\MC90044146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548680"/>
            <a:ext cx="2742857" cy="2742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are key ideas that make a difference?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en-GB" dirty="0" smtClean="0"/>
              <a:t>Not formal algorithms but .....</a:t>
            </a:r>
          </a:p>
          <a:p>
            <a:pPr lvl="1"/>
            <a:r>
              <a:rPr lang="en-GB" b="1" dirty="0" smtClean="0">
                <a:solidFill>
                  <a:srgbClr val="C00000"/>
                </a:solidFill>
              </a:rPr>
              <a:t>multiplicative reasoning</a:t>
            </a:r>
          </a:p>
          <a:p>
            <a:pPr lvl="1"/>
            <a:r>
              <a:rPr lang="en-GB" b="1" dirty="0" smtClean="0">
                <a:solidFill>
                  <a:srgbClr val="C00000"/>
                </a:solidFill>
              </a:rPr>
              <a:t>developing algebra</a:t>
            </a:r>
          </a:p>
          <a:p>
            <a:pPr lvl="1"/>
            <a:r>
              <a:rPr lang="en-GB" b="1" dirty="0" smtClean="0">
                <a:solidFill>
                  <a:srgbClr val="C00000"/>
                </a:solidFill>
              </a:rPr>
              <a:t>mathematical reasoning</a:t>
            </a:r>
          </a:p>
          <a:p>
            <a:r>
              <a:rPr lang="en-GB" dirty="0" smtClean="0"/>
              <a:t> Vertical planning for coherent learning</a:t>
            </a:r>
          </a:p>
          <a:p>
            <a:r>
              <a:rPr lang="en-GB" dirty="0" smtClean="0"/>
              <a:t>Personal freedom v. whole school approach</a:t>
            </a:r>
          </a:p>
          <a:p>
            <a:endParaRPr lang="en-GB" dirty="0"/>
          </a:p>
        </p:txBody>
      </p:sp>
      <p:pic>
        <p:nvPicPr>
          <p:cNvPr id="6" name="Picture 1" descr="C:\Users\Anne\AppData\Local\Microsoft\Windows\Temporary Internet Files\Content.IE5\1D5D72WI\MC90044146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052736"/>
            <a:ext cx="2742857" cy="2742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Multiplicative reasoning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</TotalTime>
  <Words>1167</Words>
  <Application>Microsoft Office PowerPoint</Application>
  <PresentationFormat>On-screen Show (4:3)</PresentationFormat>
  <Paragraphs>204</Paragraphs>
  <Slides>38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Office Theme</vt:lpstr>
      <vt:lpstr>Equation</vt:lpstr>
      <vt:lpstr>The new national curriculum for mathematics: a personal view</vt:lpstr>
      <vt:lpstr>Key features</vt:lpstr>
      <vt:lpstr>Three integrated aims</vt:lpstr>
      <vt:lpstr>Schedule</vt:lpstr>
      <vt:lpstr>Slide 5</vt:lpstr>
      <vt:lpstr>What the talking heads say:</vt:lpstr>
      <vt:lpstr>What I say ....</vt:lpstr>
      <vt:lpstr>What are key ideas that make a difference? </vt:lpstr>
      <vt:lpstr>Multiplicative reasoning</vt:lpstr>
      <vt:lpstr>Slide 10</vt:lpstr>
      <vt:lpstr>Slide 11</vt:lpstr>
      <vt:lpstr>Slide 12</vt:lpstr>
      <vt:lpstr>Slide 13</vt:lpstr>
      <vt:lpstr>Connections</vt:lpstr>
      <vt:lpstr>MR Year 1</vt:lpstr>
      <vt:lpstr>MR Year 2</vt:lpstr>
      <vt:lpstr>MR Year 3</vt:lpstr>
      <vt:lpstr>MR Year 4</vt:lpstr>
      <vt:lpstr>MR Year 5</vt:lpstr>
      <vt:lpstr>MR Year 6</vt:lpstr>
      <vt:lpstr>MR at KS3</vt:lpstr>
      <vt:lpstr>MR at KS4</vt:lpstr>
      <vt:lpstr>Threads of development</vt:lpstr>
      <vt:lpstr>Algebraic reasoning</vt:lpstr>
      <vt:lpstr>AR Year 6</vt:lpstr>
      <vt:lpstr>Guidance</vt:lpstr>
      <vt:lpstr>missing numbers, lengths, coordinates and angles   </vt:lpstr>
      <vt:lpstr>formulae in mathematics and science  </vt:lpstr>
      <vt:lpstr>arithmetical rules </vt:lpstr>
      <vt:lpstr>generalisations of number patterns  </vt:lpstr>
      <vt:lpstr>number puzzles</vt:lpstr>
      <vt:lpstr>Find the hidden algebra</vt:lpstr>
      <vt:lpstr>AR at KS3: number threads</vt:lpstr>
      <vt:lpstr>AR at KS3 geometry threads</vt:lpstr>
      <vt:lpstr>AR @ KS1&amp;2 (guidance)</vt:lpstr>
      <vt:lpstr>AR at KS 3 and 4</vt:lpstr>
      <vt:lpstr>The good news: hard work but worth it</vt:lpstr>
      <vt:lpstr>Slide 38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sense of the draft primary NC</dc:title>
  <dc:creator>AnneW</dc:creator>
  <cp:lastModifiedBy>Anne Watson</cp:lastModifiedBy>
  <cp:revision>28</cp:revision>
  <dcterms:created xsi:type="dcterms:W3CDTF">2013-02-25T12:53:43Z</dcterms:created>
  <dcterms:modified xsi:type="dcterms:W3CDTF">2015-10-31T08:34:27Z</dcterms:modified>
</cp:coreProperties>
</file>