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4" r:id="rId2"/>
    <p:sldId id="268" r:id="rId3"/>
    <p:sldId id="266" r:id="rId4"/>
    <p:sldId id="265" r:id="rId5"/>
    <p:sldId id="269" r:id="rId6"/>
    <p:sldId id="267" r:id="rId7"/>
    <p:sldId id="256" r:id="rId8"/>
    <p:sldId id="257" r:id="rId9"/>
    <p:sldId id="258" r:id="rId10"/>
    <p:sldId id="261" r:id="rId11"/>
    <p:sldId id="263" r:id="rId12"/>
    <p:sldId id="259" r:id="rId13"/>
    <p:sldId id="260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2576A-B697-44B2-BDB2-B2F0E5547C6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4569C1-7F4A-4C74-9E5E-D588EC764B3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A98A76-662D-46C6-8596-C5AB6C06E7D4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1EAD48E-2619-4E75-AD61-D94B21E34BB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030E8E-6203-48DF-89CF-3819D35997A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C624540-3AE9-48B7-B4D1-69D5DC618AA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8CD2-86C9-417E-84B7-DB998D42D0D6}" type="datetimeFigureOut">
              <a:rPr lang="en-GB" smtClean="0"/>
              <a:pPr/>
              <a:t>31/10/2015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9605E-FAB9-4214-9AE2-A3BC1CB88E0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m.org.uk/" TargetMode="External"/><Relationship Id="rId2" Type="http://schemas.openxmlformats.org/officeDocument/2006/relationships/hyperlink" Target="mailto:anne.watson@education.ox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Motivating formal geometry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Anne Watson</a:t>
            </a:r>
          </a:p>
          <a:p>
            <a:r>
              <a:rPr lang="en-GB" dirty="0" smtClean="0"/>
              <a:t>Cork</a:t>
            </a:r>
          </a:p>
          <a:p>
            <a:r>
              <a:rPr lang="en-GB" dirty="0" smtClean="0"/>
              <a:t>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Fantasy world rules and moves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err="1" smtClean="0"/>
              <a:t>Rulekeepers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Movers</a:t>
            </a:r>
          </a:p>
          <a:p>
            <a:endParaRPr lang="en-GB" dirty="0" smtClean="0"/>
          </a:p>
          <a:p>
            <a:r>
              <a:rPr lang="en-GB" dirty="0" err="1" smtClean="0"/>
              <a:t>Consequencers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Prompters</a:t>
            </a:r>
          </a:p>
          <a:p>
            <a:endParaRPr lang="en-GB" dirty="0" smtClean="0"/>
          </a:p>
          <a:p>
            <a:r>
              <a:rPr lang="en-GB" dirty="0" smtClean="0"/>
              <a:t>M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63" name="AutoShape 15"/>
          <p:cNvCxnSpPr>
            <a:cxnSpLocks noChangeShapeType="1"/>
          </p:cNvCxnSpPr>
          <p:nvPr/>
        </p:nvCxnSpPr>
        <p:spPr bwMode="auto">
          <a:xfrm flipV="1">
            <a:off x="2057053" y="2871242"/>
            <a:ext cx="4067175" cy="4191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4" name="AutoShape 16"/>
          <p:cNvCxnSpPr>
            <a:cxnSpLocks noChangeShapeType="1"/>
          </p:cNvCxnSpPr>
          <p:nvPr/>
        </p:nvCxnSpPr>
        <p:spPr bwMode="auto">
          <a:xfrm flipH="1">
            <a:off x="2733328" y="1671092"/>
            <a:ext cx="847725" cy="31051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5" name="AutoShape 17"/>
          <p:cNvCxnSpPr>
            <a:cxnSpLocks noChangeShapeType="1"/>
          </p:cNvCxnSpPr>
          <p:nvPr/>
        </p:nvCxnSpPr>
        <p:spPr bwMode="auto">
          <a:xfrm flipH="1">
            <a:off x="4028728" y="1671092"/>
            <a:ext cx="819150" cy="31051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6" name="AutoShape 18"/>
          <p:cNvCxnSpPr>
            <a:cxnSpLocks noChangeShapeType="1"/>
          </p:cNvCxnSpPr>
          <p:nvPr/>
        </p:nvCxnSpPr>
        <p:spPr bwMode="auto">
          <a:xfrm flipH="1">
            <a:off x="5209828" y="2204492"/>
            <a:ext cx="790575" cy="296227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7" name="AutoShape 19"/>
          <p:cNvCxnSpPr>
            <a:cxnSpLocks noChangeShapeType="1"/>
          </p:cNvCxnSpPr>
          <p:nvPr/>
        </p:nvCxnSpPr>
        <p:spPr bwMode="auto">
          <a:xfrm>
            <a:off x="2447578" y="3804692"/>
            <a:ext cx="1247775" cy="97155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69" name="AutoShape 21"/>
          <p:cNvCxnSpPr>
            <a:cxnSpLocks noChangeShapeType="1"/>
          </p:cNvCxnSpPr>
          <p:nvPr/>
        </p:nvCxnSpPr>
        <p:spPr bwMode="auto">
          <a:xfrm flipV="1">
            <a:off x="2123728" y="2000022"/>
            <a:ext cx="3705225" cy="3568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70" name="AutoShape 22"/>
          <p:cNvCxnSpPr>
            <a:cxnSpLocks noChangeShapeType="1"/>
          </p:cNvCxnSpPr>
          <p:nvPr/>
        </p:nvCxnSpPr>
        <p:spPr bwMode="auto">
          <a:xfrm flipV="1">
            <a:off x="2123728" y="3776117"/>
            <a:ext cx="4171950" cy="3943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71" name="AutoShape 23"/>
          <p:cNvCxnSpPr>
            <a:cxnSpLocks noChangeShapeType="1"/>
          </p:cNvCxnSpPr>
          <p:nvPr/>
        </p:nvCxnSpPr>
        <p:spPr bwMode="auto">
          <a:xfrm>
            <a:off x="2514253" y="1556792"/>
            <a:ext cx="3362325" cy="25666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72" name="AutoShape 24"/>
          <p:cNvCxnSpPr>
            <a:cxnSpLocks noChangeShapeType="1"/>
          </p:cNvCxnSpPr>
          <p:nvPr/>
        </p:nvCxnSpPr>
        <p:spPr bwMode="auto">
          <a:xfrm>
            <a:off x="4133503" y="1671092"/>
            <a:ext cx="2543175" cy="196405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cxnSp>
        <p:nvCxnSpPr>
          <p:cNvPr id="2073" name="AutoShape 25"/>
          <p:cNvCxnSpPr>
            <a:cxnSpLocks noChangeShapeType="1"/>
          </p:cNvCxnSpPr>
          <p:nvPr/>
        </p:nvCxnSpPr>
        <p:spPr bwMode="auto">
          <a:xfrm>
            <a:off x="2447578" y="2629307"/>
            <a:ext cx="3314700" cy="253746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</p:cxn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3495050" y="1873022"/>
            <a:ext cx="35687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f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063002" y="2277120"/>
            <a:ext cx="35687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063002" y="1826032"/>
            <a:ext cx="356870" cy="3714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3207018" y="2789327"/>
            <a:ext cx="35687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d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3351034" y="2265437"/>
            <a:ext cx="35687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g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3885853" y="2732812"/>
            <a:ext cx="35687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h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2846978" y="2780928"/>
            <a:ext cx="284862" cy="36004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43608" y="188640"/>
            <a:ext cx="720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r>
              <a:rPr lang="en-GB" sz="3600" b="1" dirty="0" smtClean="0"/>
              <a:t>Consider this diagram, which is part of the full tessellation:</a:t>
            </a:r>
            <a:r>
              <a:rPr lang="en-GB" sz="3600" dirty="0" smtClean="0"/>
              <a:t> 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4" grpId="0"/>
      <p:bldP spid="2075" grpId="0"/>
      <p:bldP spid="2076" grpId="0" animBg="1"/>
      <p:bldP spid="2077" grpId="0"/>
      <p:bldP spid="2078" grpId="0"/>
      <p:bldP spid="2079" grpId="0"/>
      <p:bldP spid="20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Mystery clues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Bob the Banker is facing up to Peter the People’s Investigator</a:t>
            </a:r>
          </a:p>
          <a:p>
            <a:r>
              <a:rPr lang="en-GB" dirty="0" smtClean="0"/>
              <a:t>Bob claims he had (only) three bags of other people’s banknotes; he has given it all away as exactly equal amounts to each of three charities.</a:t>
            </a:r>
          </a:p>
          <a:p>
            <a:r>
              <a:rPr lang="en-GB" dirty="0" smtClean="0"/>
              <a:t>Bob remembers that the three totals in the three bags were consecutive numbers</a:t>
            </a:r>
          </a:p>
          <a:p>
            <a:r>
              <a:rPr lang="en-GB" dirty="0" smtClean="0"/>
              <a:t>Peter the People’s Investigator wants to know if  this is possible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62274"/>
          </a:xfrm>
        </p:spPr>
        <p:txBody>
          <a:bodyPr>
            <a:normAutofit/>
          </a:bodyPr>
          <a:lstStyle/>
          <a:p>
            <a:r>
              <a:rPr lang="en-GB" dirty="0" smtClean="0"/>
              <a:t>... the People’s Investigator searches for clues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>
                <a:solidFill>
                  <a:srgbClr val="002060"/>
                </a:solidFill>
                <a:hlinkClick r:id="rId2"/>
              </a:rPr>
              <a:t>anne.watson@education.ox.ac.uk</a:t>
            </a:r>
            <a:endParaRPr lang="en-GB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GB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b="1" dirty="0" smtClean="0">
                <a:solidFill>
                  <a:srgbClr val="002060"/>
                </a:solidFill>
                <a:hlinkClick r:id="rId3"/>
              </a:rPr>
              <a:t>www.atm.org.uk</a:t>
            </a:r>
            <a:endParaRPr lang="en-GB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GB" dirty="0" smtClean="0"/>
              <a:t>	Thinkers</a:t>
            </a:r>
          </a:p>
          <a:p>
            <a:pPr>
              <a:buNone/>
            </a:pPr>
            <a:r>
              <a:rPr lang="en-GB" dirty="0" smtClean="0"/>
              <a:t>	Questions and Prompts for Mathematical Thinking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Institute of Mathematics Pedagogy 2013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sz="4000"/>
              <a:t>Shifts (Watson: work in progress)</a:t>
            </a:r>
            <a:endParaRPr lang="en-US" sz="400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597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b="1" smtClean="0"/>
              <a:t>Methods:  </a:t>
            </a:r>
            <a:r>
              <a:rPr lang="en-US" sz="2400" smtClean="0"/>
              <a:t>from proximal, </a:t>
            </a:r>
            <a:r>
              <a:rPr lang="en-US" sz="2400" i="1" smtClean="0"/>
              <a:t>ad hoc</a:t>
            </a:r>
            <a:r>
              <a:rPr lang="en-US" sz="2400" smtClean="0"/>
              <a:t>, and sensory and procedural methods of solution to abstract concepts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Reasoning: </a:t>
            </a:r>
            <a:r>
              <a:rPr lang="en-US" sz="2400" smtClean="0"/>
              <a:t>from inductive learning of structure to understanding and reasoning about abstract relations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Focus of responses: </a:t>
            </a:r>
            <a:r>
              <a:rPr lang="en-US" sz="2400" smtClean="0"/>
              <a:t>to focusing on properties instead of visible characteristics - verbal and kinaesthetic socialised responses to sensory stimuli are often inadequate for abstract tasks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  <a:p>
            <a:pPr eaLnBrk="1" hangingPunct="1">
              <a:lnSpc>
                <a:spcPct val="80000"/>
              </a:lnSpc>
            </a:pPr>
            <a:r>
              <a:rPr lang="en-US" sz="2400" b="1" smtClean="0"/>
              <a:t>Representations:</a:t>
            </a:r>
            <a:r>
              <a:rPr lang="en-US" sz="2400" smtClean="0"/>
              <a:t>from ideas that can be modelled iconically to those that can only be represented symbolically</a:t>
            </a:r>
          </a:p>
          <a:p>
            <a:pPr eaLnBrk="1" hangingPunct="1">
              <a:lnSpc>
                <a:spcPct val="80000"/>
              </a:lnSpc>
              <a:buFont typeface="Wingdings 3" pitchFamily="18" charset="2"/>
              <a:buNone/>
            </a:pPr>
            <a:endParaRPr lang="en-US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/>
              <a:t>Shifts </a:t>
            </a:r>
            <a:r>
              <a:rPr lang="en-GB" dirty="0" smtClean="0"/>
              <a:t>(van </a:t>
            </a:r>
            <a:r>
              <a:rPr lang="en-GB" dirty="0" err="1"/>
              <a:t>Hiele</a:t>
            </a:r>
            <a:r>
              <a:rPr lang="en-GB" dirty="0"/>
              <a:t> levels </a:t>
            </a:r>
            <a:r>
              <a:rPr lang="en-GB"/>
              <a:t>of </a:t>
            </a:r>
            <a:r>
              <a:rPr lang="en-GB" smtClean="0"/>
              <a:t>understanding)</a:t>
            </a:r>
            <a:endParaRPr lang="en-US" dirty="0"/>
          </a:p>
        </p:txBody>
      </p:sp>
      <p:sp>
        <p:nvSpPr>
          <p:cNvPr id="32771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Visualise, seeing whole things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Analyse, describing, same/different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Abstraction, distinctions, relationships between parts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Informal deduction, generalising, identifying properties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Rigour, formal deduction, properties as new objects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GB" smtClean="0"/>
              <a:t>        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4000"/>
              <a:t>Shifts (mentioned by Cuoco et al. but not explicitly – my analysis)</a:t>
            </a:r>
            <a:endParaRPr lang="en-US" sz="400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Between generalities and examples</a:t>
            </a:r>
          </a:p>
          <a:p>
            <a:pPr eaLnBrk="1" hangingPunct="1"/>
            <a:r>
              <a:rPr lang="en-GB" smtClean="0"/>
              <a:t>From looking at change to looking at change mechanisms (functions)</a:t>
            </a:r>
          </a:p>
          <a:p>
            <a:pPr eaLnBrk="1" hangingPunct="1"/>
            <a:r>
              <a:rPr lang="en-GB" smtClean="0"/>
              <a:t>Between various points of view</a:t>
            </a:r>
          </a:p>
          <a:p>
            <a:pPr eaLnBrk="1" hangingPunct="1"/>
            <a:r>
              <a:rPr lang="en-GB" smtClean="0"/>
              <a:t>Between deduction and induction</a:t>
            </a:r>
          </a:p>
          <a:p>
            <a:pPr eaLnBrk="1" hangingPunct="1"/>
            <a:r>
              <a:rPr lang="en-GB" smtClean="0"/>
              <a:t>Between domains of meaning and extreme values as sources of structural knowledge</a:t>
            </a:r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>
              <a:buFontTx/>
              <a:buNone/>
            </a:pPr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549275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Adolescence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0" y="1808793"/>
            <a:ext cx="4038600" cy="272891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identity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belonging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being heard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being in charge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being supported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3671885" y="1808793"/>
            <a:ext cx="5220667" cy="4525962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feeling powerful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understanding the world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sz="3200" dirty="0" smtClean="0"/>
              <a:t>negotiating authority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dirty="0" smtClean="0"/>
              <a:t>arguing in ways which make adults listen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3200" dirty="0" smtClean="0"/>
          </a:p>
          <a:p>
            <a:pPr marL="365760" indent="-256032" eaLnBrk="1" fontAlgn="auto" hangingPunct="1">
              <a:spcAft>
                <a:spcPts val="0"/>
              </a:spcAft>
              <a:buNone/>
              <a:defRPr/>
            </a:pPr>
            <a:endParaRPr lang="en-US" sz="32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Shifts of focus in </a:t>
            </a:r>
            <a:r>
              <a:rPr lang="en-GB" dirty="0"/>
              <a:t>mathematics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>
            <a:normAutofit fontScale="9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generalities - </a:t>
            </a:r>
            <a:r>
              <a:rPr lang="en-GB" dirty="0"/>
              <a:t>examples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making </a:t>
            </a:r>
            <a:r>
              <a:rPr lang="en-GB" dirty="0"/>
              <a:t>change </a:t>
            </a:r>
            <a:r>
              <a:rPr lang="en-GB" dirty="0" smtClean="0"/>
              <a:t>- </a:t>
            </a:r>
            <a:r>
              <a:rPr lang="en-GB" dirty="0"/>
              <a:t>thinking about </a:t>
            </a:r>
            <a:r>
              <a:rPr lang="en-GB" dirty="0" smtClean="0"/>
              <a:t>mechanisms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making change - undoing change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making change - reflecting on the results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following rules - using tools</a:t>
            </a: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different </a:t>
            </a:r>
            <a:r>
              <a:rPr lang="en-GB" dirty="0"/>
              <a:t>points of view </a:t>
            </a:r>
            <a:r>
              <a:rPr lang="en-GB" dirty="0" smtClean="0"/>
              <a:t>- representations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representing - transforming</a:t>
            </a: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 smtClean="0"/>
              <a:t>induction - </a:t>
            </a:r>
            <a:r>
              <a:rPr lang="en-GB" dirty="0"/>
              <a:t>deduction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en-GB" dirty="0"/>
              <a:t>using domains of meaning </a:t>
            </a:r>
            <a:r>
              <a:rPr lang="en-GB" i="1" dirty="0" smtClean="0"/>
              <a:t>- </a:t>
            </a:r>
            <a:r>
              <a:rPr lang="en-GB" dirty="0" smtClean="0"/>
              <a:t>using </a:t>
            </a:r>
            <a:r>
              <a:rPr lang="en-GB" dirty="0"/>
              <a:t>extreme values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GB" dirty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Proof as collaborative game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Is it true that the radius of the inscribed circle of a 3,4,5 triangle has to be 1?</a:t>
            </a:r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en-GB" dirty="0"/>
          </a:p>
        </p:txBody>
      </p:sp>
      <p:sp>
        <p:nvSpPr>
          <p:cNvPr id="6" name="Right Triangle 5"/>
          <p:cNvSpPr/>
          <p:nvPr/>
        </p:nvSpPr>
        <p:spPr>
          <a:xfrm>
            <a:off x="1979712" y="2924944"/>
            <a:ext cx="4176464" cy="3096344"/>
          </a:xfrm>
          <a:prstGeom prst="rt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1979712" y="4005064"/>
            <a:ext cx="2088232" cy="2016224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>
            <a:endCxn id="7" idx="4"/>
          </p:cNvCxnSpPr>
          <p:nvPr/>
        </p:nvCxnSpPr>
        <p:spPr>
          <a:xfrm>
            <a:off x="3023828" y="5013176"/>
            <a:ext cx="0" cy="1008112"/>
          </a:xfrm>
          <a:prstGeom prst="line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6" idx="4"/>
          </p:cNvCxnSpPr>
          <p:nvPr/>
        </p:nvCxnSpPr>
        <p:spPr>
          <a:xfrm>
            <a:off x="2987824" y="5085184"/>
            <a:ext cx="3168352" cy="9361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endCxn id="6" idx="2"/>
          </p:cNvCxnSpPr>
          <p:nvPr/>
        </p:nvCxnSpPr>
        <p:spPr>
          <a:xfrm flipH="1">
            <a:off x="1979712" y="5085184"/>
            <a:ext cx="1008112" cy="93610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1907704" y="5064369"/>
            <a:ext cx="4183607" cy="956919"/>
          </a:xfrm>
          <a:custGeom>
            <a:avLst/>
            <a:gdLst>
              <a:gd name="connsiteX0" fmla="*/ 1012874 w 4065563"/>
              <a:gd name="connsiteY0" fmla="*/ 0 h 956603"/>
              <a:gd name="connsiteX1" fmla="*/ 4065563 w 4065563"/>
              <a:gd name="connsiteY1" fmla="*/ 928468 h 956603"/>
              <a:gd name="connsiteX2" fmla="*/ 0 w 4065563"/>
              <a:gd name="connsiteY2" fmla="*/ 956603 h 956603"/>
              <a:gd name="connsiteX3" fmla="*/ 942535 w 4065563"/>
              <a:gd name="connsiteY3" fmla="*/ 28136 h 956603"/>
              <a:gd name="connsiteX4" fmla="*/ 970670 w 4065563"/>
              <a:gd name="connsiteY4" fmla="*/ 28136 h 956603"/>
              <a:gd name="connsiteX5" fmla="*/ 1055077 w 4065563"/>
              <a:gd name="connsiteY5" fmla="*/ 28136 h 956603"/>
              <a:gd name="connsiteX6" fmla="*/ 1012874 w 4065563"/>
              <a:gd name="connsiteY6" fmla="*/ 0 h 9566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65563" h="956603">
                <a:moveTo>
                  <a:pt x="1012874" y="0"/>
                </a:moveTo>
                <a:lnTo>
                  <a:pt x="4065563" y="928468"/>
                </a:lnTo>
                <a:lnTo>
                  <a:pt x="0" y="956603"/>
                </a:lnTo>
                <a:lnTo>
                  <a:pt x="942535" y="28136"/>
                </a:lnTo>
                <a:lnTo>
                  <a:pt x="970670" y="28136"/>
                </a:lnTo>
                <a:lnTo>
                  <a:pt x="1055077" y="28136"/>
                </a:lnTo>
                <a:lnTo>
                  <a:pt x="1012874" y="0"/>
                </a:lnTo>
                <a:close/>
              </a:path>
            </a:pathLst>
          </a:cu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Freeform 17"/>
          <p:cNvSpPr/>
          <p:nvPr/>
        </p:nvSpPr>
        <p:spPr>
          <a:xfrm>
            <a:off x="2011680" y="2926080"/>
            <a:ext cx="4079631" cy="3080825"/>
          </a:xfrm>
          <a:custGeom>
            <a:avLst/>
            <a:gdLst>
              <a:gd name="connsiteX0" fmla="*/ 0 w 4079631"/>
              <a:gd name="connsiteY0" fmla="*/ 0 h 3080825"/>
              <a:gd name="connsiteX1" fmla="*/ 998806 w 4079631"/>
              <a:gd name="connsiteY1" fmla="*/ 2110154 h 3080825"/>
              <a:gd name="connsiteX2" fmla="*/ 4079631 w 4079631"/>
              <a:gd name="connsiteY2" fmla="*/ 3080825 h 3080825"/>
              <a:gd name="connsiteX3" fmla="*/ 0 w 4079631"/>
              <a:gd name="connsiteY3" fmla="*/ 0 h 308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79631" h="3080825">
                <a:moveTo>
                  <a:pt x="0" y="0"/>
                </a:moveTo>
                <a:lnTo>
                  <a:pt x="998806" y="2110154"/>
                </a:lnTo>
                <a:lnTo>
                  <a:pt x="4079631" y="30808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Freeform 18"/>
          <p:cNvSpPr/>
          <p:nvPr/>
        </p:nvSpPr>
        <p:spPr>
          <a:xfrm>
            <a:off x="1969477" y="2912012"/>
            <a:ext cx="1083212" cy="3080825"/>
          </a:xfrm>
          <a:custGeom>
            <a:avLst/>
            <a:gdLst>
              <a:gd name="connsiteX0" fmla="*/ 42203 w 1083212"/>
              <a:gd name="connsiteY0" fmla="*/ 0 h 3080825"/>
              <a:gd name="connsiteX1" fmla="*/ 1083212 w 1083212"/>
              <a:gd name="connsiteY1" fmla="*/ 2166425 h 3080825"/>
              <a:gd name="connsiteX2" fmla="*/ 0 w 1083212"/>
              <a:gd name="connsiteY2" fmla="*/ 3080825 h 3080825"/>
              <a:gd name="connsiteX3" fmla="*/ 14068 w 1083212"/>
              <a:gd name="connsiteY3" fmla="*/ 126610 h 3080825"/>
              <a:gd name="connsiteX4" fmla="*/ 42203 w 1083212"/>
              <a:gd name="connsiteY4" fmla="*/ 0 h 3080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83212" h="3080825">
                <a:moveTo>
                  <a:pt x="42203" y="0"/>
                </a:moveTo>
                <a:lnTo>
                  <a:pt x="1083212" y="2166425"/>
                </a:lnTo>
                <a:lnTo>
                  <a:pt x="0" y="3080825"/>
                </a:lnTo>
                <a:cubicBezTo>
                  <a:pt x="4689" y="2096087"/>
                  <a:pt x="9379" y="1111348"/>
                  <a:pt x="14068" y="126610"/>
                </a:cubicBezTo>
                <a:lnTo>
                  <a:pt x="42203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</a:t>
            </a:r>
            <a:r>
              <a:rPr lang="en-GB" dirty="0" smtClean="0"/>
              <a:t>onstructions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Cunning constructions</a:t>
            </a:r>
          </a:p>
          <a:p>
            <a:r>
              <a:rPr lang="en-GB" dirty="0" smtClean="0"/>
              <a:t>Artful additions</a:t>
            </a:r>
          </a:p>
          <a:p>
            <a:r>
              <a:rPr lang="en-GB" dirty="0" smtClean="0"/>
              <a:t>Genius drawing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Area of triangle is the sum of the areas of three triangles, each with base a side of the  3,4,5 triangle and height is the radius of the inscribed circle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rgbClr val="B0DFA0"/>
      </a:lt1>
      <a:dk2>
        <a:srgbClr val="04617B"/>
      </a:dk2>
      <a:lt2>
        <a:srgbClr val="DBF5F9"/>
      </a:lt2>
      <a:accent1>
        <a:srgbClr val="7030A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7030A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429</Words>
  <Application>Microsoft Office PowerPoint</Application>
  <PresentationFormat>On-screen Show (4:3)</PresentationFormat>
  <Paragraphs>92</Paragraphs>
  <Slides>14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Motivating formal geometry</vt:lpstr>
      <vt:lpstr>Shifts (Watson: work in progress)</vt:lpstr>
      <vt:lpstr>Shifts (van Hiele levels of understanding)</vt:lpstr>
      <vt:lpstr>Shifts (mentioned by Cuoco et al. but not explicitly – my analysis)</vt:lpstr>
      <vt:lpstr>Adolescence</vt:lpstr>
      <vt:lpstr>Shifts of focus in mathematics</vt:lpstr>
      <vt:lpstr>Proof as collaborative game</vt:lpstr>
      <vt:lpstr>Constructions</vt:lpstr>
      <vt:lpstr>Finally</vt:lpstr>
      <vt:lpstr>Fantasy world rules and moves</vt:lpstr>
      <vt:lpstr>Slide 11</vt:lpstr>
      <vt:lpstr>Mystery clues</vt:lpstr>
      <vt:lpstr>... the People’s Investigator searches for clues</vt:lpstr>
      <vt:lpstr>Slide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Proof as collaborative game</dc:title>
  <dc:creator>Anne Watson</dc:creator>
  <cp:lastModifiedBy>Anne Watson</cp:lastModifiedBy>
  <cp:revision>11</cp:revision>
  <dcterms:created xsi:type="dcterms:W3CDTF">2012-10-03T13:55:18Z</dcterms:created>
  <dcterms:modified xsi:type="dcterms:W3CDTF">2015-10-31T09:44:43Z</dcterms:modified>
</cp:coreProperties>
</file>