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
  </p:sldMasterIdLst>
  <p:notesMasterIdLst>
    <p:notesMasterId r:id="rId25"/>
  </p:notesMasterIdLst>
  <p:handoutMasterIdLst>
    <p:handoutMasterId r:id="rId26"/>
  </p:handoutMasterIdLst>
  <p:sldIdLst>
    <p:sldId id="286" r:id="rId2"/>
    <p:sldId id="340" r:id="rId3"/>
    <p:sldId id="341" r:id="rId4"/>
    <p:sldId id="342" r:id="rId5"/>
    <p:sldId id="343" r:id="rId6"/>
    <p:sldId id="345" r:id="rId7"/>
    <p:sldId id="344" r:id="rId8"/>
    <p:sldId id="346" r:id="rId9"/>
    <p:sldId id="347" r:id="rId10"/>
    <p:sldId id="348" r:id="rId11"/>
    <p:sldId id="349" r:id="rId12"/>
    <p:sldId id="350" r:id="rId13"/>
    <p:sldId id="351" r:id="rId14"/>
    <p:sldId id="352" r:id="rId15"/>
    <p:sldId id="353" r:id="rId16"/>
    <p:sldId id="354" r:id="rId17"/>
    <p:sldId id="355" r:id="rId18"/>
    <p:sldId id="356" r:id="rId19"/>
    <p:sldId id="357" r:id="rId20"/>
    <p:sldId id="358" r:id="rId21"/>
    <p:sldId id="359" r:id="rId22"/>
    <p:sldId id="360" r:id="rId23"/>
    <p:sldId id="361" r:id="rId2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ＭＳ Ｐゴシック" pitchFamily="-65" charset="-128"/>
        <a:cs typeface="+mn-cs"/>
      </a:defRPr>
    </a:lvl1pPr>
    <a:lvl2pPr marL="457200" algn="l" rtl="0" eaLnBrk="0" fontAlgn="base" hangingPunct="0">
      <a:spcBef>
        <a:spcPct val="0"/>
      </a:spcBef>
      <a:spcAft>
        <a:spcPct val="0"/>
      </a:spcAft>
      <a:defRPr kern="1200">
        <a:solidFill>
          <a:schemeClr val="tx1"/>
        </a:solidFill>
        <a:latin typeface="Arial" charset="0"/>
        <a:ea typeface="ＭＳ Ｐゴシック" pitchFamily="-65" charset="-128"/>
        <a:cs typeface="+mn-cs"/>
      </a:defRPr>
    </a:lvl2pPr>
    <a:lvl3pPr marL="914400" algn="l" rtl="0" eaLnBrk="0" fontAlgn="base" hangingPunct="0">
      <a:spcBef>
        <a:spcPct val="0"/>
      </a:spcBef>
      <a:spcAft>
        <a:spcPct val="0"/>
      </a:spcAft>
      <a:defRPr kern="1200">
        <a:solidFill>
          <a:schemeClr val="tx1"/>
        </a:solidFill>
        <a:latin typeface="Arial" charset="0"/>
        <a:ea typeface="ＭＳ Ｐゴシック" pitchFamily="-65" charset="-128"/>
        <a:cs typeface="+mn-cs"/>
      </a:defRPr>
    </a:lvl3pPr>
    <a:lvl4pPr marL="1371600" algn="l" rtl="0" eaLnBrk="0" fontAlgn="base" hangingPunct="0">
      <a:spcBef>
        <a:spcPct val="0"/>
      </a:spcBef>
      <a:spcAft>
        <a:spcPct val="0"/>
      </a:spcAft>
      <a:defRPr kern="1200">
        <a:solidFill>
          <a:schemeClr val="tx1"/>
        </a:solidFill>
        <a:latin typeface="Arial" charset="0"/>
        <a:ea typeface="ＭＳ Ｐゴシック" pitchFamily="-65" charset="-128"/>
        <a:cs typeface="+mn-cs"/>
      </a:defRPr>
    </a:lvl4pPr>
    <a:lvl5pPr marL="1828800" algn="l" rtl="0" eaLnBrk="0" fontAlgn="base" hangingPunct="0">
      <a:spcBef>
        <a:spcPct val="0"/>
      </a:spcBef>
      <a:spcAft>
        <a:spcPct val="0"/>
      </a:spcAft>
      <a:defRPr kern="1200">
        <a:solidFill>
          <a:schemeClr val="tx1"/>
        </a:solidFill>
        <a:latin typeface="Arial" charset="0"/>
        <a:ea typeface="ＭＳ Ｐゴシック" pitchFamily="-65" charset="-128"/>
        <a:cs typeface="+mn-cs"/>
      </a:defRPr>
    </a:lvl5pPr>
    <a:lvl6pPr marL="2286000" algn="l" defTabSz="914400" rtl="0" eaLnBrk="1" latinLnBrk="0" hangingPunct="1">
      <a:defRPr kern="1200">
        <a:solidFill>
          <a:schemeClr val="tx1"/>
        </a:solidFill>
        <a:latin typeface="Arial" charset="0"/>
        <a:ea typeface="ＭＳ Ｐゴシック" pitchFamily="-65" charset="-128"/>
        <a:cs typeface="+mn-cs"/>
      </a:defRPr>
    </a:lvl6pPr>
    <a:lvl7pPr marL="2743200" algn="l" defTabSz="914400" rtl="0" eaLnBrk="1" latinLnBrk="0" hangingPunct="1">
      <a:defRPr kern="1200">
        <a:solidFill>
          <a:schemeClr val="tx1"/>
        </a:solidFill>
        <a:latin typeface="Arial" charset="0"/>
        <a:ea typeface="ＭＳ Ｐゴシック" pitchFamily="-65" charset="-128"/>
        <a:cs typeface="+mn-cs"/>
      </a:defRPr>
    </a:lvl7pPr>
    <a:lvl8pPr marL="3200400" algn="l" defTabSz="914400" rtl="0" eaLnBrk="1" latinLnBrk="0" hangingPunct="1">
      <a:defRPr kern="1200">
        <a:solidFill>
          <a:schemeClr val="tx1"/>
        </a:solidFill>
        <a:latin typeface="Arial" charset="0"/>
        <a:ea typeface="ＭＳ Ｐゴシック" pitchFamily="-65" charset="-128"/>
        <a:cs typeface="+mn-cs"/>
      </a:defRPr>
    </a:lvl8pPr>
    <a:lvl9pPr marL="3657600" algn="l" defTabSz="914400" rtl="0" eaLnBrk="1" latinLnBrk="0" hangingPunct="1">
      <a:defRPr kern="1200">
        <a:solidFill>
          <a:schemeClr val="tx1"/>
        </a:solidFill>
        <a:latin typeface="Arial" charset="0"/>
        <a:ea typeface="ＭＳ Ｐゴシック" pitchFamily="-6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88" d="100"/>
          <a:sy n="88" d="100"/>
        </p:scale>
        <p:origin x="-2002" y="-8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1860" y="-8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fld id="{5574D0B5-AE4A-46AA-A8AB-CCCEBEC9A1E0}" type="datetime1">
              <a:rPr lang="en-US"/>
              <a:pPr>
                <a:defRPr/>
              </a:pPr>
              <a:t>10/31/2015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524696A9-B64A-4E40-8919-08DDE7CCB034}"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fld id="{58E4716F-EC7C-400B-A77D-8DCEFF8BDB4B}" type="datetime1">
              <a:rPr lang="en-US"/>
              <a:pPr>
                <a:defRPr/>
              </a:pPr>
              <a:t>10/31/2015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B600FB32-A4D3-4E7B-A5D6-FE4D7930787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pitchFamily="-65" charset="-128"/>
        <a:cs typeface="ＭＳ Ｐゴシック" pitchFamily="-65" charset="-128"/>
      </a:defRPr>
    </a:lvl1pPr>
    <a:lvl2pPr marL="457200" algn="l" rtl="0" eaLnBrk="0" fontAlgn="base" hangingPunct="0">
      <a:spcBef>
        <a:spcPct val="30000"/>
      </a:spcBef>
      <a:spcAft>
        <a:spcPct val="0"/>
      </a:spcAft>
      <a:defRPr sz="1200" kern="1200">
        <a:solidFill>
          <a:schemeClr val="tx1"/>
        </a:solidFill>
        <a:latin typeface="+mn-lt"/>
        <a:ea typeface="ＭＳ Ｐゴシック" pitchFamily="-65"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pitchFamily="-65"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pitchFamily="-65"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pitchFamily="-65"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a:lstStyle/>
          <a:p>
            <a:pPr eaLnBrk="1" hangingPunct="1">
              <a:spcBef>
                <a:spcPct val="0"/>
              </a:spcBef>
            </a:pPr>
            <a:endParaRPr lang="en-GB" smtClean="0"/>
          </a:p>
        </p:txBody>
      </p:sp>
      <p:sp>
        <p:nvSpPr>
          <p:cNvPr id="52228" name="Slide Number Placeholder 3"/>
          <p:cNvSpPr>
            <a:spLocks noGrp="1"/>
          </p:cNvSpPr>
          <p:nvPr>
            <p:ph type="sldNum" sz="quarter" idx="5"/>
          </p:nvPr>
        </p:nvSpPr>
        <p:spPr bwMode="auto">
          <a:noFill/>
          <a:ln>
            <a:miter lim="800000"/>
            <a:headEnd/>
            <a:tailEnd/>
          </a:ln>
        </p:spPr>
        <p:txBody>
          <a:bodyPr/>
          <a:lstStyle/>
          <a:p>
            <a:fld id="{2CFC88DC-E351-4D3D-88AF-A2D2739A5728}" type="slidenum">
              <a:rPr lang="en-US"/>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a:lstStyle/>
          <a:p>
            <a:endParaRPr lang="en-GB" smtClean="0"/>
          </a:p>
        </p:txBody>
      </p:sp>
      <p:sp>
        <p:nvSpPr>
          <p:cNvPr id="53252" name="Slide Number Placeholder 3"/>
          <p:cNvSpPr>
            <a:spLocks noGrp="1"/>
          </p:cNvSpPr>
          <p:nvPr>
            <p:ph type="sldNum" sz="quarter" idx="5"/>
          </p:nvPr>
        </p:nvSpPr>
        <p:spPr bwMode="auto">
          <a:noFill/>
          <a:ln>
            <a:miter lim="800000"/>
            <a:headEnd/>
            <a:tailEnd/>
          </a:ln>
        </p:spPr>
        <p:txBody>
          <a:bodyPr/>
          <a:lstStyle/>
          <a:p>
            <a:fld id="{65BB50C6-949D-4E1F-9B51-F94F6A757652}" type="slidenum">
              <a:rPr lang="en-US"/>
              <a:pPr/>
              <a:t>17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a:lstStyle/>
          <a:p>
            <a:endParaRPr lang="en-GB" smtClean="0"/>
          </a:p>
        </p:txBody>
      </p:sp>
      <p:sp>
        <p:nvSpPr>
          <p:cNvPr id="54276" name="Slide Number Placeholder 3"/>
          <p:cNvSpPr>
            <a:spLocks noGrp="1"/>
          </p:cNvSpPr>
          <p:nvPr>
            <p:ph type="sldNum" sz="quarter" idx="5"/>
          </p:nvPr>
        </p:nvSpPr>
        <p:spPr bwMode="auto">
          <a:noFill/>
          <a:ln>
            <a:miter lim="800000"/>
            <a:headEnd/>
            <a:tailEnd/>
          </a:ln>
        </p:spPr>
        <p:txBody>
          <a:bodyPr/>
          <a:lstStyle/>
          <a:p>
            <a:fld id="{4361C79A-FB0A-4A11-8EE9-82C880D46521}" type="slidenum">
              <a:rPr lang="en-US"/>
              <a:pPr/>
              <a:t>18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19088" y="1752600"/>
            <a:ext cx="8824912" cy="5129213"/>
            <a:chOff x="201" y="1104"/>
            <a:chExt cx="5559" cy="3231"/>
          </a:xfrm>
        </p:grpSpPr>
        <p:sp>
          <p:nvSpPr>
            <p:cNvPr id="5" name="Freeform 3"/>
            <p:cNvSpPr>
              <a:spLocks/>
            </p:cNvSpPr>
            <p:nvPr/>
          </p:nvSpPr>
          <p:spPr bwMode="ltGray">
            <a:xfrm>
              <a:off x="210" y="1104"/>
              <a:ext cx="5550" cy="3216"/>
            </a:xfrm>
            <a:custGeom>
              <a:avLst/>
              <a:gdLst/>
              <a:ahLst/>
              <a:cxnLst>
                <a:cxn ang="0">
                  <a:pos x="335" y="0"/>
                </a:cxn>
                <a:cxn ang="0">
                  <a:pos x="333" y="1290"/>
                </a:cxn>
                <a:cxn ang="0">
                  <a:pos x="0" y="1290"/>
                </a:cxn>
                <a:cxn ang="0">
                  <a:pos x="6" y="3210"/>
                </a:cxn>
                <a:cxn ang="0">
                  <a:pos x="5550" y="3216"/>
                </a:cxn>
                <a:cxn ang="0">
                  <a:pos x="5550" y="0"/>
                </a:cxn>
                <a:cxn ang="0">
                  <a:pos x="335" y="0"/>
                </a:cxn>
                <a:cxn ang="0">
                  <a:pos x="335" y="0"/>
                </a:cxn>
              </a:cxnLst>
              <a:rect l="0" t="0" r="r" b="b"/>
              <a:pathLst>
                <a:path w="5550" h="3216">
                  <a:moveTo>
                    <a:pt x="335" y="0"/>
                  </a:moveTo>
                  <a:lnTo>
                    <a:pt x="333" y="1290"/>
                  </a:lnTo>
                  <a:lnTo>
                    <a:pt x="0" y="1290"/>
                  </a:lnTo>
                  <a:lnTo>
                    <a:pt x="6" y="3210"/>
                  </a:lnTo>
                  <a:lnTo>
                    <a:pt x="5550" y="3216"/>
                  </a:lnTo>
                  <a:lnTo>
                    <a:pt x="5550" y="0"/>
                  </a:lnTo>
                  <a:lnTo>
                    <a:pt x="335" y="0"/>
                  </a:lnTo>
                  <a:lnTo>
                    <a:pt x="335" y="0"/>
                  </a:lnTo>
                  <a:close/>
                </a:path>
              </a:pathLst>
            </a:custGeom>
            <a:solidFill>
              <a:schemeClr val="bg2">
                <a:alpha val="39999"/>
              </a:schemeClr>
            </a:solidFill>
            <a:ln w="9525">
              <a:noFill/>
              <a:round/>
              <a:headEnd/>
              <a:tailEnd/>
            </a:ln>
          </p:spPr>
          <p:txBody>
            <a:bodyPr/>
            <a:lstStyle/>
            <a:p>
              <a:pPr>
                <a:defRPr/>
              </a:pPr>
              <a:endParaRPr lang="en-GB"/>
            </a:p>
          </p:txBody>
        </p:sp>
        <p:sp>
          <p:nvSpPr>
            <p:cNvPr id="6" name="Freeform 4"/>
            <p:cNvSpPr>
              <a:spLocks/>
            </p:cNvSpPr>
            <p:nvPr/>
          </p:nvSpPr>
          <p:spPr bwMode="ltGray">
            <a:xfrm>
              <a:off x="528" y="2400"/>
              <a:ext cx="5232" cy="1920"/>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bg2">
                <a:alpha val="30000"/>
              </a:schemeClr>
            </a:solidFill>
            <a:ln w="9525">
              <a:noFill/>
              <a:round/>
              <a:headEnd/>
              <a:tailEnd/>
            </a:ln>
          </p:spPr>
          <p:txBody>
            <a:bodyPr/>
            <a:lstStyle/>
            <a:p>
              <a:pPr>
                <a:defRPr/>
              </a:pPr>
              <a:endParaRPr lang="en-GB"/>
            </a:p>
          </p:txBody>
        </p:sp>
        <p:sp>
          <p:nvSpPr>
            <p:cNvPr id="7" name="Freeform 5"/>
            <p:cNvSpPr>
              <a:spLocks/>
            </p:cNvSpPr>
            <p:nvPr/>
          </p:nvSpPr>
          <p:spPr bwMode="ltGray">
            <a:xfrm>
              <a:off x="201" y="2377"/>
              <a:ext cx="3455"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a:defRPr/>
              </a:pPr>
              <a:endParaRPr lang="en-GB"/>
            </a:p>
          </p:txBody>
        </p:sp>
        <p:sp>
          <p:nvSpPr>
            <p:cNvPr id="8" name="Freeform 6"/>
            <p:cNvSpPr>
              <a:spLocks/>
            </p:cNvSpPr>
            <p:nvPr/>
          </p:nvSpPr>
          <p:spPr bwMode="ltGray">
            <a:xfrm>
              <a:off x="528" y="1104"/>
              <a:ext cx="4894"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a:defRPr/>
              </a:pPr>
              <a:endParaRPr lang="en-GB"/>
            </a:p>
          </p:txBody>
        </p:sp>
        <p:sp>
          <p:nvSpPr>
            <p:cNvPr id="9" name="Freeform 7"/>
            <p:cNvSpPr>
              <a:spLocks/>
            </p:cNvSpPr>
            <p:nvPr/>
          </p:nvSpPr>
          <p:spPr bwMode="ltGray">
            <a:xfrm>
              <a:off x="201" y="2377"/>
              <a:ext cx="30" cy="1958"/>
            </a:xfrm>
            <a:custGeom>
              <a:avLst/>
              <a:gdLst/>
              <a:ahLst/>
              <a:cxnLst>
                <a:cxn ang="0">
                  <a:pos x="0" y="0"/>
                </a:cxn>
                <a:cxn ang="0">
                  <a:pos x="0" y="1416"/>
                </a:cxn>
                <a:cxn ang="0">
                  <a:pos x="29" y="1416"/>
                </a:cxn>
                <a:cxn ang="0">
                  <a:pos x="30" y="27"/>
                </a:cxn>
                <a:cxn ang="0">
                  <a:pos x="0" y="0"/>
                </a:cxn>
                <a:cxn ang="0">
                  <a:pos x="0" y="0"/>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pPr>
                <a:defRPr/>
              </a:pPr>
              <a:endParaRPr lang="en-GB"/>
            </a:p>
          </p:txBody>
        </p:sp>
        <p:sp>
          <p:nvSpPr>
            <p:cNvPr id="10" name="Freeform 8"/>
            <p:cNvSpPr>
              <a:spLocks/>
            </p:cNvSpPr>
            <p:nvPr/>
          </p:nvSpPr>
          <p:spPr bwMode="ltGray">
            <a:xfrm>
              <a:off x="528" y="1104"/>
              <a:ext cx="29" cy="3225"/>
            </a:xfrm>
            <a:custGeom>
              <a:avLst/>
              <a:gdLst/>
              <a:ahLst/>
              <a:cxnLst>
                <a:cxn ang="0">
                  <a:pos x="0" y="0"/>
                </a:cxn>
                <a:cxn ang="0">
                  <a:pos x="0" y="2161"/>
                </a:cxn>
                <a:cxn ang="0">
                  <a:pos x="29" y="2161"/>
                </a:cxn>
                <a:cxn ang="0">
                  <a:pos x="27" y="27"/>
                </a:cxn>
                <a:cxn ang="0">
                  <a:pos x="0" y="0"/>
                </a:cxn>
                <a:cxn ang="0">
                  <a:pos x="0" y="0"/>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pPr>
                <a:defRPr/>
              </a:pPr>
              <a:endParaRPr lang="en-GB"/>
            </a:p>
          </p:txBody>
        </p:sp>
      </p:grpSp>
      <p:sp>
        <p:nvSpPr>
          <p:cNvPr id="132105" name="Rectangle 9"/>
          <p:cNvSpPr>
            <a:spLocks noGrp="1" noChangeArrowheads="1"/>
          </p:cNvSpPr>
          <p:nvPr>
            <p:ph type="ctrTitle" sz="quarter"/>
          </p:nvPr>
        </p:nvSpPr>
        <p:spPr>
          <a:xfrm>
            <a:off x="990600" y="1905000"/>
            <a:ext cx="7772400" cy="1736725"/>
          </a:xfrm>
        </p:spPr>
        <p:txBody>
          <a:bodyPr anchor="t"/>
          <a:lstStyle>
            <a:lvl1pPr>
              <a:defRPr sz="5400"/>
            </a:lvl1pPr>
          </a:lstStyle>
          <a:p>
            <a:r>
              <a:rPr lang="en-US"/>
              <a:t>Click to edit Master title style</a:t>
            </a:r>
          </a:p>
        </p:txBody>
      </p:sp>
      <p:sp>
        <p:nvSpPr>
          <p:cNvPr id="132106" name="Rectangle 10"/>
          <p:cNvSpPr>
            <a:spLocks noGrp="1" noChangeArrowheads="1"/>
          </p:cNvSpPr>
          <p:nvPr>
            <p:ph type="subTitle" sz="quarter" idx="1"/>
          </p:nvPr>
        </p:nvSpPr>
        <p:spPr>
          <a:xfrm>
            <a:off x="990600" y="3962400"/>
            <a:ext cx="6781800" cy="1752600"/>
          </a:xfrm>
        </p:spPr>
        <p:txBody>
          <a:bodyPr/>
          <a:lstStyle>
            <a:lvl1pPr marL="0" indent="0">
              <a:buFont typeface="Wingdings" pitchFamily="-65" charset="2"/>
              <a:buNone/>
              <a:defRPr/>
            </a:lvl1pPr>
          </a:lstStyle>
          <a:p>
            <a:r>
              <a:rPr lang="en-US"/>
              <a:t>Click to edit Master subtitle style</a:t>
            </a:r>
          </a:p>
        </p:txBody>
      </p:sp>
      <p:sp>
        <p:nvSpPr>
          <p:cNvPr id="11" name="Rectangle 11"/>
          <p:cNvSpPr>
            <a:spLocks noGrp="1" noChangeArrowheads="1"/>
          </p:cNvSpPr>
          <p:nvPr>
            <p:ph type="dt" sz="quarter" idx="10"/>
          </p:nvPr>
        </p:nvSpPr>
        <p:spPr>
          <a:xfrm>
            <a:off x="990600" y="6245225"/>
            <a:ext cx="1901825" cy="476250"/>
          </a:xfrm>
        </p:spPr>
        <p:txBody>
          <a:bodyPr/>
          <a:lstStyle>
            <a:lvl1pPr>
              <a:defRPr smtClean="0"/>
            </a:lvl1pPr>
          </a:lstStyle>
          <a:p>
            <a:pPr>
              <a:defRPr/>
            </a:pPr>
            <a:fld id="{C7D52C44-8FB5-487C-BDB0-DE7056EEB2B9}" type="datetime1">
              <a:rPr lang="en-US"/>
              <a:pPr>
                <a:defRPr/>
              </a:pPr>
              <a:t>10/31/2015</a:t>
            </a:fld>
            <a:endParaRPr lang="en-US"/>
          </a:p>
        </p:txBody>
      </p:sp>
      <p:sp>
        <p:nvSpPr>
          <p:cNvPr id="12" name="Rectangle 12"/>
          <p:cNvSpPr>
            <a:spLocks noGrp="1" noChangeArrowheads="1"/>
          </p:cNvSpPr>
          <p:nvPr>
            <p:ph type="ftr" sz="quarter" idx="11"/>
          </p:nvPr>
        </p:nvSpPr>
        <p:spPr>
          <a:xfrm>
            <a:off x="3468688" y="6245225"/>
            <a:ext cx="2895600" cy="476250"/>
          </a:xfrm>
        </p:spPr>
        <p:txBody>
          <a:bodyPr/>
          <a:lstStyle>
            <a:lvl1pPr>
              <a:defRPr smtClean="0"/>
            </a:lvl1pPr>
          </a:lstStyle>
          <a:p>
            <a:pPr>
              <a:defRPr/>
            </a:pPr>
            <a:endParaRPr lang="en-US"/>
          </a:p>
        </p:txBody>
      </p:sp>
      <p:sp>
        <p:nvSpPr>
          <p:cNvPr id="13" name="Rectangle 13"/>
          <p:cNvSpPr>
            <a:spLocks noGrp="1" noChangeArrowheads="1"/>
          </p:cNvSpPr>
          <p:nvPr>
            <p:ph type="sldNum" sz="quarter" idx="12"/>
          </p:nvPr>
        </p:nvSpPr>
        <p:spPr/>
        <p:txBody>
          <a:bodyPr/>
          <a:lstStyle>
            <a:lvl1pPr>
              <a:defRPr smtClean="0"/>
            </a:lvl1pPr>
          </a:lstStyle>
          <a:p>
            <a:pPr>
              <a:defRPr/>
            </a:pPr>
            <a:fld id="{EE373CDB-715D-41F2-8066-7311E1E374D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Rectangle 11"/>
          <p:cNvSpPr>
            <a:spLocks noGrp="1" noChangeArrowheads="1"/>
          </p:cNvSpPr>
          <p:nvPr>
            <p:ph type="dt" sz="half" idx="10"/>
          </p:nvPr>
        </p:nvSpPr>
        <p:spPr>
          <a:ln/>
        </p:spPr>
        <p:txBody>
          <a:bodyPr/>
          <a:lstStyle>
            <a:lvl1pPr>
              <a:defRPr/>
            </a:lvl1pPr>
          </a:lstStyle>
          <a:p>
            <a:pPr>
              <a:defRPr/>
            </a:pPr>
            <a:fld id="{96ED1EDE-8A71-4769-B22A-DF1E41DB096F}" type="datetime1">
              <a:rPr lang="en-US"/>
              <a:pPr>
                <a:defRPr/>
              </a:pPr>
              <a:t>10/31/2015</a:t>
            </a:fld>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CC1D919C-D905-4F52-8992-0E5F1ED3B33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8463" y="244475"/>
            <a:ext cx="2097087" cy="5851525"/>
          </a:xfrm>
        </p:spPr>
        <p:txBody>
          <a:bodyPr vert="eaVert"/>
          <a:lstStyle/>
          <a:p>
            <a:r>
              <a:rPr lang="en-GB" smtClean="0"/>
              <a:t>Click to edit Master title style</a:t>
            </a:r>
            <a:endParaRPr lang="en-GB"/>
          </a:p>
        </p:txBody>
      </p:sp>
      <p:sp>
        <p:nvSpPr>
          <p:cNvPr id="3" name="Vertical Text Placeholder 2"/>
          <p:cNvSpPr>
            <a:spLocks noGrp="1"/>
          </p:cNvSpPr>
          <p:nvPr>
            <p:ph type="body" orient="vert" idx="1"/>
          </p:nvPr>
        </p:nvSpPr>
        <p:spPr>
          <a:xfrm>
            <a:off x="457200" y="244475"/>
            <a:ext cx="6138863"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Rectangle 11"/>
          <p:cNvSpPr>
            <a:spLocks noGrp="1" noChangeArrowheads="1"/>
          </p:cNvSpPr>
          <p:nvPr>
            <p:ph type="dt" sz="half" idx="10"/>
          </p:nvPr>
        </p:nvSpPr>
        <p:spPr>
          <a:ln/>
        </p:spPr>
        <p:txBody>
          <a:bodyPr/>
          <a:lstStyle>
            <a:lvl1pPr>
              <a:defRPr/>
            </a:lvl1pPr>
          </a:lstStyle>
          <a:p>
            <a:pPr>
              <a:defRPr/>
            </a:pPr>
            <a:fld id="{8347FE8E-60A0-4954-9141-68CE9DB135D7}" type="datetime1">
              <a:rPr lang="en-US"/>
              <a:pPr>
                <a:defRPr/>
              </a:pPr>
              <a:t>10/31/2015</a:t>
            </a:fld>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53CABE34-F0C2-47D7-A615-343002305E7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Rectangle 11"/>
          <p:cNvSpPr>
            <a:spLocks noGrp="1" noChangeArrowheads="1"/>
          </p:cNvSpPr>
          <p:nvPr>
            <p:ph type="dt" sz="half" idx="10"/>
          </p:nvPr>
        </p:nvSpPr>
        <p:spPr>
          <a:ln/>
        </p:spPr>
        <p:txBody>
          <a:bodyPr/>
          <a:lstStyle>
            <a:lvl1pPr>
              <a:defRPr/>
            </a:lvl1pPr>
          </a:lstStyle>
          <a:p>
            <a:pPr>
              <a:defRPr/>
            </a:pPr>
            <a:fld id="{EDB35968-05E6-4720-AFFE-AC0581BACBAC}" type="datetime1">
              <a:rPr lang="en-US"/>
              <a:pPr>
                <a:defRPr/>
              </a:pPr>
              <a:t>10/31/2015</a:t>
            </a:fld>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DEDD6056-7AB2-4287-968A-C1DD93E98FA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fld id="{CAC7F60B-9B2B-4EF0-A298-6C81862461F1}" type="datetime1">
              <a:rPr lang="en-US"/>
              <a:pPr>
                <a:defRPr/>
              </a:pPr>
              <a:t>10/31/2015</a:t>
            </a:fld>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F3A0EB6F-22A4-4F52-AAED-7D6DD9BEC97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Content Placeholder 2"/>
          <p:cNvSpPr>
            <a:spLocks noGrp="1"/>
          </p:cNvSpPr>
          <p:nvPr>
            <p:ph sz="half" idx="1"/>
          </p:nvPr>
        </p:nvSpPr>
        <p:spPr>
          <a:xfrm>
            <a:off x="838200" y="1905000"/>
            <a:ext cx="39274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Content Placeholder 3"/>
          <p:cNvSpPr>
            <a:spLocks noGrp="1"/>
          </p:cNvSpPr>
          <p:nvPr>
            <p:ph sz="half" idx="2"/>
          </p:nvPr>
        </p:nvSpPr>
        <p:spPr>
          <a:xfrm>
            <a:off x="4918075" y="1905000"/>
            <a:ext cx="39274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5" name="Rectangle 11"/>
          <p:cNvSpPr>
            <a:spLocks noGrp="1" noChangeArrowheads="1"/>
          </p:cNvSpPr>
          <p:nvPr>
            <p:ph type="dt" sz="half" idx="10"/>
          </p:nvPr>
        </p:nvSpPr>
        <p:spPr>
          <a:ln/>
        </p:spPr>
        <p:txBody>
          <a:bodyPr/>
          <a:lstStyle>
            <a:lvl1pPr>
              <a:defRPr/>
            </a:lvl1pPr>
          </a:lstStyle>
          <a:p>
            <a:pPr>
              <a:defRPr/>
            </a:pPr>
            <a:fld id="{C97278AA-B71C-4F75-A1F2-D547EA06E0A9}" type="datetime1">
              <a:rPr lang="en-US"/>
              <a:pPr>
                <a:defRPr/>
              </a:pPr>
              <a:t>10/31/2015</a:t>
            </a:fld>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3AB7F905-8B90-4C90-ACF2-B7A70F89EB9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7" name="Rectangle 11"/>
          <p:cNvSpPr>
            <a:spLocks noGrp="1" noChangeArrowheads="1"/>
          </p:cNvSpPr>
          <p:nvPr>
            <p:ph type="dt" sz="half" idx="10"/>
          </p:nvPr>
        </p:nvSpPr>
        <p:spPr>
          <a:ln/>
        </p:spPr>
        <p:txBody>
          <a:bodyPr/>
          <a:lstStyle>
            <a:lvl1pPr>
              <a:defRPr/>
            </a:lvl1pPr>
          </a:lstStyle>
          <a:p>
            <a:pPr>
              <a:defRPr/>
            </a:pPr>
            <a:fld id="{E4C85EBE-CB53-4129-B380-6118113DB1DC}" type="datetime1">
              <a:rPr lang="en-US"/>
              <a:pPr>
                <a:defRPr/>
              </a:pPr>
              <a:t>10/31/2015</a:t>
            </a:fld>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D9E609E3-0000-4EB1-B233-DE155D1106B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Rectangle 11"/>
          <p:cNvSpPr>
            <a:spLocks noGrp="1" noChangeArrowheads="1"/>
          </p:cNvSpPr>
          <p:nvPr>
            <p:ph type="dt" sz="half" idx="10"/>
          </p:nvPr>
        </p:nvSpPr>
        <p:spPr>
          <a:ln/>
        </p:spPr>
        <p:txBody>
          <a:bodyPr/>
          <a:lstStyle>
            <a:lvl1pPr>
              <a:defRPr/>
            </a:lvl1pPr>
          </a:lstStyle>
          <a:p>
            <a:pPr>
              <a:defRPr/>
            </a:pPr>
            <a:fld id="{96F0729D-9B70-4FC6-927A-EA6664E11847}" type="datetime1">
              <a:rPr lang="en-US"/>
              <a:pPr>
                <a:defRPr/>
              </a:pPr>
              <a:t>10/31/2015</a:t>
            </a:fld>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20F3612B-2076-49F6-867E-2942AADDE17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fld id="{6FF62B45-D339-4A8D-A51F-5EE7B6BCBC81}" type="datetime1">
              <a:rPr lang="en-US"/>
              <a:pPr>
                <a:defRPr/>
              </a:pPr>
              <a:t>10/31/2015</a:t>
            </a:fld>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9F74D989-CA69-402F-9903-2953390B9D4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fld id="{E2DC7431-7CF2-4CAA-AEA3-30C8324B5495}" type="datetime1">
              <a:rPr lang="en-US"/>
              <a:pPr>
                <a:defRPr/>
              </a:pPr>
              <a:t>10/31/2015</a:t>
            </a:fld>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A6B6DA0C-73AA-469A-8F75-6735452EDEE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fld id="{0478169F-388B-48AB-A5F8-73B255FC5D8C}" type="datetime1">
              <a:rPr lang="en-US"/>
              <a:pPr>
                <a:defRPr/>
              </a:pPr>
              <a:t>10/31/2015</a:t>
            </a:fld>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25D5FEB9-86EA-4B29-9322-C551D750ECA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accent2"/>
            </a:gs>
          </a:gsLst>
          <a:lin ang="5400000" scaled="1"/>
        </a:gradFill>
        <a:effectLst/>
      </p:bgPr>
    </p:bg>
    <p:spTree>
      <p:nvGrpSpPr>
        <p:cNvPr id="1" name=""/>
        <p:cNvGrpSpPr/>
        <p:nvPr/>
      </p:nvGrpSpPr>
      <p:grpSpPr>
        <a:xfrm>
          <a:off x="0" y="0"/>
          <a:ext cx="0" cy="0"/>
          <a:chOff x="0" y="0"/>
          <a:chExt cx="0" cy="0"/>
        </a:xfrm>
      </p:grpSpPr>
      <p:grpSp>
        <p:nvGrpSpPr>
          <p:cNvPr id="1029" name="Group 2"/>
          <p:cNvGrpSpPr>
            <a:grpSpLocks/>
          </p:cNvGrpSpPr>
          <p:nvPr/>
        </p:nvGrpSpPr>
        <p:grpSpPr bwMode="auto">
          <a:xfrm>
            <a:off x="319088" y="1828800"/>
            <a:ext cx="8824912" cy="5029200"/>
            <a:chOff x="201" y="1152"/>
            <a:chExt cx="5559" cy="3168"/>
          </a:xfrm>
        </p:grpSpPr>
        <p:sp>
          <p:nvSpPr>
            <p:cNvPr id="131075" name="Freeform 3"/>
            <p:cNvSpPr>
              <a:spLocks/>
            </p:cNvSpPr>
            <p:nvPr/>
          </p:nvSpPr>
          <p:spPr bwMode="ltGray">
            <a:xfrm>
              <a:off x="528" y="2909"/>
              <a:ext cx="5232" cy="1411"/>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bg2">
                <a:alpha val="30000"/>
              </a:schemeClr>
            </a:solidFill>
            <a:ln w="9525">
              <a:noFill/>
              <a:round/>
              <a:headEnd/>
              <a:tailEnd/>
            </a:ln>
          </p:spPr>
          <p:txBody>
            <a:bodyPr/>
            <a:lstStyle/>
            <a:p>
              <a:pPr>
                <a:defRPr/>
              </a:pPr>
              <a:endParaRPr lang="en-GB"/>
            </a:p>
          </p:txBody>
        </p:sp>
        <p:sp>
          <p:nvSpPr>
            <p:cNvPr id="131076" name="Freeform 4"/>
            <p:cNvSpPr>
              <a:spLocks/>
            </p:cNvSpPr>
            <p:nvPr/>
          </p:nvSpPr>
          <p:spPr bwMode="ltGray">
            <a:xfrm>
              <a:off x="210" y="1152"/>
              <a:ext cx="5550" cy="3168"/>
            </a:xfrm>
            <a:custGeom>
              <a:avLst/>
              <a:gdLst/>
              <a:ahLst/>
              <a:cxnLst>
                <a:cxn ang="0">
                  <a:pos x="330" y="1764"/>
                </a:cxn>
                <a:cxn ang="0">
                  <a:pos x="0" y="1764"/>
                </a:cxn>
                <a:cxn ang="0">
                  <a:pos x="0" y="3168"/>
                </a:cxn>
                <a:cxn ang="0">
                  <a:pos x="5550" y="3168"/>
                </a:cxn>
                <a:cxn ang="0">
                  <a:pos x="5550" y="0"/>
                </a:cxn>
                <a:cxn ang="0">
                  <a:pos x="330" y="0"/>
                </a:cxn>
                <a:cxn ang="0">
                  <a:pos x="330" y="1764"/>
                </a:cxn>
              </a:cxnLst>
              <a:rect l="0" t="0" r="r" b="b"/>
              <a:pathLst>
                <a:path w="5550" h="3168">
                  <a:moveTo>
                    <a:pt x="330" y="1764"/>
                  </a:moveTo>
                  <a:lnTo>
                    <a:pt x="0" y="1764"/>
                  </a:lnTo>
                  <a:lnTo>
                    <a:pt x="0" y="3168"/>
                  </a:lnTo>
                  <a:lnTo>
                    <a:pt x="5550" y="3168"/>
                  </a:lnTo>
                  <a:lnTo>
                    <a:pt x="5550" y="0"/>
                  </a:lnTo>
                  <a:lnTo>
                    <a:pt x="330" y="0"/>
                  </a:lnTo>
                  <a:lnTo>
                    <a:pt x="330" y="1764"/>
                  </a:lnTo>
                  <a:close/>
                </a:path>
              </a:pathLst>
            </a:custGeom>
            <a:solidFill>
              <a:schemeClr val="bg2">
                <a:alpha val="30000"/>
              </a:schemeClr>
            </a:solidFill>
            <a:ln w="9525">
              <a:noFill/>
              <a:round/>
              <a:headEnd/>
              <a:tailEnd/>
            </a:ln>
          </p:spPr>
          <p:txBody>
            <a:bodyPr/>
            <a:lstStyle/>
            <a:p>
              <a:pPr>
                <a:defRPr/>
              </a:pPr>
              <a:endParaRPr lang="en-GB"/>
            </a:p>
          </p:txBody>
        </p:sp>
        <p:sp>
          <p:nvSpPr>
            <p:cNvPr id="131077" name="Freeform 5"/>
            <p:cNvSpPr>
              <a:spLocks/>
            </p:cNvSpPr>
            <p:nvPr/>
          </p:nvSpPr>
          <p:spPr bwMode="ltGray">
            <a:xfrm>
              <a:off x="528" y="2932"/>
              <a:ext cx="5232" cy="1388"/>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accent2">
                <a:alpha val="0"/>
              </a:schemeClr>
            </a:solidFill>
            <a:ln w="9525">
              <a:noFill/>
              <a:round/>
              <a:headEnd/>
              <a:tailEnd/>
            </a:ln>
          </p:spPr>
          <p:txBody>
            <a:bodyPr/>
            <a:lstStyle/>
            <a:p>
              <a:pPr>
                <a:defRPr/>
              </a:pPr>
              <a:endParaRPr lang="en-GB"/>
            </a:p>
          </p:txBody>
        </p:sp>
        <p:sp>
          <p:nvSpPr>
            <p:cNvPr id="131078" name="Freeform 6"/>
            <p:cNvSpPr>
              <a:spLocks/>
            </p:cNvSpPr>
            <p:nvPr/>
          </p:nvSpPr>
          <p:spPr bwMode="ltGray">
            <a:xfrm>
              <a:off x="528" y="1152"/>
              <a:ext cx="4607"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a:defRPr/>
              </a:pPr>
              <a:endParaRPr lang="en-GB"/>
            </a:p>
          </p:txBody>
        </p:sp>
        <p:sp>
          <p:nvSpPr>
            <p:cNvPr id="131079" name="Freeform 7"/>
            <p:cNvSpPr>
              <a:spLocks/>
            </p:cNvSpPr>
            <p:nvPr/>
          </p:nvSpPr>
          <p:spPr bwMode="ltGray">
            <a:xfrm>
              <a:off x="528" y="1152"/>
              <a:ext cx="29" cy="1785"/>
            </a:xfrm>
            <a:custGeom>
              <a:avLst/>
              <a:gdLst/>
              <a:ahLst/>
              <a:cxnLst>
                <a:cxn ang="0">
                  <a:pos x="0" y="0"/>
                </a:cxn>
                <a:cxn ang="0">
                  <a:pos x="0" y="2161"/>
                </a:cxn>
                <a:cxn ang="0">
                  <a:pos x="29" y="2161"/>
                </a:cxn>
                <a:cxn ang="0">
                  <a:pos x="27" y="27"/>
                </a:cxn>
                <a:cxn ang="0">
                  <a:pos x="0" y="0"/>
                </a:cxn>
                <a:cxn ang="0">
                  <a:pos x="0" y="0"/>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en-GB"/>
            </a:p>
          </p:txBody>
        </p:sp>
        <p:sp>
          <p:nvSpPr>
            <p:cNvPr id="131080" name="Freeform 8"/>
            <p:cNvSpPr>
              <a:spLocks/>
            </p:cNvSpPr>
            <p:nvPr/>
          </p:nvSpPr>
          <p:spPr bwMode="ltGray">
            <a:xfrm>
              <a:off x="527" y="2904"/>
              <a:ext cx="29" cy="1416"/>
            </a:xfrm>
            <a:custGeom>
              <a:avLst/>
              <a:gdLst/>
              <a:ahLst/>
              <a:cxnLst>
                <a:cxn ang="0">
                  <a:pos x="0" y="1416"/>
                </a:cxn>
                <a:cxn ang="0">
                  <a:pos x="29" y="1416"/>
                </a:cxn>
                <a:cxn ang="0">
                  <a:pos x="28" y="24"/>
                </a:cxn>
                <a:cxn ang="0">
                  <a:pos x="0" y="0"/>
                </a:cxn>
                <a:cxn ang="0">
                  <a:pos x="0" y="1416"/>
                </a:cxn>
              </a:cxnLst>
              <a:rect l="0" t="0" r="r" b="b"/>
              <a:pathLst>
                <a:path w="29" h="1416">
                  <a:moveTo>
                    <a:pt x="0" y="1416"/>
                  </a:moveTo>
                  <a:lnTo>
                    <a:pt x="29" y="1416"/>
                  </a:lnTo>
                  <a:lnTo>
                    <a:pt x="28" y="24"/>
                  </a:lnTo>
                  <a:lnTo>
                    <a:pt x="0" y="0"/>
                  </a:lnTo>
                  <a:lnTo>
                    <a:pt x="0" y="1416"/>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pPr>
                <a:defRPr/>
              </a:pPr>
              <a:endParaRPr lang="en-GB"/>
            </a:p>
          </p:txBody>
        </p:sp>
        <p:sp>
          <p:nvSpPr>
            <p:cNvPr id="131081" name="Freeform 9"/>
            <p:cNvSpPr>
              <a:spLocks/>
            </p:cNvSpPr>
            <p:nvPr/>
          </p:nvSpPr>
          <p:spPr bwMode="ltGray">
            <a:xfrm>
              <a:off x="201" y="2904"/>
              <a:ext cx="2879"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a:defRPr/>
              </a:pPr>
              <a:endParaRPr lang="en-GB"/>
            </a:p>
          </p:txBody>
        </p:sp>
        <p:sp>
          <p:nvSpPr>
            <p:cNvPr id="131082" name="Freeform 10"/>
            <p:cNvSpPr>
              <a:spLocks/>
            </p:cNvSpPr>
            <p:nvPr/>
          </p:nvSpPr>
          <p:spPr bwMode="ltGray">
            <a:xfrm>
              <a:off x="201" y="2904"/>
              <a:ext cx="30" cy="1416"/>
            </a:xfrm>
            <a:custGeom>
              <a:avLst/>
              <a:gdLst/>
              <a:ahLst/>
              <a:cxnLst>
                <a:cxn ang="0">
                  <a:pos x="0" y="0"/>
                </a:cxn>
                <a:cxn ang="0">
                  <a:pos x="0" y="1416"/>
                </a:cxn>
                <a:cxn ang="0">
                  <a:pos x="29" y="1416"/>
                </a:cxn>
                <a:cxn ang="0">
                  <a:pos x="30" y="27"/>
                </a:cxn>
                <a:cxn ang="0">
                  <a:pos x="0" y="0"/>
                </a:cxn>
                <a:cxn ang="0">
                  <a:pos x="0" y="0"/>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10001"/>
                  </a:schemeClr>
                </a:gs>
              </a:gsLst>
              <a:lin ang="5400000" scaled="1"/>
            </a:gradFill>
            <a:ln w="9525" cap="flat" cmpd="sng">
              <a:noFill/>
              <a:prstDash val="solid"/>
              <a:round/>
              <a:headEnd type="none" w="med" len="med"/>
              <a:tailEnd type="none" w="med" len="med"/>
            </a:ln>
            <a:effectLst/>
          </p:spPr>
          <p:txBody>
            <a:bodyPr/>
            <a:lstStyle/>
            <a:p>
              <a:pPr>
                <a:defRPr/>
              </a:pPr>
              <a:endParaRPr lang="en-GB"/>
            </a:p>
          </p:txBody>
        </p:sp>
      </p:grpSp>
      <p:sp>
        <p:nvSpPr>
          <p:cNvPr id="131083" name="Rectangle 11"/>
          <p:cNvSpPr>
            <a:spLocks noGrp="1" noChangeArrowheads="1"/>
          </p:cNvSpPr>
          <p:nvPr>
            <p:ph type="dt" sz="half" idx="2"/>
          </p:nvPr>
        </p:nvSpPr>
        <p:spPr bwMode="auto">
          <a:xfrm>
            <a:off x="838200" y="6245225"/>
            <a:ext cx="19018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smtClean="0">
                <a:effectLst>
                  <a:outerShdw blurRad="38100" dist="38100" dir="2700000" algn="tl">
                    <a:srgbClr val="FFFFFF"/>
                  </a:outerShdw>
                </a:effectLst>
              </a:defRPr>
            </a:lvl1pPr>
          </a:lstStyle>
          <a:p>
            <a:pPr>
              <a:defRPr/>
            </a:pPr>
            <a:fld id="{88C9EAD3-9999-4596-A77E-CD19A1A0D32E}" type="datetime1">
              <a:rPr lang="en-US"/>
              <a:pPr>
                <a:defRPr/>
              </a:pPr>
              <a:t>10/31/2015</a:t>
            </a:fld>
            <a:endParaRPr lang="en-US"/>
          </a:p>
        </p:txBody>
      </p:sp>
      <p:sp>
        <p:nvSpPr>
          <p:cNvPr id="131084" name="Rectangle 12"/>
          <p:cNvSpPr>
            <a:spLocks noGrp="1" noChangeArrowheads="1"/>
          </p:cNvSpPr>
          <p:nvPr>
            <p:ph type="ftr" sz="quarter" idx="3"/>
          </p:nvPr>
        </p:nvSpPr>
        <p:spPr bwMode="auto">
          <a:xfrm>
            <a:off x="34290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smtClean="0">
                <a:effectLst>
                  <a:outerShdw blurRad="38100" dist="38100" dir="2700000" algn="tl">
                    <a:srgbClr val="FFFFFF"/>
                  </a:outerShdw>
                </a:effectLst>
              </a:defRPr>
            </a:lvl1pPr>
          </a:lstStyle>
          <a:p>
            <a:pPr>
              <a:defRPr/>
            </a:pPr>
            <a:endParaRPr lang="en-US"/>
          </a:p>
        </p:txBody>
      </p:sp>
      <p:sp>
        <p:nvSpPr>
          <p:cNvPr id="131085" name="Rectangle 13"/>
          <p:cNvSpPr>
            <a:spLocks noGrp="1" noChangeArrowheads="1"/>
          </p:cNvSpPr>
          <p:nvPr>
            <p:ph type="sldNum" sz="quarter" idx="4"/>
          </p:nvPr>
        </p:nvSpPr>
        <p:spPr bwMode="auto">
          <a:xfrm>
            <a:off x="6937375" y="6245225"/>
            <a:ext cx="19018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effectLst>
                  <a:outerShdw blurRad="38100" dist="38100" dir="2700000" algn="tl">
                    <a:srgbClr val="FFFFFF"/>
                  </a:outerShdw>
                </a:effectLst>
              </a:defRPr>
            </a:lvl1pPr>
          </a:lstStyle>
          <a:p>
            <a:pPr>
              <a:defRPr/>
            </a:pPr>
            <a:fld id="{82C4131D-3B7B-4BBB-8963-EA75380EFB3E}" type="slidenum">
              <a:rPr lang="en-US"/>
              <a:pPr>
                <a:defRPr/>
              </a:pPr>
              <a:t>‹#›</a:t>
            </a:fld>
            <a:endParaRPr lang="en-US"/>
          </a:p>
        </p:txBody>
      </p:sp>
      <p:sp>
        <p:nvSpPr>
          <p:cNvPr id="131086" name="Rectangle 14"/>
          <p:cNvSpPr>
            <a:spLocks noGrp="1" noRot="1" noChangeArrowheads="1"/>
          </p:cNvSpPr>
          <p:nvPr>
            <p:ph type="title"/>
          </p:nvPr>
        </p:nvSpPr>
        <p:spPr bwMode="auto">
          <a:xfrm>
            <a:off x="457200" y="244475"/>
            <a:ext cx="7543800"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1087" name="Rectangle 15"/>
          <p:cNvSpPr>
            <a:spLocks noGrp="1" noRot="1" noChangeArrowheads="1"/>
          </p:cNvSpPr>
          <p:nvPr>
            <p:ph type="body" idx="1"/>
          </p:nvPr>
        </p:nvSpPr>
        <p:spPr bwMode="auto">
          <a:xfrm>
            <a:off x="838200" y="1905000"/>
            <a:ext cx="8007350" cy="419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graphicFrame>
        <p:nvGraphicFramePr>
          <p:cNvPr id="1026" name="Object 2"/>
          <p:cNvGraphicFramePr>
            <a:graphicFrameLocks noChangeAspect="1"/>
          </p:cNvGraphicFramePr>
          <p:nvPr/>
        </p:nvGraphicFramePr>
        <p:xfrm>
          <a:off x="8029575" y="0"/>
          <a:ext cx="1038225" cy="1219200"/>
        </p:xfrm>
        <a:graphic>
          <a:graphicData uri="http://schemas.openxmlformats.org/presentationml/2006/ole">
            <p:oleObj spid="_x0000_s1026" name="Document" r:id="rId14" imgW="4801270" imgH="5639587" progId="Word.Document.12">
              <p:link updateAutomatic="1"/>
            </p:oleObj>
          </a:graphicData>
        </a:graphic>
      </p:graphicFrame>
      <p:graphicFrame>
        <p:nvGraphicFramePr>
          <p:cNvPr id="1027" name="Object 3"/>
          <p:cNvGraphicFramePr>
            <a:graphicFrameLocks noChangeAspect="1"/>
          </p:cNvGraphicFramePr>
          <p:nvPr/>
        </p:nvGraphicFramePr>
        <p:xfrm>
          <a:off x="8029575" y="1219200"/>
          <a:ext cx="1042988" cy="638175"/>
        </p:xfrm>
        <a:graphic>
          <a:graphicData uri="http://schemas.openxmlformats.org/presentationml/2006/ole">
            <p:oleObj spid="_x0000_s1027" name="Document" r:id="rId14" imgW="6592220" imgH="4039164" progId="Word.Document.12">
              <p:link updateAutomatic="1"/>
            </p:oleObj>
          </a:graphicData>
        </a:graphic>
      </p:graphicFrame>
    </p:spTree>
  </p:cSld>
  <p:clrMap bg1="lt1" tx1="dk1" bg2="lt2" tx2="dk2" accent1="accent1" accent2="accent2" accent3="accent3" accent4="accent4" accent5="accent5" accent6="accent6" hlink="hlink" folHlink="folHlink"/>
  <p:sldLayoutIdLst>
    <p:sldLayoutId id="2147483726"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108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108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108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108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108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87" grpId="0" build="p">
        <p:tmplLst>
          <p:tmpl lvl="1">
            <p:tnLst>
              <p:par>
                <p:cTn presetID="1" presetClass="entr" presetSubtype="0" fill="hold" nodeType="clickEffect">
                  <p:stCondLst>
                    <p:cond delay="0"/>
                  </p:stCondLst>
                  <p:childTnLst>
                    <p:set>
                      <p:cBhvr>
                        <p:cTn dur="1" fill="hold">
                          <p:stCondLst>
                            <p:cond delay="0"/>
                          </p:stCondLst>
                        </p:cTn>
                        <p:tgtEl>
                          <p:spTgt spid="13108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108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108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108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1087"/>
                        </p:tgtEl>
                        <p:attrNameLst>
                          <p:attrName>style.visibility</p:attrName>
                        </p:attrNameLst>
                      </p:cBhvr>
                      <p:to>
                        <p:strVal val="visible"/>
                      </p:to>
                    </p:set>
                  </p:childTnLst>
                </p:cTn>
              </p:par>
            </p:tnLst>
          </p:tmpl>
        </p:tmplLst>
      </p:bldP>
    </p:bldLst>
  </p:timing>
  <p:txStyles>
    <p:titleStyle>
      <a:lvl1pPr algn="l" rtl="0" eaLnBrk="0" fontAlgn="base" hangingPunct="0">
        <a:spcBef>
          <a:spcPct val="0"/>
        </a:spcBef>
        <a:spcAft>
          <a:spcPct val="0"/>
        </a:spcAft>
        <a:defRPr sz="4400" b="1">
          <a:solidFill>
            <a:schemeClr val="tx2"/>
          </a:solidFill>
          <a:effectLst>
            <a:outerShdw blurRad="38100" dist="38100" dir="2700000" algn="tl">
              <a:srgbClr val="FFFFFF"/>
            </a:outerShdw>
          </a:effectLst>
          <a:latin typeface="+mj-lt"/>
          <a:ea typeface="ＭＳ Ｐゴシック" pitchFamily="-65" charset="-128"/>
          <a:cs typeface="ＭＳ Ｐゴシック" pitchFamily="-65" charset="-128"/>
        </a:defRPr>
      </a:lvl1pPr>
      <a:lvl2pPr algn="l" rtl="0" eaLnBrk="0" fontAlgn="base" hangingPunct="0">
        <a:spcBef>
          <a:spcPct val="0"/>
        </a:spcBef>
        <a:spcAft>
          <a:spcPct val="0"/>
        </a:spcAft>
        <a:defRPr sz="4400" b="1">
          <a:solidFill>
            <a:schemeClr val="tx2"/>
          </a:solidFill>
          <a:effectLst>
            <a:outerShdw blurRad="38100" dist="38100" dir="2700000" algn="tl">
              <a:srgbClr val="FFFFFF"/>
            </a:outerShdw>
          </a:effectLst>
          <a:latin typeface="Arial Black" pitchFamily="-65" charset="0"/>
          <a:ea typeface="ＭＳ Ｐゴシック" pitchFamily="-65" charset="-128"/>
          <a:cs typeface="ＭＳ Ｐゴシック" pitchFamily="-65" charset="-128"/>
        </a:defRPr>
      </a:lvl2pPr>
      <a:lvl3pPr algn="l" rtl="0" eaLnBrk="0" fontAlgn="base" hangingPunct="0">
        <a:spcBef>
          <a:spcPct val="0"/>
        </a:spcBef>
        <a:spcAft>
          <a:spcPct val="0"/>
        </a:spcAft>
        <a:defRPr sz="4400" b="1">
          <a:solidFill>
            <a:schemeClr val="tx2"/>
          </a:solidFill>
          <a:effectLst>
            <a:outerShdw blurRad="38100" dist="38100" dir="2700000" algn="tl">
              <a:srgbClr val="FFFFFF"/>
            </a:outerShdw>
          </a:effectLst>
          <a:latin typeface="Arial Black" pitchFamily="-65" charset="0"/>
          <a:ea typeface="ＭＳ Ｐゴシック" pitchFamily="-65" charset="-128"/>
          <a:cs typeface="ＭＳ Ｐゴシック" pitchFamily="-65" charset="-128"/>
        </a:defRPr>
      </a:lvl3pPr>
      <a:lvl4pPr algn="l" rtl="0" eaLnBrk="0" fontAlgn="base" hangingPunct="0">
        <a:spcBef>
          <a:spcPct val="0"/>
        </a:spcBef>
        <a:spcAft>
          <a:spcPct val="0"/>
        </a:spcAft>
        <a:defRPr sz="4400" b="1">
          <a:solidFill>
            <a:schemeClr val="tx2"/>
          </a:solidFill>
          <a:effectLst>
            <a:outerShdw blurRad="38100" dist="38100" dir="2700000" algn="tl">
              <a:srgbClr val="FFFFFF"/>
            </a:outerShdw>
          </a:effectLst>
          <a:latin typeface="Arial Black" pitchFamily="-65" charset="0"/>
          <a:ea typeface="ＭＳ Ｐゴシック" pitchFamily="-65" charset="-128"/>
          <a:cs typeface="ＭＳ Ｐゴシック" pitchFamily="-65" charset="-128"/>
        </a:defRPr>
      </a:lvl4pPr>
      <a:lvl5pPr algn="l" rtl="0" eaLnBrk="0" fontAlgn="base" hangingPunct="0">
        <a:spcBef>
          <a:spcPct val="0"/>
        </a:spcBef>
        <a:spcAft>
          <a:spcPct val="0"/>
        </a:spcAft>
        <a:defRPr sz="4400" b="1">
          <a:solidFill>
            <a:schemeClr val="tx2"/>
          </a:solidFill>
          <a:effectLst>
            <a:outerShdw blurRad="38100" dist="38100" dir="2700000" algn="tl">
              <a:srgbClr val="FFFFFF"/>
            </a:outerShdw>
          </a:effectLst>
          <a:latin typeface="Arial Black" pitchFamily="-65" charset="0"/>
          <a:ea typeface="ＭＳ Ｐゴシック" pitchFamily="-65" charset="-128"/>
          <a:cs typeface="ＭＳ Ｐゴシック" pitchFamily="-65" charset="-128"/>
        </a:defRPr>
      </a:lvl5pPr>
      <a:lvl6pPr marL="457200" algn="l" rtl="0" fontAlgn="base">
        <a:spcBef>
          <a:spcPct val="0"/>
        </a:spcBef>
        <a:spcAft>
          <a:spcPct val="0"/>
        </a:spcAft>
        <a:defRPr sz="4400" b="1">
          <a:solidFill>
            <a:schemeClr val="tx2"/>
          </a:solidFill>
          <a:effectLst>
            <a:outerShdw blurRad="38100" dist="38100" dir="2700000" algn="tl">
              <a:srgbClr val="FFFFFF"/>
            </a:outerShdw>
          </a:effectLst>
          <a:latin typeface="Arial Black" pitchFamily="-65" charset="0"/>
        </a:defRPr>
      </a:lvl6pPr>
      <a:lvl7pPr marL="914400" algn="l" rtl="0" fontAlgn="base">
        <a:spcBef>
          <a:spcPct val="0"/>
        </a:spcBef>
        <a:spcAft>
          <a:spcPct val="0"/>
        </a:spcAft>
        <a:defRPr sz="4400" b="1">
          <a:solidFill>
            <a:schemeClr val="tx2"/>
          </a:solidFill>
          <a:effectLst>
            <a:outerShdw blurRad="38100" dist="38100" dir="2700000" algn="tl">
              <a:srgbClr val="FFFFFF"/>
            </a:outerShdw>
          </a:effectLst>
          <a:latin typeface="Arial Black" pitchFamily="-65" charset="0"/>
        </a:defRPr>
      </a:lvl7pPr>
      <a:lvl8pPr marL="1371600" algn="l" rtl="0" fontAlgn="base">
        <a:spcBef>
          <a:spcPct val="0"/>
        </a:spcBef>
        <a:spcAft>
          <a:spcPct val="0"/>
        </a:spcAft>
        <a:defRPr sz="4400" b="1">
          <a:solidFill>
            <a:schemeClr val="tx2"/>
          </a:solidFill>
          <a:effectLst>
            <a:outerShdw blurRad="38100" dist="38100" dir="2700000" algn="tl">
              <a:srgbClr val="FFFFFF"/>
            </a:outerShdw>
          </a:effectLst>
          <a:latin typeface="Arial Black" pitchFamily="-65" charset="0"/>
        </a:defRPr>
      </a:lvl8pPr>
      <a:lvl9pPr marL="1828800" algn="l" rtl="0" fontAlgn="base">
        <a:spcBef>
          <a:spcPct val="0"/>
        </a:spcBef>
        <a:spcAft>
          <a:spcPct val="0"/>
        </a:spcAft>
        <a:defRPr sz="4400" b="1">
          <a:solidFill>
            <a:schemeClr val="tx2"/>
          </a:solidFill>
          <a:effectLst>
            <a:outerShdw blurRad="38100" dist="38100" dir="2700000" algn="tl">
              <a:srgbClr val="FFFFFF"/>
            </a:outerShdw>
          </a:effectLst>
          <a:latin typeface="Arial Black" pitchFamily="-65" charset="0"/>
        </a:defRPr>
      </a:lvl9pPr>
    </p:titleStyle>
    <p:bodyStyle>
      <a:lvl1pPr marL="342900" indent="-342900" algn="l" rtl="0" eaLnBrk="0" fontAlgn="base" hangingPunct="0">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FFFFFF"/>
            </a:outerShdw>
          </a:effectLst>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lr>
          <a:schemeClr val="accent2"/>
        </a:buClr>
        <a:buFont typeface="Wingdings" pitchFamily="2" charset="2"/>
        <a:buChar char="§"/>
        <a:defRPr sz="2800">
          <a:solidFill>
            <a:schemeClr val="tx1"/>
          </a:solidFill>
          <a:effectLst>
            <a:outerShdw blurRad="38100" dist="38100" dir="2700000" algn="tl">
              <a:srgbClr val="FFFFFF"/>
            </a:outerShdw>
          </a:effectLst>
          <a:latin typeface="+mn-lt"/>
          <a:ea typeface="ＭＳ Ｐゴシック" pitchFamily="-65" charset="-128"/>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FFFFFF"/>
            </a:outerShdw>
          </a:effectLst>
          <a:latin typeface="+mn-lt"/>
          <a:ea typeface="ＭＳ Ｐゴシック" pitchFamily="-65" charset="-128"/>
        </a:defRPr>
      </a:lvl3pPr>
      <a:lvl4pPr marL="1600200" indent="-228600" algn="l" rtl="0" eaLnBrk="0" fontAlgn="base" hangingPunct="0">
        <a:spcBef>
          <a:spcPct val="20000"/>
        </a:spcBef>
        <a:spcAft>
          <a:spcPct val="0"/>
        </a:spcAft>
        <a:buClr>
          <a:schemeClr val="accent2"/>
        </a:buClr>
        <a:buFont typeface="Wingdings" pitchFamily="2" charset="2"/>
        <a:buChar char="§"/>
        <a:defRPr sz="2000">
          <a:solidFill>
            <a:schemeClr val="tx1"/>
          </a:solidFill>
          <a:effectLst>
            <a:outerShdw blurRad="38100" dist="38100" dir="2700000" algn="tl">
              <a:srgbClr val="FFFFFF"/>
            </a:outerShdw>
          </a:effectLst>
          <a:latin typeface="+mn-lt"/>
          <a:ea typeface="ＭＳ Ｐゴシック" pitchFamily="-65" charset="-128"/>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FFFFFF"/>
            </a:outerShdw>
          </a:effectLst>
          <a:latin typeface="+mn-lt"/>
          <a:ea typeface="ＭＳ Ｐゴシック" pitchFamily="-65" charset="-128"/>
        </a:defRPr>
      </a:lvl5pPr>
      <a:lvl6pPr marL="2514600" indent="-228600" algn="l" rtl="0" fontAlgn="base">
        <a:spcBef>
          <a:spcPct val="20000"/>
        </a:spcBef>
        <a:spcAft>
          <a:spcPct val="0"/>
        </a:spcAft>
        <a:buClr>
          <a:schemeClr val="hlink"/>
        </a:buClr>
        <a:buFont typeface="Wingdings" pitchFamily="-65" charset="2"/>
        <a:buChar char="§"/>
        <a:defRPr sz="2000">
          <a:solidFill>
            <a:schemeClr val="tx1"/>
          </a:solidFill>
          <a:effectLst>
            <a:outerShdw blurRad="38100" dist="38100" dir="2700000" algn="tl">
              <a:srgbClr val="FFFFFF"/>
            </a:outerShdw>
          </a:effectLst>
          <a:latin typeface="+mn-lt"/>
          <a:ea typeface="ＭＳ Ｐゴシック" pitchFamily="-65" charset="-128"/>
        </a:defRPr>
      </a:lvl6pPr>
      <a:lvl7pPr marL="2971800" indent="-228600" algn="l" rtl="0" fontAlgn="base">
        <a:spcBef>
          <a:spcPct val="20000"/>
        </a:spcBef>
        <a:spcAft>
          <a:spcPct val="0"/>
        </a:spcAft>
        <a:buClr>
          <a:schemeClr val="hlink"/>
        </a:buClr>
        <a:buFont typeface="Wingdings" pitchFamily="-65" charset="2"/>
        <a:buChar char="§"/>
        <a:defRPr sz="2000">
          <a:solidFill>
            <a:schemeClr val="tx1"/>
          </a:solidFill>
          <a:effectLst>
            <a:outerShdw blurRad="38100" dist="38100" dir="2700000" algn="tl">
              <a:srgbClr val="FFFFFF"/>
            </a:outerShdw>
          </a:effectLst>
          <a:latin typeface="+mn-lt"/>
          <a:ea typeface="ＭＳ Ｐゴシック" pitchFamily="-65" charset="-128"/>
        </a:defRPr>
      </a:lvl7pPr>
      <a:lvl8pPr marL="3429000" indent="-228600" algn="l" rtl="0" fontAlgn="base">
        <a:spcBef>
          <a:spcPct val="20000"/>
        </a:spcBef>
        <a:spcAft>
          <a:spcPct val="0"/>
        </a:spcAft>
        <a:buClr>
          <a:schemeClr val="hlink"/>
        </a:buClr>
        <a:buFont typeface="Wingdings" pitchFamily="-65" charset="2"/>
        <a:buChar char="§"/>
        <a:defRPr sz="2000">
          <a:solidFill>
            <a:schemeClr val="tx1"/>
          </a:solidFill>
          <a:effectLst>
            <a:outerShdw blurRad="38100" dist="38100" dir="2700000" algn="tl">
              <a:srgbClr val="FFFFFF"/>
            </a:outerShdw>
          </a:effectLst>
          <a:latin typeface="+mn-lt"/>
          <a:ea typeface="ＭＳ Ｐゴシック" pitchFamily="-65" charset="-128"/>
        </a:defRPr>
      </a:lvl8pPr>
      <a:lvl9pPr marL="3886200" indent="-228600" algn="l" rtl="0" fontAlgn="base">
        <a:spcBef>
          <a:spcPct val="20000"/>
        </a:spcBef>
        <a:spcAft>
          <a:spcPct val="0"/>
        </a:spcAft>
        <a:buClr>
          <a:schemeClr val="hlink"/>
        </a:buClr>
        <a:buFont typeface="Wingdings" pitchFamily="-65" charset="2"/>
        <a:buChar char="§"/>
        <a:defRPr sz="2000">
          <a:solidFill>
            <a:schemeClr val="tx1"/>
          </a:solidFill>
          <a:effectLst>
            <a:outerShdw blurRad="38100" dist="38100" dir="2700000" algn="tl">
              <a:srgbClr val="FFFFFF"/>
            </a:outerShdw>
          </a:effectLst>
          <a:latin typeface="+mn-lt"/>
          <a:ea typeface="ＭＳ Ｐゴシック" pitchFamily="-65" charset="-128"/>
        </a:defRPr>
      </a:lvl9pPr>
    </p:bodyStyle>
    <p:otherStyle>
      <a:defPPr>
        <a:defRPr lang="en-GB"/>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mtp.co.uk/"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Title 3"/>
          <p:cNvSpPr>
            <a:spLocks noGrp="1"/>
          </p:cNvSpPr>
          <p:nvPr>
            <p:ph type="ctrTitle" idx="4294967295"/>
          </p:nvPr>
        </p:nvSpPr>
        <p:spPr>
          <a:xfrm>
            <a:off x="685800" y="2130425"/>
            <a:ext cx="7772400" cy="1470025"/>
          </a:xfrm>
        </p:spPr>
        <p:txBody>
          <a:bodyPr/>
          <a:lstStyle/>
          <a:p>
            <a:pPr eaLnBrk="1" hangingPunct="1">
              <a:defRPr/>
            </a:pPr>
            <a:r>
              <a:rPr lang="en-GB" sz="4800" dirty="0" smtClean="0"/>
              <a:t>Mathematics departments making autonomous change</a:t>
            </a:r>
            <a:br>
              <a:rPr lang="en-GB" sz="4800" dirty="0" smtClean="0"/>
            </a:br>
            <a:endParaRPr lang="en-US" sz="4800" dirty="0" smtClean="0"/>
          </a:p>
        </p:txBody>
      </p:sp>
      <p:sp>
        <p:nvSpPr>
          <p:cNvPr id="2051" name="Subtitle 4"/>
          <p:cNvSpPr>
            <a:spLocks noGrp="1"/>
          </p:cNvSpPr>
          <p:nvPr>
            <p:ph type="subTitle" idx="4294967295"/>
          </p:nvPr>
        </p:nvSpPr>
        <p:spPr>
          <a:xfrm>
            <a:off x="827088" y="4508500"/>
            <a:ext cx="6232525" cy="1620838"/>
          </a:xfrm>
        </p:spPr>
        <p:txBody>
          <a:bodyPr/>
          <a:lstStyle/>
          <a:p>
            <a:pPr marL="0" indent="0" eaLnBrk="1" hangingPunct="1">
              <a:lnSpc>
                <a:spcPct val="80000"/>
              </a:lnSpc>
              <a:buFont typeface="Wingdings" pitchFamily="2" charset="2"/>
              <a:buNone/>
              <a:defRPr/>
            </a:pPr>
            <a:r>
              <a:rPr lang="en-GB" sz="2400" dirty="0" smtClean="0">
                <a:hlinkClick r:id="rId3"/>
              </a:rPr>
              <a:t>www.cmtp.co.uk</a:t>
            </a:r>
            <a:endParaRPr lang="en-GB" sz="2400" dirty="0" smtClean="0"/>
          </a:p>
          <a:p>
            <a:pPr marL="0" indent="0" eaLnBrk="1" hangingPunct="1">
              <a:lnSpc>
                <a:spcPct val="80000"/>
              </a:lnSpc>
              <a:buFont typeface="Wingdings" pitchFamily="2" charset="2"/>
              <a:buNone/>
              <a:defRPr/>
            </a:pPr>
            <a:r>
              <a:rPr lang="en-GB" sz="2800" dirty="0" smtClean="0"/>
              <a:t>Anne Watson</a:t>
            </a:r>
            <a:br>
              <a:rPr lang="en-GB" sz="2800" dirty="0" smtClean="0"/>
            </a:br>
            <a:r>
              <a:rPr lang="en-GB" sz="2800" dirty="0" smtClean="0"/>
              <a:t>University of Oxford</a:t>
            </a:r>
            <a:br>
              <a:rPr lang="en-GB" sz="2800" dirty="0" smtClean="0"/>
            </a:br>
            <a:r>
              <a:rPr lang="en-GB" sz="2800" dirty="0" smtClean="0"/>
              <a:t>Warwick 24 Nov 2009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5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GB" dirty="0" smtClean="0"/>
              <a:t>Rules and expectations</a:t>
            </a:r>
            <a:endParaRPr lang="en-GB" dirty="0"/>
          </a:p>
        </p:txBody>
      </p:sp>
      <p:sp>
        <p:nvSpPr>
          <p:cNvPr id="3" name="Content Placeholder 2"/>
          <p:cNvSpPr>
            <a:spLocks noGrp="1"/>
          </p:cNvSpPr>
          <p:nvPr>
            <p:ph idx="1"/>
          </p:nvPr>
        </p:nvSpPr>
        <p:spPr/>
        <p:txBody>
          <a:bodyPr/>
          <a:lstStyle/>
          <a:p>
            <a:pPr>
              <a:defRPr/>
            </a:pPr>
            <a:r>
              <a:rPr lang="en-GB" dirty="0" smtClean="0"/>
              <a:t>External and normal rules</a:t>
            </a:r>
          </a:p>
          <a:p>
            <a:pPr>
              <a:defRPr/>
            </a:pPr>
            <a:r>
              <a:rPr lang="en-GB" dirty="0" smtClean="0"/>
              <a:t>Expectations which develop as unwritten community rules</a:t>
            </a:r>
          </a:p>
          <a:p>
            <a:pPr>
              <a:defRPr/>
            </a:pPr>
            <a:r>
              <a:rPr lang="en-GB" dirty="0" smtClean="0"/>
              <a:t>Contradictions among rules</a:t>
            </a:r>
          </a:p>
          <a:p>
            <a:pPr>
              <a:defRPr/>
            </a:pPr>
            <a:r>
              <a:rPr lang="en-GB" dirty="0" smtClean="0"/>
              <a:t>Expectations of division of labour versus actual division of labour</a:t>
            </a:r>
          </a:p>
          <a:p>
            <a:pPr>
              <a:defRPr/>
            </a:pPr>
            <a:r>
              <a:rPr lang="en-GB" dirty="0" smtClean="0"/>
              <a:t>Transformation of division of labour</a:t>
            </a:r>
          </a:p>
          <a:p>
            <a:pPr>
              <a:defRPr/>
            </a:pPr>
            <a:r>
              <a:rPr lang="en-GB" dirty="0" smtClean="0"/>
              <a:t>Labour for the collective, or not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6"/>
          <p:cNvSpPr txBox="1">
            <a:spLocks noChangeArrowheads="1"/>
          </p:cNvSpPr>
          <p:nvPr/>
        </p:nvSpPr>
        <p:spPr bwMode="auto">
          <a:xfrm>
            <a:off x="3571868" y="571500"/>
            <a:ext cx="1071570" cy="369332"/>
          </a:xfrm>
          <a:prstGeom prst="rect">
            <a:avLst/>
          </a:prstGeom>
          <a:noFill/>
          <a:ln w="9525">
            <a:noFill/>
            <a:miter lim="800000"/>
            <a:headEnd/>
            <a:tailEnd/>
          </a:ln>
        </p:spPr>
        <p:txBody>
          <a:bodyPr wrap="square">
            <a:spAutoFit/>
          </a:bodyPr>
          <a:lstStyle/>
          <a:p>
            <a:r>
              <a:rPr lang="en-GB" dirty="0">
                <a:solidFill>
                  <a:srgbClr val="FF0000"/>
                </a:solidFill>
              </a:rPr>
              <a:t>TOOLS</a:t>
            </a:r>
          </a:p>
        </p:txBody>
      </p:sp>
      <p:sp>
        <p:nvSpPr>
          <p:cNvPr id="14339" name="TextBox 7"/>
          <p:cNvSpPr txBox="1">
            <a:spLocks noChangeArrowheads="1"/>
          </p:cNvSpPr>
          <p:nvPr/>
        </p:nvSpPr>
        <p:spPr bwMode="auto">
          <a:xfrm>
            <a:off x="1428729" y="3000375"/>
            <a:ext cx="1214460" cy="369888"/>
          </a:xfrm>
          <a:prstGeom prst="rect">
            <a:avLst/>
          </a:prstGeom>
          <a:noFill/>
          <a:ln w="9525">
            <a:noFill/>
            <a:miter lim="800000"/>
            <a:headEnd/>
            <a:tailEnd/>
          </a:ln>
        </p:spPr>
        <p:txBody>
          <a:bodyPr wrap="square">
            <a:spAutoFit/>
          </a:bodyPr>
          <a:lstStyle/>
          <a:p>
            <a:r>
              <a:rPr lang="en-GB" dirty="0">
                <a:solidFill>
                  <a:srgbClr val="FF0000"/>
                </a:solidFill>
              </a:rPr>
              <a:t>OBJECT</a:t>
            </a:r>
          </a:p>
        </p:txBody>
      </p:sp>
      <p:sp>
        <p:nvSpPr>
          <p:cNvPr id="14340" name="TextBox 8"/>
          <p:cNvSpPr txBox="1">
            <a:spLocks noChangeArrowheads="1"/>
          </p:cNvSpPr>
          <p:nvPr/>
        </p:nvSpPr>
        <p:spPr bwMode="auto">
          <a:xfrm>
            <a:off x="5857875" y="3000375"/>
            <a:ext cx="1285875" cy="369888"/>
          </a:xfrm>
          <a:prstGeom prst="rect">
            <a:avLst/>
          </a:prstGeom>
          <a:noFill/>
          <a:ln w="9525">
            <a:noFill/>
            <a:miter lim="800000"/>
            <a:headEnd/>
            <a:tailEnd/>
          </a:ln>
        </p:spPr>
        <p:txBody>
          <a:bodyPr>
            <a:spAutoFit/>
          </a:bodyPr>
          <a:lstStyle/>
          <a:p>
            <a:r>
              <a:rPr lang="en-GB">
                <a:solidFill>
                  <a:srgbClr val="FF0000"/>
                </a:solidFill>
              </a:rPr>
              <a:t>SUBJECT</a:t>
            </a:r>
          </a:p>
        </p:txBody>
      </p:sp>
      <p:sp>
        <p:nvSpPr>
          <p:cNvPr id="14341" name="TextBox 9"/>
          <p:cNvSpPr txBox="1">
            <a:spLocks noChangeArrowheads="1"/>
          </p:cNvSpPr>
          <p:nvPr/>
        </p:nvSpPr>
        <p:spPr bwMode="auto">
          <a:xfrm>
            <a:off x="785813" y="5786438"/>
            <a:ext cx="1428750" cy="646112"/>
          </a:xfrm>
          <a:prstGeom prst="rect">
            <a:avLst/>
          </a:prstGeom>
          <a:noFill/>
          <a:ln w="9525">
            <a:noFill/>
            <a:miter lim="800000"/>
            <a:headEnd/>
            <a:tailEnd/>
          </a:ln>
        </p:spPr>
        <p:txBody>
          <a:bodyPr>
            <a:spAutoFit/>
          </a:bodyPr>
          <a:lstStyle/>
          <a:p>
            <a:r>
              <a:rPr lang="en-GB">
                <a:solidFill>
                  <a:srgbClr val="FF0000"/>
                </a:solidFill>
              </a:rPr>
              <a:t>DIVISION OF LABOUR</a:t>
            </a:r>
          </a:p>
        </p:txBody>
      </p:sp>
      <p:sp>
        <p:nvSpPr>
          <p:cNvPr id="14342" name="TextBox 10"/>
          <p:cNvSpPr txBox="1">
            <a:spLocks noChangeArrowheads="1"/>
          </p:cNvSpPr>
          <p:nvPr/>
        </p:nvSpPr>
        <p:spPr bwMode="auto">
          <a:xfrm>
            <a:off x="7358063" y="5929313"/>
            <a:ext cx="1071562" cy="369887"/>
          </a:xfrm>
          <a:prstGeom prst="rect">
            <a:avLst/>
          </a:prstGeom>
          <a:noFill/>
          <a:ln w="9525">
            <a:noFill/>
            <a:miter lim="800000"/>
            <a:headEnd/>
            <a:tailEnd/>
          </a:ln>
        </p:spPr>
        <p:txBody>
          <a:bodyPr>
            <a:spAutoFit/>
          </a:bodyPr>
          <a:lstStyle/>
          <a:p>
            <a:r>
              <a:rPr lang="en-GB">
                <a:solidFill>
                  <a:srgbClr val="FF0000"/>
                </a:solidFill>
              </a:rPr>
              <a:t>RULES</a:t>
            </a:r>
          </a:p>
        </p:txBody>
      </p:sp>
      <p:sp>
        <p:nvSpPr>
          <p:cNvPr id="14343" name="TextBox 11"/>
          <p:cNvSpPr txBox="1">
            <a:spLocks noChangeArrowheads="1"/>
          </p:cNvSpPr>
          <p:nvPr/>
        </p:nvSpPr>
        <p:spPr bwMode="auto">
          <a:xfrm>
            <a:off x="3929058" y="6072206"/>
            <a:ext cx="1643067" cy="369888"/>
          </a:xfrm>
          <a:prstGeom prst="rect">
            <a:avLst/>
          </a:prstGeom>
          <a:noFill/>
          <a:ln w="9525">
            <a:noFill/>
            <a:miter lim="800000"/>
            <a:headEnd/>
            <a:tailEnd/>
          </a:ln>
        </p:spPr>
        <p:txBody>
          <a:bodyPr wrap="square">
            <a:spAutoFit/>
          </a:bodyPr>
          <a:lstStyle/>
          <a:p>
            <a:r>
              <a:rPr lang="en-GB" dirty="0">
                <a:solidFill>
                  <a:srgbClr val="FF0000"/>
                </a:solidFill>
              </a:rPr>
              <a:t>COMMUNITY</a:t>
            </a:r>
          </a:p>
        </p:txBody>
      </p:sp>
      <p:cxnSp>
        <p:nvCxnSpPr>
          <p:cNvPr id="14" name="Straight Connector 13"/>
          <p:cNvCxnSpPr/>
          <p:nvPr/>
        </p:nvCxnSpPr>
        <p:spPr>
          <a:xfrm rot="16200000" flipH="1">
            <a:off x="4464844" y="1107281"/>
            <a:ext cx="1785938" cy="1571625"/>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6036469" y="4107657"/>
            <a:ext cx="2286000" cy="10715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1928813" y="1214438"/>
            <a:ext cx="2000250" cy="142875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428625" y="4286251"/>
            <a:ext cx="2143125" cy="5715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928813" y="6286500"/>
            <a:ext cx="1928812" cy="15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5500688" y="6286500"/>
            <a:ext cx="1857375" cy="15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14339" idx="3"/>
          </p:cNvCxnSpPr>
          <p:nvPr/>
        </p:nvCxnSpPr>
        <p:spPr>
          <a:xfrm>
            <a:off x="2643189" y="3185319"/>
            <a:ext cx="3000374" cy="2936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V="1">
            <a:off x="1785938" y="3429000"/>
            <a:ext cx="4000500" cy="22860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0800000">
            <a:off x="2357438" y="3429000"/>
            <a:ext cx="4929187" cy="257175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16200000" flipH="1">
            <a:off x="2071687" y="4000501"/>
            <a:ext cx="2214563" cy="16430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4607719" y="4107656"/>
            <a:ext cx="2286000" cy="12144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7" name="Oval Callout 36"/>
          <p:cNvSpPr/>
          <p:nvPr/>
        </p:nvSpPr>
        <p:spPr>
          <a:xfrm>
            <a:off x="1714480" y="4500570"/>
            <a:ext cx="2500310" cy="857250"/>
          </a:xfrm>
          <a:prstGeom prst="wedgeEllipseCallou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38" name="Oval Callout 37"/>
          <p:cNvSpPr/>
          <p:nvPr/>
        </p:nvSpPr>
        <p:spPr>
          <a:xfrm>
            <a:off x="2143108" y="1000108"/>
            <a:ext cx="2214561" cy="1071563"/>
          </a:xfrm>
          <a:prstGeom prst="wedgeEllipseCallou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40" name="Oval Callout 39"/>
          <p:cNvSpPr/>
          <p:nvPr/>
        </p:nvSpPr>
        <p:spPr>
          <a:xfrm>
            <a:off x="3500438" y="2286000"/>
            <a:ext cx="2000256" cy="857250"/>
          </a:xfrm>
          <a:prstGeom prst="wedgeEllipseCallou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41" name="Oval Callout 40"/>
          <p:cNvSpPr/>
          <p:nvPr/>
        </p:nvSpPr>
        <p:spPr>
          <a:xfrm>
            <a:off x="857250" y="3643314"/>
            <a:ext cx="1857375" cy="928686"/>
          </a:xfrm>
          <a:prstGeom prst="wedgeEllipseCallou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42" name="Oval Callout 41"/>
          <p:cNvSpPr/>
          <p:nvPr/>
        </p:nvSpPr>
        <p:spPr>
          <a:xfrm>
            <a:off x="3143250" y="5572125"/>
            <a:ext cx="1143000" cy="642938"/>
          </a:xfrm>
          <a:prstGeom prst="wedgeEllipseCallou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43" name="Oval Callout 42"/>
          <p:cNvSpPr/>
          <p:nvPr/>
        </p:nvSpPr>
        <p:spPr>
          <a:xfrm>
            <a:off x="5929313" y="5643563"/>
            <a:ext cx="1071579" cy="571500"/>
          </a:xfrm>
          <a:prstGeom prst="wedgeEllipseCallou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44" name="Oval Callout 43"/>
          <p:cNvSpPr/>
          <p:nvPr/>
        </p:nvSpPr>
        <p:spPr>
          <a:xfrm>
            <a:off x="6500813" y="3429000"/>
            <a:ext cx="1857375" cy="857250"/>
          </a:xfrm>
          <a:prstGeom prst="wedgeEllipseCallou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45" name="Oval Callout 44"/>
          <p:cNvSpPr/>
          <p:nvPr/>
        </p:nvSpPr>
        <p:spPr>
          <a:xfrm>
            <a:off x="4000500" y="3571876"/>
            <a:ext cx="2000260" cy="928687"/>
          </a:xfrm>
          <a:prstGeom prst="wedgeEllipseCallou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46" name="Oval Callout 45"/>
          <p:cNvSpPr/>
          <p:nvPr/>
        </p:nvSpPr>
        <p:spPr>
          <a:xfrm>
            <a:off x="4643438" y="4714884"/>
            <a:ext cx="2214579" cy="857250"/>
          </a:xfrm>
          <a:prstGeom prst="wedgeEllipseCallou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47" name="Oval Callout 46"/>
          <p:cNvSpPr/>
          <p:nvPr/>
        </p:nvSpPr>
        <p:spPr>
          <a:xfrm>
            <a:off x="4572000" y="785794"/>
            <a:ext cx="2357454" cy="857250"/>
          </a:xfrm>
          <a:prstGeom prst="wedgeEllipseCallou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49" name="TextBox 48"/>
          <p:cNvSpPr txBox="1">
            <a:spLocks noChangeArrowheads="1"/>
          </p:cNvSpPr>
          <p:nvPr/>
        </p:nvSpPr>
        <p:spPr bwMode="auto">
          <a:xfrm>
            <a:off x="2214563" y="1357313"/>
            <a:ext cx="1778000" cy="369887"/>
          </a:xfrm>
          <a:prstGeom prst="rect">
            <a:avLst/>
          </a:prstGeom>
          <a:noFill/>
          <a:ln w="9525">
            <a:noFill/>
            <a:miter lim="800000"/>
            <a:headEnd/>
            <a:tailEnd/>
          </a:ln>
        </p:spPr>
        <p:txBody>
          <a:bodyPr wrap="none">
            <a:spAutoFit/>
          </a:bodyPr>
          <a:lstStyle/>
          <a:p>
            <a:r>
              <a:rPr lang="en-GB" dirty="0"/>
              <a:t>INTERPRETATION</a:t>
            </a:r>
          </a:p>
        </p:txBody>
      </p:sp>
      <p:sp>
        <p:nvSpPr>
          <p:cNvPr id="50" name="TextBox 49"/>
          <p:cNvSpPr txBox="1">
            <a:spLocks noChangeArrowheads="1"/>
          </p:cNvSpPr>
          <p:nvPr/>
        </p:nvSpPr>
        <p:spPr bwMode="auto">
          <a:xfrm>
            <a:off x="4714876" y="1000108"/>
            <a:ext cx="1916113" cy="369888"/>
          </a:xfrm>
          <a:prstGeom prst="rect">
            <a:avLst/>
          </a:prstGeom>
          <a:noFill/>
          <a:ln w="9525">
            <a:noFill/>
            <a:miter lim="800000"/>
            <a:headEnd/>
            <a:tailEnd/>
          </a:ln>
        </p:spPr>
        <p:txBody>
          <a:bodyPr wrap="none">
            <a:spAutoFit/>
          </a:bodyPr>
          <a:lstStyle/>
          <a:p>
            <a:r>
              <a:rPr lang="en-GB" dirty="0"/>
              <a:t>COMMUNICATION</a:t>
            </a:r>
          </a:p>
        </p:txBody>
      </p:sp>
      <p:sp>
        <p:nvSpPr>
          <p:cNvPr id="51" name="TextBox 50"/>
          <p:cNvSpPr txBox="1">
            <a:spLocks noChangeArrowheads="1"/>
          </p:cNvSpPr>
          <p:nvPr/>
        </p:nvSpPr>
        <p:spPr bwMode="auto">
          <a:xfrm>
            <a:off x="3643313" y="2571750"/>
            <a:ext cx="1657350" cy="369888"/>
          </a:xfrm>
          <a:prstGeom prst="rect">
            <a:avLst/>
          </a:prstGeom>
          <a:noFill/>
          <a:ln w="9525">
            <a:noFill/>
            <a:miter lim="800000"/>
            <a:headEnd/>
            <a:tailEnd/>
          </a:ln>
        </p:spPr>
        <p:txBody>
          <a:bodyPr wrap="none">
            <a:spAutoFit/>
          </a:bodyPr>
          <a:lstStyle/>
          <a:p>
            <a:r>
              <a:rPr lang="en-GB"/>
              <a:t>INDIVIDUALISM</a:t>
            </a:r>
          </a:p>
        </p:txBody>
      </p:sp>
      <p:sp>
        <p:nvSpPr>
          <p:cNvPr id="52" name="TextBox 51"/>
          <p:cNvSpPr txBox="1">
            <a:spLocks noChangeArrowheads="1"/>
          </p:cNvSpPr>
          <p:nvPr/>
        </p:nvSpPr>
        <p:spPr bwMode="auto">
          <a:xfrm>
            <a:off x="1000100" y="3786190"/>
            <a:ext cx="1374775" cy="646112"/>
          </a:xfrm>
          <a:prstGeom prst="rect">
            <a:avLst/>
          </a:prstGeom>
          <a:noFill/>
          <a:ln w="9525">
            <a:noFill/>
            <a:miter lim="800000"/>
            <a:headEnd/>
            <a:tailEnd/>
          </a:ln>
        </p:spPr>
        <p:txBody>
          <a:bodyPr wrap="none">
            <a:spAutoFit/>
          </a:bodyPr>
          <a:lstStyle/>
          <a:p>
            <a:r>
              <a:rPr lang="en-GB" dirty="0"/>
              <a:t>CLASSROOM</a:t>
            </a:r>
          </a:p>
          <a:p>
            <a:r>
              <a:rPr lang="en-GB" dirty="0"/>
              <a:t>TEACHING</a:t>
            </a:r>
          </a:p>
        </p:txBody>
      </p:sp>
      <p:sp>
        <p:nvSpPr>
          <p:cNvPr id="53" name="TextBox 52"/>
          <p:cNvSpPr txBox="1">
            <a:spLocks noChangeArrowheads="1"/>
          </p:cNvSpPr>
          <p:nvPr/>
        </p:nvSpPr>
        <p:spPr bwMode="auto">
          <a:xfrm>
            <a:off x="6786563" y="3500438"/>
            <a:ext cx="1355725" cy="646112"/>
          </a:xfrm>
          <a:prstGeom prst="rect">
            <a:avLst/>
          </a:prstGeom>
          <a:noFill/>
          <a:ln w="9525">
            <a:noFill/>
            <a:miter lim="800000"/>
            <a:headEnd/>
            <a:tailEnd/>
          </a:ln>
        </p:spPr>
        <p:txBody>
          <a:bodyPr wrap="none">
            <a:spAutoFit/>
          </a:bodyPr>
          <a:lstStyle/>
          <a:p>
            <a:r>
              <a:rPr lang="en-GB"/>
              <a:t>CONTROL &amp; </a:t>
            </a:r>
          </a:p>
          <a:p>
            <a:r>
              <a:rPr lang="en-GB"/>
              <a:t>AUTONOMY</a:t>
            </a:r>
          </a:p>
        </p:txBody>
      </p:sp>
      <p:sp>
        <p:nvSpPr>
          <p:cNvPr id="54" name="TextBox 53"/>
          <p:cNvSpPr txBox="1">
            <a:spLocks noChangeArrowheads="1"/>
          </p:cNvSpPr>
          <p:nvPr/>
        </p:nvSpPr>
        <p:spPr bwMode="auto">
          <a:xfrm>
            <a:off x="3429000" y="5715000"/>
            <a:ext cx="642938" cy="369888"/>
          </a:xfrm>
          <a:prstGeom prst="rect">
            <a:avLst/>
          </a:prstGeom>
          <a:noFill/>
          <a:ln w="9525">
            <a:noFill/>
            <a:miter lim="800000"/>
            <a:headEnd/>
            <a:tailEnd/>
          </a:ln>
        </p:spPr>
        <p:txBody>
          <a:bodyPr>
            <a:spAutoFit/>
          </a:bodyPr>
          <a:lstStyle/>
          <a:p>
            <a:r>
              <a:rPr lang="en-GB"/>
              <a:t>JOB</a:t>
            </a:r>
          </a:p>
        </p:txBody>
      </p:sp>
      <p:sp>
        <p:nvSpPr>
          <p:cNvPr id="55" name="TextBox 54"/>
          <p:cNvSpPr txBox="1">
            <a:spLocks noChangeArrowheads="1"/>
          </p:cNvSpPr>
          <p:nvPr/>
        </p:nvSpPr>
        <p:spPr bwMode="auto">
          <a:xfrm>
            <a:off x="6000750" y="5715000"/>
            <a:ext cx="846138" cy="369888"/>
          </a:xfrm>
          <a:prstGeom prst="rect">
            <a:avLst/>
          </a:prstGeom>
          <a:noFill/>
          <a:ln w="9525">
            <a:noFill/>
            <a:miter lim="800000"/>
            <a:headEnd/>
            <a:tailEnd/>
          </a:ln>
        </p:spPr>
        <p:txBody>
          <a:bodyPr wrap="none">
            <a:spAutoFit/>
          </a:bodyPr>
          <a:lstStyle/>
          <a:p>
            <a:r>
              <a:rPr lang="en-GB"/>
              <a:t>POLICY</a:t>
            </a:r>
          </a:p>
        </p:txBody>
      </p:sp>
      <p:sp>
        <p:nvSpPr>
          <p:cNvPr id="56" name="TextBox 55"/>
          <p:cNvSpPr txBox="1">
            <a:spLocks noChangeArrowheads="1"/>
          </p:cNvSpPr>
          <p:nvPr/>
        </p:nvSpPr>
        <p:spPr bwMode="auto">
          <a:xfrm>
            <a:off x="1857375" y="4714875"/>
            <a:ext cx="1955800" cy="369888"/>
          </a:xfrm>
          <a:prstGeom prst="rect">
            <a:avLst/>
          </a:prstGeom>
          <a:noFill/>
          <a:ln w="9525">
            <a:noFill/>
            <a:miter lim="800000"/>
            <a:headEnd/>
            <a:tailEnd/>
          </a:ln>
        </p:spPr>
        <p:txBody>
          <a:bodyPr wrap="none">
            <a:spAutoFit/>
          </a:bodyPr>
          <a:lstStyle/>
          <a:p>
            <a:r>
              <a:rPr lang="en-GB" dirty="0"/>
              <a:t>PROFESSIONALISM</a:t>
            </a:r>
          </a:p>
        </p:txBody>
      </p:sp>
      <p:sp>
        <p:nvSpPr>
          <p:cNvPr id="57" name="TextBox 56"/>
          <p:cNvSpPr txBox="1">
            <a:spLocks noChangeArrowheads="1"/>
          </p:cNvSpPr>
          <p:nvPr/>
        </p:nvSpPr>
        <p:spPr bwMode="auto">
          <a:xfrm>
            <a:off x="4214813" y="3714750"/>
            <a:ext cx="1474787" cy="646113"/>
          </a:xfrm>
          <a:prstGeom prst="rect">
            <a:avLst/>
          </a:prstGeom>
          <a:noFill/>
          <a:ln w="9525">
            <a:noFill/>
            <a:miter lim="800000"/>
            <a:headEnd/>
            <a:tailEnd/>
          </a:ln>
        </p:spPr>
        <p:txBody>
          <a:bodyPr wrap="none">
            <a:spAutoFit/>
          </a:bodyPr>
          <a:lstStyle/>
          <a:p>
            <a:r>
              <a:rPr lang="en-GB" dirty="0"/>
              <a:t>ASSESSMENT </a:t>
            </a:r>
          </a:p>
          <a:p>
            <a:r>
              <a:rPr lang="en-GB" dirty="0"/>
              <a:t>REGIME</a:t>
            </a:r>
          </a:p>
        </p:txBody>
      </p:sp>
      <p:sp>
        <p:nvSpPr>
          <p:cNvPr id="58" name="TextBox 57"/>
          <p:cNvSpPr txBox="1">
            <a:spLocks noChangeArrowheads="1"/>
          </p:cNvSpPr>
          <p:nvPr/>
        </p:nvSpPr>
        <p:spPr bwMode="auto">
          <a:xfrm>
            <a:off x="4786314" y="5000636"/>
            <a:ext cx="1800225" cy="369887"/>
          </a:xfrm>
          <a:prstGeom prst="rect">
            <a:avLst/>
          </a:prstGeom>
          <a:noFill/>
          <a:ln w="9525">
            <a:noFill/>
            <a:miter lim="800000"/>
            <a:headEnd/>
            <a:tailEnd/>
          </a:ln>
        </p:spPr>
        <p:txBody>
          <a:bodyPr wrap="none">
            <a:spAutoFit/>
          </a:bodyPr>
          <a:lstStyle/>
          <a:p>
            <a:r>
              <a:rPr lang="en-GB" dirty="0"/>
              <a:t>ACCOUNTABILITY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 calcmode="lin" valueType="num">
                                      <p:cBhvr additive="base">
                                        <p:cTn id="7" dur="500" fill="hold"/>
                                        <p:tgtEl>
                                          <p:spTgt spid="38"/>
                                        </p:tgtEl>
                                        <p:attrNameLst>
                                          <p:attrName>ppt_x</p:attrName>
                                        </p:attrNameLst>
                                      </p:cBhvr>
                                      <p:tavLst>
                                        <p:tav tm="0">
                                          <p:val>
                                            <p:strVal val="0-#ppt_w/2"/>
                                          </p:val>
                                        </p:tav>
                                        <p:tav tm="100000">
                                          <p:val>
                                            <p:strVal val="#ppt_x"/>
                                          </p:val>
                                        </p:tav>
                                      </p:tavLst>
                                    </p:anim>
                                    <p:anim calcmode="lin" valueType="num">
                                      <p:cBhvr additive="base">
                                        <p:cTn id="8" dur="500" fill="hold"/>
                                        <p:tgtEl>
                                          <p:spTgt spid="38"/>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49"/>
                                        </p:tgtEl>
                                        <p:attrNameLst>
                                          <p:attrName>style.visibility</p:attrName>
                                        </p:attrNameLst>
                                      </p:cBhvr>
                                      <p:to>
                                        <p:strVal val="visible"/>
                                      </p:to>
                                    </p:set>
                                    <p:anim calcmode="lin" valueType="num">
                                      <p:cBhvr additive="base">
                                        <p:cTn id="11" dur="500" fill="hold"/>
                                        <p:tgtEl>
                                          <p:spTgt spid="49"/>
                                        </p:tgtEl>
                                        <p:attrNameLst>
                                          <p:attrName>ppt_x</p:attrName>
                                        </p:attrNameLst>
                                      </p:cBhvr>
                                      <p:tavLst>
                                        <p:tav tm="0">
                                          <p:val>
                                            <p:strVal val="0-#ppt_w/2"/>
                                          </p:val>
                                        </p:tav>
                                        <p:tav tm="100000">
                                          <p:val>
                                            <p:strVal val="#ppt_x"/>
                                          </p:val>
                                        </p:tav>
                                      </p:tavLst>
                                    </p:anim>
                                    <p:anim calcmode="lin" valueType="num">
                                      <p:cBhvr additive="base">
                                        <p:cTn id="12" dur="500" fill="hold"/>
                                        <p:tgtEl>
                                          <p:spTgt spid="49"/>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40"/>
                                        </p:tgtEl>
                                        <p:attrNameLst>
                                          <p:attrName>style.visibility</p:attrName>
                                        </p:attrNameLst>
                                      </p:cBhvr>
                                      <p:to>
                                        <p:strVal val="visible"/>
                                      </p:to>
                                    </p:set>
                                    <p:anim calcmode="lin" valueType="num">
                                      <p:cBhvr additive="base">
                                        <p:cTn id="17" dur="500" fill="hold"/>
                                        <p:tgtEl>
                                          <p:spTgt spid="40"/>
                                        </p:tgtEl>
                                        <p:attrNameLst>
                                          <p:attrName>ppt_x</p:attrName>
                                        </p:attrNameLst>
                                      </p:cBhvr>
                                      <p:tavLst>
                                        <p:tav tm="0">
                                          <p:val>
                                            <p:strVal val="0-#ppt_w/2"/>
                                          </p:val>
                                        </p:tav>
                                        <p:tav tm="100000">
                                          <p:val>
                                            <p:strVal val="#ppt_x"/>
                                          </p:val>
                                        </p:tav>
                                      </p:tavLst>
                                    </p:anim>
                                    <p:anim calcmode="lin" valueType="num">
                                      <p:cBhvr additive="base">
                                        <p:cTn id="18" dur="500" fill="hold"/>
                                        <p:tgtEl>
                                          <p:spTgt spid="40"/>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51"/>
                                        </p:tgtEl>
                                        <p:attrNameLst>
                                          <p:attrName>style.visibility</p:attrName>
                                        </p:attrNameLst>
                                      </p:cBhvr>
                                      <p:to>
                                        <p:strVal val="visible"/>
                                      </p:to>
                                    </p:set>
                                    <p:anim calcmode="lin" valueType="num">
                                      <p:cBhvr additive="base">
                                        <p:cTn id="21" dur="500" fill="hold"/>
                                        <p:tgtEl>
                                          <p:spTgt spid="51"/>
                                        </p:tgtEl>
                                        <p:attrNameLst>
                                          <p:attrName>ppt_x</p:attrName>
                                        </p:attrNameLst>
                                      </p:cBhvr>
                                      <p:tavLst>
                                        <p:tav tm="0">
                                          <p:val>
                                            <p:strVal val="0-#ppt_w/2"/>
                                          </p:val>
                                        </p:tav>
                                        <p:tav tm="100000">
                                          <p:val>
                                            <p:strVal val="#ppt_x"/>
                                          </p:val>
                                        </p:tav>
                                      </p:tavLst>
                                    </p:anim>
                                    <p:anim calcmode="lin" valueType="num">
                                      <p:cBhvr additive="base">
                                        <p:cTn id="22" dur="500" fill="hold"/>
                                        <p:tgtEl>
                                          <p:spTgt spid="51"/>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41"/>
                                        </p:tgtEl>
                                        <p:attrNameLst>
                                          <p:attrName>style.visibility</p:attrName>
                                        </p:attrNameLst>
                                      </p:cBhvr>
                                      <p:to>
                                        <p:strVal val="visible"/>
                                      </p:to>
                                    </p:set>
                                    <p:anim calcmode="lin" valueType="num">
                                      <p:cBhvr additive="base">
                                        <p:cTn id="27" dur="500" fill="hold"/>
                                        <p:tgtEl>
                                          <p:spTgt spid="41"/>
                                        </p:tgtEl>
                                        <p:attrNameLst>
                                          <p:attrName>ppt_x</p:attrName>
                                        </p:attrNameLst>
                                      </p:cBhvr>
                                      <p:tavLst>
                                        <p:tav tm="0">
                                          <p:val>
                                            <p:strVal val="#ppt_x"/>
                                          </p:val>
                                        </p:tav>
                                        <p:tav tm="100000">
                                          <p:val>
                                            <p:strVal val="#ppt_x"/>
                                          </p:val>
                                        </p:tav>
                                      </p:tavLst>
                                    </p:anim>
                                    <p:anim calcmode="lin" valueType="num">
                                      <p:cBhvr additive="base">
                                        <p:cTn id="28" dur="500" fill="hold"/>
                                        <p:tgtEl>
                                          <p:spTgt spid="41"/>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52"/>
                                        </p:tgtEl>
                                        <p:attrNameLst>
                                          <p:attrName>style.visibility</p:attrName>
                                        </p:attrNameLst>
                                      </p:cBhvr>
                                      <p:to>
                                        <p:strVal val="visible"/>
                                      </p:to>
                                    </p:set>
                                    <p:anim calcmode="lin" valueType="num">
                                      <p:cBhvr additive="base">
                                        <p:cTn id="31" dur="500" fill="hold"/>
                                        <p:tgtEl>
                                          <p:spTgt spid="52"/>
                                        </p:tgtEl>
                                        <p:attrNameLst>
                                          <p:attrName>ppt_x</p:attrName>
                                        </p:attrNameLst>
                                      </p:cBhvr>
                                      <p:tavLst>
                                        <p:tav tm="0">
                                          <p:val>
                                            <p:strVal val="#ppt_x"/>
                                          </p:val>
                                        </p:tav>
                                        <p:tav tm="100000">
                                          <p:val>
                                            <p:strVal val="#ppt_x"/>
                                          </p:val>
                                        </p:tav>
                                      </p:tavLst>
                                    </p:anim>
                                    <p:anim calcmode="lin" valueType="num">
                                      <p:cBhvr additive="base">
                                        <p:cTn id="32" dur="500" fill="hold"/>
                                        <p:tgtEl>
                                          <p:spTgt spid="5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5"/>
                                        </p:tgtEl>
                                        <p:attrNameLst>
                                          <p:attrName>style.visibility</p:attrName>
                                        </p:attrNameLst>
                                      </p:cBhvr>
                                      <p:to>
                                        <p:strVal val="visible"/>
                                      </p:to>
                                    </p:set>
                                    <p:anim calcmode="lin" valueType="num">
                                      <p:cBhvr additive="base">
                                        <p:cTn id="37" dur="500" fill="hold"/>
                                        <p:tgtEl>
                                          <p:spTgt spid="45"/>
                                        </p:tgtEl>
                                        <p:attrNameLst>
                                          <p:attrName>ppt_x</p:attrName>
                                        </p:attrNameLst>
                                      </p:cBhvr>
                                      <p:tavLst>
                                        <p:tav tm="0">
                                          <p:val>
                                            <p:strVal val="0-#ppt_w/2"/>
                                          </p:val>
                                        </p:tav>
                                        <p:tav tm="100000">
                                          <p:val>
                                            <p:strVal val="#ppt_x"/>
                                          </p:val>
                                        </p:tav>
                                      </p:tavLst>
                                    </p:anim>
                                    <p:anim calcmode="lin" valueType="num">
                                      <p:cBhvr additive="base">
                                        <p:cTn id="38" dur="500" fill="hold"/>
                                        <p:tgtEl>
                                          <p:spTgt spid="45"/>
                                        </p:tgtEl>
                                        <p:attrNameLst>
                                          <p:attrName>ppt_y</p:attrName>
                                        </p:attrNameLst>
                                      </p:cBhvr>
                                      <p:tavLst>
                                        <p:tav tm="0">
                                          <p:val>
                                            <p:strVal val="#ppt_y"/>
                                          </p:val>
                                        </p:tav>
                                        <p:tav tm="100000">
                                          <p:val>
                                            <p:strVal val="#ppt_y"/>
                                          </p:val>
                                        </p:tav>
                                      </p:tavLst>
                                    </p:anim>
                                  </p:childTnLst>
                                </p:cTn>
                              </p:par>
                              <p:par>
                                <p:cTn id="39" presetID="2" presetClass="entr" presetSubtype="8" fill="hold" grpId="0" nodeType="withEffect">
                                  <p:stCondLst>
                                    <p:cond delay="0"/>
                                  </p:stCondLst>
                                  <p:childTnLst>
                                    <p:set>
                                      <p:cBhvr>
                                        <p:cTn id="40" dur="1" fill="hold">
                                          <p:stCondLst>
                                            <p:cond delay="0"/>
                                          </p:stCondLst>
                                        </p:cTn>
                                        <p:tgtEl>
                                          <p:spTgt spid="57"/>
                                        </p:tgtEl>
                                        <p:attrNameLst>
                                          <p:attrName>style.visibility</p:attrName>
                                        </p:attrNameLst>
                                      </p:cBhvr>
                                      <p:to>
                                        <p:strVal val="visible"/>
                                      </p:to>
                                    </p:set>
                                    <p:anim calcmode="lin" valueType="num">
                                      <p:cBhvr additive="base">
                                        <p:cTn id="41" dur="500" fill="hold"/>
                                        <p:tgtEl>
                                          <p:spTgt spid="57"/>
                                        </p:tgtEl>
                                        <p:attrNameLst>
                                          <p:attrName>ppt_x</p:attrName>
                                        </p:attrNameLst>
                                      </p:cBhvr>
                                      <p:tavLst>
                                        <p:tav tm="0">
                                          <p:val>
                                            <p:strVal val="0-#ppt_w/2"/>
                                          </p:val>
                                        </p:tav>
                                        <p:tav tm="100000">
                                          <p:val>
                                            <p:strVal val="#ppt_x"/>
                                          </p:val>
                                        </p:tav>
                                      </p:tavLst>
                                    </p:anim>
                                    <p:anim calcmode="lin" valueType="num">
                                      <p:cBhvr additive="base">
                                        <p:cTn id="42" dur="500" fill="hold"/>
                                        <p:tgtEl>
                                          <p:spTgt spid="57"/>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8" fill="hold" grpId="0" nodeType="clickEffect">
                                  <p:stCondLst>
                                    <p:cond delay="0"/>
                                  </p:stCondLst>
                                  <p:childTnLst>
                                    <p:set>
                                      <p:cBhvr>
                                        <p:cTn id="46" dur="1" fill="hold">
                                          <p:stCondLst>
                                            <p:cond delay="0"/>
                                          </p:stCondLst>
                                        </p:cTn>
                                        <p:tgtEl>
                                          <p:spTgt spid="44"/>
                                        </p:tgtEl>
                                        <p:attrNameLst>
                                          <p:attrName>style.visibility</p:attrName>
                                        </p:attrNameLst>
                                      </p:cBhvr>
                                      <p:to>
                                        <p:strVal val="visible"/>
                                      </p:to>
                                    </p:set>
                                    <p:anim calcmode="lin" valueType="num">
                                      <p:cBhvr additive="base">
                                        <p:cTn id="47" dur="500" fill="hold"/>
                                        <p:tgtEl>
                                          <p:spTgt spid="44"/>
                                        </p:tgtEl>
                                        <p:attrNameLst>
                                          <p:attrName>ppt_x</p:attrName>
                                        </p:attrNameLst>
                                      </p:cBhvr>
                                      <p:tavLst>
                                        <p:tav tm="0">
                                          <p:val>
                                            <p:strVal val="0-#ppt_w/2"/>
                                          </p:val>
                                        </p:tav>
                                        <p:tav tm="100000">
                                          <p:val>
                                            <p:strVal val="#ppt_x"/>
                                          </p:val>
                                        </p:tav>
                                      </p:tavLst>
                                    </p:anim>
                                    <p:anim calcmode="lin" valueType="num">
                                      <p:cBhvr additive="base">
                                        <p:cTn id="48" dur="500" fill="hold"/>
                                        <p:tgtEl>
                                          <p:spTgt spid="44"/>
                                        </p:tgtEl>
                                        <p:attrNameLst>
                                          <p:attrName>ppt_y</p:attrName>
                                        </p:attrNameLst>
                                      </p:cBhvr>
                                      <p:tavLst>
                                        <p:tav tm="0">
                                          <p:val>
                                            <p:strVal val="#ppt_y"/>
                                          </p:val>
                                        </p:tav>
                                        <p:tav tm="100000">
                                          <p:val>
                                            <p:strVal val="#ppt_y"/>
                                          </p:val>
                                        </p:tav>
                                      </p:tavLst>
                                    </p:anim>
                                  </p:childTnLst>
                                </p:cTn>
                              </p:par>
                              <p:par>
                                <p:cTn id="49" presetID="2" presetClass="entr" presetSubtype="8" fill="hold" grpId="0" nodeType="withEffect">
                                  <p:stCondLst>
                                    <p:cond delay="0"/>
                                  </p:stCondLst>
                                  <p:childTnLst>
                                    <p:set>
                                      <p:cBhvr>
                                        <p:cTn id="50" dur="1" fill="hold">
                                          <p:stCondLst>
                                            <p:cond delay="0"/>
                                          </p:stCondLst>
                                        </p:cTn>
                                        <p:tgtEl>
                                          <p:spTgt spid="53"/>
                                        </p:tgtEl>
                                        <p:attrNameLst>
                                          <p:attrName>style.visibility</p:attrName>
                                        </p:attrNameLst>
                                      </p:cBhvr>
                                      <p:to>
                                        <p:strVal val="visible"/>
                                      </p:to>
                                    </p:set>
                                    <p:anim calcmode="lin" valueType="num">
                                      <p:cBhvr additive="base">
                                        <p:cTn id="51" dur="500" fill="hold"/>
                                        <p:tgtEl>
                                          <p:spTgt spid="53"/>
                                        </p:tgtEl>
                                        <p:attrNameLst>
                                          <p:attrName>ppt_x</p:attrName>
                                        </p:attrNameLst>
                                      </p:cBhvr>
                                      <p:tavLst>
                                        <p:tav tm="0">
                                          <p:val>
                                            <p:strVal val="0-#ppt_w/2"/>
                                          </p:val>
                                        </p:tav>
                                        <p:tav tm="100000">
                                          <p:val>
                                            <p:strVal val="#ppt_x"/>
                                          </p:val>
                                        </p:tav>
                                      </p:tavLst>
                                    </p:anim>
                                    <p:anim calcmode="lin" valueType="num">
                                      <p:cBhvr additive="base">
                                        <p:cTn id="52" dur="500" fill="hold"/>
                                        <p:tgtEl>
                                          <p:spTgt spid="53"/>
                                        </p:tgtEl>
                                        <p:attrNameLst>
                                          <p:attrName>ppt_y</p:attrName>
                                        </p:attrNameLst>
                                      </p:cBhvr>
                                      <p:tavLst>
                                        <p:tav tm="0">
                                          <p:val>
                                            <p:strVal val="#ppt_y"/>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8" fill="hold" grpId="0" nodeType="clickEffect">
                                  <p:stCondLst>
                                    <p:cond delay="0"/>
                                  </p:stCondLst>
                                  <p:childTnLst>
                                    <p:set>
                                      <p:cBhvr>
                                        <p:cTn id="56" dur="1" fill="hold">
                                          <p:stCondLst>
                                            <p:cond delay="0"/>
                                          </p:stCondLst>
                                        </p:cTn>
                                        <p:tgtEl>
                                          <p:spTgt spid="46"/>
                                        </p:tgtEl>
                                        <p:attrNameLst>
                                          <p:attrName>style.visibility</p:attrName>
                                        </p:attrNameLst>
                                      </p:cBhvr>
                                      <p:to>
                                        <p:strVal val="visible"/>
                                      </p:to>
                                    </p:set>
                                    <p:anim calcmode="lin" valueType="num">
                                      <p:cBhvr additive="base">
                                        <p:cTn id="57" dur="500" fill="hold"/>
                                        <p:tgtEl>
                                          <p:spTgt spid="46"/>
                                        </p:tgtEl>
                                        <p:attrNameLst>
                                          <p:attrName>ppt_x</p:attrName>
                                        </p:attrNameLst>
                                      </p:cBhvr>
                                      <p:tavLst>
                                        <p:tav tm="0">
                                          <p:val>
                                            <p:strVal val="0-#ppt_w/2"/>
                                          </p:val>
                                        </p:tav>
                                        <p:tav tm="100000">
                                          <p:val>
                                            <p:strVal val="#ppt_x"/>
                                          </p:val>
                                        </p:tav>
                                      </p:tavLst>
                                    </p:anim>
                                    <p:anim calcmode="lin" valueType="num">
                                      <p:cBhvr additive="base">
                                        <p:cTn id="58" dur="500" fill="hold"/>
                                        <p:tgtEl>
                                          <p:spTgt spid="46"/>
                                        </p:tgtEl>
                                        <p:attrNameLst>
                                          <p:attrName>ppt_y</p:attrName>
                                        </p:attrNameLst>
                                      </p:cBhvr>
                                      <p:tavLst>
                                        <p:tav tm="0">
                                          <p:val>
                                            <p:strVal val="#ppt_y"/>
                                          </p:val>
                                        </p:tav>
                                        <p:tav tm="100000">
                                          <p:val>
                                            <p:strVal val="#ppt_y"/>
                                          </p:val>
                                        </p:tav>
                                      </p:tavLst>
                                    </p:anim>
                                  </p:childTnLst>
                                </p:cTn>
                              </p:par>
                              <p:par>
                                <p:cTn id="59" presetID="2" presetClass="entr" presetSubtype="8" fill="hold" grpId="0" nodeType="withEffect">
                                  <p:stCondLst>
                                    <p:cond delay="0"/>
                                  </p:stCondLst>
                                  <p:childTnLst>
                                    <p:set>
                                      <p:cBhvr>
                                        <p:cTn id="60" dur="1" fill="hold">
                                          <p:stCondLst>
                                            <p:cond delay="0"/>
                                          </p:stCondLst>
                                        </p:cTn>
                                        <p:tgtEl>
                                          <p:spTgt spid="58"/>
                                        </p:tgtEl>
                                        <p:attrNameLst>
                                          <p:attrName>style.visibility</p:attrName>
                                        </p:attrNameLst>
                                      </p:cBhvr>
                                      <p:to>
                                        <p:strVal val="visible"/>
                                      </p:to>
                                    </p:set>
                                    <p:anim calcmode="lin" valueType="num">
                                      <p:cBhvr additive="base">
                                        <p:cTn id="61" dur="500" fill="hold"/>
                                        <p:tgtEl>
                                          <p:spTgt spid="58"/>
                                        </p:tgtEl>
                                        <p:attrNameLst>
                                          <p:attrName>ppt_x</p:attrName>
                                        </p:attrNameLst>
                                      </p:cBhvr>
                                      <p:tavLst>
                                        <p:tav tm="0">
                                          <p:val>
                                            <p:strVal val="0-#ppt_w/2"/>
                                          </p:val>
                                        </p:tav>
                                        <p:tav tm="100000">
                                          <p:val>
                                            <p:strVal val="#ppt_x"/>
                                          </p:val>
                                        </p:tav>
                                      </p:tavLst>
                                    </p:anim>
                                    <p:anim calcmode="lin" valueType="num">
                                      <p:cBhvr additive="base">
                                        <p:cTn id="62" dur="500" fill="hold"/>
                                        <p:tgtEl>
                                          <p:spTgt spid="58"/>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43"/>
                                        </p:tgtEl>
                                        <p:attrNameLst>
                                          <p:attrName>style.visibility</p:attrName>
                                        </p:attrNameLst>
                                      </p:cBhvr>
                                      <p:to>
                                        <p:strVal val="visible"/>
                                      </p:to>
                                    </p:set>
                                    <p:anim calcmode="lin" valueType="num">
                                      <p:cBhvr additive="base">
                                        <p:cTn id="67" dur="500" fill="hold"/>
                                        <p:tgtEl>
                                          <p:spTgt spid="43"/>
                                        </p:tgtEl>
                                        <p:attrNameLst>
                                          <p:attrName>ppt_x</p:attrName>
                                        </p:attrNameLst>
                                      </p:cBhvr>
                                      <p:tavLst>
                                        <p:tav tm="0">
                                          <p:val>
                                            <p:strVal val="0-#ppt_w/2"/>
                                          </p:val>
                                        </p:tav>
                                        <p:tav tm="100000">
                                          <p:val>
                                            <p:strVal val="#ppt_x"/>
                                          </p:val>
                                        </p:tav>
                                      </p:tavLst>
                                    </p:anim>
                                    <p:anim calcmode="lin" valueType="num">
                                      <p:cBhvr additive="base">
                                        <p:cTn id="68" dur="500" fill="hold"/>
                                        <p:tgtEl>
                                          <p:spTgt spid="43"/>
                                        </p:tgtEl>
                                        <p:attrNameLst>
                                          <p:attrName>ppt_y</p:attrName>
                                        </p:attrNameLst>
                                      </p:cBhvr>
                                      <p:tavLst>
                                        <p:tav tm="0">
                                          <p:val>
                                            <p:strVal val="#ppt_y"/>
                                          </p:val>
                                        </p:tav>
                                        <p:tav tm="100000">
                                          <p:val>
                                            <p:strVal val="#ppt_y"/>
                                          </p:val>
                                        </p:tav>
                                      </p:tavLst>
                                    </p:anim>
                                  </p:childTnLst>
                                </p:cTn>
                              </p:par>
                              <p:par>
                                <p:cTn id="69" presetID="2" presetClass="entr" presetSubtype="8" fill="hold" grpId="0" nodeType="withEffect">
                                  <p:stCondLst>
                                    <p:cond delay="0"/>
                                  </p:stCondLst>
                                  <p:childTnLst>
                                    <p:set>
                                      <p:cBhvr>
                                        <p:cTn id="70" dur="1" fill="hold">
                                          <p:stCondLst>
                                            <p:cond delay="0"/>
                                          </p:stCondLst>
                                        </p:cTn>
                                        <p:tgtEl>
                                          <p:spTgt spid="55"/>
                                        </p:tgtEl>
                                        <p:attrNameLst>
                                          <p:attrName>style.visibility</p:attrName>
                                        </p:attrNameLst>
                                      </p:cBhvr>
                                      <p:to>
                                        <p:strVal val="visible"/>
                                      </p:to>
                                    </p:set>
                                    <p:anim calcmode="lin" valueType="num">
                                      <p:cBhvr additive="base">
                                        <p:cTn id="71" dur="500" fill="hold"/>
                                        <p:tgtEl>
                                          <p:spTgt spid="55"/>
                                        </p:tgtEl>
                                        <p:attrNameLst>
                                          <p:attrName>ppt_x</p:attrName>
                                        </p:attrNameLst>
                                      </p:cBhvr>
                                      <p:tavLst>
                                        <p:tav tm="0">
                                          <p:val>
                                            <p:strVal val="0-#ppt_w/2"/>
                                          </p:val>
                                        </p:tav>
                                        <p:tav tm="100000">
                                          <p:val>
                                            <p:strVal val="#ppt_x"/>
                                          </p:val>
                                        </p:tav>
                                      </p:tavLst>
                                    </p:anim>
                                    <p:anim calcmode="lin" valueType="num">
                                      <p:cBhvr additive="base">
                                        <p:cTn id="72" dur="500" fill="hold"/>
                                        <p:tgtEl>
                                          <p:spTgt spid="55"/>
                                        </p:tgtEl>
                                        <p:attrNameLst>
                                          <p:attrName>ppt_y</p:attrName>
                                        </p:attrNameLst>
                                      </p:cBhvr>
                                      <p:tavLst>
                                        <p:tav tm="0">
                                          <p:val>
                                            <p:strVal val="#ppt_y"/>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8" fill="hold" grpId="0" nodeType="clickEffect">
                                  <p:stCondLst>
                                    <p:cond delay="0"/>
                                  </p:stCondLst>
                                  <p:childTnLst>
                                    <p:set>
                                      <p:cBhvr>
                                        <p:cTn id="76" dur="1" fill="hold">
                                          <p:stCondLst>
                                            <p:cond delay="0"/>
                                          </p:stCondLst>
                                        </p:cTn>
                                        <p:tgtEl>
                                          <p:spTgt spid="42"/>
                                        </p:tgtEl>
                                        <p:attrNameLst>
                                          <p:attrName>style.visibility</p:attrName>
                                        </p:attrNameLst>
                                      </p:cBhvr>
                                      <p:to>
                                        <p:strVal val="visible"/>
                                      </p:to>
                                    </p:set>
                                    <p:anim calcmode="lin" valueType="num">
                                      <p:cBhvr additive="base">
                                        <p:cTn id="77" dur="500" fill="hold"/>
                                        <p:tgtEl>
                                          <p:spTgt spid="42"/>
                                        </p:tgtEl>
                                        <p:attrNameLst>
                                          <p:attrName>ppt_x</p:attrName>
                                        </p:attrNameLst>
                                      </p:cBhvr>
                                      <p:tavLst>
                                        <p:tav tm="0">
                                          <p:val>
                                            <p:strVal val="0-#ppt_w/2"/>
                                          </p:val>
                                        </p:tav>
                                        <p:tav tm="100000">
                                          <p:val>
                                            <p:strVal val="#ppt_x"/>
                                          </p:val>
                                        </p:tav>
                                      </p:tavLst>
                                    </p:anim>
                                    <p:anim calcmode="lin" valueType="num">
                                      <p:cBhvr additive="base">
                                        <p:cTn id="78" dur="500" fill="hold"/>
                                        <p:tgtEl>
                                          <p:spTgt spid="42"/>
                                        </p:tgtEl>
                                        <p:attrNameLst>
                                          <p:attrName>ppt_y</p:attrName>
                                        </p:attrNameLst>
                                      </p:cBhvr>
                                      <p:tavLst>
                                        <p:tav tm="0">
                                          <p:val>
                                            <p:strVal val="#ppt_y"/>
                                          </p:val>
                                        </p:tav>
                                        <p:tav tm="100000">
                                          <p:val>
                                            <p:strVal val="#ppt_y"/>
                                          </p:val>
                                        </p:tav>
                                      </p:tavLst>
                                    </p:anim>
                                  </p:childTnLst>
                                </p:cTn>
                              </p:par>
                              <p:par>
                                <p:cTn id="79" presetID="2" presetClass="entr" presetSubtype="8" fill="hold" grpId="0" nodeType="withEffect">
                                  <p:stCondLst>
                                    <p:cond delay="0"/>
                                  </p:stCondLst>
                                  <p:childTnLst>
                                    <p:set>
                                      <p:cBhvr>
                                        <p:cTn id="80" dur="1" fill="hold">
                                          <p:stCondLst>
                                            <p:cond delay="0"/>
                                          </p:stCondLst>
                                        </p:cTn>
                                        <p:tgtEl>
                                          <p:spTgt spid="54"/>
                                        </p:tgtEl>
                                        <p:attrNameLst>
                                          <p:attrName>style.visibility</p:attrName>
                                        </p:attrNameLst>
                                      </p:cBhvr>
                                      <p:to>
                                        <p:strVal val="visible"/>
                                      </p:to>
                                    </p:set>
                                    <p:anim calcmode="lin" valueType="num">
                                      <p:cBhvr additive="base">
                                        <p:cTn id="81" dur="500" fill="hold"/>
                                        <p:tgtEl>
                                          <p:spTgt spid="54"/>
                                        </p:tgtEl>
                                        <p:attrNameLst>
                                          <p:attrName>ppt_x</p:attrName>
                                        </p:attrNameLst>
                                      </p:cBhvr>
                                      <p:tavLst>
                                        <p:tav tm="0">
                                          <p:val>
                                            <p:strVal val="0-#ppt_w/2"/>
                                          </p:val>
                                        </p:tav>
                                        <p:tav tm="100000">
                                          <p:val>
                                            <p:strVal val="#ppt_x"/>
                                          </p:val>
                                        </p:tav>
                                      </p:tavLst>
                                    </p:anim>
                                    <p:anim calcmode="lin" valueType="num">
                                      <p:cBhvr additive="base">
                                        <p:cTn id="82" dur="500" fill="hold"/>
                                        <p:tgtEl>
                                          <p:spTgt spid="54"/>
                                        </p:tgtEl>
                                        <p:attrNameLst>
                                          <p:attrName>ppt_y</p:attrName>
                                        </p:attrNameLst>
                                      </p:cBhvr>
                                      <p:tavLst>
                                        <p:tav tm="0">
                                          <p:val>
                                            <p:strVal val="#ppt_y"/>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2" presetClass="entr" presetSubtype="8" fill="hold" grpId="0" nodeType="clickEffect">
                                  <p:stCondLst>
                                    <p:cond delay="0"/>
                                  </p:stCondLst>
                                  <p:childTnLst>
                                    <p:set>
                                      <p:cBhvr>
                                        <p:cTn id="86" dur="1" fill="hold">
                                          <p:stCondLst>
                                            <p:cond delay="0"/>
                                          </p:stCondLst>
                                        </p:cTn>
                                        <p:tgtEl>
                                          <p:spTgt spid="37"/>
                                        </p:tgtEl>
                                        <p:attrNameLst>
                                          <p:attrName>style.visibility</p:attrName>
                                        </p:attrNameLst>
                                      </p:cBhvr>
                                      <p:to>
                                        <p:strVal val="visible"/>
                                      </p:to>
                                    </p:set>
                                    <p:anim calcmode="lin" valueType="num">
                                      <p:cBhvr additive="base">
                                        <p:cTn id="87" dur="500" fill="hold"/>
                                        <p:tgtEl>
                                          <p:spTgt spid="37"/>
                                        </p:tgtEl>
                                        <p:attrNameLst>
                                          <p:attrName>ppt_x</p:attrName>
                                        </p:attrNameLst>
                                      </p:cBhvr>
                                      <p:tavLst>
                                        <p:tav tm="0">
                                          <p:val>
                                            <p:strVal val="0-#ppt_w/2"/>
                                          </p:val>
                                        </p:tav>
                                        <p:tav tm="100000">
                                          <p:val>
                                            <p:strVal val="#ppt_x"/>
                                          </p:val>
                                        </p:tav>
                                      </p:tavLst>
                                    </p:anim>
                                    <p:anim calcmode="lin" valueType="num">
                                      <p:cBhvr additive="base">
                                        <p:cTn id="88" dur="500" fill="hold"/>
                                        <p:tgtEl>
                                          <p:spTgt spid="37"/>
                                        </p:tgtEl>
                                        <p:attrNameLst>
                                          <p:attrName>ppt_y</p:attrName>
                                        </p:attrNameLst>
                                      </p:cBhvr>
                                      <p:tavLst>
                                        <p:tav tm="0">
                                          <p:val>
                                            <p:strVal val="#ppt_y"/>
                                          </p:val>
                                        </p:tav>
                                        <p:tav tm="100000">
                                          <p:val>
                                            <p:strVal val="#ppt_y"/>
                                          </p:val>
                                        </p:tav>
                                      </p:tavLst>
                                    </p:anim>
                                  </p:childTnLst>
                                </p:cTn>
                              </p:par>
                              <p:par>
                                <p:cTn id="89" presetID="2" presetClass="entr" presetSubtype="8" fill="hold" grpId="0" nodeType="withEffect">
                                  <p:stCondLst>
                                    <p:cond delay="0"/>
                                  </p:stCondLst>
                                  <p:childTnLst>
                                    <p:set>
                                      <p:cBhvr>
                                        <p:cTn id="90" dur="1" fill="hold">
                                          <p:stCondLst>
                                            <p:cond delay="0"/>
                                          </p:stCondLst>
                                        </p:cTn>
                                        <p:tgtEl>
                                          <p:spTgt spid="56"/>
                                        </p:tgtEl>
                                        <p:attrNameLst>
                                          <p:attrName>style.visibility</p:attrName>
                                        </p:attrNameLst>
                                      </p:cBhvr>
                                      <p:to>
                                        <p:strVal val="visible"/>
                                      </p:to>
                                    </p:set>
                                    <p:anim calcmode="lin" valueType="num">
                                      <p:cBhvr additive="base">
                                        <p:cTn id="91" dur="500" fill="hold"/>
                                        <p:tgtEl>
                                          <p:spTgt spid="56"/>
                                        </p:tgtEl>
                                        <p:attrNameLst>
                                          <p:attrName>ppt_x</p:attrName>
                                        </p:attrNameLst>
                                      </p:cBhvr>
                                      <p:tavLst>
                                        <p:tav tm="0">
                                          <p:val>
                                            <p:strVal val="0-#ppt_w/2"/>
                                          </p:val>
                                        </p:tav>
                                        <p:tav tm="100000">
                                          <p:val>
                                            <p:strVal val="#ppt_x"/>
                                          </p:val>
                                        </p:tav>
                                      </p:tavLst>
                                    </p:anim>
                                    <p:anim calcmode="lin" valueType="num">
                                      <p:cBhvr additive="base">
                                        <p:cTn id="92" dur="500" fill="hold"/>
                                        <p:tgtEl>
                                          <p:spTgt spid="56"/>
                                        </p:tgtEl>
                                        <p:attrNameLst>
                                          <p:attrName>ppt_y</p:attrName>
                                        </p:attrNameLst>
                                      </p:cBhvr>
                                      <p:tavLst>
                                        <p:tav tm="0">
                                          <p:val>
                                            <p:strVal val="#ppt_y"/>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8" fill="hold" grpId="0" nodeType="clickEffect">
                                  <p:stCondLst>
                                    <p:cond delay="0"/>
                                  </p:stCondLst>
                                  <p:childTnLst>
                                    <p:set>
                                      <p:cBhvr>
                                        <p:cTn id="96" dur="1" fill="hold">
                                          <p:stCondLst>
                                            <p:cond delay="0"/>
                                          </p:stCondLst>
                                        </p:cTn>
                                        <p:tgtEl>
                                          <p:spTgt spid="47"/>
                                        </p:tgtEl>
                                        <p:attrNameLst>
                                          <p:attrName>style.visibility</p:attrName>
                                        </p:attrNameLst>
                                      </p:cBhvr>
                                      <p:to>
                                        <p:strVal val="visible"/>
                                      </p:to>
                                    </p:set>
                                    <p:anim calcmode="lin" valueType="num">
                                      <p:cBhvr additive="base">
                                        <p:cTn id="97" dur="500" fill="hold"/>
                                        <p:tgtEl>
                                          <p:spTgt spid="47"/>
                                        </p:tgtEl>
                                        <p:attrNameLst>
                                          <p:attrName>ppt_x</p:attrName>
                                        </p:attrNameLst>
                                      </p:cBhvr>
                                      <p:tavLst>
                                        <p:tav tm="0">
                                          <p:val>
                                            <p:strVal val="0-#ppt_w/2"/>
                                          </p:val>
                                        </p:tav>
                                        <p:tav tm="100000">
                                          <p:val>
                                            <p:strVal val="#ppt_x"/>
                                          </p:val>
                                        </p:tav>
                                      </p:tavLst>
                                    </p:anim>
                                    <p:anim calcmode="lin" valueType="num">
                                      <p:cBhvr additive="base">
                                        <p:cTn id="98" dur="500" fill="hold"/>
                                        <p:tgtEl>
                                          <p:spTgt spid="47"/>
                                        </p:tgtEl>
                                        <p:attrNameLst>
                                          <p:attrName>ppt_y</p:attrName>
                                        </p:attrNameLst>
                                      </p:cBhvr>
                                      <p:tavLst>
                                        <p:tav tm="0">
                                          <p:val>
                                            <p:strVal val="#ppt_y"/>
                                          </p:val>
                                        </p:tav>
                                        <p:tav tm="100000">
                                          <p:val>
                                            <p:strVal val="#ppt_y"/>
                                          </p:val>
                                        </p:tav>
                                      </p:tavLst>
                                    </p:anim>
                                  </p:childTnLst>
                                </p:cTn>
                              </p:par>
                              <p:par>
                                <p:cTn id="99" presetID="2" presetClass="entr" presetSubtype="8" fill="hold" grpId="0" nodeType="withEffect">
                                  <p:stCondLst>
                                    <p:cond delay="0"/>
                                  </p:stCondLst>
                                  <p:childTnLst>
                                    <p:set>
                                      <p:cBhvr>
                                        <p:cTn id="100" dur="1" fill="hold">
                                          <p:stCondLst>
                                            <p:cond delay="0"/>
                                          </p:stCondLst>
                                        </p:cTn>
                                        <p:tgtEl>
                                          <p:spTgt spid="50"/>
                                        </p:tgtEl>
                                        <p:attrNameLst>
                                          <p:attrName>style.visibility</p:attrName>
                                        </p:attrNameLst>
                                      </p:cBhvr>
                                      <p:to>
                                        <p:strVal val="visible"/>
                                      </p:to>
                                    </p:set>
                                    <p:anim calcmode="lin" valueType="num">
                                      <p:cBhvr additive="base">
                                        <p:cTn id="101" dur="500" fill="hold"/>
                                        <p:tgtEl>
                                          <p:spTgt spid="50"/>
                                        </p:tgtEl>
                                        <p:attrNameLst>
                                          <p:attrName>ppt_x</p:attrName>
                                        </p:attrNameLst>
                                      </p:cBhvr>
                                      <p:tavLst>
                                        <p:tav tm="0">
                                          <p:val>
                                            <p:strVal val="0-#ppt_w/2"/>
                                          </p:val>
                                        </p:tav>
                                        <p:tav tm="100000">
                                          <p:val>
                                            <p:strVal val="#ppt_x"/>
                                          </p:val>
                                        </p:tav>
                                      </p:tavLst>
                                    </p:anim>
                                    <p:anim calcmode="lin" valueType="num">
                                      <p:cBhvr additive="base">
                                        <p:cTn id="102" dur="500" fill="hold"/>
                                        <p:tgtEl>
                                          <p:spTgt spid="50"/>
                                        </p:tgtEl>
                                        <p:attrNameLst>
                                          <p:attrName>ppt_y</p:attrName>
                                        </p:attrNameLst>
                                      </p:cBhvr>
                                      <p:tavLst>
                                        <p:tav tm="0">
                                          <p:val>
                                            <p:strVal val="#ppt_y"/>
                                          </p:val>
                                        </p:tav>
                                        <p:tav tm="100000">
                                          <p:val>
                                            <p:strVal val="#ppt_y"/>
                                          </p:val>
                                        </p:tav>
                                      </p:tavLst>
                                    </p:anim>
                                  </p:childTnLst>
                                </p:cTn>
                              </p:par>
                            </p:childTnLst>
                          </p:cTn>
                        </p:par>
                      </p:childTnLst>
                    </p:cTn>
                  </p:par>
                  <p:par>
                    <p:cTn id="103" fill="hold">
                      <p:stCondLst>
                        <p:cond delay="indefinite"/>
                      </p:stCondLst>
                      <p:childTnLst>
                        <p:par>
                          <p:cTn id="104" fill="hold">
                            <p:stCondLst>
                              <p:cond delay="0"/>
                            </p:stCondLst>
                            <p:childTnLst>
                              <p:par>
                                <p:cTn id="105" presetID="22" presetClass="emph" presetSubtype="0" fill="hold" nodeType="clickEffect">
                                  <p:stCondLst>
                                    <p:cond delay="0"/>
                                  </p:stCondLst>
                                  <p:childTnLst>
                                    <p:animClr clrSpc="hsl" dir="cw">
                                      <p:cBhvr override="childStyle">
                                        <p:cTn id="106" dur="500" fill="hold"/>
                                        <p:tgtEl>
                                          <p:spTgt spid="32"/>
                                        </p:tgtEl>
                                        <p:attrNameLst>
                                          <p:attrName>style.color</p:attrName>
                                        </p:attrNameLst>
                                      </p:cBhvr>
                                      <p:by>
                                        <p:hsl h="-7200000" s="0" l="0"/>
                                      </p:by>
                                    </p:animClr>
                                    <p:animClr clrSpc="hsl" dir="cw">
                                      <p:cBhvr>
                                        <p:cTn id="107" dur="500" fill="hold"/>
                                        <p:tgtEl>
                                          <p:spTgt spid="32"/>
                                        </p:tgtEl>
                                        <p:attrNameLst>
                                          <p:attrName>fillcolor</p:attrName>
                                        </p:attrNameLst>
                                      </p:cBhvr>
                                      <p:by>
                                        <p:hsl h="-7200000" s="0" l="0"/>
                                      </p:by>
                                    </p:animClr>
                                    <p:animClr clrSpc="hsl" dir="cw">
                                      <p:cBhvr>
                                        <p:cTn id="108" dur="500" fill="hold"/>
                                        <p:tgtEl>
                                          <p:spTgt spid="32"/>
                                        </p:tgtEl>
                                        <p:attrNameLst>
                                          <p:attrName>stroke.color</p:attrName>
                                        </p:attrNameLst>
                                      </p:cBhvr>
                                      <p:by>
                                        <p:hsl h="-7200000" s="0" l="0"/>
                                      </p:by>
                                    </p:animClr>
                                    <p:set>
                                      <p:cBhvr>
                                        <p:cTn id="109" dur="500" fill="hold"/>
                                        <p:tgtEl>
                                          <p:spTgt spid="32"/>
                                        </p:tgtEl>
                                        <p:attrNameLst>
                                          <p:attrName>fill.type</p:attrName>
                                        </p:attrNameLst>
                                      </p:cBhvr>
                                      <p:to>
                                        <p:strVal val="solid"/>
                                      </p:to>
                                    </p:set>
                                  </p:childTnLst>
                                </p:cTn>
                              </p:par>
                            </p:childTnLst>
                          </p:cTn>
                        </p:par>
                      </p:childTnLst>
                    </p:cTn>
                  </p:par>
                  <p:par>
                    <p:cTn id="110" fill="hold">
                      <p:stCondLst>
                        <p:cond delay="indefinite"/>
                      </p:stCondLst>
                      <p:childTnLst>
                        <p:par>
                          <p:cTn id="111" fill="hold">
                            <p:stCondLst>
                              <p:cond delay="0"/>
                            </p:stCondLst>
                            <p:childTnLst>
                              <p:par>
                                <p:cTn id="112" presetID="8" presetClass="emph" presetSubtype="0" fill="hold" nodeType="clickEffect">
                                  <p:stCondLst>
                                    <p:cond delay="0"/>
                                  </p:stCondLst>
                                  <p:childTnLst>
                                    <p:animRot by="21600000">
                                      <p:cBhvr>
                                        <p:cTn id="113" dur="2000" fill="hold"/>
                                        <p:tgtEl>
                                          <p:spTgt spid="3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8" grpId="0" animBg="1"/>
      <p:bldP spid="40" grpId="0" animBg="1"/>
      <p:bldP spid="41" grpId="0" animBg="1"/>
      <p:bldP spid="42" grpId="0" animBg="1"/>
      <p:bldP spid="43" grpId="0" animBg="1"/>
      <p:bldP spid="44" grpId="0" animBg="1"/>
      <p:bldP spid="45" grpId="0" animBg="1"/>
      <p:bldP spid="46" grpId="0" animBg="1"/>
      <p:bldP spid="47" grpId="0" animBg="1"/>
      <p:bldP spid="49" grpId="0"/>
      <p:bldP spid="50" grpId="0"/>
      <p:bldP spid="51" grpId="0"/>
      <p:bldP spid="52" grpId="0"/>
      <p:bldP spid="53" grpId="0"/>
      <p:bldP spid="54" grpId="0"/>
      <p:bldP spid="55" grpId="0"/>
      <p:bldP spid="56" grpId="0"/>
      <p:bldP spid="57" grpId="0"/>
      <p:bldP spid="5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GB" dirty="0" smtClean="0"/>
              <a:t>Marginalisation</a:t>
            </a:r>
            <a:endParaRPr lang="en-GB" dirty="0"/>
          </a:p>
        </p:txBody>
      </p:sp>
      <p:sp>
        <p:nvSpPr>
          <p:cNvPr id="3" name="Content Placeholder 2"/>
          <p:cNvSpPr>
            <a:spLocks noGrp="1"/>
          </p:cNvSpPr>
          <p:nvPr>
            <p:ph idx="1"/>
          </p:nvPr>
        </p:nvSpPr>
        <p:spPr>
          <a:xfrm>
            <a:off x="457200" y="1600200"/>
            <a:ext cx="8229600" cy="4900613"/>
          </a:xfrm>
        </p:spPr>
        <p:txBody>
          <a:bodyPr>
            <a:normAutofit/>
          </a:bodyPr>
          <a:lstStyle/>
          <a:p>
            <a:pPr>
              <a:defRPr/>
            </a:pPr>
            <a:r>
              <a:rPr lang="en-US" dirty="0" smtClean="0"/>
              <a:t>institutional</a:t>
            </a:r>
            <a:endParaRPr lang="en-GB" dirty="0"/>
          </a:p>
          <a:p>
            <a:pPr>
              <a:defRPr/>
            </a:pPr>
            <a:r>
              <a:rPr lang="en-US" dirty="0" smtClean="0"/>
              <a:t>ideological</a:t>
            </a:r>
            <a:endParaRPr lang="en-GB" dirty="0"/>
          </a:p>
          <a:p>
            <a:pPr>
              <a:defRPr/>
            </a:pPr>
            <a:r>
              <a:rPr lang="en-US" dirty="0" smtClean="0"/>
              <a:t>epistemological</a:t>
            </a:r>
            <a:endParaRPr lang="en-GB" dirty="0"/>
          </a:p>
          <a:p>
            <a:pPr>
              <a:defRPr/>
            </a:pPr>
            <a:r>
              <a:rPr lang="en-US" dirty="0" smtClean="0"/>
              <a:t>self- generated</a:t>
            </a:r>
            <a:endParaRPr lang="en-GB" dirty="0"/>
          </a:p>
          <a:p>
            <a:pPr>
              <a:buFont typeface="Wingdings" pitchFamily="2" charset="2"/>
              <a:buNone/>
              <a:defRPr/>
            </a:pP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GB" sz="4000" dirty="0" smtClean="0"/>
              <a:t>Task-talk as a change tool</a:t>
            </a:r>
            <a:endParaRPr lang="en-GB" sz="4000" dirty="0"/>
          </a:p>
        </p:txBody>
      </p:sp>
      <p:sp>
        <p:nvSpPr>
          <p:cNvPr id="3" name="Content Placeholder 2"/>
          <p:cNvSpPr>
            <a:spLocks noGrp="1"/>
          </p:cNvSpPr>
          <p:nvPr>
            <p:ph idx="1"/>
          </p:nvPr>
        </p:nvSpPr>
        <p:spPr>
          <a:xfrm>
            <a:off x="457200" y="1500188"/>
            <a:ext cx="8229600" cy="5000625"/>
          </a:xfrm>
        </p:spPr>
        <p:txBody>
          <a:bodyPr>
            <a:normAutofit fontScale="77500" lnSpcReduction="20000"/>
          </a:bodyPr>
          <a:lstStyle/>
          <a:p>
            <a:pPr>
              <a:defRPr/>
            </a:pPr>
            <a:r>
              <a:rPr lang="en-GB" dirty="0" smtClean="0"/>
              <a:t>Task-talk was inclusive, gave everyone a voice, focused on object, not on each other or on hierarchy</a:t>
            </a:r>
          </a:p>
          <a:p>
            <a:pPr>
              <a:defRPr/>
            </a:pPr>
            <a:r>
              <a:rPr lang="en-GB" dirty="0" smtClean="0"/>
              <a:t>Task-talk enabled teachers to discuss own maths without being too vulnerable</a:t>
            </a:r>
          </a:p>
          <a:p>
            <a:pPr>
              <a:defRPr/>
            </a:pPr>
            <a:r>
              <a:rPr lang="en-GB" dirty="0" smtClean="0"/>
              <a:t>Task-talk shifted from what students will do (not do) to teachers’ practices, expectations and pedagogic habits</a:t>
            </a:r>
          </a:p>
          <a:p>
            <a:pPr>
              <a:defRPr/>
            </a:pPr>
            <a:r>
              <a:rPr lang="en-GB" dirty="0" smtClean="0"/>
              <a:t>Task-talk took place post-teaching as well as pre-teaching</a:t>
            </a:r>
          </a:p>
          <a:p>
            <a:pPr>
              <a:defRPr/>
            </a:pPr>
            <a:r>
              <a:rPr lang="en-GB" dirty="0" smtClean="0"/>
              <a:t>Task-talk eventually became talk about how students learn, given the affordances of task</a:t>
            </a:r>
          </a:p>
          <a:p>
            <a:pPr>
              <a:defRPr/>
            </a:pPr>
            <a:r>
              <a:rPr lang="en-GB" dirty="0" smtClean="0"/>
              <a:t>‘Proficiency’ and ‘deficiency’ views of students were exposed</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GB" dirty="0" smtClean="0"/>
              <a:t>Structuring task-talk</a:t>
            </a:r>
            <a:endParaRPr lang="en-GB" dirty="0"/>
          </a:p>
        </p:txBody>
      </p:sp>
      <p:sp>
        <p:nvSpPr>
          <p:cNvPr id="3" name="Content Placeholder 2"/>
          <p:cNvSpPr>
            <a:spLocks noGrp="1"/>
          </p:cNvSpPr>
          <p:nvPr>
            <p:ph idx="1"/>
          </p:nvPr>
        </p:nvSpPr>
        <p:spPr/>
        <p:txBody>
          <a:bodyPr/>
          <a:lstStyle/>
          <a:p>
            <a:pPr>
              <a:defRPr/>
            </a:pPr>
            <a:r>
              <a:rPr lang="en-GB" dirty="0" smtClean="0"/>
              <a:t>focus of meetings</a:t>
            </a:r>
          </a:p>
          <a:p>
            <a:pPr>
              <a:defRPr/>
            </a:pPr>
            <a:r>
              <a:rPr lang="en-GB" dirty="0" smtClean="0"/>
              <a:t>each other’s knowledge</a:t>
            </a:r>
          </a:p>
          <a:p>
            <a:pPr>
              <a:defRPr/>
            </a:pPr>
            <a:r>
              <a:rPr lang="en-GB" dirty="0" smtClean="0"/>
              <a:t>other communication opportunities</a:t>
            </a:r>
          </a:p>
          <a:p>
            <a:pPr>
              <a:defRPr/>
            </a:pPr>
            <a:r>
              <a:rPr lang="en-GB" dirty="0" smtClean="0"/>
              <a:t>team planning: parallel groups</a:t>
            </a:r>
          </a:p>
          <a:p>
            <a:pPr>
              <a:defRPr/>
            </a:pPr>
            <a:r>
              <a:rPr lang="en-GB" dirty="0" smtClean="0"/>
              <a:t>changed nature of activity of maths departments</a:t>
            </a:r>
          </a:p>
          <a:p>
            <a:pPr>
              <a:defRPr/>
            </a:pPr>
            <a:r>
              <a:rPr lang="en-GB" dirty="0" smtClean="0"/>
              <a:t>TLCs; task-based learning communities – the tasks of teacher education</a:t>
            </a: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GB" dirty="0" smtClean="0"/>
              <a:t>Features of the successful departments</a:t>
            </a:r>
            <a:endParaRPr lang="en-GB" dirty="0"/>
          </a:p>
        </p:txBody>
      </p:sp>
      <p:sp>
        <p:nvSpPr>
          <p:cNvPr id="3" name="Content Placeholder 2"/>
          <p:cNvSpPr>
            <a:spLocks noGrp="1"/>
          </p:cNvSpPr>
          <p:nvPr>
            <p:ph idx="1"/>
          </p:nvPr>
        </p:nvSpPr>
        <p:spPr>
          <a:xfrm>
            <a:off x="428596" y="1714500"/>
            <a:ext cx="8229600" cy="5143500"/>
          </a:xfrm>
        </p:spPr>
        <p:txBody>
          <a:bodyPr>
            <a:normAutofit fontScale="77500" lnSpcReduction="20000"/>
          </a:bodyPr>
          <a:lstStyle/>
          <a:p>
            <a:pPr>
              <a:defRPr/>
            </a:pPr>
            <a:r>
              <a:rPr lang="en-US" sz="3400" dirty="0" smtClean="0"/>
              <a:t>a </a:t>
            </a:r>
            <a:r>
              <a:rPr lang="en-US" sz="3400" dirty="0"/>
              <a:t>team approach to </a:t>
            </a:r>
            <a:r>
              <a:rPr lang="en-US" sz="3400" b="1" dirty="0"/>
              <a:t>teaching particular topics</a:t>
            </a:r>
            <a:r>
              <a:rPr lang="en-US" sz="3400" dirty="0"/>
              <a:t>, </a:t>
            </a:r>
            <a:endParaRPr lang="en-US" sz="3400" dirty="0" smtClean="0"/>
          </a:p>
          <a:p>
            <a:pPr>
              <a:defRPr/>
            </a:pPr>
            <a:r>
              <a:rPr lang="en-US" sz="3400" dirty="0" smtClean="0"/>
              <a:t>discussing </a:t>
            </a:r>
            <a:r>
              <a:rPr lang="en-US" sz="3400" b="1" dirty="0"/>
              <a:t>what might be done better</a:t>
            </a:r>
            <a:r>
              <a:rPr lang="en-US" sz="3400" dirty="0"/>
              <a:t> </a:t>
            </a:r>
            <a:endParaRPr lang="en-US" sz="3400" dirty="0" smtClean="0"/>
          </a:p>
          <a:p>
            <a:pPr>
              <a:defRPr/>
            </a:pPr>
            <a:r>
              <a:rPr lang="en-US" sz="3400" dirty="0" smtClean="0"/>
              <a:t>a </a:t>
            </a:r>
            <a:r>
              <a:rPr lang="en-US" sz="3400" b="1" dirty="0"/>
              <a:t>stable team</a:t>
            </a:r>
            <a:r>
              <a:rPr lang="en-US" sz="3400" dirty="0"/>
              <a:t> </a:t>
            </a:r>
          </a:p>
          <a:p>
            <a:pPr>
              <a:defRPr/>
            </a:pPr>
            <a:r>
              <a:rPr lang="en-US" sz="3400" b="1" dirty="0" smtClean="0"/>
              <a:t>learning together</a:t>
            </a:r>
            <a:endParaRPr lang="en-US" sz="3400" b="1" dirty="0"/>
          </a:p>
          <a:p>
            <a:pPr>
              <a:defRPr/>
            </a:pPr>
            <a:r>
              <a:rPr lang="en-US" sz="3400" dirty="0" smtClean="0"/>
              <a:t>take </a:t>
            </a:r>
            <a:r>
              <a:rPr lang="en-US" sz="3400" dirty="0"/>
              <a:t>the trouble to be </a:t>
            </a:r>
            <a:r>
              <a:rPr lang="en-US" sz="3400" b="1" dirty="0" smtClean="0"/>
              <a:t>well-informed</a:t>
            </a:r>
            <a:endParaRPr lang="en-US" sz="3400" b="1" dirty="0"/>
          </a:p>
          <a:p>
            <a:pPr>
              <a:defRPr/>
            </a:pPr>
            <a:r>
              <a:rPr lang="en-US" sz="3400" dirty="0" smtClean="0"/>
              <a:t>detailed </a:t>
            </a:r>
            <a:r>
              <a:rPr lang="en-US" sz="3400" b="1" dirty="0"/>
              <a:t>discussions about learning </a:t>
            </a:r>
            <a:r>
              <a:rPr lang="en-US" sz="3400" b="1" dirty="0" smtClean="0"/>
              <a:t>mathematics</a:t>
            </a:r>
          </a:p>
          <a:p>
            <a:pPr>
              <a:defRPr/>
            </a:pPr>
            <a:r>
              <a:rPr lang="en-US" sz="3400" b="1" dirty="0" smtClean="0"/>
              <a:t>research-based</a:t>
            </a:r>
            <a:r>
              <a:rPr lang="en-US" sz="3400" dirty="0" smtClean="0"/>
              <a:t> </a:t>
            </a:r>
            <a:r>
              <a:rPr lang="en-US" sz="3400" dirty="0"/>
              <a:t>ideas to </a:t>
            </a:r>
            <a:r>
              <a:rPr lang="en-US" sz="3400" dirty="0" err="1"/>
              <a:t>organise</a:t>
            </a:r>
            <a:r>
              <a:rPr lang="en-US" sz="3400" dirty="0"/>
              <a:t>, teach and </a:t>
            </a:r>
            <a:r>
              <a:rPr lang="en-US" sz="3400" dirty="0" smtClean="0"/>
              <a:t>plan</a:t>
            </a:r>
            <a:endParaRPr lang="en-US" sz="3400" dirty="0"/>
          </a:p>
          <a:p>
            <a:pPr>
              <a:defRPr/>
            </a:pPr>
            <a:r>
              <a:rPr lang="en-US" sz="3400" b="1" dirty="0" smtClean="0"/>
              <a:t>teaching </a:t>
            </a:r>
            <a:r>
              <a:rPr lang="en-US" sz="3400" b="1" dirty="0"/>
              <a:t>parallel groups</a:t>
            </a:r>
            <a:r>
              <a:rPr lang="en-US" sz="3400" dirty="0"/>
              <a:t> enables </a:t>
            </a:r>
            <a:r>
              <a:rPr lang="en-US" sz="3400" dirty="0" smtClean="0"/>
              <a:t>common commitment</a:t>
            </a:r>
          </a:p>
          <a:p>
            <a:pPr>
              <a:defRPr/>
            </a:pPr>
            <a:r>
              <a:rPr lang="en-US" sz="3400" b="1" dirty="0" smtClean="0"/>
              <a:t>shared focus</a:t>
            </a:r>
            <a:r>
              <a:rPr lang="en-US" sz="3400" dirty="0" smtClean="0"/>
              <a:t> </a:t>
            </a:r>
            <a:endParaRPr lang="en-US" sz="3400" dirty="0"/>
          </a:p>
          <a:p>
            <a:pPr>
              <a:defRPr/>
            </a:pPr>
            <a:r>
              <a:rPr lang="en-US" sz="3400" dirty="0" smtClean="0">
                <a:solidFill>
                  <a:srgbClr val="FF0000"/>
                </a:solidFill>
              </a:rPr>
              <a:t>use </a:t>
            </a:r>
            <a:r>
              <a:rPr lang="en-US" sz="3400" dirty="0">
                <a:solidFill>
                  <a:srgbClr val="FF0000"/>
                </a:solidFill>
              </a:rPr>
              <a:t>of </a:t>
            </a:r>
            <a:r>
              <a:rPr lang="en-US" sz="3400" b="1" dirty="0">
                <a:solidFill>
                  <a:srgbClr val="FF0000"/>
                </a:solidFill>
              </a:rPr>
              <a:t>non-specialist</a:t>
            </a:r>
            <a:r>
              <a:rPr lang="en-US" sz="3400" dirty="0">
                <a:solidFill>
                  <a:srgbClr val="FF0000"/>
                </a:solidFill>
              </a:rPr>
              <a:t> teachers </a:t>
            </a:r>
            <a:endParaRPr lang="en-US" sz="3400" dirty="0" smtClean="0">
              <a:solidFill>
                <a:srgbClr val="FF0000"/>
              </a:solidFill>
            </a:endParaRPr>
          </a:p>
          <a:p>
            <a:pPr>
              <a:defRPr/>
            </a:pPr>
            <a:r>
              <a:rPr lang="en-US" sz="3400" b="1" dirty="0" err="1">
                <a:solidFill>
                  <a:srgbClr val="FF0000"/>
                </a:solidFill>
              </a:rPr>
              <a:t>m</a:t>
            </a:r>
            <a:r>
              <a:rPr lang="en-US" sz="3400" b="1" dirty="0" err="1" smtClean="0">
                <a:solidFill>
                  <a:srgbClr val="FF0000"/>
                </a:solidFill>
              </a:rPr>
              <a:t>arginalisation</a:t>
            </a:r>
            <a:endParaRPr lang="en-GB" sz="3400" dirty="0">
              <a:solidFill>
                <a:srgbClr val="FF0000"/>
              </a:solidFill>
            </a:endParaRPr>
          </a:p>
          <a:p>
            <a:pPr>
              <a:defRPr/>
            </a:pPr>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GB" dirty="0" smtClean="0"/>
              <a:t>Different lessons</a:t>
            </a:r>
            <a:endParaRPr lang="en-GB" dirty="0"/>
          </a:p>
        </p:txBody>
      </p:sp>
      <p:sp>
        <p:nvSpPr>
          <p:cNvPr id="3" name="Content Placeholder 2"/>
          <p:cNvSpPr>
            <a:spLocks noGrp="1"/>
          </p:cNvSpPr>
          <p:nvPr>
            <p:ph idx="1"/>
          </p:nvPr>
        </p:nvSpPr>
        <p:spPr/>
        <p:txBody>
          <a:bodyPr/>
          <a:lstStyle/>
          <a:p>
            <a:pPr>
              <a:defRPr/>
            </a:pPr>
            <a:r>
              <a:rPr lang="en-GB" dirty="0" smtClean="0"/>
              <a:t>Tasks in action in classrooms</a:t>
            </a:r>
          </a:p>
          <a:p>
            <a:pPr lvl="1">
              <a:defRPr/>
            </a:pPr>
            <a:r>
              <a:rPr lang="en-GB" dirty="0" smtClean="0"/>
              <a:t>ways in which teachers structure work on concepts in lessons</a:t>
            </a:r>
          </a:p>
          <a:p>
            <a:pPr lvl="1">
              <a:defRPr/>
            </a:pPr>
            <a:r>
              <a:rPr lang="en-GB" dirty="0" err="1" smtClean="0"/>
              <a:t>microdifferences</a:t>
            </a:r>
            <a:r>
              <a:rPr lang="en-GB" dirty="0" smtClean="0"/>
              <a:t> in teaching specific topics</a:t>
            </a: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a:off x="323850" y="0"/>
            <a:ext cx="8385175" cy="1431925"/>
          </a:xfrm>
        </p:spPr>
        <p:txBody>
          <a:bodyPr>
            <a:normAutofit/>
          </a:bodyPr>
          <a:lstStyle/>
          <a:p>
            <a:pPr eaLnBrk="1" hangingPunct="1">
              <a:defRPr/>
            </a:pPr>
            <a:r>
              <a:rPr lang="en-GB" sz="3600" dirty="0" smtClean="0"/>
              <a:t>Structuring work on concepts: a sequence of </a:t>
            </a:r>
            <a:r>
              <a:rPr lang="en-GB" sz="3600" dirty="0" err="1" smtClean="0"/>
              <a:t>microtasks</a:t>
            </a:r>
            <a:endParaRPr lang="en-US" sz="3600" dirty="0" smtClean="0"/>
          </a:p>
        </p:txBody>
      </p:sp>
      <p:sp>
        <p:nvSpPr>
          <p:cNvPr id="20483" name="Rectangle 3"/>
          <p:cNvSpPr>
            <a:spLocks noGrp="1" noChangeArrowheads="1"/>
          </p:cNvSpPr>
          <p:nvPr>
            <p:ph type="body" idx="4294967295"/>
          </p:nvPr>
        </p:nvSpPr>
        <p:spPr>
          <a:xfrm>
            <a:off x="428596" y="1601788"/>
            <a:ext cx="8229600" cy="5256212"/>
          </a:xfrm>
        </p:spPr>
        <p:txBody>
          <a:bodyPr>
            <a:normAutofit lnSpcReduction="10000"/>
          </a:bodyPr>
          <a:lstStyle/>
          <a:p>
            <a:pPr eaLnBrk="1" hangingPunct="1">
              <a:lnSpc>
                <a:spcPct val="80000"/>
              </a:lnSpc>
              <a:defRPr/>
            </a:pPr>
            <a:r>
              <a:rPr lang="en-US" sz="2000" b="1" dirty="0" err="1" smtClean="0"/>
              <a:t>Visualise</a:t>
            </a:r>
            <a:r>
              <a:rPr lang="en-US" sz="2000" b="1" dirty="0" smtClean="0"/>
              <a:t> spatial movement </a:t>
            </a:r>
          </a:p>
          <a:p>
            <a:pPr eaLnBrk="1" hangingPunct="1">
              <a:lnSpc>
                <a:spcPct val="80000"/>
              </a:lnSpc>
              <a:defRPr/>
            </a:pPr>
            <a:r>
              <a:rPr lang="en-US" sz="2000" b="1" dirty="0" smtClean="0"/>
              <a:t>Students create objects with two given features </a:t>
            </a:r>
          </a:p>
          <a:p>
            <a:pPr eaLnBrk="1" hangingPunct="1">
              <a:lnSpc>
                <a:spcPct val="80000"/>
              </a:lnSpc>
              <a:defRPr/>
            </a:pPr>
            <a:r>
              <a:rPr lang="en-US" sz="2000" b="1" dirty="0" smtClean="0"/>
              <a:t>T names the general class </a:t>
            </a:r>
          </a:p>
          <a:p>
            <a:pPr eaLnBrk="1" hangingPunct="1">
              <a:lnSpc>
                <a:spcPct val="80000"/>
              </a:lnSpc>
              <a:defRPr/>
            </a:pPr>
            <a:r>
              <a:rPr lang="en-US" sz="2000" b="1" dirty="0" smtClean="0"/>
              <a:t>T draws objects with imagined features </a:t>
            </a:r>
          </a:p>
          <a:p>
            <a:pPr eaLnBrk="1" hangingPunct="1">
              <a:lnSpc>
                <a:spcPct val="80000"/>
              </a:lnSpc>
              <a:defRPr/>
            </a:pPr>
            <a:r>
              <a:rPr lang="en-US" sz="2000" b="1" dirty="0" smtClean="0"/>
              <a:t>T says what the lesson is about and how this fits with previous and future lessons </a:t>
            </a:r>
          </a:p>
          <a:p>
            <a:pPr eaLnBrk="1" hangingPunct="1">
              <a:lnSpc>
                <a:spcPct val="80000"/>
              </a:lnSpc>
              <a:defRPr/>
            </a:pPr>
            <a:r>
              <a:rPr lang="en-US" sz="2000" b="1" dirty="0" smtClean="0"/>
              <a:t>T shows multiple objects with same feature </a:t>
            </a:r>
          </a:p>
          <a:p>
            <a:pPr eaLnBrk="1" hangingPunct="1">
              <a:lnSpc>
                <a:spcPct val="80000"/>
              </a:lnSpc>
              <a:defRPr/>
            </a:pPr>
            <a:r>
              <a:rPr lang="en-US" sz="2000" b="1" dirty="0" smtClean="0"/>
              <a:t>Students describe a procedure, in own words </a:t>
            </a:r>
          </a:p>
          <a:p>
            <a:pPr eaLnBrk="1" hangingPunct="1">
              <a:lnSpc>
                <a:spcPct val="80000"/>
              </a:lnSpc>
              <a:defRPr/>
            </a:pPr>
            <a:r>
              <a:rPr lang="en-US" sz="2000" b="1" dirty="0" smtClean="0"/>
              <a:t>T asks for clarification </a:t>
            </a:r>
          </a:p>
          <a:p>
            <a:pPr eaLnBrk="1" hangingPunct="1">
              <a:lnSpc>
                <a:spcPct val="80000"/>
              </a:lnSpc>
              <a:defRPr/>
            </a:pPr>
            <a:r>
              <a:rPr lang="en-US" sz="2000" b="1" dirty="0" smtClean="0"/>
              <a:t>Students think about how a procedure will give them the desired outcome </a:t>
            </a:r>
          </a:p>
          <a:p>
            <a:pPr eaLnBrk="1" hangingPunct="1">
              <a:lnSpc>
                <a:spcPct val="80000"/>
              </a:lnSpc>
              <a:defRPr/>
            </a:pPr>
            <a:r>
              <a:rPr lang="en-US" sz="2000" b="1" dirty="0" smtClean="0"/>
              <a:t>Students then </a:t>
            </a:r>
            <a:r>
              <a:rPr lang="en-US" sz="2000" b="1" dirty="0" err="1" smtClean="0"/>
              <a:t>practise</a:t>
            </a:r>
            <a:r>
              <a:rPr lang="en-US" sz="2000" b="1" dirty="0" smtClean="0"/>
              <a:t> procedures </a:t>
            </a:r>
          </a:p>
          <a:p>
            <a:pPr eaLnBrk="1" hangingPunct="1">
              <a:lnSpc>
                <a:spcPct val="80000"/>
              </a:lnSpc>
              <a:defRPr/>
            </a:pPr>
            <a:r>
              <a:rPr lang="en-US" sz="2000" b="1" dirty="0" smtClean="0"/>
              <a:t>T demonstrates new object with multiple features </a:t>
            </a:r>
          </a:p>
          <a:p>
            <a:pPr eaLnBrk="1" hangingPunct="1">
              <a:lnSpc>
                <a:spcPct val="80000"/>
              </a:lnSpc>
              <a:defRPr/>
            </a:pPr>
            <a:r>
              <a:rPr lang="en-US" sz="2000" b="1" dirty="0" smtClean="0"/>
              <a:t>Students make shapes by varying variables </a:t>
            </a:r>
          </a:p>
          <a:p>
            <a:pPr eaLnBrk="1" hangingPunct="1">
              <a:lnSpc>
                <a:spcPct val="80000"/>
              </a:lnSpc>
              <a:defRPr/>
            </a:pPr>
            <a:r>
              <a:rPr lang="en-US" sz="2000" b="1" dirty="0" smtClean="0"/>
              <a:t>T indicates application to more complex </a:t>
            </a:r>
            <a:r>
              <a:rPr lang="en-US" sz="2000" b="1" dirty="0" err="1" smtClean="0"/>
              <a:t>maths</a:t>
            </a:r>
            <a:r>
              <a:rPr lang="en-US" sz="2000" b="1" dirty="0" smtClean="0"/>
              <a:t> which will come next </a:t>
            </a:r>
          </a:p>
          <a:p>
            <a:pPr eaLnBrk="1" hangingPunct="1">
              <a:lnSpc>
                <a:spcPct val="80000"/>
              </a:lnSpc>
              <a:defRPr/>
            </a:pPr>
            <a:r>
              <a:rPr lang="en-US" sz="2000" b="1" dirty="0" smtClean="0"/>
              <a:t>T shows one object which is nearly finished &amp; students predict how to complete it by identifying missing features </a:t>
            </a:r>
          </a:p>
          <a:p>
            <a:pPr eaLnBrk="1" hangingPunct="1">
              <a:lnSpc>
                <a:spcPct val="80000"/>
              </a:lnSpc>
              <a:defRPr/>
            </a:pPr>
            <a:r>
              <a:rPr lang="en-US" sz="2000" b="1" dirty="0" smtClean="0"/>
              <a:t>Students deduce further facts.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48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48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48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48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48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048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048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048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048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048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048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048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0483">
                                            <p:txEl>
                                              <p:pRg st="13" end="1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048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p:txBody>
          <a:bodyPr/>
          <a:lstStyle/>
          <a:p>
            <a:pPr eaLnBrk="1" hangingPunct="1">
              <a:defRPr/>
            </a:pPr>
            <a:r>
              <a:rPr lang="en-GB" dirty="0" smtClean="0"/>
              <a:t>Another sequence of </a:t>
            </a:r>
            <a:r>
              <a:rPr lang="en-GB" dirty="0" err="1" smtClean="0"/>
              <a:t>microtasks</a:t>
            </a:r>
            <a:endParaRPr lang="en-US" dirty="0" smtClean="0"/>
          </a:p>
        </p:txBody>
      </p:sp>
      <p:sp>
        <p:nvSpPr>
          <p:cNvPr id="22531" name="Rectangle 3"/>
          <p:cNvSpPr>
            <a:spLocks noGrp="1" noChangeArrowheads="1"/>
          </p:cNvSpPr>
          <p:nvPr>
            <p:ph type="body" idx="4294967295"/>
          </p:nvPr>
        </p:nvSpPr>
        <p:spPr>
          <a:xfrm>
            <a:off x="468313" y="1700213"/>
            <a:ext cx="8007350" cy="4752975"/>
          </a:xfrm>
        </p:spPr>
        <p:txBody>
          <a:bodyPr/>
          <a:lstStyle/>
          <a:p>
            <a:pPr eaLnBrk="1" hangingPunct="1">
              <a:lnSpc>
                <a:spcPct val="80000"/>
              </a:lnSpc>
              <a:defRPr/>
            </a:pPr>
            <a:r>
              <a:rPr lang="en-US" sz="2000" b="1" dirty="0" smtClean="0"/>
              <a:t>T says what this lesson will be about and how it relates to last lesson </a:t>
            </a:r>
          </a:p>
          <a:p>
            <a:pPr eaLnBrk="1" hangingPunct="1">
              <a:lnSpc>
                <a:spcPct val="80000"/>
              </a:lnSpc>
              <a:defRPr/>
            </a:pPr>
            <a:r>
              <a:rPr lang="en-US" sz="2000" b="1" dirty="0" smtClean="0"/>
              <a:t>Interactive recap of definitions, facts, and other observations.</a:t>
            </a:r>
          </a:p>
          <a:p>
            <a:pPr eaLnBrk="1" hangingPunct="1">
              <a:lnSpc>
                <a:spcPct val="80000"/>
              </a:lnSpc>
              <a:defRPr/>
            </a:pPr>
            <a:r>
              <a:rPr lang="en-US" sz="2000" b="1" dirty="0" smtClean="0"/>
              <a:t>T introduces new aspect &amp; asks what it might mean </a:t>
            </a:r>
          </a:p>
          <a:p>
            <a:pPr eaLnBrk="1" hangingPunct="1">
              <a:lnSpc>
                <a:spcPct val="80000"/>
              </a:lnSpc>
              <a:defRPr/>
            </a:pPr>
            <a:r>
              <a:rPr lang="en-US" sz="2000" b="1" dirty="0" smtClean="0"/>
              <a:t>T offers example, gets them to identify its properties </a:t>
            </a:r>
          </a:p>
          <a:p>
            <a:pPr eaLnBrk="1" hangingPunct="1">
              <a:lnSpc>
                <a:spcPct val="80000"/>
              </a:lnSpc>
              <a:defRPr/>
            </a:pPr>
            <a:r>
              <a:rPr lang="en-US" sz="2000" b="1" dirty="0" smtClean="0"/>
              <a:t>T gives more examples with multiple features; students identify properties of them </a:t>
            </a:r>
          </a:p>
          <a:p>
            <a:pPr eaLnBrk="1" hangingPunct="1">
              <a:lnSpc>
                <a:spcPct val="80000"/>
              </a:lnSpc>
              <a:defRPr/>
            </a:pPr>
            <a:r>
              <a:rPr lang="en-US" sz="2000" b="1" dirty="0" smtClean="0"/>
              <a:t>Students have to produce examples of objects with several features </a:t>
            </a:r>
          </a:p>
          <a:p>
            <a:pPr eaLnBrk="1" hangingPunct="1">
              <a:lnSpc>
                <a:spcPct val="80000"/>
              </a:lnSpc>
              <a:defRPr/>
            </a:pPr>
            <a:r>
              <a:rPr lang="en-US" sz="2000" b="1" dirty="0" smtClean="0"/>
              <a:t>Three concurrent tasks for individual and small group work</a:t>
            </a:r>
          </a:p>
          <a:p>
            <a:pPr eaLnBrk="1" hangingPunct="1">
              <a:lnSpc>
                <a:spcPct val="80000"/>
              </a:lnSpc>
              <a:defRPr/>
            </a:pPr>
            <a:r>
              <a:rPr lang="en-US" sz="2000" b="1" dirty="0" smtClean="0"/>
              <a:t>T varies variables deliberately </a:t>
            </a:r>
          </a:p>
          <a:p>
            <a:pPr eaLnBrk="1" hangingPunct="1">
              <a:lnSpc>
                <a:spcPct val="80000"/>
              </a:lnSpc>
              <a:defRPr/>
            </a:pPr>
            <a:r>
              <a:rPr lang="en-US" sz="2000" b="1" dirty="0" smtClean="0"/>
              <a:t>They then do a classification task &amp; identify relationships</a:t>
            </a:r>
          </a:p>
          <a:p>
            <a:pPr eaLnBrk="1" hangingPunct="1">
              <a:lnSpc>
                <a:spcPct val="80000"/>
              </a:lnSpc>
              <a:defRPr/>
            </a:pPr>
            <a:r>
              <a:rPr lang="en-US" sz="2000" b="1" dirty="0" smtClean="0"/>
              <a:t>T circulates asking questions about concepts and properties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53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53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53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53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253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253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2531">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2531">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253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a:bodyPr>
          <a:lstStyle/>
          <a:p>
            <a:pPr>
              <a:defRPr/>
            </a:pPr>
            <a:r>
              <a:rPr lang="en-US" sz="4000" dirty="0" smtClean="0"/>
              <a:t>Topic-specific contrasts</a:t>
            </a:r>
            <a:endParaRPr lang="en-US" sz="4000" dirty="0"/>
          </a:p>
        </p:txBody>
      </p:sp>
      <p:sp>
        <p:nvSpPr>
          <p:cNvPr id="9219" name="Rectangle 3"/>
          <p:cNvSpPr>
            <a:spLocks noGrp="1" noChangeArrowheads="1"/>
          </p:cNvSpPr>
          <p:nvPr>
            <p:ph type="body" idx="1"/>
          </p:nvPr>
        </p:nvSpPr>
        <p:spPr>
          <a:xfrm>
            <a:off x="428625" y="1357313"/>
            <a:ext cx="8229600" cy="4525962"/>
          </a:xfrm>
        </p:spPr>
        <p:txBody>
          <a:bodyPr/>
          <a:lstStyle/>
          <a:p>
            <a:pPr>
              <a:lnSpc>
                <a:spcPct val="90000"/>
              </a:lnSpc>
              <a:buFontTx/>
              <a:buNone/>
              <a:defRPr/>
            </a:pPr>
            <a:endParaRPr lang="en-GB" sz="2400" dirty="0"/>
          </a:p>
          <a:p>
            <a:pPr>
              <a:lnSpc>
                <a:spcPct val="90000"/>
              </a:lnSpc>
              <a:defRPr/>
            </a:pPr>
            <a:r>
              <a:rPr lang="en-GB" sz="2400" dirty="0"/>
              <a:t>p</a:t>
            </a:r>
            <a:r>
              <a:rPr lang="en-GB" sz="2400" dirty="0" smtClean="0"/>
              <a:t>arallel </a:t>
            </a:r>
            <a:r>
              <a:rPr lang="en-GB" sz="2400" dirty="0"/>
              <a:t>classes</a:t>
            </a:r>
          </a:p>
          <a:p>
            <a:pPr>
              <a:lnSpc>
                <a:spcPct val="90000"/>
              </a:lnSpc>
              <a:defRPr/>
            </a:pPr>
            <a:r>
              <a:rPr lang="en-GB" sz="2400" dirty="0"/>
              <a:t>t</a:t>
            </a:r>
            <a:r>
              <a:rPr lang="en-GB" sz="2400" dirty="0" smtClean="0"/>
              <a:t>eam </a:t>
            </a:r>
            <a:r>
              <a:rPr lang="en-GB" sz="2400" dirty="0"/>
              <a:t>planning</a:t>
            </a:r>
          </a:p>
          <a:p>
            <a:pPr>
              <a:lnSpc>
                <a:spcPct val="90000"/>
              </a:lnSpc>
              <a:defRPr/>
            </a:pPr>
            <a:r>
              <a:rPr lang="en-GB" sz="2400" dirty="0"/>
              <a:t>s</a:t>
            </a:r>
            <a:r>
              <a:rPr lang="en-GB" sz="2400" dirty="0" smtClean="0"/>
              <a:t>hared </a:t>
            </a:r>
            <a:r>
              <a:rPr lang="en-GB" sz="2400" dirty="0"/>
              <a:t>purpose: to understand and learn how to construct some loci</a:t>
            </a:r>
          </a:p>
          <a:p>
            <a:pPr>
              <a:lnSpc>
                <a:spcPct val="90000"/>
              </a:lnSpc>
              <a:defRPr/>
            </a:pPr>
            <a:r>
              <a:rPr lang="en-GB" sz="2400" dirty="0"/>
              <a:t>t</a:t>
            </a:r>
            <a:r>
              <a:rPr lang="en-GB" sz="2400" dirty="0" smtClean="0"/>
              <a:t>ask </a:t>
            </a:r>
            <a:r>
              <a:rPr lang="en-GB" sz="2400" dirty="0"/>
              <a:t>A: making loci by following instructions in open space (e.g. ‘find a place to stand so that you are the same distance from these two points’); </a:t>
            </a:r>
          </a:p>
          <a:p>
            <a:pPr>
              <a:lnSpc>
                <a:spcPct val="90000"/>
              </a:lnSpc>
              <a:defRPr/>
            </a:pPr>
            <a:r>
              <a:rPr lang="en-GB" sz="2400" dirty="0"/>
              <a:t>t</a:t>
            </a:r>
            <a:r>
              <a:rPr lang="en-GB" sz="2400" dirty="0" smtClean="0"/>
              <a:t>ask </a:t>
            </a:r>
            <a:r>
              <a:rPr lang="en-GB" sz="2400" dirty="0"/>
              <a:t>B: compass and straight-edge constructions</a:t>
            </a:r>
          </a:p>
          <a:p>
            <a:pPr>
              <a:lnSpc>
                <a:spcPct val="90000"/>
              </a:lnSpc>
              <a:defRPr/>
            </a:pPr>
            <a:r>
              <a:rPr lang="en-GB" sz="2400" dirty="0"/>
              <a:t>t</a:t>
            </a:r>
            <a:r>
              <a:rPr lang="en-GB" sz="2400" dirty="0" smtClean="0"/>
              <a:t>eachers </a:t>
            </a:r>
            <a:r>
              <a:rPr lang="en-GB" sz="2400" dirty="0"/>
              <a:t>chose: order of tasks, language, how links are made, whether all or some involved in physical task, whether rulers are allowed …</a:t>
            </a:r>
            <a:endParaRPr lang="en-US"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GB" dirty="0" smtClean="0"/>
              <a:t>The school aims</a:t>
            </a:r>
            <a:endParaRPr lang="en-GB" dirty="0"/>
          </a:p>
        </p:txBody>
      </p:sp>
      <p:sp>
        <p:nvSpPr>
          <p:cNvPr id="3" name="Content Placeholder 2"/>
          <p:cNvSpPr>
            <a:spLocks noGrp="1"/>
          </p:cNvSpPr>
          <p:nvPr>
            <p:ph idx="1"/>
          </p:nvPr>
        </p:nvSpPr>
        <p:spPr/>
        <p:txBody>
          <a:bodyPr/>
          <a:lstStyle/>
          <a:p>
            <a:pPr>
              <a:defRPr/>
            </a:pPr>
            <a:r>
              <a:rPr lang="en-GB" dirty="0" smtClean="0"/>
              <a:t>Improving achievement of PLAS (not borderline D/C)</a:t>
            </a:r>
          </a:p>
          <a:p>
            <a:pPr>
              <a:defRPr/>
            </a:pPr>
            <a:r>
              <a:rPr lang="en-GB" dirty="0" smtClean="0"/>
              <a:t>Altruism &amp; social justice</a:t>
            </a:r>
          </a:p>
          <a:p>
            <a:pPr>
              <a:defRPr/>
            </a:pPr>
            <a:r>
              <a:rPr lang="en-GB" dirty="0" smtClean="0"/>
              <a:t>Political pressure</a:t>
            </a:r>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defRPr/>
            </a:pPr>
            <a:r>
              <a:rPr lang="en-GB"/>
              <a:t>Similarities</a:t>
            </a:r>
            <a:endParaRPr lang="en-US"/>
          </a:p>
        </p:txBody>
      </p:sp>
      <p:sp>
        <p:nvSpPr>
          <p:cNvPr id="10243" name="Rectangle 3"/>
          <p:cNvSpPr>
            <a:spLocks noGrp="1" noChangeArrowheads="1"/>
          </p:cNvSpPr>
          <p:nvPr>
            <p:ph type="body" idx="1"/>
          </p:nvPr>
        </p:nvSpPr>
        <p:spPr>
          <a:xfrm>
            <a:off x="457200" y="1268413"/>
            <a:ext cx="8229600" cy="5400675"/>
          </a:xfrm>
        </p:spPr>
        <p:txBody>
          <a:bodyPr/>
          <a:lstStyle/>
          <a:p>
            <a:pPr>
              <a:lnSpc>
                <a:spcPct val="80000"/>
              </a:lnSpc>
              <a:defRPr/>
            </a:pPr>
            <a:endParaRPr lang="en-GB" sz="2800"/>
          </a:p>
          <a:p>
            <a:pPr>
              <a:lnSpc>
                <a:spcPct val="80000"/>
              </a:lnSpc>
              <a:defRPr/>
            </a:pPr>
            <a:r>
              <a:rPr lang="en-GB" sz="2800"/>
              <a:t>asking, prompting, telling, showing, giving reasons</a:t>
            </a:r>
          </a:p>
          <a:p>
            <a:pPr>
              <a:lnSpc>
                <a:spcPct val="80000"/>
              </a:lnSpc>
              <a:defRPr/>
            </a:pPr>
            <a:r>
              <a:rPr lang="en-GB" sz="2800"/>
              <a:t>referring students to other students’ work</a:t>
            </a:r>
          </a:p>
          <a:p>
            <a:pPr>
              <a:lnSpc>
                <a:spcPct val="80000"/>
              </a:lnSpc>
              <a:defRPr/>
            </a:pPr>
            <a:r>
              <a:rPr lang="en-GB" sz="2800"/>
              <a:t>explaining choices and actions</a:t>
            </a:r>
          </a:p>
          <a:p>
            <a:pPr>
              <a:lnSpc>
                <a:spcPct val="80000"/>
              </a:lnSpc>
              <a:defRPr/>
            </a:pPr>
            <a:r>
              <a:rPr lang="en-GB" sz="2800"/>
              <a:t>working out how to do the constructions,</a:t>
            </a:r>
          </a:p>
          <a:p>
            <a:pPr>
              <a:lnSpc>
                <a:spcPct val="80000"/>
              </a:lnSpc>
              <a:defRPr/>
            </a:pPr>
            <a:r>
              <a:rPr lang="en-GB" sz="2800"/>
              <a:t>variation offered was similar within each locus </a:t>
            </a:r>
          </a:p>
          <a:p>
            <a:pPr>
              <a:lnSpc>
                <a:spcPct val="80000"/>
              </a:lnSpc>
              <a:defRPr/>
            </a:pPr>
            <a:r>
              <a:rPr lang="en-GB" sz="2800"/>
              <a:t>choice of loci was shared</a:t>
            </a:r>
          </a:p>
          <a:p>
            <a:pPr>
              <a:lnSpc>
                <a:spcPct val="80000"/>
              </a:lnSpc>
              <a:defRPr/>
            </a:pPr>
            <a:r>
              <a:rPr lang="en-GB" sz="2800"/>
              <a:t>teachers’ stated intentions</a:t>
            </a:r>
          </a:p>
          <a:p>
            <a:pPr>
              <a:lnSpc>
                <a:spcPct val="80000"/>
              </a:lnSpc>
              <a:defRPr/>
            </a:pPr>
            <a:r>
              <a:rPr lang="en-GB" sz="2800"/>
              <a:t>all teachers praised accuracy</a:t>
            </a:r>
          </a:p>
          <a:p>
            <a:pPr>
              <a:lnSpc>
                <a:spcPct val="80000"/>
              </a:lnSpc>
              <a:defRPr/>
            </a:pPr>
            <a:r>
              <a:rPr lang="en-GB" sz="2800"/>
              <a:t>written work similar: range of rough sketches and neat constructions</a:t>
            </a:r>
            <a:endParaRPr lang="en-US" sz="280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404813"/>
            <a:ext cx="8229600" cy="1012825"/>
          </a:xfrm>
        </p:spPr>
        <p:txBody>
          <a:bodyPr/>
          <a:lstStyle/>
          <a:p>
            <a:pPr>
              <a:defRPr/>
            </a:pPr>
            <a:r>
              <a:rPr lang="en-GB"/>
              <a:t>Florence</a:t>
            </a:r>
            <a:endParaRPr lang="en-US"/>
          </a:p>
        </p:txBody>
      </p:sp>
      <p:sp>
        <p:nvSpPr>
          <p:cNvPr id="25603" name="Rectangle 3"/>
          <p:cNvSpPr>
            <a:spLocks noGrp="1" noChangeArrowheads="1"/>
          </p:cNvSpPr>
          <p:nvPr>
            <p:ph type="body" idx="1"/>
          </p:nvPr>
        </p:nvSpPr>
        <p:spPr>
          <a:xfrm>
            <a:off x="395288" y="1268413"/>
            <a:ext cx="8229600" cy="4814887"/>
          </a:xfrm>
        </p:spPr>
        <p:txBody>
          <a:bodyPr/>
          <a:lstStyle/>
          <a:p>
            <a:pPr>
              <a:lnSpc>
                <a:spcPct val="80000"/>
              </a:lnSpc>
              <a:defRPr/>
            </a:pPr>
            <a:r>
              <a:rPr lang="en-GB" sz="2800"/>
              <a:t>In the previous lesson they constructed loci with compasses and straight-edge, i.e. lines. Compasses are ‘an extraordinary tool’ for getting equal lengths. </a:t>
            </a:r>
          </a:p>
          <a:p>
            <a:pPr>
              <a:lnSpc>
                <a:spcPct val="80000"/>
              </a:lnSpc>
              <a:defRPr/>
            </a:pPr>
            <a:r>
              <a:rPr lang="en-GB" sz="2800"/>
              <a:t>She says that locus is a set of points obeying a rule. What you get when you ‘model’ with people-points IS a locus in the sense that every point that obeys the rule is on that line and the line joining the points indicates all the points that obey the rule. </a:t>
            </a:r>
          </a:p>
          <a:p>
            <a:pPr>
              <a:lnSpc>
                <a:spcPct val="80000"/>
              </a:lnSpc>
              <a:defRPr/>
            </a:pPr>
            <a:r>
              <a:rPr lang="en-GB" sz="2800"/>
              <a:t>Her overall lesson aims had been: reasoning the connections and relationships between people-points and constructed loci. </a:t>
            </a:r>
          </a:p>
          <a:p>
            <a:pPr>
              <a:lnSpc>
                <a:spcPct val="80000"/>
              </a:lnSpc>
              <a:defRPr/>
            </a:pPr>
            <a:endParaRPr lang="en-US" sz="280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a:defRPr/>
            </a:pPr>
            <a:r>
              <a:rPr lang="en-GB"/>
              <a:t>Alice</a:t>
            </a:r>
            <a:endParaRPr lang="en-US"/>
          </a:p>
        </p:txBody>
      </p:sp>
      <p:sp>
        <p:nvSpPr>
          <p:cNvPr id="26627" name="Rectangle 3"/>
          <p:cNvSpPr>
            <a:spLocks noGrp="1" noChangeArrowheads="1"/>
          </p:cNvSpPr>
          <p:nvPr>
            <p:ph type="body" idx="1"/>
          </p:nvPr>
        </p:nvSpPr>
        <p:spPr>
          <a:xfrm>
            <a:off x="457200" y="1268413"/>
            <a:ext cx="8229600" cy="5113337"/>
          </a:xfrm>
        </p:spPr>
        <p:txBody>
          <a:bodyPr/>
          <a:lstStyle/>
          <a:p>
            <a:pPr>
              <a:lnSpc>
                <a:spcPct val="80000"/>
              </a:lnSpc>
              <a:defRPr/>
            </a:pPr>
            <a:r>
              <a:rPr lang="en-GB" sz="2800"/>
              <a:t>Alice wrote on the board ‘to be able to visualise and construct a set of points that satisfy a given set of instructions’.  She uses the phrase ‘same distance’ over and over again in the physical activity and the later constructions, so that the aural memory of the lesson is ‘same distance’.</a:t>
            </a:r>
          </a:p>
          <a:p>
            <a:pPr>
              <a:lnSpc>
                <a:spcPct val="80000"/>
              </a:lnSpc>
              <a:defRPr/>
            </a:pPr>
            <a:r>
              <a:rPr lang="en-GB" sz="2800"/>
              <a:t>She offers a mixture of physical, visual, aural, verbal experiences. Her view is that they need this physical lesson to give them a vivid experience before understanding what the compasses are really for</a:t>
            </a:r>
          </a:p>
          <a:p>
            <a:pPr>
              <a:lnSpc>
                <a:spcPct val="80000"/>
              </a:lnSpc>
              <a:defRPr/>
            </a:pPr>
            <a:r>
              <a:rPr lang="en-GB" sz="2800"/>
              <a:t>Her overall plan had been that they should have multiple memories of how to get ‘same distance’</a:t>
            </a:r>
          </a:p>
          <a:p>
            <a:pPr>
              <a:lnSpc>
                <a:spcPct val="80000"/>
              </a:lnSpc>
              <a:defRPr/>
            </a:pPr>
            <a:endParaRPr lang="en-US" sz="280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a:defRPr/>
            </a:pPr>
            <a:r>
              <a:rPr lang="en-GB"/>
              <a:t>Differences</a:t>
            </a:r>
            <a:endParaRPr lang="en-US"/>
          </a:p>
        </p:txBody>
      </p:sp>
      <p:sp>
        <p:nvSpPr>
          <p:cNvPr id="12291" name="Rectangle 3"/>
          <p:cNvSpPr>
            <a:spLocks noGrp="1" noChangeArrowheads="1"/>
          </p:cNvSpPr>
          <p:nvPr>
            <p:ph type="body" idx="1"/>
          </p:nvPr>
        </p:nvSpPr>
        <p:spPr/>
        <p:txBody>
          <a:bodyPr/>
          <a:lstStyle/>
          <a:p>
            <a:pPr>
              <a:lnSpc>
                <a:spcPct val="90000"/>
              </a:lnSpc>
              <a:defRPr/>
            </a:pPr>
            <a:r>
              <a:rPr lang="en-GB" sz="2800"/>
              <a:t>order of tasks </a:t>
            </a:r>
          </a:p>
          <a:p>
            <a:pPr>
              <a:lnSpc>
                <a:spcPct val="90000"/>
              </a:lnSpc>
              <a:defRPr/>
            </a:pPr>
            <a:r>
              <a:rPr lang="en-GB" sz="2800"/>
              <a:t>different sub-tasks</a:t>
            </a:r>
          </a:p>
          <a:p>
            <a:pPr>
              <a:lnSpc>
                <a:spcPct val="90000"/>
              </a:lnSpc>
              <a:defRPr/>
            </a:pPr>
            <a:r>
              <a:rPr lang="en-GB" sz="2800"/>
              <a:t>different things said at different points in activity</a:t>
            </a:r>
          </a:p>
          <a:p>
            <a:pPr>
              <a:lnSpc>
                <a:spcPct val="90000"/>
              </a:lnSpc>
              <a:defRPr/>
            </a:pPr>
            <a:r>
              <a:rPr lang="en-GB" sz="2800"/>
              <a:t>what was said to whole group or small group/individuals</a:t>
            </a:r>
          </a:p>
          <a:p>
            <a:pPr>
              <a:lnSpc>
                <a:spcPct val="90000"/>
              </a:lnSpc>
              <a:defRPr/>
            </a:pPr>
            <a:r>
              <a:rPr lang="en-GB" sz="2800"/>
              <a:t>different order of loci</a:t>
            </a:r>
          </a:p>
          <a:p>
            <a:pPr>
              <a:lnSpc>
                <a:spcPct val="90000"/>
              </a:lnSpc>
              <a:defRPr/>
            </a:pPr>
            <a:r>
              <a:rPr lang="en-GB" sz="2800"/>
              <a:t>different emphases</a:t>
            </a:r>
          </a:p>
          <a:p>
            <a:pPr>
              <a:lnSpc>
                <a:spcPct val="90000"/>
              </a:lnSpc>
              <a:defRPr/>
            </a:pPr>
            <a:r>
              <a:rPr lang="en-GB" sz="2800"/>
              <a:t>different tools at different times</a:t>
            </a:r>
          </a:p>
          <a:p>
            <a:pPr>
              <a:lnSpc>
                <a:spcPct val="90000"/>
              </a:lnSpc>
              <a:defRPr/>
            </a:pPr>
            <a:r>
              <a:rPr lang="en-GB" sz="2800"/>
              <a:t>different conceptualisations afforded</a:t>
            </a:r>
            <a:endParaRPr lang="en-US" sz="28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GB" dirty="0" smtClean="0"/>
              <a:t>Role of all-attainment groupings</a:t>
            </a:r>
            <a:endParaRPr lang="en-GB" dirty="0"/>
          </a:p>
        </p:txBody>
      </p:sp>
      <p:sp>
        <p:nvSpPr>
          <p:cNvPr id="3" name="Content Placeholder 2"/>
          <p:cNvSpPr>
            <a:spLocks noGrp="1"/>
          </p:cNvSpPr>
          <p:nvPr>
            <p:ph idx="1"/>
          </p:nvPr>
        </p:nvSpPr>
        <p:spPr/>
        <p:txBody>
          <a:bodyPr/>
          <a:lstStyle/>
          <a:p>
            <a:pPr>
              <a:defRPr/>
            </a:pPr>
            <a:r>
              <a:rPr lang="en-GB" dirty="0" smtClean="0"/>
              <a:t>Research-informed</a:t>
            </a:r>
          </a:p>
          <a:p>
            <a:pPr>
              <a:defRPr/>
            </a:pPr>
            <a:r>
              <a:rPr lang="en-GB" dirty="0" smtClean="0"/>
              <a:t>Equity</a:t>
            </a:r>
          </a:p>
          <a:p>
            <a:pPr>
              <a:defRPr/>
            </a:pPr>
            <a:r>
              <a:rPr lang="en-GB" dirty="0" smtClean="0"/>
              <a:t>Timetable constraints</a:t>
            </a:r>
          </a:p>
          <a:p>
            <a:pPr>
              <a:defRPr/>
            </a:pPr>
            <a:endParaRPr lang="en-GB" dirty="0"/>
          </a:p>
          <a:p>
            <a:pPr>
              <a:defRPr/>
            </a:pPr>
            <a:r>
              <a:rPr lang="en-GB" dirty="0" smtClean="0"/>
              <a:t>All schools in year 7, one in year 8, none in year 9 - BUT</a:t>
            </a:r>
          </a:p>
          <a:p>
            <a:pPr>
              <a:defRPr/>
            </a:pPr>
            <a:r>
              <a:rPr lang="en-GB" dirty="0" smtClean="0"/>
              <a:t>... this study is not about ‘mixed-ability’ teaching</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GB" dirty="0" smtClean="0"/>
              <a:t>How do departments work when making change?</a:t>
            </a:r>
            <a:endParaRPr lang="en-GB" dirty="0"/>
          </a:p>
        </p:txBody>
      </p:sp>
      <p:sp>
        <p:nvSpPr>
          <p:cNvPr id="3" name="Content Placeholder 2"/>
          <p:cNvSpPr>
            <a:spLocks noGrp="1"/>
          </p:cNvSpPr>
          <p:nvPr>
            <p:ph idx="1"/>
          </p:nvPr>
        </p:nvSpPr>
        <p:spPr/>
        <p:txBody>
          <a:bodyPr/>
          <a:lstStyle/>
          <a:p>
            <a:pPr>
              <a:defRPr/>
            </a:pPr>
            <a:r>
              <a:rPr lang="en-GB" dirty="0" smtClean="0"/>
              <a:t>Data:</a:t>
            </a:r>
          </a:p>
          <a:p>
            <a:pPr lvl="1">
              <a:defRPr/>
            </a:pPr>
            <a:r>
              <a:rPr lang="en-GB" dirty="0" smtClean="0">
                <a:solidFill>
                  <a:srgbClr val="FF0000"/>
                </a:solidFill>
              </a:rPr>
              <a:t>observations and videos of lessons</a:t>
            </a:r>
          </a:p>
          <a:p>
            <a:pPr lvl="1">
              <a:defRPr/>
            </a:pPr>
            <a:r>
              <a:rPr lang="en-GB" dirty="0" smtClean="0">
                <a:solidFill>
                  <a:srgbClr val="FF0000"/>
                </a:solidFill>
              </a:rPr>
              <a:t>interviews with teachers</a:t>
            </a:r>
          </a:p>
          <a:p>
            <a:pPr lvl="1">
              <a:defRPr/>
            </a:pPr>
            <a:r>
              <a:rPr lang="en-GB" dirty="0" err="1" smtClean="0">
                <a:solidFill>
                  <a:srgbClr val="FF0000"/>
                </a:solidFill>
              </a:rPr>
              <a:t>fieldnotes</a:t>
            </a:r>
            <a:r>
              <a:rPr lang="en-GB" dirty="0" smtClean="0">
                <a:solidFill>
                  <a:srgbClr val="FF0000"/>
                </a:solidFill>
              </a:rPr>
              <a:t> of meetings</a:t>
            </a:r>
          </a:p>
          <a:p>
            <a:pPr lvl="1">
              <a:defRPr/>
            </a:pPr>
            <a:r>
              <a:rPr lang="en-GB" dirty="0" smtClean="0">
                <a:solidFill>
                  <a:srgbClr val="FF0000"/>
                </a:solidFill>
              </a:rPr>
              <a:t>audiotapes of meetings between three heads of department</a:t>
            </a:r>
          </a:p>
          <a:p>
            <a:pPr lvl="1">
              <a:defRPr/>
            </a:pPr>
            <a:r>
              <a:rPr lang="en-GB" dirty="0" smtClean="0"/>
              <a:t>interviews with sample of PLAs</a:t>
            </a:r>
          </a:p>
          <a:p>
            <a:pPr lvl="1">
              <a:defRPr/>
            </a:pPr>
            <a:r>
              <a:rPr lang="en-GB" dirty="0" smtClean="0"/>
              <a:t>internal and external test scripts and results</a:t>
            </a:r>
          </a:p>
          <a:p>
            <a:pPr lvl="1">
              <a:defRPr/>
            </a:pP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GB" dirty="0"/>
              <a:t>C</a:t>
            </a:r>
            <a:r>
              <a:rPr lang="en-GB" dirty="0" smtClean="0"/>
              <a:t>omplex qualitative data</a:t>
            </a:r>
            <a:endParaRPr lang="en-GB" dirty="0"/>
          </a:p>
        </p:txBody>
      </p:sp>
      <p:sp>
        <p:nvSpPr>
          <p:cNvPr id="3" name="Content Placeholder 2"/>
          <p:cNvSpPr>
            <a:spLocks noGrp="1"/>
          </p:cNvSpPr>
          <p:nvPr>
            <p:ph idx="1"/>
          </p:nvPr>
        </p:nvSpPr>
        <p:spPr/>
        <p:txBody>
          <a:bodyPr/>
          <a:lstStyle/>
          <a:p>
            <a:pPr>
              <a:defRPr/>
            </a:pPr>
            <a:r>
              <a:rPr lang="en-GB" dirty="0" smtClean="0"/>
              <a:t>Activity theory – systems with shared object (intended outcome</a:t>
            </a:r>
            <a:r>
              <a:rPr lang="en-GB" dirty="0"/>
              <a:t>)</a:t>
            </a:r>
            <a:r>
              <a:rPr lang="en-GB" dirty="0" smtClean="0"/>
              <a:t> of activity, identifiable community and common tools  </a:t>
            </a:r>
          </a:p>
          <a:p>
            <a:pPr>
              <a:defRPr/>
            </a:pPr>
            <a:r>
              <a:rPr lang="en-GB" dirty="0" smtClean="0"/>
              <a:t>How the community operates : division of labour and rules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GB" dirty="0" smtClean="0"/>
              <a:t>Interacting activity systems</a:t>
            </a:r>
            <a:endParaRPr lang="en-GB" dirty="0"/>
          </a:p>
        </p:txBody>
      </p:sp>
      <p:grpSp>
        <p:nvGrpSpPr>
          <p:cNvPr id="10243" name="Group 32"/>
          <p:cNvGrpSpPr>
            <a:grpSpLocks/>
          </p:cNvGrpSpPr>
          <p:nvPr/>
        </p:nvGrpSpPr>
        <p:grpSpPr bwMode="auto">
          <a:xfrm>
            <a:off x="642910" y="1571625"/>
            <a:ext cx="8062554" cy="3981842"/>
            <a:chOff x="1252986" y="2581464"/>
            <a:chExt cx="5042957" cy="1950389"/>
          </a:xfrm>
        </p:grpSpPr>
        <p:sp>
          <p:nvSpPr>
            <p:cNvPr id="10244" name="AutoShape 2"/>
            <p:cNvSpPr>
              <a:spLocks noChangeArrowheads="1"/>
            </p:cNvSpPr>
            <p:nvPr/>
          </p:nvSpPr>
          <p:spPr bwMode="auto">
            <a:xfrm>
              <a:off x="1714500" y="2786063"/>
              <a:ext cx="1038225" cy="1066800"/>
            </a:xfrm>
            <a:prstGeom prst="triangle">
              <a:avLst>
                <a:gd name="adj" fmla="val 50000"/>
              </a:avLst>
            </a:prstGeom>
            <a:solidFill>
              <a:srgbClr val="FFFFFF"/>
            </a:solidFill>
            <a:ln w="9525">
              <a:solidFill>
                <a:srgbClr val="000000"/>
              </a:solidFill>
              <a:miter lim="800000"/>
              <a:headEnd/>
              <a:tailEnd/>
            </a:ln>
          </p:spPr>
          <p:txBody>
            <a:bodyPr/>
            <a:lstStyle/>
            <a:p>
              <a:endParaRPr lang="en-GB"/>
            </a:p>
          </p:txBody>
        </p:sp>
        <p:cxnSp>
          <p:nvCxnSpPr>
            <p:cNvPr id="10245" name="AutoShape 3"/>
            <p:cNvCxnSpPr>
              <a:cxnSpLocks noChangeShapeType="1"/>
            </p:cNvCxnSpPr>
            <p:nvPr/>
          </p:nvCxnSpPr>
          <p:spPr bwMode="auto">
            <a:xfrm>
              <a:off x="2219325" y="2805113"/>
              <a:ext cx="0" cy="1066800"/>
            </a:xfrm>
            <a:prstGeom prst="straightConnector1">
              <a:avLst/>
            </a:prstGeom>
            <a:noFill/>
            <a:ln w="9525">
              <a:solidFill>
                <a:srgbClr val="000000"/>
              </a:solidFill>
              <a:round/>
              <a:headEnd/>
              <a:tailEnd/>
            </a:ln>
          </p:spPr>
        </p:cxnSp>
        <p:cxnSp>
          <p:nvCxnSpPr>
            <p:cNvPr id="10246" name="AutoShape 4"/>
            <p:cNvCxnSpPr>
              <a:cxnSpLocks noChangeShapeType="1"/>
            </p:cNvCxnSpPr>
            <p:nvPr/>
          </p:nvCxnSpPr>
          <p:spPr bwMode="auto">
            <a:xfrm>
              <a:off x="1943100" y="3352800"/>
              <a:ext cx="542925" cy="0"/>
            </a:xfrm>
            <a:prstGeom prst="straightConnector1">
              <a:avLst/>
            </a:prstGeom>
            <a:noFill/>
            <a:ln w="9525">
              <a:solidFill>
                <a:srgbClr val="000000"/>
              </a:solidFill>
              <a:round/>
              <a:headEnd/>
              <a:tailEnd/>
            </a:ln>
          </p:spPr>
        </p:cxnSp>
        <p:cxnSp>
          <p:nvCxnSpPr>
            <p:cNvPr id="10247" name="AutoShape 5"/>
            <p:cNvCxnSpPr>
              <a:cxnSpLocks noChangeShapeType="1"/>
            </p:cNvCxnSpPr>
            <p:nvPr/>
          </p:nvCxnSpPr>
          <p:spPr bwMode="auto">
            <a:xfrm flipH="1">
              <a:off x="2228850" y="3357563"/>
              <a:ext cx="266700" cy="514350"/>
            </a:xfrm>
            <a:prstGeom prst="straightConnector1">
              <a:avLst/>
            </a:prstGeom>
            <a:noFill/>
            <a:ln w="9525">
              <a:solidFill>
                <a:srgbClr val="000000"/>
              </a:solidFill>
              <a:round/>
              <a:headEnd/>
              <a:tailEnd/>
            </a:ln>
          </p:spPr>
        </p:cxnSp>
        <p:cxnSp>
          <p:nvCxnSpPr>
            <p:cNvPr id="10248" name="AutoShape 6"/>
            <p:cNvCxnSpPr>
              <a:cxnSpLocks noChangeShapeType="1"/>
            </p:cNvCxnSpPr>
            <p:nvPr/>
          </p:nvCxnSpPr>
          <p:spPr bwMode="auto">
            <a:xfrm flipV="1">
              <a:off x="1704975" y="3338513"/>
              <a:ext cx="781050" cy="514350"/>
            </a:xfrm>
            <a:prstGeom prst="straightConnector1">
              <a:avLst/>
            </a:prstGeom>
            <a:noFill/>
            <a:ln w="9525">
              <a:solidFill>
                <a:srgbClr val="000000"/>
              </a:solidFill>
              <a:round/>
              <a:headEnd/>
              <a:tailEnd/>
            </a:ln>
          </p:spPr>
        </p:cxnSp>
        <p:cxnSp>
          <p:nvCxnSpPr>
            <p:cNvPr id="10249" name="AutoShape 7"/>
            <p:cNvCxnSpPr>
              <a:cxnSpLocks noChangeShapeType="1"/>
            </p:cNvCxnSpPr>
            <p:nvPr/>
          </p:nvCxnSpPr>
          <p:spPr bwMode="auto">
            <a:xfrm>
              <a:off x="1944688" y="3352800"/>
              <a:ext cx="800100" cy="514350"/>
            </a:xfrm>
            <a:prstGeom prst="straightConnector1">
              <a:avLst/>
            </a:prstGeom>
            <a:noFill/>
            <a:ln w="9525">
              <a:solidFill>
                <a:srgbClr val="000000"/>
              </a:solidFill>
              <a:round/>
              <a:headEnd/>
              <a:tailEnd/>
            </a:ln>
          </p:spPr>
        </p:cxnSp>
        <p:sp>
          <p:nvSpPr>
            <p:cNvPr id="10250" name="AutoShape 8"/>
            <p:cNvSpPr>
              <a:spLocks noChangeArrowheads="1"/>
            </p:cNvSpPr>
            <p:nvPr/>
          </p:nvSpPr>
          <p:spPr bwMode="auto">
            <a:xfrm>
              <a:off x="4733925" y="2800350"/>
              <a:ext cx="1038225" cy="1066800"/>
            </a:xfrm>
            <a:prstGeom prst="triangle">
              <a:avLst>
                <a:gd name="adj" fmla="val 50000"/>
              </a:avLst>
            </a:prstGeom>
            <a:solidFill>
              <a:srgbClr val="FFFFFF"/>
            </a:solidFill>
            <a:ln w="9525">
              <a:solidFill>
                <a:srgbClr val="000000"/>
              </a:solidFill>
              <a:miter lim="800000"/>
              <a:headEnd/>
              <a:tailEnd/>
            </a:ln>
          </p:spPr>
          <p:txBody>
            <a:bodyPr/>
            <a:lstStyle/>
            <a:p>
              <a:endParaRPr lang="en-GB"/>
            </a:p>
          </p:txBody>
        </p:sp>
        <p:cxnSp>
          <p:nvCxnSpPr>
            <p:cNvPr id="10251" name="AutoShape 9"/>
            <p:cNvCxnSpPr>
              <a:cxnSpLocks noChangeShapeType="1"/>
            </p:cNvCxnSpPr>
            <p:nvPr/>
          </p:nvCxnSpPr>
          <p:spPr bwMode="auto">
            <a:xfrm>
              <a:off x="4972050" y="3357563"/>
              <a:ext cx="542925" cy="0"/>
            </a:xfrm>
            <a:prstGeom prst="straightConnector1">
              <a:avLst/>
            </a:prstGeom>
            <a:noFill/>
            <a:ln w="9525">
              <a:solidFill>
                <a:srgbClr val="000000"/>
              </a:solidFill>
              <a:round/>
              <a:headEnd/>
              <a:tailEnd/>
            </a:ln>
          </p:spPr>
        </p:cxnSp>
        <p:cxnSp>
          <p:nvCxnSpPr>
            <p:cNvPr id="10252" name="AutoShape 10"/>
            <p:cNvCxnSpPr>
              <a:cxnSpLocks noChangeShapeType="1"/>
            </p:cNvCxnSpPr>
            <p:nvPr/>
          </p:nvCxnSpPr>
          <p:spPr bwMode="auto">
            <a:xfrm flipH="1">
              <a:off x="5229225" y="3357563"/>
              <a:ext cx="266700" cy="514350"/>
            </a:xfrm>
            <a:prstGeom prst="straightConnector1">
              <a:avLst/>
            </a:prstGeom>
            <a:noFill/>
            <a:ln w="9525">
              <a:solidFill>
                <a:srgbClr val="000000"/>
              </a:solidFill>
              <a:round/>
              <a:headEnd/>
              <a:tailEnd/>
            </a:ln>
          </p:spPr>
        </p:cxnSp>
        <p:cxnSp>
          <p:nvCxnSpPr>
            <p:cNvPr id="10253" name="AutoShape 11"/>
            <p:cNvCxnSpPr>
              <a:cxnSpLocks noChangeShapeType="1"/>
            </p:cNvCxnSpPr>
            <p:nvPr/>
          </p:nvCxnSpPr>
          <p:spPr bwMode="auto">
            <a:xfrm>
              <a:off x="4984750" y="3357563"/>
              <a:ext cx="800100" cy="514350"/>
            </a:xfrm>
            <a:prstGeom prst="straightConnector1">
              <a:avLst/>
            </a:prstGeom>
            <a:noFill/>
            <a:ln w="9525">
              <a:solidFill>
                <a:srgbClr val="000000"/>
              </a:solidFill>
              <a:round/>
              <a:headEnd/>
              <a:tailEnd/>
            </a:ln>
          </p:spPr>
        </p:cxnSp>
        <p:cxnSp>
          <p:nvCxnSpPr>
            <p:cNvPr id="10254" name="AutoShape 12"/>
            <p:cNvCxnSpPr>
              <a:cxnSpLocks noChangeShapeType="1"/>
            </p:cNvCxnSpPr>
            <p:nvPr/>
          </p:nvCxnSpPr>
          <p:spPr bwMode="auto">
            <a:xfrm flipV="1">
              <a:off x="4748213" y="3357563"/>
              <a:ext cx="781050" cy="514350"/>
            </a:xfrm>
            <a:prstGeom prst="straightConnector1">
              <a:avLst/>
            </a:prstGeom>
            <a:noFill/>
            <a:ln w="9525">
              <a:solidFill>
                <a:srgbClr val="000000"/>
              </a:solidFill>
              <a:round/>
              <a:headEnd/>
              <a:tailEnd/>
            </a:ln>
          </p:spPr>
        </p:cxnSp>
        <p:cxnSp>
          <p:nvCxnSpPr>
            <p:cNvPr id="10255" name="AutoShape 13"/>
            <p:cNvCxnSpPr>
              <a:cxnSpLocks noChangeShapeType="1"/>
            </p:cNvCxnSpPr>
            <p:nvPr/>
          </p:nvCxnSpPr>
          <p:spPr bwMode="auto">
            <a:xfrm>
              <a:off x="4984750" y="3357563"/>
              <a:ext cx="276225" cy="514350"/>
            </a:xfrm>
            <a:prstGeom prst="straightConnector1">
              <a:avLst/>
            </a:prstGeom>
            <a:noFill/>
            <a:ln w="9525">
              <a:solidFill>
                <a:srgbClr val="000000"/>
              </a:solidFill>
              <a:round/>
              <a:headEnd/>
              <a:tailEnd/>
            </a:ln>
          </p:spPr>
        </p:cxnSp>
        <p:cxnSp>
          <p:nvCxnSpPr>
            <p:cNvPr id="10256" name="AutoShape 14"/>
            <p:cNvCxnSpPr>
              <a:cxnSpLocks noChangeShapeType="1"/>
            </p:cNvCxnSpPr>
            <p:nvPr/>
          </p:nvCxnSpPr>
          <p:spPr bwMode="auto">
            <a:xfrm>
              <a:off x="5248197" y="2797198"/>
              <a:ext cx="0" cy="1066800"/>
            </a:xfrm>
            <a:prstGeom prst="straightConnector1">
              <a:avLst/>
            </a:prstGeom>
            <a:noFill/>
            <a:ln w="9525">
              <a:solidFill>
                <a:srgbClr val="000000"/>
              </a:solidFill>
              <a:round/>
              <a:headEnd/>
              <a:tailEnd/>
            </a:ln>
          </p:spPr>
        </p:cxnSp>
        <p:sp>
          <p:nvSpPr>
            <p:cNvPr id="10257" name="Text Box 15"/>
            <p:cNvSpPr txBox="1">
              <a:spLocks noChangeArrowheads="1"/>
            </p:cNvSpPr>
            <p:nvPr/>
          </p:nvSpPr>
          <p:spPr bwMode="auto">
            <a:xfrm>
              <a:off x="2057291" y="2616452"/>
              <a:ext cx="491501" cy="165813"/>
            </a:xfrm>
            <a:prstGeom prst="rect">
              <a:avLst/>
            </a:prstGeom>
            <a:solidFill>
              <a:srgbClr val="FFFFFF"/>
            </a:solidFill>
            <a:ln w="9525">
              <a:noFill/>
              <a:miter lim="800000"/>
              <a:headEnd/>
              <a:tailEnd/>
            </a:ln>
          </p:spPr>
          <p:txBody>
            <a:bodyPr wrap="square">
              <a:spAutoFit/>
            </a:bodyPr>
            <a:lstStyle/>
            <a:p>
              <a:pPr eaLnBrk="1" hangingPunct="1">
                <a:spcAft>
                  <a:spcPts val="1000"/>
                </a:spcAft>
              </a:pPr>
              <a:r>
                <a:rPr lang="en-GB" sz="1600" b="1">
                  <a:latin typeface="Calibri" pitchFamily="-65" charset="0"/>
                  <a:cs typeface="Arial" charset="0"/>
                </a:rPr>
                <a:t>Tools</a:t>
              </a:r>
              <a:endParaRPr lang="en-US" sz="1600" b="1">
                <a:cs typeface="Arial" charset="0"/>
              </a:endParaRPr>
            </a:p>
          </p:txBody>
        </p:sp>
        <p:sp>
          <p:nvSpPr>
            <p:cNvPr id="10258" name="Text Box 16"/>
            <p:cNvSpPr txBox="1">
              <a:spLocks noChangeArrowheads="1"/>
            </p:cNvSpPr>
            <p:nvPr/>
          </p:nvSpPr>
          <p:spPr bwMode="auto">
            <a:xfrm>
              <a:off x="5095711" y="2581464"/>
              <a:ext cx="491522" cy="165813"/>
            </a:xfrm>
            <a:prstGeom prst="rect">
              <a:avLst/>
            </a:prstGeom>
            <a:solidFill>
              <a:srgbClr val="FFFFFF"/>
            </a:solidFill>
            <a:ln w="9525">
              <a:noFill/>
              <a:miter lim="800000"/>
              <a:headEnd/>
              <a:tailEnd/>
            </a:ln>
          </p:spPr>
          <p:txBody>
            <a:bodyPr wrap="square">
              <a:spAutoFit/>
            </a:bodyPr>
            <a:lstStyle/>
            <a:p>
              <a:pPr eaLnBrk="1" hangingPunct="1">
                <a:spcAft>
                  <a:spcPts val="1000"/>
                </a:spcAft>
              </a:pPr>
              <a:r>
                <a:rPr lang="en-GB" sz="1600" b="1" dirty="0">
                  <a:latin typeface="Calibri" pitchFamily="-65" charset="0"/>
                  <a:cs typeface="Arial" charset="0"/>
                </a:rPr>
                <a:t>Tools</a:t>
              </a:r>
              <a:endParaRPr lang="en-US" sz="1600" b="1" dirty="0">
                <a:cs typeface="Arial" charset="0"/>
              </a:endParaRPr>
            </a:p>
          </p:txBody>
        </p:sp>
        <p:sp>
          <p:nvSpPr>
            <p:cNvPr id="10259" name="Text Box 17"/>
            <p:cNvSpPr txBox="1">
              <a:spLocks noChangeArrowheads="1"/>
            </p:cNvSpPr>
            <p:nvPr/>
          </p:nvSpPr>
          <p:spPr bwMode="auto">
            <a:xfrm>
              <a:off x="1297686" y="3876020"/>
              <a:ext cx="574675" cy="165813"/>
            </a:xfrm>
            <a:prstGeom prst="rect">
              <a:avLst/>
            </a:prstGeom>
            <a:solidFill>
              <a:srgbClr val="FFFFFF"/>
            </a:solidFill>
            <a:ln w="9525">
              <a:noFill/>
              <a:miter lim="800000"/>
              <a:headEnd/>
              <a:tailEnd/>
            </a:ln>
          </p:spPr>
          <p:txBody>
            <a:bodyPr>
              <a:spAutoFit/>
            </a:bodyPr>
            <a:lstStyle/>
            <a:p>
              <a:pPr eaLnBrk="1" hangingPunct="1">
                <a:spcAft>
                  <a:spcPts val="1000"/>
                </a:spcAft>
              </a:pPr>
              <a:r>
                <a:rPr lang="en-GB" sz="1600" b="1">
                  <a:latin typeface="Calibri" pitchFamily="-65" charset="0"/>
                  <a:cs typeface="Arial" charset="0"/>
                </a:rPr>
                <a:t>Rules</a:t>
              </a:r>
              <a:endParaRPr lang="en-US" sz="1600" b="1">
                <a:cs typeface="Arial" charset="0"/>
              </a:endParaRPr>
            </a:p>
          </p:txBody>
        </p:sp>
        <p:sp>
          <p:nvSpPr>
            <p:cNvPr id="10260" name="Text Box 18"/>
            <p:cNvSpPr txBox="1">
              <a:spLocks noChangeArrowheads="1"/>
            </p:cNvSpPr>
            <p:nvPr/>
          </p:nvSpPr>
          <p:spPr bwMode="auto">
            <a:xfrm>
              <a:off x="5721268" y="3876020"/>
              <a:ext cx="574675" cy="165813"/>
            </a:xfrm>
            <a:prstGeom prst="rect">
              <a:avLst/>
            </a:prstGeom>
            <a:solidFill>
              <a:srgbClr val="FFFFFF"/>
            </a:solidFill>
            <a:ln w="9525">
              <a:noFill/>
              <a:miter lim="800000"/>
              <a:headEnd/>
              <a:tailEnd/>
            </a:ln>
          </p:spPr>
          <p:txBody>
            <a:bodyPr>
              <a:spAutoFit/>
            </a:bodyPr>
            <a:lstStyle/>
            <a:p>
              <a:pPr eaLnBrk="1" hangingPunct="1">
                <a:spcAft>
                  <a:spcPts val="1000"/>
                </a:spcAft>
              </a:pPr>
              <a:r>
                <a:rPr lang="en-GB" sz="1600" b="1">
                  <a:latin typeface="Calibri" pitchFamily="-65" charset="0"/>
                  <a:cs typeface="Arial" charset="0"/>
                </a:rPr>
                <a:t>Rules</a:t>
              </a:r>
              <a:endParaRPr lang="en-US" sz="1600" b="1">
                <a:cs typeface="Arial" charset="0"/>
              </a:endParaRPr>
            </a:p>
          </p:txBody>
        </p:sp>
        <p:sp>
          <p:nvSpPr>
            <p:cNvPr id="10261" name="Text Box 19"/>
            <p:cNvSpPr txBox="1">
              <a:spLocks noChangeArrowheads="1"/>
            </p:cNvSpPr>
            <p:nvPr/>
          </p:nvSpPr>
          <p:spPr bwMode="auto">
            <a:xfrm>
              <a:off x="3487136" y="3281224"/>
              <a:ext cx="638175" cy="165813"/>
            </a:xfrm>
            <a:prstGeom prst="rect">
              <a:avLst/>
            </a:prstGeom>
            <a:solidFill>
              <a:srgbClr val="FFFFFF"/>
            </a:solidFill>
            <a:ln w="9525">
              <a:noFill/>
              <a:miter lim="800000"/>
              <a:headEnd/>
              <a:tailEnd/>
            </a:ln>
          </p:spPr>
          <p:txBody>
            <a:bodyPr>
              <a:spAutoFit/>
            </a:bodyPr>
            <a:lstStyle/>
            <a:p>
              <a:pPr eaLnBrk="1" hangingPunct="1">
                <a:spcAft>
                  <a:spcPts val="1000"/>
                </a:spcAft>
              </a:pPr>
              <a:r>
                <a:rPr lang="en-GB" sz="1600" b="1">
                  <a:latin typeface="Calibri" pitchFamily="-65" charset="0"/>
                  <a:cs typeface="Arial" charset="0"/>
                </a:rPr>
                <a:t>Object</a:t>
              </a:r>
              <a:endParaRPr lang="en-US" sz="1600" b="1">
                <a:cs typeface="Arial" charset="0"/>
              </a:endParaRPr>
            </a:p>
          </p:txBody>
        </p:sp>
        <p:sp>
          <p:nvSpPr>
            <p:cNvPr id="10262" name="Text Box 20"/>
            <p:cNvSpPr txBox="1">
              <a:spLocks noChangeArrowheads="1"/>
            </p:cNvSpPr>
            <p:nvPr/>
          </p:nvSpPr>
          <p:spPr bwMode="auto">
            <a:xfrm>
              <a:off x="4916988" y="3981130"/>
              <a:ext cx="804287" cy="165813"/>
            </a:xfrm>
            <a:prstGeom prst="rect">
              <a:avLst/>
            </a:prstGeom>
            <a:solidFill>
              <a:srgbClr val="FFFFFF"/>
            </a:solidFill>
            <a:ln w="9525">
              <a:noFill/>
              <a:miter lim="800000"/>
              <a:headEnd/>
              <a:tailEnd/>
            </a:ln>
          </p:spPr>
          <p:txBody>
            <a:bodyPr>
              <a:spAutoFit/>
            </a:bodyPr>
            <a:lstStyle/>
            <a:p>
              <a:pPr eaLnBrk="1" hangingPunct="1">
                <a:spcAft>
                  <a:spcPts val="1000"/>
                </a:spcAft>
              </a:pPr>
              <a:r>
                <a:rPr lang="en-GB" sz="1600" b="1" dirty="0">
                  <a:latin typeface="Calibri" pitchFamily="-65" charset="0"/>
                  <a:cs typeface="Arial" charset="0"/>
                </a:rPr>
                <a:t>Community</a:t>
              </a:r>
              <a:endParaRPr lang="en-US" sz="1600" b="1" dirty="0">
                <a:cs typeface="Arial" charset="0"/>
              </a:endParaRPr>
            </a:p>
          </p:txBody>
        </p:sp>
        <p:sp>
          <p:nvSpPr>
            <p:cNvPr id="10263" name="Text Box 21"/>
            <p:cNvSpPr txBox="1">
              <a:spLocks noChangeArrowheads="1"/>
            </p:cNvSpPr>
            <p:nvPr/>
          </p:nvSpPr>
          <p:spPr bwMode="auto">
            <a:xfrm>
              <a:off x="1252986" y="3281294"/>
              <a:ext cx="580860" cy="165813"/>
            </a:xfrm>
            <a:prstGeom prst="rect">
              <a:avLst/>
            </a:prstGeom>
            <a:solidFill>
              <a:srgbClr val="FFFFFF"/>
            </a:solidFill>
            <a:ln w="9525">
              <a:noFill/>
              <a:miter lim="800000"/>
              <a:headEnd/>
              <a:tailEnd/>
            </a:ln>
          </p:spPr>
          <p:txBody>
            <a:bodyPr wrap="square">
              <a:spAutoFit/>
            </a:bodyPr>
            <a:lstStyle/>
            <a:p>
              <a:pPr eaLnBrk="1" hangingPunct="1">
                <a:spcAft>
                  <a:spcPts val="1000"/>
                </a:spcAft>
              </a:pPr>
              <a:r>
                <a:rPr lang="en-GB" sz="1600" b="1">
                  <a:latin typeface="Calibri" pitchFamily="-65" charset="0"/>
                  <a:cs typeface="Arial" charset="0"/>
                </a:rPr>
                <a:t>Subject</a:t>
              </a:r>
              <a:endParaRPr lang="en-US" sz="1600" b="1">
                <a:cs typeface="Arial" charset="0"/>
              </a:endParaRPr>
            </a:p>
          </p:txBody>
        </p:sp>
        <p:sp>
          <p:nvSpPr>
            <p:cNvPr id="10264" name="Text Box 22"/>
            <p:cNvSpPr txBox="1">
              <a:spLocks noChangeArrowheads="1"/>
            </p:cNvSpPr>
            <p:nvPr/>
          </p:nvSpPr>
          <p:spPr bwMode="auto">
            <a:xfrm>
              <a:off x="1789195" y="3973093"/>
              <a:ext cx="759604" cy="182997"/>
            </a:xfrm>
            <a:prstGeom prst="rect">
              <a:avLst/>
            </a:prstGeom>
            <a:solidFill>
              <a:srgbClr val="FFFFFF"/>
            </a:solidFill>
            <a:ln w="9525">
              <a:noFill/>
              <a:miter lim="800000"/>
              <a:headEnd/>
              <a:tailEnd/>
            </a:ln>
          </p:spPr>
          <p:txBody>
            <a:bodyPr/>
            <a:lstStyle/>
            <a:p>
              <a:pPr eaLnBrk="1" hangingPunct="1">
                <a:spcAft>
                  <a:spcPts val="1000"/>
                </a:spcAft>
              </a:pPr>
              <a:r>
                <a:rPr lang="en-GB" sz="1600" b="1">
                  <a:latin typeface="Calibri" pitchFamily="-65" charset="0"/>
                  <a:cs typeface="Arial" charset="0"/>
                </a:rPr>
                <a:t>Community</a:t>
              </a:r>
              <a:endParaRPr lang="en-US" sz="1600" b="1">
                <a:cs typeface="Arial" charset="0"/>
              </a:endParaRPr>
            </a:p>
          </p:txBody>
        </p:sp>
        <p:sp>
          <p:nvSpPr>
            <p:cNvPr id="10265" name="Text Box 23"/>
            <p:cNvSpPr txBox="1">
              <a:spLocks noChangeArrowheads="1"/>
            </p:cNvSpPr>
            <p:nvPr/>
          </p:nvSpPr>
          <p:spPr bwMode="auto">
            <a:xfrm>
              <a:off x="2527497" y="3884005"/>
              <a:ext cx="641350" cy="165813"/>
            </a:xfrm>
            <a:prstGeom prst="rect">
              <a:avLst/>
            </a:prstGeom>
            <a:solidFill>
              <a:srgbClr val="FFFFFF"/>
            </a:solidFill>
            <a:ln w="9525">
              <a:noFill/>
              <a:miter lim="800000"/>
              <a:headEnd/>
              <a:tailEnd/>
            </a:ln>
          </p:spPr>
          <p:txBody>
            <a:bodyPr>
              <a:spAutoFit/>
            </a:bodyPr>
            <a:lstStyle/>
            <a:p>
              <a:pPr eaLnBrk="1" hangingPunct="1">
                <a:spcAft>
                  <a:spcPts val="1000"/>
                </a:spcAft>
              </a:pPr>
              <a:r>
                <a:rPr lang="en-GB" sz="1600" b="1">
                  <a:latin typeface="Calibri" pitchFamily="-65" charset="0"/>
                  <a:cs typeface="Arial" charset="0"/>
                </a:rPr>
                <a:t>Labour</a:t>
              </a:r>
              <a:endParaRPr lang="en-US" sz="1600" b="1">
                <a:cs typeface="Arial" charset="0"/>
              </a:endParaRPr>
            </a:p>
          </p:txBody>
        </p:sp>
        <p:sp>
          <p:nvSpPr>
            <p:cNvPr id="10266" name="Text Box 24"/>
            <p:cNvSpPr txBox="1">
              <a:spLocks noChangeArrowheads="1"/>
            </p:cNvSpPr>
            <p:nvPr/>
          </p:nvSpPr>
          <p:spPr bwMode="auto">
            <a:xfrm>
              <a:off x="4470159" y="3911147"/>
              <a:ext cx="488183" cy="165813"/>
            </a:xfrm>
            <a:prstGeom prst="rect">
              <a:avLst/>
            </a:prstGeom>
            <a:solidFill>
              <a:srgbClr val="FFFFFF"/>
            </a:solidFill>
            <a:ln w="9525">
              <a:noFill/>
              <a:miter lim="800000"/>
              <a:headEnd/>
              <a:tailEnd/>
            </a:ln>
          </p:spPr>
          <p:txBody>
            <a:bodyPr>
              <a:spAutoFit/>
            </a:bodyPr>
            <a:lstStyle/>
            <a:p>
              <a:pPr eaLnBrk="1" hangingPunct="1">
                <a:spcAft>
                  <a:spcPts val="1000"/>
                </a:spcAft>
              </a:pPr>
              <a:r>
                <a:rPr lang="en-GB" sz="1600" b="1" dirty="0">
                  <a:latin typeface="Calibri" pitchFamily="-65" charset="0"/>
                  <a:cs typeface="Arial" charset="0"/>
                </a:rPr>
                <a:t>Labour</a:t>
              </a:r>
              <a:endParaRPr lang="en-US" sz="1600" b="1" dirty="0">
                <a:cs typeface="Arial" charset="0"/>
              </a:endParaRPr>
            </a:p>
          </p:txBody>
        </p:sp>
        <p:sp>
          <p:nvSpPr>
            <p:cNvPr id="10267" name="Text Box 25"/>
            <p:cNvSpPr txBox="1">
              <a:spLocks noChangeArrowheads="1"/>
            </p:cNvSpPr>
            <p:nvPr/>
          </p:nvSpPr>
          <p:spPr bwMode="auto">
            <a:xfrm>
              <a:off x="5600700" y="3281363"/>
              <a:ext cx="567411" cy="165813"/>
            </a:xfrm>
            <a:prstGeom prst="rect">
              <a:avLst/>
            </a:prstGeom>
            <a:solidFill>
              <a:srgbClr val="FFFFFF"/>
            </a:solidFill>
            <a:ln w="9525">
              <a:noFill/>
              <a:miter lim="800000"/>
              <a:headEnd/>
              <a:tailEnd/>
            </a:ln>
          </p:spPr>
          <p:txBody>
            <a:bodyPr wrap="square">
              <a:spAutoFit/>
            </a:bodyPr>
            <a:lstStyle/>
            <a:p>
              <a:pPr eaLnBrk="1" hangingPunct="1">
                <a:spcAft>
                  <a:spcPts val="1000"/>
                </a:spcAft>
              </a:pPr>
              <a:r>
                <a:rPr lang="en-GB" sz="1600" b="1" dirty="0">
                  <a:latin typeface="Calibri" pitchFamily="-65" charset="0"/>
                  <a:cs typeface="Arial" charset="0"/>
                </a:rPr>
                <a:t>Subject</a:t>
              </a:r>
              <a:endParaRPr lang="en-US" sz="1600" b="1" dirty="0">
                <a:cs typeface="Arial" charset="0"/>
              </a:endParaRPr>
            </a:p>
          </p:txBody>
        </p:sp>
        <p:cxnSp>
          <p:nvCxnSpPr>
            <p:cNvPr id="10268" name="AutoShape 26"/>
            <p:cNvCxnSpPr>
              <a:cxnSpLocks noChangeShapeType="1"/>
            </p:cNvCxnSpPr>
            <p:nvPr/>
          </p:nvCxnSpPr>
          <p:spPr bwMode="auto">
            <a:xfrm>
              <a:off x="2914163" y="3385146"/>
              <a:ext cx="220663" cy="0"/>
            </a:xfrm>
            <a:prstGeom prst="straightConnector1">
              <a:avLst/>
            </a:prstGeom>
            <a:noFill/>
            <a:ln w="9525">
              <a:solidFill>
                <a:srgbClr val="000000"/>
              </a:solidFill>
              <a:round/>
              <a:headEnd/>
              <a:tailEnd type="triangle" w="med" len="med"/>
            </a:ln>
          </p:spPr>
        </p:cxnSp>
        <p:cxnSp>
          <p:nvCxnSpPr>
            <p:cNvPr id="10269" name="AutoShape 27"/>
            <p:cNvCxnSpPr>
              <a:cxnSpLocks noChangeShapeType="1"/>
            </p:cNvCxnSpPr>
            <p:nvPr/>
          </p:nvCxnSpPr>
          <p:spPr bwMode="auto">
            <a:xfrm flipH="1">
              <a:off x="4240319" y="3385146"/>
              <a:ext cx="209550" cy="0"/>
            </a:xfrm>
            <a:prstGeom prst="straightConnector1">
              <a:avLst/>
            </a:prstGeom>
            <a:noFill/>
            <a:ln w="9525">
              <a:solidFill>
                <a:srgbClr val="000000"/>
              </a:solidFill>
              <a:round/>
              <a:headEnd/>
              <a:tailEnd type="triangle" w="med" len="med"/>
            </a:ln>
          </p:spPr>
        </p:cxnSp>
        <p:cxnSp>
          <p:nvCxnSpPr>
            <p:cNvPr id="10270" name="AutoShape 28"/>
            <p:cNvCxnSpPr>
              <a:cxnSpLocks noChangeShapeType="1"/>
            </p:cNvCxnSpPr>
            <p:nvPr/>
          </p:nvCxnSpPr>
          <p:spPr bwMode="auto">
            <a:xfrm>
              <a:off x="1400175" y="3175000"/>
              <a:ext cx="0" cy="0"/>
            </a:xfrm>
            <a:prstGeom prst="straightConnector1">
              <a:avLst/>
            </a:prstGeom>
            <a:noFill/>
            <a:ln w="9525">
              <a:solidFill>
                <a:srgbClr val="000000"/>
              </a:solidFill>
              <a:round/>
              <a:headEnd/>
              <a:tailEnd/>
            </a:ln>
          </p:spPr>
        </p:cxnSp>
        <p:sp>
          <p:nvSpPr>
            <p:cNvPr id="10271" name="Text Box 29"/>
            <p:cNvSpPr txBox="1">
              <a:spLocks noChangeArrowheads="1"/>
            </p:cNvSpPr>
            <p:nvPr/>
          </p:nvSpPr>
          <p:spPr bwMode="auto">
            <a:xfrm>
              <a:off x="4604208" y="4366040"/>
              <a:ext cx="1343025" cy="165813"/>
            </a:xfrm>
            <a:prstGeom prst="rect">
              <a:avLst/>
            </a:prstGeom>
            <a:solidFill>
              <a:srgbClr val="FFFFFF"/>
            </a:solidFill>
            <a:ln w="9525">
              <a:solidFill>
                <a:srgbClr val="000000"/>
              </a:solidFill>
              <a:miter lim="800000"/>
              <a:headEnd/>
              <a:tailEnd/>
            </a:ln>
          </p:spPr>
          <p:txBody>
            <a:bodyPr>
              <a:spAutoFit/>
            </a:bodyPr>
            <a:lstStyle/>
            <a:p>
              <a:pPr eaLnBrk="1" hangingPunct="1">
                <a:spcAft>
                  <a:spcPts val="1000"/>
                </a:spcAft>
              </a:pPr>
              <a:r>
                <a:rPr lang="en-GB" sz="1100" dirty="0">
                  <a:latin typeface="Calibri" pitchFamily="-65" charset="0"/>
                  <a:cs typeface="Arial" charset="0"/>
                </a:rPr>
                <a:t>     </a:t>
              </a:r>
              <a:r>
                <a:rPr lang="en-GB" sz="1400" b="1" dirty="0">
                  <a:latin typeface="Calibri" pitchFamily="-65" charset="0"/>
                  <a:cs typeface="Arial" charset="0"/>
                </a:rPr>
                <a:t>Maths </a:t>
              </a:r>
              <a:r>
                <a:rPr lang="en-GB" sz="1600" b="1" dirty="0">
                  <a:latin typeface="Calibri" pitchFamily="-65" charset="0"/>
                  <a:cs typeface="Arial" charset="0"/>
                </a:rPr>
                <a:t>department</a:t>
              </a:r>
              <a:endParaRPr lang="en-US" sz="1600" dirty="0">
                <a:cs typeface="Arial" charset="0"/>
              </a:endParaRPr>
            </a:p>
          </p:txBody>
        </p:sp>
        <p:sp>
          <p:nvSpPr>
            <p:cNvPr id="10272" name="Text Box 30"/>
            <p:cNvSpPr txBox="1">
              <a:spLocks noChangeArrowheads="1"/>
            </p:cNvSpPr>
            <p:nvPr/>
          </p:nvSpPr>
          <p:spPr bwMode="auto">
            <a:xfrm>
              <a:off x="1565782" y="4365852"/>
              <a:ext cx="1343025" cy="165813"/>
            </a:xfrm>
            <a:prstGeom prst="rect">
              <a:avLst/>
            </a:prstGeom>
            <a:solidFill>
              <a:srgbClr val="FFFFFF"/>
            </a:solidFill>
            <a:ln w="9525">
              <a:solidFill>
                <a:srgbClr val="000000"/>
              </a:solidFill>
              <a:miter lim="800000"/>
              <a:headEnd/>
              <a:tailEnd/>
            </a:ln>
          </p:spPr>
          <p:txBody>
            <a:bodyPr>
              <a:spAutoFit/>
            </a:bodyPr>
            <a:lstStyle/>
            <a:p>
              <a:pPr algn="ctr" eaLnBrk="1" hangingPunct="1">
                <a:spcAft>
                  <a:spcPts val="1000"/>
                </a:spcAft>
              </a:pPr>
              <a:r>
                <a:rPr lang="en-GB" sz="1600" b="1">
                  <a:latin typeface="Calibri" pitchFamily="-65" charset="0"/>
                  <a:cs typeface="Arial" charset="0"/>
                </a:rPr>
                <a:t>Classroom</a:t>
              </a:r>
              <a:endParaRPr lang="en-US" sz="1600" b="1">
                <a:cs typeface="Arial" charset="0"/>
              </a:endParaRPr>
            </a:p>
          </p:txBody>
        </p:sp>
        <p:cxnSp>
          <p:nvCxnSpPr>
            <p:cNvPr id="10273" name="AutoShape 31"/>
            <p:cNvCxnSpPr>
              <a:cxnSpLocks noChangeShapeType="1"/>
            </p:cNvCxnSpPr>
            <p:nvPr/>
          </p:nvCxnSpPr>
          <p:spPr bwMode="auto">
            <a:xfrm>
              <a:off x="1952625" y="3357563"/>
              <a:ext cx="266700" cy="514350"/>
            </a:xfrm>
            <a:prstGeom prst="straightConnector1">
              <a:avLst/>
            </a:prstGeom>
            <a:noFill/>
            <a:ln w="9525">
              <a:solidFill>
                <a:srgbClr val="000000"/>
              </a:solidFill>
              <a:round/>
              <a:headEnd/>
              <a:tailEnd/>
            </a:ln>
          </p:spPr>
        </p:cxn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GB" dirty="0" smtClean="0"/>
              <a:t>“The triangle”</a:t>
            </a:r>
            <a:endParaRPr lang="en-GB" dirty="0"/>
          </a:p>
        </p:txBody>
      </p:sp>
      <p:sp>
        <p:nvSpPr>
          <p:cNvPr id="3" name="Content Placeholder 2"/>
          <p:cNvSpPr>
            <a:spLocks noGrp="1"/>
          </p:cNvSpPr>
          <p:nvPr>
            <p:ph idx="1"/>
          </p:nvPr>
        </p:nvSpPr>
        <p:spPr>
          <a:xfrm>
            <a:off x="357188" y="1285875"/>
            <a:ext cx="8229600" cy="5143500"/>
          </a:xfrm>
        </p:spPr>
        <p:txBody>
          <a:bodyPr>
            <a:normAutofit fontScale="92500" lnSpcReduction="20000"/>
          </a:bodyPr>
          <a:lstStyle/>
          <a:p>
            <a:pPr>
              <a:defRPr/>
            </a:pPr>
            <a:r>
              <a:rPr lang="en-GB" dirty="0" smtClean="0"/>
              <a:t>affordances</a:t>
            </a:r>
          </a:p>
          <a:p>
            <a:pPr lvl="1">
              <a:defRPr/>
            </a:pPr>
            <a:r>
              <a:rPr lang="en-GB" dirty="0" smtClean="0"/>
              <a:t>descriptive: helps organise data at a collective level</a:t>
            </a:r>
          </a:p>
          <a:p>
            <a:pPr lvl="1">
              <a:defRPr/>
            </a:pPr>
            <a:r>
              <a:rPr lang="en-GB" dirty="0" smtClean="0"/>
              <a:t>analytical: encapsulates a range of perceptions and interpretations</a:t>
            </a:r>
          </a:p>
          <a:p>
            <a:pPr lvl="1">
              <a:defRPr/>
            </a:pPr>
            <a:r>
              <a:rPr lang="en-GB" dirty="0" smtClean="0"/>
              <a:t>synthetic: constructs an overall picture of activity and suggests other connections and potential systemic disruptions</a:t>
            </a:r>
          </a:p>
          <a:p>
            <a:pPr>
              <a:defRPr/>
            </a:pPr>
            <a:r>
              <a:rPr lang="en-GB" dirty="0" smtClean="0"/>
              <a:t>what it does not do</a:t>
            </a:r>
          </a:p>
          <a:p>
            <a:pPr lvl="1">
              <a:defRPr/>
            </a:pPr>
            <a:r>
              <a:rPr lang="en-GB" dirty="0" smtClean="0"/>
              <a:t>explain</a:t>
            </a:r>
          </a:p>
          <a:p>
            <a:pPr lvl="1">
              <a:defRPr/>
            </a:pPr>
            <a:r>
              <a:rPr lang="en-GB" dirty="0"/>
              <a:t>e</a:t>
            </a:r>
            <a:r>
              <a:rPr lang="en-GB" dirty="0" smtClean="0"/>
              <a:t>xpose potential disruptions due to individual differences</a:t>
            </a:r>
          </a:p>
          <a:p>
            <a:pPr lvl="1">
              <a:defRPr/>
            </a:pPr>
            <a:r>
              <a:rPr lang="en-GB" dirty="0"/>
              <a:t>s</a:t>
            </a:r>
            <a:r>
              <a:rPr lang="en-GB" dirty="0" smtClean="0"/>
              <a:t>how how objects and tool-use change</a:t>
            </a:r>
          </a:p>
          <a:p>
            <a:pPr lvl="1">
              <a:defRPr/>
            </a:pPr>
            <a:endParaRPr lang="en-GB" dirty="0" smtClean="0"/>
          </a:p>
          <a:p>
            <a:pPr lvl="1">
              <a:defRPr/>
            </a:pPr>
            <a:endParaRPr lang="en-GB" dirty="0" smtClean="0"/>
          </a:p>
          <a:p>
            <a:pPr lvl="1">
              <a:defRPr/>
            </a:pPr>
            <a:endParaRPr lang="en-GB" dirty="0" smtClean="0"/>
          </a:p>
          <a:p>
            <a:pPr lvl="1">
              <a:defRPr/>
            </a:pP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GB" dirty="0" smtClean="0"/>
              <a:t>Tools of maths departments</a:t>
            </a:r>
            <a:endParaRPr lang="en-GB" dirty="0"/>
          </a:p>
        </p:txBody>
      </p:sp>
      <p:sp>
        <p:nvSpPr>
          <p:cNvPr id="3" name="Content Placeholder 2"/>
          <p:cNvSpPr>
            <a:spLocks noGrp="1"/>
          </p:cNvSpPr>
          <p:nvPr>
            <p:ph idx="1"/>
          </p:nvPr>
        </p:nvSpPr>
        <p:spPr/>
        <p:txBody>
          <a:bodyPr>
            <a:normAutofit fontScale="85000" lnSpcReduction="20000"/>
          </a:bodyPr>
          <a:lstStyle/>
          <a:p>
            <a:pPr>
              <a:defRPr/>
            </a:pPr>
            <a:r>
              <a:rPr lang="en-GB" dirty="0" smtClean="0"/>
              <a:t>Normal activity </a:t>
            </a:r>
          </a:p>
          <a:p>
            <a:pPr lvl="1">
              <a:defRPr/>
            </a:pPr>
            <a:r>
              <a:rPr lang="en-GB" dirty="0" smtClean="0"/>
              <a:t>internal and external documents</a:t>
            </a:r>
          </a:p>
          <a:p>
            <a:pPr lvl="1">
              <a:defRPr/>
            </a:pPr>
            <a:r>
              <a:rPr lang="en-GB" dirty="0" smtClean="0"/>
              <a:t>resource banks</a:t>
            </a:r>
          </a:p>
          <a:p>
            <a:pPr lvl="1">
              <a:defRPr/>
            </a:pPr>
            <a:r>
              <a:rPr lang="en-GB" dirty="0" smtClean="0"/>
              <a:t>technological resources </a:t>
            </a:r>
          </a:p>
          <a:p>
            <a:pPr lvl="1">
              <a:defRPr/>
            </a:pPr>
            <a:r>
              <a:rPr lang="en-GB" dirty="0" smtClean="0"/>
              <a:t>communication mechanisms</a:t>
            </a:r>
          </a:p>
          <a:p>
            <a:pPr>
              <a:defRPr/>
            </a:pPr>
            <a:r>
              <a:rPr lang="en-GB" i="1" dirty="0" smtClean="0"/>
              <a:t>Change</a:t>
            </a:r>
            <a:r>
              <a:rPr lang="en-GB" dirty="0" smtClean="0"/>
              <a:t> activity</a:t>
            </a:r>
          </a:p>
          <a:p>
            <a:pPr lvl="1">
              <a:defRPr/>
            </a:pPr>
            <a:r>
              <a:rPr lang="en-GB" dirty="0" smtClean="0"/>
              <a:t>formal and informal meetings</a:t>
            </a:r>
          </a:p>
          <a:p>
            <a:pPr lvl="1">
              <a:defRPr/>
            </a:pPr>
            <a:r>
              <a:rPr lang="en-GB" dirty="0" smtClean="0"/>
              <a:t>grounded PD opportunities</a:t>
            </a:r>
          </a:p>
          <a:p>
            <a:pPr lvl="1">
              <a:defRPr/>
            </a:pPr>
            <a:r>
              <a:rPr lang="en-GB" dirty="0" smtClean="0"/>
              <a:t>reading</a:t>
            </a:r>
          </a:p>
          <a:p>
            <a:pPr lvl="1">
              <a:defRPr/>
            </a:pPr>
            <a:r>
              <a:rPr lang="en-GB" dirty="0" smtClean="0"/>
              <a:t>meeting structure (affordances)</a:t>
            </a:r>
          </a:p>
          <a:p>
            <a:pPr lvl="1">
              <a:defRPr/>
            </a:pPr>
            <a:r>
              <a:rPr lang="en-GB" dirty="0" smtClean="0"/>
              <a:t>each other’s knowledge and experience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GB" dirty="0" smtClean="0"/>
              <a:t>Relation between tools and object</a:t>
            </a:r>
            <a:endParaRPr lang="en-GB" dirty="0"/>
          </a:p>
        </p:txBody>
      </p:sp>
      <p:sp>
        <p:nvSpPr>
          <p:cNvPr id="3" name="Content Placeholder 2"/>
          <p:cNvSpPr>
            <a:spLocks noGrp="1"/>
          </p:cNvSpPr>
          <p:nvPr>
            <p:ph idx="1"/>
          </p:nvPr>
        </p:nvSpPr>
        <p:spPr/>
        <p:txBody>
          <a:bodyPr/>
          <a:lstStyle/>
          <a:p>
            <a:pPr>
              <a:defRPr/>
            </a:pPr>
            <a:r>
              <a:rPr lang="en-GB" dirty="0" smtClean="0"/>
              <a:t>Tools used directly to teach students</a:t>
            </a:r>
          </a:p>
          <a:p>
            <a:pPr>
              <a:defRPr/>
            </a:pPr>
            <a:r>
              <a:rPr lang="en-GB" dirty="0" smtClean="0"/>
              <a:t>Normal department tools</a:t>
            </a:r>
          </a:p>
          <a:p>
            <a:pPr>
              <a:defRPr/>
            </a:pPr>
            <a:r>
              <a:rPr lang="en-GB" dirty="0" smtClean="0"/>
              <a:t>Tools used to make change - BUT</a:t>
            </a:r>
          </a:p>
          <a:p>
            <a:pPr>
              <a:defRPr/>
            </a:pPr>
            <a:r>
              <a:rPr lang="en-GB" dirty="0" smtClean="0"/>
              <a:t>... those who do not use the ‘make change’ tools have a different object</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Glass Layers">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Glass Layers">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pitchFamily="-65"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pitchFamily="-65" charset="0"/>
          </a:defRPr>
        </a:defPPr>
      </a:lstStyle>
    </a:lnDef>
  </a:objectDefaults>
  <a:extraClrSchemeLst>
    <a:extraClrScheme>
      <a:clrScheme name="Glass Layers 1">
        <a:dk1>
          <a:srgbClr val="FF9900"/>
        </a:dk1>
        <a:lt1>
          <a:srgbClr val="FFFFFF"/>
        </a:lt1>
        <a:dk2>
          <a:srgbClr val="FFCC66"/>
        </a:dk2>
        <a:lt2>
          <a:srgbClr val="CC6600"/>
        </a:lt2>
        <a:accent1>
          <a:srgbClr val="F05000"/>
        </a:accent1>
        <a:accent2>
          <a:srgbClr val="B28300"/>
        </a:accent2>
        <a:accent3>
          <a:srgbClr val="FFE2B8"/>
        </a:accent3>
        <a:accent4>
          <a:srgbClr val="DADADA"/>
        </a:accent4>
        <a:accent5>
          <a:srgbClr val="F6B3AA"/>
        </a:accent5>
        <a:accent6>
          <a:srgbClr val="A17600"/>
        </a:accent6>
        <a:hlink>
          <a:srgbClr val="99CC00"/>
        </a:hlink>
        <a:folHlink>
          <a:srgbClr val="008000"/>
        </a:folHlink>
      </a:clrScheme>
      <a:clrMap bg1="dk2" tx1="lt1" bg2="dk1" tx2="lt2" accent1="accent1" accent2="accent2" accent3="accent3" accent4="accent4" accent5="accent5" accent6="accent6" hlink="hlink" folHlink="folHlink"/>
    </a:extraClrScheme>
    <a:extraClrScheme>
      <a:clrScheme name="Glass Layers 2">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00"/>
        </a:hlink>
        <a:folHlink>
          <a:srgbClr val="FFFF99"/>
        </a:folHlink>
      </a:clrScheme>
      <a:clrMap bg1="dk2" tx1="lt1" bg2="dk1" tx2="lt2" accent1="accent1" accent2="accent2" accent3="accent3" accent4="accent4" accent5="accent5" accent6="accent6" hlink="hlink" folHlink="folHlink"/>
    </a:extraClrScheme>
    <a:extraClrScheme>
      <a:clrScheme name="Glass Layers 3">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DDFFBB"/>
        </a:folHlink>
      </a:clrScheme>
      <a:clrMap bg1="dk2" tx1="lt1" bg2="dk1" tx2="lt2" accent1="accent1" accent2="accent2" accent3="accent3" accent4="accent4" accent5="accent5" accent6="accent6" hlink="hlink" folHlink="folHlink"/>
    </a:extraClrScheme>
    <a:extraClrScheme>
      <a:clrScheme name="Glass Layers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clrMap bg1="dk2" tx1="lt1" bg2="dk1" tx2="lt2" accent1="accent1" accent2="accent2" accent3="accent3" accent4="accent4" accent5="accent5" accent6="accent6" hlink="hlink" folHlink="folHlink"/>
    </a:extraClrScheme>
    <a:extraClrScheme>
      <a:clrScheme name="Glass Layers 5">
        <a:dk1>
          <a:srgbClr val="000000"/>
        </a:dk1>
        <a:lt1>
          <a:srgbClr val="CCECFF"/>
        </a:lt1>
        <a:dk2>
          <a:srgbClr val="000000"/>
        </a:dk2>
        <a:lt2>
          <a:srgbClr val="D6EDEE"/>
        </a:lt2>
        <a:accent1>
          <a:srgbClr val="E8F0F4"/>
        </a:accent1>
        <a:accent2>
          <a:srgbClr val="8EAAFA"/>
        </a:accent2>
        <a:accent3>
          <a:srgbClr val="E2F4FF"/>
        </a:accent3>
        <a:accent4>
          <a:srgbClr val="000000"/>
        </a:accent4>
        <a:accent5>
          <a:srgbClr val="F2F6F8"/>
        </a:accent5>
        <a:accent6>
          <a:srgbClr val="809AE3"/>
        </a:accent6>
        <a:hlink>
          <a:srgbClr val="0066FF"/>
        </a:hlink>
        <a:folHlink>
          <a:srgbClr val="9947FD"/>
        </a:folHlink>
      </a:clrScheme>
      <a:clrMap bg1="lt1" tx1="dk1" bg2="lt2" tx2="dk2" accent1="accent1" accent2="accent2" accent3="accent3" accent4="accent4" accent5="accent5" accent6="accent6" hlink="hlink" folHlink="folHlink"/>
    </a:extraClrScheme>
    <a:extraClrScheme>
      <a:clrScheme name="Glass Layers 6">
        <a:dk1>
          <a:srgbClr val="48486A"/>
        </a:dk1>
        <a:lt1>
          <a:srgbClr val="FFFFFF"/>
        </a:lt1>
        <a:dk2>
          <a:srgbClr val="000099"/>
        </a:dk2>
        <a:lt2>
          <a:srgbClr val="F8F8F8"/>
        </a:lt2>
        <a:accent1>
          <a:srgbClr val="6699FF"/>
        </a:accent1>
        <a:accent2>
          <a:srgbClr val="0000FF"/>
        </a:accent2>
        <a:accent3>
          <a:srgbClr val="AAAACA"/>
        </a:accent3>
        <a:accent4>
          <a:srgbClr val="DADADA"/>
        </a:accent4>
        <a:accent5>
          <a:srgbClr val="B8CAFF"/>
        </a:accent5>
        <a:accent6>
          <a:srgbClr val="0000E7"/>
        </a:accent6>
        <a:hlink>
          <a:srgbClr val="3DCCFF"/>
        </a:hlink>
        <a:folHlink>
          <a:srgbClr val="CCECFF"/>
        </a:folHlink>
      </a:clrScheme>
      <a:clrMap bg1="dk2" tx1="lt1" bg2="dk1" tx2="lt2" accent1="accent1" accent2="accent2" accent3="accent3" accent4="accent4" accent5="accent5" accent6="accent6" hlink="hlink" folHlink="folHlink"/>
    </a:extraClrScheme>
    <a:extraClrScheme>
      <a:clrScheme name="Glass Layers 7">
        <a:dk1>
          <a:srgbClr val="573F8B"/>
        </a:dk1>
        <a:lt1>
          <a:srgbClr val="FFFFFF"/>
        </a:lt1>
        <a:dk2>
          <a:srgbClr val="666699"/>
        </a:dk2>
        <a:lt2>
          <a:srgbClr val="D9D9FF"/>
        </a:lt2>
        <a:accent1>
          <a:srgbClr val="CC99FF"/>
        </a:accent1>
        <a:accent2>
          <a:srgbClr val="9933FF"/>
        </a:accent2>
        <a:accent3>
          <a:srgbClr val="B8B8CA"/>
        </a:accent3>
        <a:accent4>
          <a:srgbClr val="DADADA"/>
        </a:accent4>
        <a:accent5>
          <a:srgbClr val="E2CAFF"/>
        </a:accent5>
        <a:accent6>
          <a:srgbClr val="8A2DE7"/>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Glass Layers 8">
        <a:dk1>
          <a:srgbClr val="000000"/>
        </a:dk1>
        <a:lt1>
          <a:srgbClr val="EAEAEA"/>
        </a:lt1>
        <a:dk2>
          <a:srgbClr val="000000"/>
        </a:dk2>
        <a:lt2>
          <a:srgbClr val="C1C2CB"/>
        </a:lt2>
        <a:accent1>
          <a:srgbClr val="F1F1F7"/>
        </a:accent1>
        <a:accent2>
          <a:srgbClr val="8C8CB4"/>
        </a:accent2>
        <a:accent3>
          <a:srgbClr val="F3F3F3"/>
        </a:accent3>
        <a:accent4>
          <a:srgbClr val="000000"/>
        </a:accent4>
        <a:accent5>
          <a:srgbClr val="F7F7FA"/>
        </a:accent5>
        <a:accent6>
          <a:srgbClr val="7E7EA3"/>
        </a:accent6>
        <a:hlink>
          <a:srgbClr val="A3FFFF"/>
        </a:hlink>
        <a:folHlink>
          <a:srgbClr val="9E99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Glass Layers</Template>
  <TotalTime>619</TotalTime>
  <Words>1188</Words>
  <Application>Microsoft Office PowerPoint</Application>
  <PresentationFormat>On-screen Show (4:3)</PresentationFormat>
  <Paragraphs>194</Paragraphs>
  <Slides>23</Slides>
  <Notes>3</Notes>
  <HiddenSlides>0</HiddenSlides>
  <MMClips>0</MMClips>
  <ScaleCrop>false</ScaleCrop>
  <HeadingPairs>
    <vt:vector size="6" baseType="variant">
      <vt:variant>
        <vt:lpstr>Theme</vt:lpstr>
      </vt:variant>
      <vt:variant>
        <vt:i4>1</vt:i4>
      </vt:variant>
      <vt:variant>
        <vt:lpstr>Links</vt:lpstr>
      </vt:variant>
      <vt:variant>
        <vt:i4>2</vt:i4>
      </vt:variant>
      <vt:variant>
        <vt:lpstr>Slide Titles</vt:lpstr>
      </vt:variant>
      <vt:variant>
        <vt:i4>23</vt:i4>
      </vt:variant>
    </vt:vector>
  </HeadingPairs>
  <TitlesOfParts>
    <vt:vector size="26" baseType="lpstr">
      <vt:lpstr>Glass Layers</vt:lpstr>
      <vt:lpstr>???</vt:lpstr>
      <vt:lpstr>???</vt:lpstr>
      <vt:lpstr>Mathematics departments making autonomous change </vt:lpstr>
      <vt:lpstr>The school aims</vt:lpstr>
      <vt:lpstr>Role of all-attainment groupings</vt:lpstr>
      <vt:lpstr>How do departments work when making change?</vt:lpstr>
      <vt:lpstr>Complex qualitative data</vt:lpstr>
      <vt:lpstr>Interacting activity systems</vt:lpstr>
      <vt:lpstr>“The triangle”</vt:lpstr>
      <vt:lpstr>Tools of maths departments</vt:lpstr>
      <vt:lpstr>Relation between tools and object</vt:lpstr>
      <vt:lpstr>Rules and expectations</vt:lpstr>
      <vt:lpstr>Slide 11</vt:lpstr>
      <vt:lpstr>Marginalisation</vt:lpstr>
      <vt:lpstr>Task-talk as a change tool</vt:lpstr>
      <vt:lpstr>Structuring task-talk</vt:lpstr>
      <vt:lpstr>Features of the successful departments</vt:lpstr>
      <vt:lpstr>Different lessons</vt:lpstr>
      <vt:lpstr>Structuring work on concepts: a sequence of microtasks</vt:lpstr>
      <vt:lpstr>Another sequence of microtasks</vt:lpstr>
      <vt:lpstr>Topic-specific contrasts</vt:lpstr>
      <vt:lpstr>Similarities</vt:lpstr>
      <vt:lpstr>Florence</vt:lpstr>
      <vt:lpstr>Alice</vt:lpstr>
      <vt:lpstr>Differences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NAMA</dc:title>
  <dc:creator>AW</dc:creator>
  <cp:lastModifiedBy>Anne Watson</cp:lastModifiedBy>
  <cp:revision>35</cp:revision>
  <dcterms:created xsi:type="dcterms:W3CDTF">2009-02-08T13:19:49Z</dcterms:created>
  <dcterms:modified xsi:type="dcterms:W3CDTF">2015-10-31T11:55:02Z</dcterms:modified>
</cp:coreProperties>
</file>