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59" r:id="rId9"/>
    <p:sldId id="264" r:id="rId10"/>
    <p:sldId id="265" r:id="rId11"/>
    <p:sldId id="267" r:id="rId12"/>
    <p:sldId id="268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51297-ED9E-4302-BC7B-1E6F2C936A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D5613-19C0-4266-98F5-4406707BB4F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DD79A-8BC6-41DF-8235-FD9D1C9D1191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E6EE6-1D43-4A6A-B5FC-C23BDF9ED8CD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080EB-B241-449C-8461-B4924757A262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7B2EA-B4A7-44AA-9D26-C025FDFC2267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EAF6A-C64F-418A-937A-AC3E9F92BA8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C66BE-DCC4-4051-BC58-BC2524DBADDC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9DA21-EC3A-40E9-BC2E-5B0A025549D4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43D6E-6C33-4DBD-A1E9-9A80D1C57DC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2F125-F17A-493F-9F26-F17814297A30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A5D29-CFC9-45E8-B2A1-14C9CEB0F9A4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FBECF-E57B-447A-B40D-110B1E7FE9D9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B0E62-F8A5-42B0-AC93-4203255C7505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EA3FB-1252-4EE3-8884-FCEACDA94F8E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2D03E-5166-4957-91DE-BC1A14336CEE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5DA89-3CD9-4C8E-AC00-6B507CED8C2D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65A4-9035-458A-978E-C65C32018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7CF99-F0F5-4A95-BC29-C83A837AD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6CE1B-0B91-46DD-8B3B-121795874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1F5E0-623B-4BCF-84A8-8F88831BF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2C6C-4A26-4F12-8788-38E9E4BDA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8BF34-1942-41EB-9948-B30A3FA91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FA94-9C42-4BA8-B537-9D531A681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B50CA-B969-47AB-A8C3-5C1310F80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66E90-2D10-46E3-AE8F-E9C66536C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0A8A3-A2B5-4469-BF68-A8F7B2C17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E828F-0E16-45A5-A944-0A5E38185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D01CDD-17A1-43DD-8F99-8D57076CBFC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/>
              <a:t>Mathematical thinking in adolescence: possible shifts of perspective</a:t>
            </a:r>
            <a:endParaRPr lang="en-US" sz="40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149725"/>
            <a:ext cx="6400800" cy="1752600"/>
          </a:xfrm>
        </p:spPr>
        <p:txBody>
          <a:bodyPr/>
          <a:lstStyle/>
          <a:p>
            <a:r>
              <a:rPr lang="en-GB"/>
              <a:t>Anne Watson</a:t>
            </a:r>
          </a:p>
          <a:p>
            <a:r>
              <a:rPr lang="en-GB" i="1"/>
              <a:t>University of Oxford</a:t>
            </a:r>
          </a:p>
          <a:p>
            <a:r>
              <a:rPr lang="en-GB"/>
              <a:t>Nottingham, November 2007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classes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Year 9 average and below average prior attainment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Average were better at using negative signs, so several ‘found’ answers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Below average ‘found’ that square numbers were more useful than ‘unsquare’ numbers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8229600" cy="1143000"/>
          </a:xfrm>
        </p:spPr>
        <p:txBody>
          <a:bodyPr/>
          <a:lstStyle/>
          <a:p>
            <a:r>
              <a:rPr lang="en-GB"/>
              <a:t>Adolescence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808163"/>
            <a:ext cx="4038600" cy="2728912"/>
          </a:xfrm>
        </p:spPr>
        <p:txBody>
          <a:bodyPr/>
          <a:lstStyle/>
          <a:p>
            <a:r>
              <a:rPr lang="en-US" sz="3200"/>
              <a:t>identity</a:t>
            </a:r>
          </a:p>
          <a:p>
            <a:r>
              <a:rPr lang="en-US" sz="3200"/>
              <a:t>belonging</a:t>
            </a:r>
          </a:p>
          <a:p>
            <a:r>
              <a:rPr lang="en-US" sz="3200"/>
              <a:t>being heard</a:t>
            </a:r>
          </a:p>
          <a:p>
            <a:r>
              <a:rPr lang="en-US" sz="3200"/>
              <a:t>being in charge</a:t>
            </a:r>
          </a:p>
          <a:p>
            <a:r>
              <a:rPr lang="en-US" sz="3200"/>
              <a:t>being supported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808163"/>
            <a:ext cx="4835525" cy="4525962"/>
          </a:xfrm>
        </p:spPr>
        <p:txBody>
          <a:bodyPr/>
          <a:lstStyle/>
          <a:p>
            <a:r>
              <a:rPr lang="en-US" sz="3200"/>
              <a:t>feeling powerful</a:t>
            </a:r>
          </a:p>
          <a:p>
            <a:r>
              <a:rPr lang="en-US" sz="3200"/>
              <a:t>understanding the world</a:t>
            </a:r>
          </a:p>
          <a:p>
            <a:r>
              <a:rPr lang="en-GB" sz="3200"/>
              <a:t>negotiating authority</a:t>
            </a:r>
          </a:p>
          <a:p>
            <a:r>
              <a:rPr lang="en-US" sz="3200"/>
              <a:t>arguing in ways which make adults listen </a:t>
            </a:r>
          </a:p>
          <a:p>
            <a:endParaRPr lang="en-US" sz="3200"/>
          </a:p>
          <a:p>
            <a:r>
              <a:rPr lang="en-GB" sz="3200"/>
              <a:t>sex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8229600" cy="1143000"/>
          </a:xfrm>
        </p:spPr>
        <p:txBody>
          <a:bodyPr/>
          <a:lstStyle/>
          <a:p>
            <a:r>
              <a:rPr lang="en-GB"/>
              <a:t>Adolescence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808163"/>
            <a:ext cx="4572000" cy="2728912"/>
          </a:xfrm>
        </p:spPr>
        <p:txBody>
          <a:bodyPr/>
          <a:lstStyle/>
          <a:p>
            <a:r>
              <a:rPr lang="en-US" sz="2400"/>
              <a:t>identity</a:t>
            </a:r>
          </a:p>
          <a:p>
            <a:r>
              <a:rPr lang="en-US" sz="2400"/>
              <a:t>belonging</a:t>
            </a:r>
          </a:p>
          <a:p>
            <a:r>
              <a:rPr lang="en-US" sz="2400"/>
              <a:t>being heard</a:t>
            </a:r>
          </a:p>
          <a:p>
            <a:r>
              <a:rPr lang="en-US" sz="2400"/>
              <a:t>being in charge</a:t>
            </a:r>
          </a:p>
          <a:p>
            <a:r>
              <a:rPr lang="en-US" sz="2400"/>
              <a:t>being supported</a:t>
            </a:r>
          </a:p>
          <a:p>
            <a:r>
              <a:rPr lang="en-US" sz="2400"/>
              <a:t>feeling powerful</a:t>
            </a:r>
          </a:p>
          <a:p>
            <a:r>
              <a:rPr lang="en-US" sz="2400"/>
              <a:t>understanding the world </a:t>
            </a:r>
          </a:p>
          <a:p>
            <a:r>
              <a:rPr lang="en-GB" sz="2400"/>
              <a:t>negotiating authority</a:t>
            </a:r>
            <a:endParaRPr lang="en-US" sz="2400"/>
          </a:p>
          <a:p>
            <a:r>
              <a:rPr lang="en-US" sz="2400"/>
              <a:t>arguing in ways which make adults listen</a:t>
            </a:r>
          </a:p>
          <a:p>
            <a:endParaRPr lang="en-US" sz="240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700213"/>
            <a:ext cx="5327650" cy="4525962"/>
          </a:xfrm>
        </p:spPr>
        <p:txBody>
          <a:bodyPr/>
          <a:lstStyle/>
          <a:p>
            <a:pPr lvl="4"/>
            <a:r>
              <a:rPr lang="en-GB" sz="2100"/>
              <a:t>My examples:</a:t>
            </a:r>
          </a:p>
          <a:p>
            <a:pPr lvl="4"/>
            <a:r>
              <a:rPr lang="en-GB" sz="2100"/>
              <a:t>shared with group</a:t>
            </a:r>
          </a:p>
          <a:p>
            <a:pPr lvl="4"/>
            <a:r>
              <a:rPr lang="en-GB" sz="2100"/>
              <a:t>choice of recording method</a:t>
            </a:r>
          </a:p>
          <a:p>
            <a:pPr lvl="4"/>
            <a:r>
              <a:rPr lang="en-GB" sz="2100"/>
              <a:t>generate their own characteristics</a:t>
            </a:r>
          </a:p>
          <a:p>
            <a:pPr lvl="4"/>
            <a:r>
              <a:rPr lang="en-GB" sz="2100"/>
              <a:t>friends; calculator</a:t>
            </a:r>
          </a:p>
          <a:p>
            <a:pPr lvl="4"/>
            <a:r>
              <a:rPr lang="en-GB" sz="2100"/>
              <a:t>calculator; my examples</a:t>
            </a:r>
          </a:p>
          <a:p>
            <a:pPr lvl="4"/>
            <a:r>
              <a:rPr lang="en-GB" sz="2100"/>
              <a:t>can check answers; don’t need teacher</a:t>
            </a:r>
          </a:p>
          <a:p>
            <a:pPr lvl="4"/>
            <a:r>
              <a:rPr lang="en-GB" sz="2100"/>
              <a:t>can justify answers</a:t>
            </a:r>
            <a:endParaRPr lang="en-US" sz="2100"/>
          </a:p>
          <a:p>
            <a:endParaRPr lang="en-US" sz="3200"/>
          </a:p>
          <a:p>
            <a:pPr>
              <a:buFontTx/>
              <a:buNone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features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The grid as domain, support, authority</a:t>
            </a:r>
          </a:p>
          <a:p>
            <a:pPr>
              <a:lnSpc>
                <a:spcPct val="90000"/>
              </a:lnSpc>
            </a:pPr>
            <a:r>
              <a:rPr lang="en-GB" sz="2800"/>
              <a:t>Grid has syntactic and semantic function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Tells you what to do symbolically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Also has mathematical meaning as physical model of distributivity in 2 dimensions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GB" sz="2800"/>
              <a:t>Shift from empirical view of examples to structural view happened, for some, without teacher intervention</a:t>
            </a:r>
          </a:p>
          <a:p>
            <a:pPr>
              <a:lnSpc>
                <a:spcPct val="90000"/>
              </a:lnSpc>
            </a:pPr>
            <a:r>
              <a:rPr lang="en-GB" sz="2800"/>
              <a:t>Grid provides scaffold for example generation AND window on examples generated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Shifts to empowerment in mathematics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4321175" cy="4965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Discrete – continuous</a:t>
            </a:r>
            <a:r>
              <a:rPr lang="en-GB" sz="3200">
                <a:cs typeface="Arial" charset="0"/>
              </a:rPr>
              <a:t>√</a:t>
            </a:r>
          </a:p>
          <a:p>
            <a:pPr>
              <a:lnSpc>
                <a:spcPct val="90000"/>
              </a:lnSpc>
            </a:pPr>
            <a:r>
              <a:rPr lang="en-GB"/>
              <a:t>Additive - multiplicative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Rules – tools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Linear – non-linear</a:t>
            </a:r>
          </a:p>
          <a:p>
            <a:pPr>
              <a:lnSpc>
                <a:spcPct val="90000"/>
              </a:lnSpc>
            </a:pPr>
            <a:r>
              <a:rPr lang="en-GB"/>
              <a:t>Procedure – meaning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Example – generality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Percept – concept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Operations – inverses</a:t>
            </a:r>
            <a:r>
              <a:rPr lang="en-US"/>
              <a:t> </a:t>
            </a:r>
            <a:r>
              <a:rPr lang="en-GB" sz="3200">
                <a:cs typeface="Arial" charset="0"/>
              </a:rPr>
              <a:t>√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73238"/>
            <a:ext cx="4500563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Pattern – relationship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Relationship – properties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Conjecture – proof</a:t>
            </a:r>
          </a:p>
          <a:p>
            <a:pPr>
              <a:lnSpc>
                <a:spcPct val="90000"/>
              </a:lnSpc>
            </a:pPr>
            <a:r>
              <a:rPr lang="en-GB"/>
              <a:t>Result – objectify result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Result –objectivify procedure/method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Intuitive – deductive</a:t>
            </a:r>
            <a:r>
              <a:rPr lang="en-GB" sz="3200">
                <a:cs typeface="Arial" charset="0"/>
              </a:rPr>
              <a:t>√</a:t>
            </a: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Inductive – deductive</a:t>
            </a:r>
            <a:r>
              <a:rPr lang="en-GB" sz="3200">
                <a:cs typeface="Arial" charset="0"/>
              </a:rPr>
              <a:t>√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There is a need to become more articulate about specific kinds of shifts in thinking which are required to learn secondary mathematics</a:t>
            </a:r>
          </a:p>
          <a:p>
            <a:r>
              <a:rPr lang="en-GB" sz="2800"/>
              <a:t>There is a need to identify methods-in-classrooms which seem to ensure these shifts are made by a large majority of students</a:t>
            </a:r>
          </a:p>
          <a:p>
            <a:r>
              <a:rPr lang="en-GB" sz="2800"/>
              <a:t>There is a need to understand such methods to identify common characteristics</a:t>
            </a:r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plans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Continue fine-grained classroom work</a:t>
            </a:r>
          </a:p>
          <a:p>
            <a:r>
              <a:rPr lang="en-GB"/>
              <a:t>Continue fine-grained analysis of mathematical activity</a:t>
            </a:r>
          </a:p>
          <a:p>
            <a:r>
              <a:rPr lang="en-GB"/>
              <a:t>Connecting very fine-grained differences with brain-and-eye function to understand more about expert/novice response to task layout and sequencing</a:t>
            </a:r>
          </a:p>
          <a:p>
            <a:r>
              <a:rPr lang="en-GB">
                <a:solidFill>
                  <a:srgbClr val="00FFFF"/>
                </a:solidFill>
              </a:rPr>
              <a:t>anne.watson@education.ox.ac.uk</a:t>
            </a:r>
            <a:endParaRPr lang="en-US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Thinking about mathematics</a:t>
            </a:r>
          </a:p>
          <a:p>
            <a:r>
              <a:rPr lang="en-GB"/>
              <a:t>The thinking that is required in order to understand ‘hard’ concepts</a:t>
            </a:r>
          </a:p>
          <a:p>
            <a:r>
              <a:rPr lang="en-GB"/>
              <a:t>The thinking that is required to work mathematically</a:t>
            </a:r>
          </a:p>
          <a:p>
            <a:r>
              <a:rPr lang="en-GB"/>
              <a:t>The thinking that ‘real’ mathematicians do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Mathematical thinking in adolescence</a:t>
            </a: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n-GB"/>
              <a:t>The thinking that is required in order to understand the essential conceptual shifts in secondary school mathematics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The thinking that is required to adapt and apply mathematical knowledge at school level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Shifts to empowerment in mathematics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4321175" cy="4965700"/>
          </a:xfrm>
        </p:spPr>
        <p:txBody>
          <a:bodyPr/>
          <a:lstStyle/>
          <a:p>
            <a:r>
              <a:rPr lang="en-GB"/>
              <a:t>Discrete – continuous</a:t>
            </a:r>
          </a:p>
          <a:p>
            <a:r>
              <a:rPr lang="en-GB"/>
              <a:t>Additive - multiplicative</a:t>
            </a:r>
          </a:p>
          <a:p>
            <a:r>
              <a:rPr lang="en-GB"/>
              <a:t>Rules – tools</a:t>
            </a:r>
          </a:p>
          <a:p>
            <a:r>
              <a:rPr lang="en-GB"/>
              <a:t>Linear – non-linear</a:t>
            </a:r>
          </a:p>
          <a:p>
            <a:r>
              <a:rPr lang="en-GB"/>
              <a:t>Procedure – meaning</a:t>
            </a:r>
          </a:p>
          <a:p>
            <a:r>
              <a:rPr lang="en-GB"/>
              <a:t>Example – generality</a:t>
            </a:r>
          </a:p>
          <a:p>
            <a:r>
              <a:rPr lang="en-GB"/>
              <a:t>Percept – concept</a:t>
            </a:r>
          </a:p>
          <a:p>
            <a:r>
              <a:rPr lang="en-GB"/>
              <a:t>Operations – inverses</a:t>
            </a:r>
            <a:r>
              <a:rPr lang="en-US"/>
              <a:t> </a:t>
            </a: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773238"/>
            <a:ext cx="4500563" cy="4857750"/>
          </a:xfrm>
        </p:spPr>
        <p:txBody>
          <a:bodyPr/>
          <a:lstStyle/>
          <a:p>
            <a:r>
              <a:rPr lang="en-GB"/>
              <a:t>Pattern – relationship</a:t>
            </a:r>
          </a:p>
          <a:p>
            <a:r>
              <a:rPr lang="en-GB"/>
              <a:t>Relationship – properties</a:t>
            </a:r>
          </a:p>
          <a:p>
            <a:r>
              <a:rPr lang="en-GB"/>
              <a:t>Conjecture – proof</a:t>
            </a:r>
          </a:p>
          <a:p>
            <a:r>
              <a:rPr lang="en-GB"/>
              <a:t>Result – objectify result</a:t>
            </a:r>
          </a:p>
          <a:p>
            <a:r>
              <a:rPr lang="en-GB"/>
              <a:t>Result –objectivify procedure/method</a:t>
            </a:r>
          </a:p>
          <a:p>
            <a:r>
              <a:rPr lang="en-GB"/>
              <a:t>Intuitive – deductive</a:t>
            </a:r>
          </a:p>
          <a:p>
            <a:r>
              <a:rPr lang="en-GB"/>
              <a:t>Inductive – deductive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229600" cy="1152525"/>
          </a:xfrm>
        </p:spPr>
        <p:txBody>
          <a:bodyPr/>
          <a:lstStyle/>
          <a:p>
            <a:r>
              <a:rPr lang="en-GB"/>
              <a:t>Who were they?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en-GB"/>
              <a:t>Year 9 class, above average prior attainment, mixed comprehensive</a:t>
            </a:r>
          </a:p>
          <a:p>
            <a:r>
              <a:rPr lang="en-GB"/>
              <a:t>Summer term after SATs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find pairs of numbers of the form a + </a:t>
            </a:r>
            <a:r>
              <a:rPr lang="en-GB">
                <a:cs typeface="Arial" charset="0"/>
              </a:rPr>
              <a:t>√</a:t>
            </a:r>
            <a:r>
              <a:rPr lang="en-GB"/>
              <a:t>b which, when multiplied together, give integer answers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they knew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‘grid’ multiplication for numbers and algebra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squares and square roots in simple cases, and use of </a:t>
            </a:r>
            <a:r>
              <a:rPr lang="en-GB">
                <a:cs typeface="Arial" charset="0"/>
              </a:rPr>
              <a:t>√</a:t>
            </a: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Grid multiplication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908175" y="2205038"/>
            <a:ext cx="5184775" cy="309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63938" y="22050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292725" y="22050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08175" y="3213100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8175" y="4292600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411413" y="2492375"/>
            <a:ext cx="45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X</a:t>
            </a:r>
            <a:endParaRPr lang="en-US" sz="2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211638" y="2420938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z</a:t>
            </a:r>
            <a:endParaRPr lang="en-US" sz="2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011863" y="2420938"/>
            <a:ext cx="53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+3</a:t>
            </a:r>
            <a:endParaRPr lang="en-US" sz="2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608263" y="3519488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2z</a:t>
            </a:r>
            <a:endParaRPr lang="en-US" sz="2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484438" y="45815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-1</a:t>
            </a:r>
            <a:endParaRPr lang="en-US" sz="2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24300" y="357346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2z</a:t>
            </a:r>
            <a:r>
              <a:rPr lang="en-GB" sz="2400" baseline="30000"/>
              <a:t>2</a:t>
            </a:r>
            <a:endParaRPr lang="en-US" sz="240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848350" y="3592513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6z</a:t>
            </a:r>
            <a:endParaRPr lang="en-US" sz="2400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067175" y="45815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-z</a:t>
            </a:r>
            <a:endParaRPr lang="en-US" sz="24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940425" y="45815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-3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did they do?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Reach for the calculator!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(7+ √19) (√17 + 3)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(7 + √18) (√18 + 3)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(7 + √18) (√17 + 3)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(7 + √17) (√17 + 3)</a:t>
            </a:r>
            <a:r>
              <a:rPr lang="en-GB" sz="2400">
                <a:cs typeface="Arial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(4 + √4) (5 + √5)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(√8 + √8) (√8 + √8)</a:t>
            </a:r>
          </a:p>
          <a:p>
            <a:pPr>
              <a:lnSpc>
                <a:spcPct val="9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endParaRPr lang="en-GB" sz="2400" b="1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(12 + √69) (8 + √12)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(10 + √6) (10 + √6)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(2 + √3) (√2 + √3)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(2 + √3) (3 + √2)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(2 + √2) (3 + √3)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(a + √2) (b + √8)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/>
              <a:t>(2 + </a:t>
            </a:r>
            <a:r>
              <a:rPr lang="en-GB" sz="2400" b="1">
                <a:cs typeface="Arial" charset="0"/>
              </a:rPr>
              <a:t>√2)(</a:t>
            </a:r>
            <a:r>
              <a:rPr lang="en-GB" sz="2400" b="1"/>
              <a:t>2 + </a:t>
            </a:r>
            <a:r>
              <a:rPr lang="en-GB" sz="2400" b="1">
                <a:cs typeface="Arial" charset="0"/>
              </a:rPr>
              <a:t>√2)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711</Words>
  <Application>Microsoft Office PowerPoint</Application>
  <PresentationFormat>On-screen Show (4:3)</PresentationFormat>
  <Paragraphs>159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Mathematical thinking in adolescence: possible shifts of perspective</vt:lpstr>
      <vt:lpstr>Mathematical thinking</vt:lpstr>
      <vt:lpstr>Mathematical thinking in adolescence</vt:lpstr>
      <vt:lpstr>Shifts to empowerment in mathematics</vt:lpstr>
      <vt:lpstr>Who were they?</vt:lpstr>
      <vt:lpstr>Task</vt:lpstr>
      <vt:lpstr>What they knew</vt:lpstr>
      <vt:lpstr>Grid multiplication</vt:lpstr>
      <vt:lpstr>What did they do?</vt:lpstr>
      <vt:lpstr>Other classes</vt:lpstr>
      <vt:lpstr>Adolescence</vt:lpstr>
      <vt:lpstr>Adolescence</vt:lpstr>
      <vt:lpstr>Further features</vt:lpstr>
      <vt:lpstr>Shifts to empowerment in mathematics</vt:lpstr>
      <vt:lpstr>Mathematical thinking</vt:lpstr>
      <vt:lpstr>Future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thinking in adolescence: possible shifts of perspective</dc:title>
  <dc:creator>AnneW</dc:creator>
  <cp:lastModifiedBy>Anne Watson</cp:lastModifiedBy>
  <cp:revision>2</cp:revision>
  <dcterms:created xsi:type="dcterms:W3CDTF">2007-10-11T11:02:05Z</dcterms:created>
  <dcterms:modified xsi:type="dcterms:W3CDTF">2015-10-31T11:29:51Z</dcterms:modified>
</cp:coreProperties>
</file>