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256" r:id="rId2"/>
    <p:sldId id="257" r:id="rId3"/>
    <p:sldId id="259" r:id="rId4"/>
    <p:sldId id="534" r:id="rId5"/>
    <p:sldId id="535" r:id="rId6"/>
    <p:sldId id="537" r:id="rId7"/>
    <p:sldId id="536" r:id="rId8"/>
    <p:sldId id="538" r:id="rId9"/>
    <p:sldId id="546" r:id="rId10"/>
    <p:sldId id="284" r:id="rId11"/>
    <p:sldId id="528" r:id="rId12"/>
    <p:sldId id="547" r:id="rId13"/>
    <p:sldId id="533" r:id="rId14"/>
    <p:sldId id="260" r:id="rId15"/>
    <p:sldId id="548" r:id="rId16"/>
    <p:sldId id="553" r:id="rId17"/>
    <p:sldId id="552" r:id="rId18"/>
    <p:sldId id="543" r:id="rId19"/>
    <p:sldId id="258" r:id="rId20"/>
    <p:sldId id="530" r:id="rId21"/>
    <p:sldId id="532" r:id="rId22"/>
    <p:sldId id="551" r:id="rId23"/>
    <p:sldId id="531" r:id="rId24"/>
    <p:sldId id="529" r:id="rId25"/>
    <p:sldId id="539" r:id="rId26"/>
    <p:sldId id="271" r:id="rId27"/>
    <p:sldId id="286" r:id="rId28"/>
    <p:sldId id="274" r:id="rId29"/>
    <p:sldId id="361" r:id="rId30"/>
    <p:sldId id="263" r:id="rId31"/>
    <p:sldId id="554" r:id="rId32"/>
    <p:sldId id="540" r:id="rId33"/>
    <p:sldId id="555"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F8EA"/>
    <a:srgbClr val="FFF1BF"/>
    <a:srgbClr val="FFF5C4"/>
    <a:srgbClr val="855F33"/>
    <a:srgbClr val="FCF3A7"/>
    <a:srgbClr val="FFF8E9"/>
    <a:srgbClr val="FFF9E8"/>
    <a:srgbClr val="AB7942"/>
    <a:srgbClr val="FFE2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738"/>
    <p:restoredTop sz="94666"/>
  </p:normalViewPr>
  <p:slideViewPr>
    <p:cSldViewPr snapToGrid="0" snapToObjects="1">
      <p:cViewPr>
        <p:scale>
          <a:sx n="91" d="100"/>
          <a:sy n="91" d="100"/>
        </p:scale>
        <p:origin x="1000" y="856"/>
      </p:cViewPr>
      <p:guideLst/>
    </p:cSldViewPr>
  </p:slideViewPr>
  <p:notesTextViewPr>
    <p:cViewPr>
      <p:scale>
        <a:sx n="1" d="1"/>
        <a:sy n="1" d="1"/>
      </p:scale>
      <p:origin x="0" y="0"/>
    </p:cViewPr>
  </p:notesTextViewPr>
  <p:notesViewPr>
    <p:cSldViewPr snapToGrid="0" snapToObjects="1">
      <p:cViewPr varScale="1">
        <p:scale>
          <a:sx n="97" d="100"/>
          <a:sy n="97" d="100"/>
        </p:scale>
        <p:origin x="3696"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836D-B0CF-D94A-86DB-32DAECE4C346}" type="datetimeFigureOut">
              <a:rPr lang="en-GB" smtClean="0"/>
              <a:t>31/05/2022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638976-516C-4447-B9E0-F21B8CB8D0EA}" type="slidenum">
              <a:rPr lang="en-GB" smtClean="0"/>
              <a:t>‹#›</a:t>
            </a:fld>
            <a:endParaRPr lang="en-GB"/>
          </a:p>
        </p:txBody>
      </p:sp>
    </p:spTree>
    <p:extLst>
      <p:ext uri="{BB962C8B-B14F-4D97-AF65-F5344CB8AC3E}">
        <p14:creationId xmlns:p14="http://schemas.microsoft.com/office/powerpoint/2010/main" val="3923136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A6EC19-F479-4543-B977-463E0DA7A100}" type="slidenum">
              <a:rPr lang="en-US"/>
              <a:pPr>
                <a:defRPr/>
              </a:pPr>
              <a:t>26</a:t>
            </a:fld>
            <a:endParaRPr lang="en-US"/>
          </a:p>
        </p:txBody>
      </p:sp>
      <p:sp>
        <p:nvSpPr>
          <p:cNvPr id="256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6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45E1D7-E427-6049-A0B0-545DDC9FBC7C}" type="slidenum">
              <a:rPr lang="en-US"/>
              <a:pPr>
                <a:defRPr/>
              </a:pPr>
              <a:t>28</a:t>
            </a:fld>
            <a:endParaRPr lang="en-US"/>
          </a:p>
        </p:txBody>
      </p:sp>
      <p:sp>
        <p:nvSpPr>
          <p:cNvPr id="573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73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9AB99F-9CA2-7248-966B-FD562C13B124}" type="datetimeFigureOut">
              <a:rPr lang="en-US" smtClean="0"/>
              <a:t>5/31/22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9AB99F-9CA2-7248-966B-FD562C13B124}" type="datetimeFigureOut">
              <a:rPr lang="en-US" smtClean="0"/>
              <a:t>5/31/22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9AB99F-9CA2-7248-966B-FD562C13B124}" type="datetimeFigureOut">
              <a:rPr lang="en-US" smtClean="0"/>
              <a:t>5/31/22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453020"/>
          </a:xfrm>
        </p:spPr>
        <p:txBody>
          <a:bodyPr anchor="t">
            <a:normAutofit/>
          </a:bodyPr>
          <a:lstStyle>
            <a:lvl1pPr>
              <a:defRPr sz="2400" b="1" i="0">
                <a:solidFill>
                  <a:schemeClr val="accent2">
                    <a:lumMod val="50000"/>
                  </a:schemeClr>
                </a:solidFill>
                <a:latin typeface="Chalkboard" charset="0"/>
                <a:ea typeface="Chalkboard" charset="0"/>
                <a:cs typeface="Chalkboard" charset="0"/>
              </a:defRPr>
            </a:lvl1pPr>
          </a:lstStyle>
          <a:p>
            <a:r>
              <a:rPr lang="en-US" dirty="0"/>
              <a:t>Click to edit Master title style</a:t>
            </a:r>
          </a:p>
        </p:txBody>
      </p:sp>
      <p:sp>
        <p:nvSpPr>
          <p:cNvPr id="3" name="Content Placeholder 2"/>
          <p:cNvSpPr>
            <a:spLocks noGrp="1"/>
          </p:cNvSpPr>
          <p:nvPr>
            <p:ph idx="1"/>
          </p:nvPr>
        </p:nvSpPr>
        <p:spPr>
          <a:xfrm>
            <a:off x="481263" y="1094874"/>
            <a:ext cx="8181474" cy="4138862"/>
          </a:xfrm>
        </p:spPr>
        <p:txBody>
          <a:bodyPr anchor="t"/>
          <a:lstStyle>
            <a:lvl1pPr>
              <a:defRPr sz="2000">
                <a:solidFill>
                  <a:srgbClr val="0432FF"/>
                </a:solidFill>
                <a:latin typeface="Chalkboard" charset="0"/>
                <a:ea typeface="Chalkboard" charset="0"/>
                <a:cs typeface="Chalkboard" charset="0"/>
              </a:defRPr>
            </a:lvl1pPr>
            <a:lvl2pPr>
              <a:defRPr sz="1800" b="0" i="0">
                <a:solidFill>
                  <a:schemeClr val="tx1"/>
                </a:solidFill>
                <a:latin typeface="Chalkboard" charset="0"/>
                <a:ea typeface="Chalkboard" charset="0"/>
                <a:cs typeface="Chalkboard" charset="0"/>
              </a:defRPr>
            </a:lvl2pPr>
            <a:lvl3pPr>
              <a:defRPr sz="16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A8C801D1-C753-974E-9255-D3541935511B}"/>
              </a:ext>
            </a:extLst>
          </p:cNvPr>
          <p:cNvSpPr txBox="1"/>
          <p:nvPr userDrawn="1"/>
        </p:nvSpPr>
        <p:spPr>
          <a:xfrm>
            <a:off x="0" y="6472989"/>
            <a:ext cx="481263" cy="307777"/>
          </a:xfrm>
          <a:prstGeom prst="rect">
            <a:avLst/>
          </a:prstGeom>
          <a:noFill/>
        </p:spPr>
        <p:txBody>
          <a:bodyPr wrap="square" rtlCol="0">
            <a:spAutoFit/>
          </a:bodyPr>
          <a:lstStyle/>
          <a:p>
            <a:pPr algn="l"/>
            <a:fld id="{40927A3A-0FD8-D74B-AA61-F37621BF3B52}" type="slidenum">
              <a:rPr lang="en-GB" sz="1400" smtClean="0">
                <a:latin typeface="Chalkboard" charset="0"/>
                <a:ea typeface="Chalkboard" charset="0"/>
                <a:cs typeface="Chalkboard" charset="0"/>
              </a:rPr>
              <a:t>‹#›</a:t>
            </a:fld>
            <a:endParaRPr lang="en-GB" sz="1400" dirty="0" err="1">
              <a:latin typeface="Chalkboard" charset="0"/>
              <a:ea typeface="Chalkboard" charset="0"/>
              <a:cs typeface="Chalkboard"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9AB99F-9CA2-7248-966B-FD562C13B124}" type="datetimeFigureOut">
              <a:rPr lang="en-US" smtClean="0"/>
              <a:t>5/31/22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9AB99F-9CA2-7248-966B-FD562C13B124}" type="datetimeFigureOut">
              <a:rPr lang="en-US" smtClean="0"/>
              <a:t>5/31/22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9AB99F-9CA2-7248-966B-FD562C13B124}" type="datetimeFigureOut">
              <a:rPr lang="en-US" smtClean="0"/>
              <a:t>5/31/22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9AB99F-9CA2-7248-966B-FD562C13B124}" type="datetimeFigureOut">
              <a:rPr lang="en-US" smtClean="0"/>
              <a:t>5/31/22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AB99F-9CA2-7248-966B-FD562C13B124}" type="datetimeFigureOut">
              <a:rPr lang="en-US" smtClean="0"/>
              <a:t>5/31/22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9AB99F-9CA2-7248-966B-FD562C13B124}" type="datetimeFigureOut">
              <a:rPr lang="en-US" smtClean="0"/>
              <a:t>5/31/22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9AB99F-9CA2-7248-966B-FD562C13B124}" type="datetimeFigureOut">
              <a:rPr lang="en-US" smtClean="0"/>
              <a:t>5/31/22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AB99F-9CA2-7248-966B-FD562C13B124}" type="datetimeFigureOut">
              <a:rPr lang="en-US" smtClean="0"/>
              <a:t>5/31/22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7E1FDC-A50F-D542-B2A4-BF6D432589B5}" type="slidenum">
              <a:rPr lang="en-US" smtClean="0"/>
              <a:t>‹#›</a:t>
            </a:fld>
            <a:endParaRPr lang="en-US"/>
          </a:p>
        </p:txBody>
      </p:sp>
    </p:spTree>
    <p:extLst>
      <p:ext uri="{BB962C8B-B14F-4D97-AF65-F5344CB8AC3E}">
        <p14:creationId xmlns:p14="http://schemas.microsoft.com/office/powerpoint/2010/main" val="371182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4.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image" Target="../media/image65.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96937" y="1779842"/>
            <a:ext cx="7772400" cy="2504398"/>
          </a:xfrm>
        </p:spPr>
        <p:txBody>
          <a:bodyPr>
            <a:normAutofit fontScale="90000"/>
          </a:bodyPr>
          <a:lstStyle/>
          <a:p>
            <a:r>
              <a:rPr lang="en-US" sz="3600" dirty="0">
                <a:solidFill>
                  <a:srgbClr val="855F33"/>
                </a:solidFill>
                <a:latin typeface="Chalkboard" charset="0"/>
                <a:ea typeface="Chalkboard" charset="0"/>
                <a:cs typeface="Chalkboard" charset="0"/>
              </a:rPr>
              <a:t>Encountering Mathematical Beauty</a:t>
            </a:r>
            <a:br>
              <a:rPr lang="en-US" sz="3600" dirty="0">
                <a:solidFill>
                  <a:srgbClr val="855F33"/>
                </a:solidFill>
                <a:latin typeface="Chalkboard" charset="0"/>
                <a:ea typeface="Chalkboard" charset="0"/>
                <a:cs typeface="Chalkboard" charset="0"/>
              </a:rPr>
            </a:br>
            <a:r>
              <a:rPr lang="en-US" sz="3600" dirty="0">
                <a:solidFill>
                  <a:srgbClr val="855F33"/>
                </a:solidFill>
                <a:latin typeface="Chalkboard" charset="0"/>
                <a:ea typeface="Chalkboard" charset="0"/>
                <a:cs typeface="Chalkboard" charset="0"/>
              </a:rPr>
              <a:t>through engaging in </a:t>
            </a:r>
            <a:br>
              <a:rPr lang="en-US" sz="3600" dirty="0">
                <a:solidFill>
                  <a:srgbClr val="855F33"/>
                </a:solidFill>
                <a:latin typeface="Chalkboard" charset="0"/>
                <a:ea typeface="Chalkboard" charset="0"/>
                <a:cs typeface="Chalkboard" charset="0"/>
              </a:rPr>
            </a:br>
            <a:r>
              <a:rPr lang="en-US" sz="3600" dirty="0">
                <a:solidFill>
                  <a:srgbClr val="855F33"/>
                </a:solidFill>
                <a:latin typeface="Chalkboard" charset="0"/>
                <a:ea typeface="Chalkboard" charset="0"/>
                <a:cs typeface="Chalkboard" charset="0"/>
              </a:rPr>
              <a:t>Mathematical Thinking</a:t>
            </a:r>
            <a:br>
              <a:rPr lang="en-US" sz="3600" dirty="0">
                <a:solidFill>
                  <a:srgbClr val="855F33"/>
                </a:solidFill>
                <a:latin typeface="Chalkboard" charset="0"/>
                <a:ea typeface="Chalkboard" charset="0"/>
                <a:cs typeface="Chalkboard" charset="0"/>
              </a:rPr>
            </a:br>
            <a:r>
              <a:rPr lang="en-US" sz="3600" dirty="0">
                <a:solidFill>
                  <a:srgbClr val="855F33"/>
                </a:solidFill>
                <a:latin typeface="Chalkboard" charset="0"/>
                <a:ea typeface="Chalkboard" charset="0"/>
                <a:cs typeface="Chalkboard" charset="0"/>
              </a:rPr>
              <a:t>and by </a:t>
            </a:r>
            <a:r>
              <a:rPr lang="en-US" sz="3600" dirty="0" err="1">
                <a:solidFill>
                  <a:srgbClr val="855F33"/>
                </a:solidFill>
                <a:latin typeface="Chalkboard" charset="0"/>
                <a:ea typeface="Chalkboard" charset="0"/>
                <a:cs typeface="Chalkboard" charset="0"/>
              </a:rPr>
              <a:t>recognising</a:t>
            </a:r>
            <a:br>
              <a:rPr lang="en-US" sz="3600" dirty="0">
                <a:solidFill>
                  <a:srgbClr val="855F33"/>
                </a:solidFill>
                <a:latin typeface="Chalkboard" charset="0"/>
                <a:ea typeface="Chalkboard" charset="0"/>
                <a:cs typeface="Chalkboard" charset="0"/>
              </a:rPr>
            </a:br>
            <a:r>
              <a:rPr lang="en-US" sz="3600" dirty="0">
                <a:solidFill>
                  <a:srgbClr val="855F33"/>
                </a:solidFill>
                <a:latin typeface="Chalkboard" charset="0"/>
                <a:ea typeface="Chalkboard" charset="0"/>
                <a:cs typeface="Chalkboard" charset="0"/>
              </a:rPr>
              <a:t>Mathematical Structure</a:t>
            </a:r>
          </a:p>
        </p:txBody>
      </p:sp>
      <p:sp>
        <p:nvSpPr>
          <p:cNvPr id="11" name="Subtitle 10"/>
          <p:cNvSpPr>
            <a:spLocks noGrp="1"/>
          </p:cNvSpPr>
          <p:nvPr>
            <p:ph type="subTitle" idx="1"/>
          </p:nvPr>
        </p:nvSpPr>
        <p:spPr>
          <a:xfrm>
            <a:off x="2999167" y="4573154"/>
            <a:ext cx="3145665" cy="1215200"/>
          </a:xfrm>
        </p:spPr>
        <p:txBody>
          <a:bodyPr/>
          <a:lstStyle/>
          <a:p>
            <a:r>
              <a:rPr lang="en-US" dirty="0"/>
              <a:t>John Mason</a:t>
            </a:r>
          </a:p>
          <a:p>
            <a:br>
              <a:rPr lang="en-US" dirty="0"/>
            </a:br>
            <a:br>
              <a:rPr lang="en-US" dirty="0"/>
            </a:br>
            <a:br>
              <a:rPr lang="en-US" dirty="0"/>
            </a:br>
            <a:r>
              <a:rPr lang="en-US" dirty="0"/>
              <a:t>June 16 2022</a:t>
            </a:r>
          </a:p>
        </p:txBody>
      </p:sp>
      <p:sp>
        <p:nvSpPr>
          <p:cNvPr id="9" name="TextBox 8"/>
          <p:cNvSpPr txBox="1"/>
          <p:nvPr/>
        </p:nvSpPr>
        <p:spPr>
          <a:xfrm>
            <a:off x="2321170" y="1606062"/>
            <a:ext cx="1383323" cy="400110"/>
          </a:xfrm>
          <a:prstGeom prst="rect">
            <a:avLst/>
          </a:prstGeom>
          <a:noFill/>
        </p:spPr>
        <p:txBody>
          <a:bodyPr wrap="square" rtlCol="0">
            <a:spAutoFit/>
          </a:bodyPr>
          <a:lstStyle/>
          <a:p>
            <a:endParaRPr lang="en-US" sz="2000">
              <a:latin typeface="Chalkboard" charset="0"/>
              <a:ea typeface="Chalkboard" charset="0"/>
              <a:cs typeface="Chalkboard" charset="0"/>
            </a:endParaRPr>
          </a:p>
        </p:txBody>
      </p:sp>
      <p:pic>
        <p:nvPicPr>
          <p:cNvPr id="2" name="Picture 1"/>
          <p:cNvPicPr>
            <a:picLocks noChangeAspect="1"/>
          </p:cNvPicPr>
          <p:nvPr/>
        </p:nvPicPr>
        <p:blipFill>
          <a:blip r:embed="rId2"/>
          <a:stretch>
            <a:fillRect/>
          </a:stretch>
        </p:blipFill>
        <p:spPr>
          <a:xfrm>
            <a:off x="3259017" y="0"/>
            <a:ext cx="2895600" cy="1600200"/>
          </a:xfrm>
          <a:prstGeom prst="rect">
            <a:avLst/>
          </a:prstGeom>
        </p:spPr>
      </p:pic>
      <p:pic>
        <p:nvPicPr>
          <p:cNvPr id="4" name="Picture 3">
            <a:extLst>
              <a:ext uri="{FF2B5EF4-FFF2-40B4-BE49-F238E27FC236}">
                <a16:creationId xmlns:a16="http://schemas.microsoft.com/office/drawing/2014/main" id="{47ABA385-2951-9849-9C05-02F78E63188E}"/>
              </a:ext>
            </a:extLst>
          </p:cNvPr>
          <p:cNvPicPr>
            <a:picLocks noChangeAspect="1"/>
          </p:cNvPicPr>
          <p:nvPr/>
        </p:nvPicPr>
        <p:blipFill>
          <a:blip r:embed="rId3"/>
          <a:stretch>
            <a:fillRect/>
          </a:stretch>
        </p:blipFill>
        <p:spPr>
          <a:xfrm>
            <a:off x="6632052" y="182890"/>
            <a:ext cx="1152054" cy="1156451"/>
          </a:xfrm>
          <a:prstGeom prst="rect">
            <a:avLst/>
          </a:prstGeom>
        </p:spPr>
      </p:pic>
      <p:pic>
        <p:nvPicPr>
          <p:cNvPr id="5" name="Picture 4">
            <a:extLst>
              <a:ext uri="{FF2B5EF4-FFF2-40B4-BE49-F238E27FC236}">
                <a16:creationId xmlns:a16="http://schemas.microsoft.com/office/drawing/2014/main" id="{7DFE39D3-D3A7-EE46-8D06-BC60453F1C62}"/>
              </a:ext>
            </a:extLst>
          </p:cNvPr>
          <p:cNvPicPr>
            <a:picLocks noChangeAspect="1"/>
          </p:cNvPicPr>
          <p:nvPr/>
        </p:nvPicPr>
        <p:blipFill>
          <a:blip r:embed="rId4"/>
          <a:stretch>
            <a:fillRect/>
          </a:stretch>
        </p:blipFill>
        <p:spPr>
          <a:xfrm>
            <a:off x="7813197" y="169189"/>
            <a:ext cx="1165703" cy="1170152"/>
          </a:xfrm>
          <a:prstGeom prst="rect">
            <a:avLst/>
          </a:prstGeom>
        </p:spPr>
      </p:pic>
      <p:pic>
        <p:nvPicPr>
          <p:cNvPr id="6" name="Picture 5">
            <a:extLst>
              <a:ext uri="{FF2B5EF4-FFF2-40B4-BE49-F238E27FC236}">
                <a16:creationId xmlns:a16="http://schemas.microsoft.com/office/drawing/2014/main" id="{EDCEE6C5-9655-5E4E-82C6-7DB4A4B8BBDC}"/>
              </a:ext>
            </a:extLst>
          </p:cNvPr>
          <p:cNvPicPr>
            <a:picLocks noChangeAspect="1"/>
          </p:cNvPicPr>
          <p:nvPr/>
        </p:nvPicPr>
        <p:blipFill>
          <a:blip r:embed="rId5"/>
          <a:stretch>
            <a:fillRect/>
          </a:stretch>
        </p:blipFill>
        <p:spPr>
          <a:xfrm>
            <a:off x="107188" y="163910"/>
            <a:ext cx="2184891" cy="1502835"/>
          </a:xfrm>
          <a:prstGeom prst="rect">
            <a:avLst/>
          </a:prstGeom>
        </p:spPr>
      </p:pic>
      <p:pic>
        <p:nvPicPr>
          <p:cNvPr id="3" name="Picture 2">
            <a:extLst>
              <a:ext uri="{FF2B5EF4-FFF2-40B4-BE49-F238E27FC236}">
                <a16:creationId xmlns:a16="http://schemas.microsoft.com/office/drawing/2014/main" id="{1E7BF05F-B8B6-1FCB-44B1-CFD5A492CD9D}"/>
              </a:ext>
            </a:extLst>
          </p:cNvPr>
          <p:cNvPicPr>
            <a:picLocks noChangeAspect="1"/>
          </p:cNvPicPr>
          <p:nvPr/>
        </p:nvPicPr>
        <p:blipFill>
          <a:blip r:embed="rId6"/>
          <a:stretch>
            <a:fillRect/>
          </a:stretch>
        </p:blipFill>
        <p:spPr>
          <a:xfrm>
            <a:off x="3473449" y="5013654"/>
            <a:ext cx="2197100" cy="774700"/>
          </a:xfrm>
          <a:prstGeom prst="rect">
            <a:avLst/>
          </a:prstGeom>
        </p:spPr>
      </p:pic>
    </p:spTree>
    <p:extLst>
      <p:ext uri="{BB962C8B-B14F-4D97-AF65-F5344CB8AC3E}">
        <p14:creationId xmlns:p14="http://schemas.microsoft.com/office/powerpoint/2010/main" val="296845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40F08-9D08-6342-824A-CEDBFA06125B}"/>
              </a:ext>
            </a:extLst>
          </p:cNvPr>
          <p:cNvSpPr>
            <a:spLocks noGrp="1"/>
          </p:cNvSpPr>
          <p:nvPr>
            <p:ph type="title"/>
          </p:nvPr>
        </p:nvSpPr>
        <p:spPr/>
        <p:txBody>
          <a:bodyPr/>
          <a:lstStyle/>
          <a:p>
            <a:r>
              <a:rPr lang="en-GB" dirty="0"/>
              <a:t>It’s All in the Notation</a:t>
            </a:r>
          </a:p>
        </p:txBody>
      </p:sp>
      <p:sp>
        <p:nvSpPr>
          <p:cNvPr id="5" name="TextBox 4">
            <a:extLst>
              <a:ext uri="{FF2B5EF4-FFF2-40B4-BE49-F238E27FC236}">
                <a16:creationId xmlns:a16="http://schemas.microsoft.com/office/drawing/2014/main" id="{CCB8AD81-6AD7-38DB-3705-D84B26FE0A57}"/>
              </a:ext>
            </a:extLst>
          </p:cNvPr>
          <p:cNvSpPr txBox="1"/>
          <p:nvPr/>
        </p:nvSpPr>
        <p:spPr>
          <a:xfrm>
            <a:off x="227369" y="925999"/>
            <a:ext cx="5424321" cy="3416320"/>
          </a:xfrm>
          <a:prstGeom prst="rect">
            <a:avLst/>
          </a:prstGeom>
          <a:noFill/>
        </p:spPr>
        <p:txBody>
          <a:bodyPr wrap="square">
            <a:spAutoFit/>
          </a:bodyPr>
          <a:lstStyle/>
          <a:p>
            <a:r>
              <a:rPr lang="pt-BR" sz="2400" kern="1200" dirty="0">
                <a:solidFill>
                  <a:srgbClr val="000000"/>
                </a:solidFill>
                <a:effectLst/>
                <a:latin typeface="Chalkboard" panose="03050602040202020205" pitchFamily="66" charset="77"/>
                <a:ea typeface="ＭＳ Ｐゴシック" panose="020B0600070205080204" pitchFamily="34" charset="-128"/>
              </a:rPr>
              <a:t>1 </a:t>
            </a:r>
            <a:r>
              <a:rPr lang="pt-BR" sz="2400" kern="1200" dirty="0" err="1">
                <a:solidFill>
                  <a:srgbClr val="000000"/>
                </a:solidFill>
                <a:effectLst/>
                <a:latin typeface="Chalkboard" panose="03050602040202020205" pitchFamily="66" charset="77"/>
                <a:ea typeface="ＭＳ Ｐゴシック" panose="020B0600070205080204" pitchFamily="34" charset="-128"/>
              </a:rPr>
              <a:t>x</a:t>
            </a:r>
            <a:r>
              <a:rPr lang="pt-BR" sz="2400" kern="1200" dirty="0">
                <a:solidFill>
                  <a:srgbClr val="000000"/>
                </a:solidFill>
                <a:effectLst/>
                <a:latin typeface="Chalkboard" panose="03050602040202020205" pitchFamily="66" charset="77"/>
                <a:ea typeface="ＭＳ Ｐゴシック" panose="020B0600070205080204" pitchFamily="34" charset="-128"/>
              </a:rPr>
              <a:t> 9 + 2  = </a:t>
            </a:r>
            <a:endParaRPr lang="pt-BR" sz="2400" dirty="0">
              <a:solidFill>
                <a:srgbClr val="000000"/>
              </a:solidFill>
              <a:latin typeface="Chalkboard" panose="03050602040202020205" pitchFamily="66" charset="77"/>
              <a:ea typeface="ＭＳ Ｐゴシック" panose="020B0600070205080204" pitchFamily="34" charset="-128"/>
            </a:endParaRPr>
          </a:p>
          <a:p>
            <a:r>
              <a:rPr lang="pt-BR" sz="2400" kern="1200" dirty="0">
                <a:solidFill>
                  <a:srgbClr val="000000"/>
                </a:solidFill>
                <a:effectLst/>
                <a:latin typeface="Chalkboard" panose="03050602040202020205" pitchFamily="66" charset="77"/>
                <a:ea typeface="ＭＳ Ｐゴシック" panose="020B0600070205080204" pitchFamily="34" charset="-128"/>
              </a:rPr>
              <a:t>12 </a:t>
            </a:r>
            <a:r>
              <a:rPr lang="pt-BR" sz="2400" kern="1200" dirty="0" err="1">
                <a:solidFill>
                  <a:srgbClr val="000000"/>
                </a:solidFill>
                <a:effectLst/>
                <a:latin typeface="Chalkboard" panose="03050602040202020205" pitchFamily="66" charset="77"/>
                <a:ea typeface="ＭＳ Ｐゴシック" panose="020B0600070205080204" pitchFamily="34" charset="-128"/>
              </a:rPr>
              <a:t>x</a:t>
            </a:r>
            <a:r>
              <a:rPr lang="pt-BR" sz="2400" kern="1200" dirty="0">
                <a:solidFill>
                  <a:srgbClr val="000000"/>
                </a:solidFill>
                <a:effectLst/>
                <a:latin typeface="Chalkboard" panose="03050602040202020205" pitchFamily="66" charset="77"/>
                <a:ea typeface="ＭＳ Ｐゴシック" panose="020B0600070205080204" pitchFamily="34" charset="-128"/>
              </a:rPr>
              <a:t> 9 + 3 =</a:t>
            </a:r>
            <a:endParaRPr lang="pt-BR" sz="2400" dirty="0">
              <a:solidFill>
                <a:srgbClr val="000000"/>
              </a:solidFill>
              <a:latin typeface="Chalkboard" panose="03050602040202020205" pitchFamily="66" charset="77"/>
              <a:ea typeface="ＭＳ Ｐゴシック" panose="020B0600070205080204" pitchFamily="34" charset="-128"/>
            </a:endParaRPr>
          </a:p>
          <a:p>
            <a:r>
              <a:rPr lang="pt-BR" sz="2400" kern="1200" dirty="0">
                <a:solidFill>
                  <a:srgbClr val="000000"/>
                </a:solidFill>
                <a:effectLst/>
                <a:latin typeface="Chalkboard" panose="03050602040202020205" pitchFamily="66" charset="77"/>
                <a:ea typeface="ＭＳ Ｐゴシック" panose="020B0600070205080204" pitchFamily="34" charset="-128"/>
              </a:rPr>
              <a:t>123 </a:t>
            </a:r>
            <a:r>
              <a:rPr lang="pt-BR" sz="2400" kern="1200" dirty="0" err="1">
                <a:solidFill>
                  <a:srgbClr val="000000"/>
                </a:solidFill>
                <a:effectLst/>
                <a:latin typeface="Chalkboard" panose="03050602040202020205" pitchFamily="66" charset="77"/>
                <a:ea typeface="ＭＳ Ｐゴシック" panose="020B0600070205080204" pitchFamily="34" charset="-128"/>
              </a:rPr>
              <a:t>x</a:t>
            </a:r>
            <a:r>
              <a:rPr lang="pt-BR" sz="2400" kern="1200" dirty="0">
                <a:solidFill>
                  <a:srgbClr val="000000"/>
                </a:solidFill>
                <a:effectLst/>
                <a:latin typeface="Chalkboard" panose="03050602040202020205" pitchFamily="66" charset="77"/>
                <a:ea typeface="ＭＳ Ｐゴシック" panose="020B0600070205080204" pitchFamily="34" charset="-128"/>
              </a:rPr>
              <a:t> 9 + 4 =</a:t>
            </a:r>
            <a:endParaRPr lang="pt-BR" sz="2400" dirty="0">
              <a:solidFill>
                <a:srgbClr val="000000"/>
              </a:solidFill>
              <a:latin typeface="Chalkboard" panose="03050602040202020205" pitchFamily="66" charset="77"/>
              <a:ea typeface="ＭＳ Ｐゴシック" panose="020B0600070205080204" pitchFamily="34" charset="-128"/>
            </a:endParaRPr>
          </a:p>
          <a:p>
            <a:r>
              <a:rPr lang="pt-BR" sz="2400" kern="1200" dirty="0">
                <a:solidFill>
                  <a:srgbClr val="000000"/>
                </a:solidFill>
                <a:effectLst/>
                <a:latin typeface="Chalkboard" panose="03050602040202020205" pitchFamily="66" charset="77"/>
                <a:ea typeface="ＭＳ Ｐゴシック" panose="020B0600070205080204" pitchFamily="34" charset="-128"/>
              </a:rPr>
              <a:t>1234 </a:t>
            </a:r>
            <a:r>
              <a:rPr lang="pt-BR" sz="2400" kern="1200" dirty="0" err="1">
                <a:solidFill>
                  <a:srgbClr val="000000"/>
                </a:solidFill>
                <a:effectLst/>
                <a:latin typeface="Chalkboard" panose="03050602040202020205" pitchFamily="66" charset="77"/>
                <a:ea typeface="ＭＳ Ｐゴシック" panose="020B0600070205080204" pitchFamily="34" charset="-128"/>
              </a:rPr>
              <a:t>x</a:t>
            </a:r>
            <a:r>
              <a:rPr lang="pt-BR" sz="2400" kern="1200" dirty="0">
                <a:solidFill>
                  <a:srgbClr val="000000"/>
                </a:solidFill>
                <a:effectLst/>
                <a:latin typeface="Chalkboard" panose="03050602040202020205" pitchFamily="66" charset="77"/>
                <a:ea typeface="ＭＳ Ｐゴシック" panose="020B0600070205080204" pitchFamily="34" charset="-128"/>
              </a:rPr>
              <a:t> 9 + 5 =</a:t>
            </a:r>
            <a:endParaRPr lang="pt-BR" sz="2400" dirty="0">
              <a:solidFill>
                <a:srgbClr val="000000"/>
              </a:solidFill>
              <a:latin typeface="Chalkboard" panose="03050602040202020205" pitchFamily="66" charset="77"/>
              <a:ea typeface="ＭＳ Ｐゴシック" panose="020B0600070205080204" pitchFamily="34" charset="-128"/>
            </a:endParaRPr>
          </a:p>
          <a:p>
            <a:r>
              <a:rPr lang="pt-BR" sz="2400" kern="1200" dirty="0">
                <a:solidFill>
                  <a:srgbClr val="000000"/>
                </a:solidFill>
                <a:effectLst/>
                <a:latin typeface="Chalkboard" panose="03050602040202020205" pitchFamily="66" charset="77"/>
                <a:ea typeface="ＭＳ Ｐゴシック" panose="020B0600070205080204" pitchFamily="34" charset="-128"/>
              </a:rPr>
              <a:t>12345 </a:t>
            </a:r>
            <a:r>
              <a:rPr lang="pt-BR" sz="2400" kern="1200" dirty="0" err="1">
                <a:solidFill>
                  <a:srgbClr val="000000"/>
                </a:solidFill>
                <a:effectLst/>
                <a:latin typeface="Chalkboard" panose="03050602040202020205" pitchFamily="66" charset="77"/>
                <a:ea typeface="ＭＳ Ｐゴシック" panose="020B0600070205080204" pitchFamily="34" charset="-128"/>
              </a:rPr>
              <a:t>x</a:t>
            </a:r>
            <a:r>
              <a:rPr lang="pt-BR" sz="2400" kern="1200" dirty="0">
                <a:solidFill>
                  <a:srgbClr val="000000"/>
                </a:solidFill>
                <a:effectLst/>
                <a:latin typeface="Chalkboard" panose="03050602040202020205" pitchFamily="66" charset="77"/>
                <a:ea typeface="ＭＳ Ｐゴシック" panose="020B0600070205080204" pitchFamily="34" charset="-128"/>
              </a:rPr>
              <a:t> 9 + 6 =</a:t>
            </a:r>
            <a:endParaRPr lang="pt-BR" sz="2400" dirty="0">
              <a:solidFill>
                <a:srgbClr val="000000"/>
              </a:solidFill>
              <a:latin typeface="Chalkboard" panose="03050602040202020205" pitchFamily="66" charset="77"/>
              <a:ea typeface="ＭＳ Ｐゴシック" panose="020B0600070205080204" pitchFamily="34" charset="-128"/>
            </a:endParaRPr>
          </a:p>
          <a:p>
            <a:r>
              <a:rPr lang="pt-BR" sz="2400" kern="1200" dirty="0">
                <a:solidFill>
                  <a:srgbClr val="000000"/>
                </a:solidFill>
                <a:effectLst/>
                <a:latin typeface="Chalkboard" panose="03050602040202020205" pitchFamily="66" charset="77"/>
                <a:ea typeface="ＭＳ Ｐゴシック" panose="020B0600070205080204" pitchFamily="34" charset="-128"/>
              </a:rPr>
              <a:t>123456 </a:t>
            </a:r>
            <a:r>
              <a:rPr lang="pt-BR" sz="2400" kern="1200" dirty="0" err="1">
                <a:solidFill>
                  <a:srgbClr val="000000"/>
                </a:solidFill>
                <a:effectLst/>
                <a:latin typeface="Chalkboard" panose="03050602040202020205" pitchFamily="66" charset="77"/>
                <a:ea typeface="ＭＳ Ｐゴシック" panose="020B0600070205080204" pitchFamily="34" charset="-128"/>
              </a:rPr>
              <a:t>x</a:t>
            </a:r>
            <a:r>
              <a:rPr lang="pt-BR" sz="2400" kern="1200" dirty="0">
                <a:solidFill>
                  <a:srgbClr val="000000"/>
                </a:solidFill>
                <a:effectLst/>
                <a:latin typeface="Chalkboard" panose="03050602040202020205" pitchFamily="66" charset="77"/>
                <a:ea typeface="ＭＳ Ｐゴシック" panose="020B0600070205080204" pitchFamily="34" charset="-128"/>
              </a:rPr>
              <a:t> 9 + 7 =</a:t>
            </a:r>
            <a:endParaRPr lang="pt-BR" sz="2400" dirty="0">
              <a:solidFill>
                <a:srgbClr val="3366FF"/>
              </a:solidFill>
              <a:latin typeface="Chalkboard" panose="03050602040202020205" pitchFamily="66" charset="77"/>
              <a:ea typeface="ＭＳ Ｐゴシック" panose="020B0600070205080204" pitchFamily="34" charset="-128"/>
            </a:endParaRPr>
          </a:p>
          <a:p>
            <a:r>
              <a:rPr lang="pt-BR" sz="2400" kern="1200" dirty="0">
                <a:effectLst/>
                <a:latin typeface="Chalkboard" panose="03050602040202020205" pitchFamily="66" charset="77"/>
                <a:ea typeface="ＭＳ Ｐゴシック" panose="020B0600070205080204" pitchFamily="34" charset="-128"/>
              </a:rPr>
              <a:t>1234567 </a:t>
            </a:r>
            <a:r>
              <a:rPr lang="pt-BR" sz="2400" kern="1200" dirty="0" err="1">
                <a:effectLst/>
                <a:latin typeface="Chalkboard" panose="03050602040202020205" pitchFamily="66" charset="77"/>
                <a:ea typeface="ＭＳ Ｐゴシック" panose="020B0600070205080204" pitchFamily="34" charset="-128"/>
              </a:rPr>
              <a:t>x</a:t>
            </a:r>
            <a:r>
              <a:rPr lang="pt-BR" sz="2400" kern="1200" dirty="0">
                <a:effectLst/>
                <a:latin typeface="Chalkboard" panose="03050602040202020205" pitchFamily="66" charset="77"/>
                <a:ea typeface="ＭＳ Ｐゴシック" panose="020B0600070205080204" pitchFamily="34" charset="-128"/>
              </a:rPr>
              <a:t> 9 + 8 =</a:t>
            </a:r>
            <a:endParaRPr lang="pt-BR" sz="2400" dirty="0">
              <a:solidFill>
                <a:srgbClr val="3366FF"/>
              </a:solidFill>
              <a:latin typeface="Chalkboard" panose="03050602040202020205" pitchFamily="66" charset="77"/>
              <a:ea typeface="ＭＳ Ｐゴシック" panose="020B0600070205080204" pitchFamily="34" charset="-128"/>
            </a:endParaRPr>
          </a:p>
          <a:p>
            <a:r>
              <a:rPr lang="pt-BR" sz="2400" kern="1200" dirty="0">
                <a:effectLst/>
                <a:latin typeface="Chalkboard" panose="03050602040202020205" pitchFamily="66" charset="77"/>
                <a:ea typeface="ＭＳ Ｐゴシック" panose="020B0600070205080204" pitchFamily="34" charset="-128"/>
              </a:rPr>
              <a:t>12345678 </a:t>
            </a:r>
            <a:r>
              <a:rPr lang="pt-BR" sz="2400" kern="1200" dirty="0" err="1">
                <a:effectLst/>
                <a:latin typeface="Chalkboard" panose="03050602040202020205" pitchFamily="66" charset="77"/>
                <a:ea typeface="ＭＳ Ｐゴシック" panose="020B0600070205080204" pitchFamily="34" charset="-128"/>
              </a:rPr>
              <a:t>x</a:t>
            </a:r>
            <a:r>
              <a:rPr lang="pt-BR" sz="2400" kern="1200" dirty="0">
                <a:effectLst/>
                <a:latin typeface="Chalkboard" panose="03050602040202020205" pitchFamily="66" charset="77"/>
                <a:ea typeface="ＭＳ Ｐゴシック" panose="020B0600070205080204" pitchFamily="34" charset="-128"/>
              </a:rPr>
              <a:t> 9 + 9 =</a:t>
            </a:r>
            <a:endParaRPr lang="pt-BR" sz="2400" dirty="0">
              <a:solidFill>
                <a:srgbClr val="3366FF"/>
              </a:solidFill>
              <a:latin typeface="Chalkboard" panose="03050602040202020205" pitchFamily="66" charset="77"/>
              <a:ea typeface="ＭＳ Ｐゴシック" panose="020B0600070205080204" pitchFamily="34" charset="-128"/>
            </a:endParaRPr>
          </a:p>
          <a:p>
            <a:r>
              <a:rPr lang="pt-BR" sz="2400" kern="1200" dirty="0">
                <a:effectLst/>
                <a:latin typeface="Chalkboard" panose="03050602040202020205" pitchFamily="66" charset="77"/>
                <a:ea typeface="ＭＳ Ｐゴシック" panose="020B0600070205080204" pitchFamily="34" charset="-128"/>
              </a:rPr>
              <a:t>123456789 </a:t>
            </a:r>
            <a:r>
              <a:rPr lang="pt-BR" sz="2400" kern="1200" dirty="0" err="1">
                <a:effectLst/>
                <a:latin typeface="Chalkboard" panose="03050602040202020205" pitchFamily="66" charset="77"/>
                <a:ea typeface="ＭＳ Ｐゴシック" panose="020B0600070205080204" pitchFamily="34" charset="-128"/>
              </a:rPr>
              <a:t>x</a:t>
            </a:r>
            <a:r>
              <a:rPr lang="pt-BR" sz="2400" kern="1200" dirty="0">
                <a:effectLst/>
                <a:latin typeface="Chalkboard" panose="03050602040202020205" pitchFamily="66" charset="77"/>
                <a:ea typeface="ＭＳ Ｐゴシック" panose="020B0600070205080204" pitchFamily="34" charset="-128"/>
              </a:rPr>
              <a:t> 9 + 10 =</a:t>
            </a:r>
            <a:endParaRPr lang="en-GB" sz="2400" dirty="0">
              <a:latin typeface="Chalkboard" panose="03050602040202020205" pitchFamily="66" charset="77"/>
            </a:endParaRPr>
          </a:p>
        </p:txBody>
      </p:sp>
      <p:sp>
        <p:nvSpPr>
          <p:cNvPr id="6" name="TextBox 5">
            <a:extLst>
              <a:ext uri="{FF2B5EF4-FFF2-40B4-BE49-F238E27FC236}">
                <a16:creationId xmlns:a16="http://schemas.microsoft.com/office/drawing/2014/main" id="{76CF5EEA-3DD2-810B-A2BC-0630B181BF51}"/>
              </a:ext>
            </a:extLst>
          </p:cNvPr>
          <p:cNvSpPr txBox="1"/>
          <p:nvPr/>
        </p:nvSpPr>
        <p:spPr>
          <a:xfrm>
            <a:off x="227369" y="4264823"/>
            <a:ext cx="3583866" cy="461665"/>
          </a:xfrm>
          <a:prstGeom prst="rect">
            <a:avLst/>
          </a:prstGeom>
          <a:noFill/>
        </p:spPr>
        <p:txBody>
          <a:bodyPr wrap="none" rtlCol="0">
            <a:spAutoFit/>
          </a:bodyPr>
          <a:lstStyle/>
          <a:p>
            <a:pPr algn="l"/>
            <a:r>
              <a:rPr lang="en-GB" sz="2400" dirty="0">
                <a:latin typeface="Chalkboard" charset="0"/>
                <a:ea typeface="Chalkboard" charset="0"/>
                <a:cs typeface="Chalkboard" charset="0"/>
              </a:rPr>
              <a:t>123456789(10) x 9 + 11 =</a:t>
            </a:r>
          </a:p>
        </p:txBody>
      </p:sp>
      <p:sp>
        <p:nvSpPr>
          <p:cNvPr id="7" name="TextBox 6">
            <a:extLst>
              <a:ext uri="{FF2B5EF4-FFF2-40B4-BE49-F238E27FC236}">
                <a16:creationId xmlns:a16="http://schemas.microsoft.com/office/drawing/2014/main" id="{EB83D6AF-E3F4-BAC8-5FF3-CEDA2F6163BA}"/>
              </a:ext>
            </a:extLst>
          </p:cNvPr>
          <p:cNvSpPr txBox="1"/>
          <p:nvPr/>
        </p:nvSpPr>
        <p:spPr>
          <a:xfrm>
            <a:off x="232341" y="4624904"/>
            <a:ext cx="4051174" cy="461665"/>
          </a:xfrm>
          <a:prstGeom prst="rect">
            <a:avLst/>
          </a:prstGeom>
          <a:noFill/>
        </p:spPr>
        <p:txBody>
          <a:bodyPr wrap="none" rtlCol="0">
            <a:spAutoFit/>
          </a:bodyPr>
          <a:lstStyle/>
          <a:p>
            <a:pPr algn="l"/>
            <a:r>
              <a:rPr lang="en-GB" sz="2400" dirty="0">
                <a:latin typeface="Chalkboard" charset="0"/>
                <a:ea typeface="Chalkboard" charset="0"/>
                <a:cs typeface="Chalkboard" charset="0"/>
              </a:rPr>
              <a:t>123456789(10)(11) x 9 + 12 =</a:t>
            </a:r>
          </a:p>
        </p:txBody>
      </p:sp>
      <p:sp>
        <p:nvSpPr>
          <p:cNvPr id="8" name="TextBox 7">
            <a:extLst>
              <a:ext uri="{FF2B5EF4-FFF2-40B4-BE49-F238E27FC236}">
                <a16:creationId xmlns:a16="http://schemas.microsoft.com/office/drawing/2014/main" id="{4FF62774-3D00-6F5D-EA05-C74844EEF2A7}"/>
              </a:ext>
            </a:extLst>
          </p:cNvPr>
          <p:cNvSpPr txBox="1"/>
          <p:nvPr/>
        </p:nvSpPr>
        <p:spPr>
          <a:xfrm>
            <a:off x="2046831" y="926000"/>
            <a:ext cx="412292" cy="461665"/>
          </a:xfrm>
          <a:prstGeom prst="rect">
            <a:avLst/>
          </a:prstGeom>
          <a:noFill/>
        </p:spPr>
        <p:txBody>
          <a:bodyPr wrap="none" rtlCol="0">
            <a:spAutoFit/>
          </a:bodyPr>
          <a:lstStyle/>
          <a:p>
            <a:pPr algn="l"/>
            <a:r>
              <a:rPr lang="en-GB" sz="2400" dirty="0">
                <a:latin typeface="Chalkboard" charset="0"/>
                <a:ea typeface="Chalkboard" charset="0"/>
                <a:cs typeface="Chalkboard" charset="0"/>
              </a:rPr>
              <a:t>11</a:t>
            </a:r>
          </a:p>
        </p:txBody>
      </p:sp>
      <p:sp>
        <p:nvSpPr>
          <p:cNvPr id="9" name="TextBox 8">
            <a:extLst>
              <a:ext uri="{FF2B5EF4-FFF2-40B4-BE49-F238E27FC236}">
                <a16:creationId xmlns:a16="http://schemas.microsoft.com/office/drawing/2014/main" id="{0892CDFD-B2CE-3946-D915-78E823F92623}"/>
              </a:ext>
            </a:extLst>
          </p:cNvPr>
          <p:cNvSpPr txBox="1"/>
          <p:nvPr/>
        </p:nvSpPr>
        <p:spPr>
          <a:xfrm>
            <a:off x="2085411" y="1302002"/>
            <a:ext cx="526106" cy="461665"/>
          </a:xfrm>
          <a:prstGeom prst="rect">
            <a:avLst/>
          </a:prstGeom>
          <a:noFill/>
        </p:spPr>
        <p:txBody>
          <a:bodyPr wrap="none" rtlCol="0">
            <a:spAutoFit/>
          </a:bodyPr>
          <a:lstStyle/>
          <a:p>
            <a:pPr algn="l"/>
            <a:r>
              <a:rPr lang="en-GB" sz="2400" dirty="0">
                <a:latin typeface="Chalkboard" charset="0"/>
                <a:ea typeface="Chalkboard" charset="0"/>
                <a:cs typeface="Chalkboard" charset="0"/>
              </a:rPr>
              <a:t>111</a:t>
            </a:r>
          </a:p>
        </p:txBody>
      </p:sp>
      <p:sp>
        <p:nvSpPr>
          <p:cNvPr id="10" name="TextBox 9">
            <a:extLst>
              <a:ext uri="{FF2B5EF4-FFF2-40B4-BE49-F238E27FC236}">
                <a16:creationId xmlns:a16="http://schemas.microsoft.com/office/drawing/2014/main" id="{B99CF54C-9E45-B80D-C4B3-2B94DBA6AD6C}"/>
              </a:ext>
            </a:extLst>
          </p:cNvPr>
          <p:cNvSpPr txBox="1"/>
          <p:nvPr/>
        </p:nvSpPr>
        <p:spPr>
          <a:xfrm>
            <a:off x="2143629" y="1669221"/>
            <a:ext cx="756938" cy="461665"/>
          </a:xfrm>
          <a:prstGeom prst="rect">
            <a:avLst/>
          </a:prstGeom>
          <a:noFill/>
        </p:spPr>
        <p:txBody>
          <a:bodyPr wrap="none" rtlCol="0">
            <a:spAutoFit/>
          </a:bodyPr>
          <a:lstStyle/>
          <a:p>
            <a:pPr algn="l"/>
            <a:r>
              <a:rPr lang="en-GB" sz="2400" dirty="0">
                <a:latin typeface="Chalkboard" charset="0"/>
                <a:ea typeface="Chalkboard" charset="0"/>
                <a:cs typeface="Chalkboard" charset="0"/>
              </a:rPr>
              <a:t>1 111</a:t>
            </a:r>
          </a:p>
        </p:txBody>
      </p:sp>
      <p:sp>
        <p:nvSpPr>
          <p:cNvPr id="11" name="TextBox 10">
            <a:extLst>
              <a:ext uri="{FF2B5EF4-FFF2-40B4-BE49-F238E27FC236}">
                <a16:creationId xmlns:a16="http://schemas.microsoft.com/office/drawing/2014/main" id="{24E32190-8A30-B678-DE88-FCD06E17EF70}"/>
              </a:ext>
            </a:extLst>
          </p:cNvPr>
          <p:cNvSpPr txBox="1"/>
          <p:nvPr/>
        </p:nvSpPr>
        <p:spPr>
          <a:xfrm>
            <a:off x="2311071" y="2029304"/>
            <a:ext cx="870751" cy="461665"/>
          </a:xfrm>
          <a:prstGeom prst="rect">
            <a:avLst/>
          </a:prstGeom>
          <a:noFill/>
        </p:spPr>
        <p:txBody>
          <a:bodyPr wrap="none" rtlCol="0">
            <a:spAutoFit/>
          </a:bodyPr>
          <a:lstStyle/>
          <a:p>
            <a:pPr algn="l"/>
            <a:r>
              <a:rPr lang="en-GB" sz="2400" dirty="0">
                <a:latin typeface="Chalkboard" charset="0"/>
                <a:ea typeface="Chalkboard" charset="0"/>
                <a:cs typeface="Chalkboard" charset="0"/>
              </a:rPr>
              <a:t>11 111</a:t>
            </a:r>
          </a:p>
        </p:txBody>
      </p:sp>
      <p:sp>
        <p:nvSpPr>
          <p:cNvPr id="12" name="TextBox 11">
            <a:extLst>
              <a:ext uri="{FF2B5EF4-FFF2-40B4-BE49-F238E27FC236}">
                <a16:creationId xmlns:a16="http://schemas.microsoft.com/office/drawing/2014/main" id="{C0DA4945-7480-11FA-B8AF-835D699942F4}"/>
              </a:ext>
            </a:extLst>
          </p:cNvPr>
          <p:cNvSpPr txBox="1"/>
          <p:nvPr/>
        </p:nvSpPr>
        <p:spPr>
          <a:xfrm>
            <a:off x="2447095" y="2387141"/>
            <a:ext cx="984565" cy="461665"/>
          </a:xfrm>
          <a:prstGeom prst="rect">
            <a:avLst/>
          </a:prstGeom>
          <a:noFill/>
        </p:spPr>
        <p:txBody>
          <a:bodyPr wrap="none" rtlCol="0">
            <a:spAutoFit/>
          </a:bodyPr>
          <a:lstStyle/>
          <a:p>
            <a:pPr algn="l"/>
            <a:r>
              <a:rPr lang="en-GB" sz="2400" dirty="0">
                <a:latin typeface="Chalkboard" charset="0"/>
                <a:ea typeface="Chalkboard" charset="0"/>
                <a:cs typeface="Chalkboard" charset="0"/>
              </a:rPr>
              <a:t>111 111</a:t>
            </a:r>
          </a:p>
        </p:txBody>
      </p:sp>
      <p:sp>
        <p:nvSpPr>
          <p:cNvPr id="13" name="TextBox 12">
            <a:extLst>
              <a:ext uri="{FF2B5EF4-FFF2-40B4-BE49-F238E27FC236}">
                <a16:creationId xmlns:a16="http://schemas.microsoft.com/office/drawing/2014/main" id="{1FA28D10-A0B0-86B4-9B9E-6F5127582E89}"/>
              </a:ext>
            </a:extLst>
          </p:cNvPr>
          <p:cNvSpPr txBox="1"/>
          <p:nvPr/>
        </p:nvSpPr>
        <p:spPr>
          <a:xfrm>
            <a:off x="2627613" y="2763272"/>
            <a:ext cx="1215397" cy="461665"/>
          </a:xfrm>
          <a:prstGeom prst="rect">
            <a:avLst/>
          </a:prstGeom>
          <a:noFill/>
        </p:spPr>
        <p:txBody>
          <a:bodyPr wrap="none" rtlCol="0">
            <a:spAutoFit/>
          </a:bodyPr>
          <a:lstStyle/>
          <a:p>
            <a:pPr algn="l"/>
            <a:r>
              <a:rPr lang="en-GB" sz="2400" dirty="0">
                <a:latin typeface="Chalkboard" charset="0"/>
                <a:ea typeface="Chalkboard" charset="0"/>
                <a:cs typeface="Chalkboard" charset="0"/>
              </a:rPr>
              <a:t>1 111 111</a:t>
            </a:r>
          </a:p>
        </p:txBody>
      </p:sp>
      <p:sp>
        <p:nvSpPr>
          <p:cNvPr id="14" name="TextBox 13">
            <a:extLst>
              <a:ext uri="{FF2B5EF4-FFF2-40B4-BE49-F238E27FC236}">
                <a16:creationId xmlns:a16="http://schemas.microsoft.com/office/drawing/2014/main" id="{8BA89D61-BB8E-0C50-CFD4-28DE858D8E64}"/>
              </a:ext>
            </a:extLst>
          </p:cNvPr>
          <p:cNvSpPr txBox="1"/>
          <p:nvPr/>
        </p:nvSpPr>
        <p:spPr>
          <a:xfrm>
            <a:off x="2847970" y="3144876"/>
            <a:ext cx="1329210" cy="461665"/>
          </a:xfrm>
          <a:prstGeom prst="rect">
            <a:avLst/>
          </a:prstGeom>
          <a:noFill/>
        </p:spPr>
        <p:txBody>
          <a:bodyPr wrap="none" rtlCol="0">
            <a:spAutoFit/>
          </a:bodyPr>
          <a:lstStyle/>
          <a:p>
            <a:pPr algn="l"/>
            <a:r>
              <a:rPr lang="en-GB" sz="2400" dirty="0">
                <a:latin typeface="Chalkboard" charset="0"/>
                <a:ea typeface="Chalkboard" charset="0"/>
                <a:cs typeface="Chalkboard" charset="0"/>
              </a:rPr>
              <a:t>11 111 111</a:t>
            </a:r>
          </a:p>
        </p:txBody>
      </p:sp>
      <p:sp>
        <p:nvSpPr>
          <p:cNvPr id="15" name="TextBox 14">
            <a:extLst>
              <a:ext uri="{FF2B5EF4-FFF2-40B4-BE49-F238E27FC236}">
                <a16:creationId xmlns:a16="http://schemas.microsoft.com/office/drawing/2014/main" id="{319D3CC4-D47F-1212-77B1-AE0D17C4B9F3}"/>
              </a:ext>
            </a:extLst>
          </p:cNvPr>
          <p:cNvSpPr txBox="1"/>
          <p:nvPr/>
        </p:nvSpPr>
        <p:spPr>
          <a:xfrm>
            <a:off x="2981830" y="3482938"/>
            <a:ext cx="1443024" cy="461665"/>
          </a:xfrm>
          <a:prstGeom prst="rect">
            <a:avLst/>
          </a:prstGeom>
          <a:noFill/>
        </p:spPr>
        <p:txBody>
          <a:bodyPr wrap="none" rtlCol="0">
            <a:spAutoFit/>
          </a:bodyPr>
          <a:lstStyle/>
          <a:p>
            <a:pPr algn="l"/>
            <a:r>
              <a:rPr lang="en-GB" sz="2400" dirty="0">
                <a:latin typeface="Chalkboard" charset="0"/>
                <a:ea typeface="Chalkboard" charset="0"/>
                <a:cs typeface="Chalkboard" charset="0"/>
              </a:rPr>
              <a:t>111 111 111</a:t>
            </a:r>
          </a:p>
        </p:txBody>
      </p:sp>
      <p:sp>
        <p:nvSpPr>
          <p:cNvPr id="16" name="TextBox 15">
            <a:extLst>
              <a:ext uri="{FF2B5EF4-FFF2-40B4-BE49-F238E27FC236}">
                <a16:creationId xmlns:a16="http://schemas.microsoft.com/office/drawing/2014/main" id="{82C50617-3A70-1527-2191-F760EA3F854E}"/>
              </a:ext>
            </a:extLst>
          </p:cNvPr>
          <p:cNvSpPr txBox="1"/>
          <p:nvPr/>
        </p:nvSpPr>
        <p:spPr>
          <a:xfrm>
            <a:off x="3255439" y="3844555"/>
            <a:ext cx="1673856" cy="461665"/>
          </a:xfrm>
          <a:prstGeom prst="rect">
            <a:avLst/>
          </a:prstGeom>
          <a:noFill/>
        </p:spPr>
        <p:txBody>
          <a:bodyPr wrap="none" rtlCol="0">
            <a:spAutoFit/>
          </a:bodyPr>
          <a:lstStyle/>
          <a:p>
            <a:pPr algn="l"/>
            <a:r>
              <a:rPr lang="en-GB" sz="2400" dirty="0">
                <a:latin typeface="Chalkboard" charset="0"/>
                <a:ea typeface="Chalkboard" charset="0"/>
                <a:cs typeface="Chalkboard" charset="0"/>
              </a:rPr>
              <a:t>1 111 111 111</a:t>
            </a:r>
          </a:p>
        </p:txBody>
      </p:sp>
      <p:sp>
        <p:nvSpPr>
          <p:cNvPr id="17" name="TextBox 16">
            <a:extLst>
              <a:ext uri="{FF2B5EF4-FFF2-40B4-BE49-F238E27FC236}">
                <a16:creationId xmlns:a16="http://schemas.microsoft.com/office/drawing/2014/main" id="{9DE1840A-BEFF-5B0B-ED45-3A9B06063161}"/>
              </a:ext>
            </a:extLst>
          </p:cNvPr>
          <p:cNvSpPr txBox="1"/>
          <p:nvPr/>
        </p:nvSpPr>
        <p:spPr>
          <a:xfrm>
            <a:off x="3655600" y="4265724"/>
            <a:ext cx="1787669" cy="315323"/>
          </a:xfrm>
          <a:prstGeom prst="rect">
            <a:avLst/>
          </a:prstGeom>
          <a:noFill/>
        </p:spPr>
        <p:txBody>
          <a:bodyPr wrap="none" rtlCol="0">
            <a:spAutoFit/>
          </a:bodyPr>
          <a:lstStyle/>
          <a:p>
            <a:r>
              <a:rPr lang="en-GB" sz="2400" dirty="0">
                <a:latin typeface="Chalkboard" panose="03050602040202020205" pitchFamily="66" charset="77"/>
              </a:rPr>
              <a:t>11 111 111 111</a:t>
            </a:r>
            <a:endParaRPr lang="en-GB" sz="2400" dirty="0">
              <a:latin typeface="Chalkboard" panose="03050602040202020205" pitchFamily="66" charset="77"/>
              <a:ea typeface="Chalkboard" charset="0"/>
              <a:cs typeface="Chalkboard" charset="0"/>
            </a:endParaRPr>
          </a:p>
        </p:txBody>
      </p:sp>
      <p:sp>
        <p:nvSpPr>
          <p:cNvPr id="18" name="TextBox 17">
            <a:extLst>
              <a:ext uri="{FF2B5EF4-FFF2-40B4-BE49-F238E27FC236}">
                <a16:creationId xmlns:a16="http://schemas.microsoft.com/office/drawing/2014/main" id="{E0653DB3-937C-D04E-3318-0878FAA3881C}"/>
              </a:ext>
            </a:extLst>
          </p:cNvPr>
          <p:cNvSpPr txBox="1"/>
          <p:nvPr/>
        </p:nvSpPr>
        <p:spPr>
          <a:xfrm>
            <a:off x="4133158" y="4655330"/>
            <a:ext cx="1901483" cy="315323"/>
          </a:xfrm>
          <a:prstGeom prst="rect">
            <a:avLst/>
          </a:prstGeom>
          <a:noFill/>
        </p:spPr>
        <p:txBody>
          <a:bodyPr wrap="none" rtlCol="0">
            <a:spAutoFit/>
          </a:bodyPr>
          <a:lstStyle/>
          <a:p>
            <a:r>
              <a:rPr lang="en-GB" sz="2400" dirty="0">
                <a:latin typeface="Chalkboard" panose="03050602040202020205" pitchFamily="66" charset="77"/>
              </a:rPr>
              <a:t>111 111 111 111</a:t>
            </a:r>
            <a:endParaRPr lang="en-GB" sz="2400" dirty="0">
              <a:latin typeface="Chalkboard" panose="03050602040202020205" pitchFamily="66" charset="77"/>
              <a:ea typeface="Chalkboard" charset="0"/>
              <a:cs typeface="Chalkboard" charset="0"/>
            </a:endParaRPr>
          </a:p>
        </p:txBody>
      </p:sp>
      <p:sp>
        <p:nvSpPr>
          <p:cNvPr id="3" name="TextBox 2">
            <a:extLst>
              <a:ext uri="{FF2B5EF4-FFF2-40B4-BE49-F238E27FC236}">
                <a16:creationId xmlns:a16="http://schemas.microsoft.com/office/drawing/2014/main" id="{21CEC678-3285-0E82-FB59-1C33840CABA1}"/>
              </a:ext>
            </a:extLst>
          </p:cNvPr>
          <p:cNvSpPr txBox="1"/>
          <p:nvPr/>
        </p:nvSpPr>
        <p:spPr>
          <a:xfrm>
            <a:off x="371487" y="5264428"/>
            <a:ext cx="591829" cy="400110"/>
          </a:xfrm>
          <a:prstGeom prst="rect">
            <a:avLst/>
          </a:prstGeom>
          <a:noFill/>
        </p:spPr>
        <p:txBody>
          <a:bodyPr wrap="none" rtlCol="0">
            <a:spAutoFit/>
          </a:bodyPr>
          <a:lstStyle/>
          <a:p>
            <a:pPr algn="l"/>
            <a:r>
              <a:rPr lang="en-GB" sz="2000" dirty="0">
                <a:latin typeface="Chalkboard" charset="0"/>
                <a:ea typeface="Chalkboard" charset="0"/>
                <a:cs typeface="Chalkboard" charset="0"/>
              </a:rPr>
              <a:t>… ?</a:t>
            </a:r>
          </a:p>
        </p:txBody>
      </p:sp>
      <p:sp>
        <p:nvSpPr>
          <p:cNvPr id="4" name="Rounded Rectangle 3">
            <a:extLst>
              <a:ext uri="{FF2B5EF4-FFF2-40B4-BE49-F238E27FC236}">
                <a16:creationId xmlns:a16="http://schemas.microsoft.com/office/drawing/2014/main" id="{8615A952-63AF-F49B-AB85-04B3F3979A95}"/>
              </a:ext>
            </a:extLst>
          </p:cNvPr>
          <p:cNvSpPr/>
          <p:nvPr/>
        </p:nvSpPr>
        <p:spPr>
          <a:xfrm>
            <a:off x="5368361" y="3055464"/>
            <a:ext cx="3548270" cy="1139867"/>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Even more beautiful …</a:t>
            </a:r>
            <a:br>
              <a:rPr lang="en-GB" sz="2000" dirty="0">
                <a:solidFill>
                  <a:srgbClr val="0432FF"/>
                </a:solidFill>
              </a:rPr>
            </a:br>
            <a:r>
              <a:rPr lang="en-GB" sz="2000" dirty="0">
                <a:solidFill>
                  <a:srgbClr val="0432FF"/>
                </a:solidFill>
              </a:rPr>
              <a:t>is justifying the conjecture that </a:t>
            </a:r>
            <a:br>
              <a:rPr lang="en-GB" sz="2000" dirty="0">
                <a:solidFill>
                  <a:srgbClr val="0432FF"/>
                </a:solidFill>
              </a:rPr>
            </a:br>
            <a:r>
              <a:rPr lang="en-GB" sz="2000" dirty="0">
                <a:solidFill>
                  <a:srgbClr val="0432FF"/>
                </a:solidFill>
              </a:rPr>
              <a:t>‘it always works’</a:t>
            </a:r>
          </a:p>
        </p:txBody>
      </p:sp>
      <p:sp>
        <p:nvSpPr>
          <p:cNvPr id="21" name="TextBox 20">
            <a:extLst>
              <a:ext uri="{FF2B5EF4-FFF2-40B4-BE49-F238E27FC236}">
                <a16:creationId xmlns:a16="http://schemas.microsoft.com/office/drawing/2014/main" id="{E511B76F-892B-EB6B-C87E-74596C8F59F4}"/>
              </a:ext>
            </a:extLst>
          </p:cNvPr>
          <p:cNvSpPr txBox="1"/>
          <p:nvPr/>
        </p:nvSpPr>
        <p:spPr>
          <a:xfrm>
            <a:off x="3375322" y="1343702"/>
            <a:ext cx="5516254" cy="369332"/>
          </a:xfrm>
          <a:prstGeom prst="rect">
            <a:avLst/>
          </a:prstGeom>
          <a:noFill/>
        </p:spPr>
        <p:txBody>
          <a:bodyPr wrap="none" rtlCol="0">
            <a:spAutoFit/>
          </a:bodyPr>
          <a:lstStyle/>
          <a:p>
            <a:pPr algn="l"/>
            <a:r>
              <a:rPr lang="en-GB" dirty="0">
                <a:solidFill>
                  <a:srgbClr val="855F33"/>
                </a:solidFill>
                <a:latin typeface="Chalkboard" charset="0"/>
                <a:ea typeface="Chalkboard" charset="0"/>
                <a:cs typeface="Chalkboard" charset="0"/>
              </a:rPr>
              <a:t>(10+2)x9 + 3 = 10x9 + 2x10 + 3–2 = 10x(1x9+2) + 1</a:t>
            </a:r>
          </a:p>
        </p:txBody>
      </p:sp>
      <p:sp>
        <p:nvSpPr>
          <p:cNvPr id="22" name="TextBox 21">
            <a:extLst>
              <a:ext uri="{FF2B5EF4-FFF2-40B4-BE49-F238E27FC236}">
                <a16:creationId xmlns:a16="http://schemas.microsoft.com/office/drawing/2014/main" id="{9A2BCE49-A795-6112-2F69-0CE4B109BDBA}"/>
              </a:ext>
            </a:extLst>
          </p:cNvPr>
          <p:cNvSpPr txBox="1"/>
          <p:nvPr/>
        </p:nvSpPr>
        <p:spPr>
          <a:xfrm>
            <a:off x="3272170" y="1668379"/>
            <a:ext cx="5703677" cy="369332"/>
          </a:xfrm>
          <a:prstGeom prst="rect">
            <a:avLst/>
          </a:prstGeom>
          <a:noFill/>
        </p:spPr>
        <p:txBody>
          <a:bodyPr wrap="none" rtlCol="0">
            <a:spAutoFit/>
          </a:bodyPr>
          <a:lstStyle/>
          <a:p>
            <a:pPr algn="l"/>
            <a:r>
              <a:rPr lang="en-GB" dirty="0">
                <a:solidFill>
                  <a:srgbClr val="855F33"/>
                </a:solidFill>
                <a:latin typeface="Chalkboard" charset="0"/>
                <a:ea typeface="Chalkboard" charset="0"/>
                <a:cs typeface="Chalkboard" charset="0"/>
              </a:rPr>
              <a:t>(120+3)x9 + 4 = 120x9 + 3x10 + 4–3 = 10x(12x9+3)+1</a:t>
            </a:r>
          </a:p>
        </p:txBody>
      </p:sp>
      <p:sp>
        <p:nvSpPr>
          <p:cNvPr id="23" name="TextBox 22">
            <a:extLst>
              <a:ext uri="{FF2B5EF4-FFF2-40B4-BE49-F238E27FC236}">
                <a16:creationId xmlns:a16="http://schemas.microsoft.com/office/drawing/2014/main" id="{D0395F43-9AC2-F19E-05C3-4AF2157577BA}"/>
              </a:ext>
            </a:extLst>
          </p:cNvPr>
          <p:cNvSpPr txBox="1"/>
          <p:nvPr/>
        </p:nvSpPr>
        <p:spPr>
          <a:xfrm>
            <a:off x="3176258" y="2083965"/>
            <a:ext cx="6098016" cy="369332"/>
          </a:xfrm>
          <a:prstGeom prst="rect">
            <a:avLst/>
          </a:prstGeom>
          <a:noFill/>
        </p:spPr>
        <p:txBody>
          <a:bodyPr wrap="none" rtlCol="0">
            <a:spAutoFit/>
          </a:bodyPr>
          <a:lstStyle/>
          <a:p>
            <a:pPr algn="l"/>
            <a:r>
              <a:rPr lang="en-GB" dirty="0">
                <a:solidFill>
                  <a:srgbClr val="855F33"/>
                </a:solidFill>
                <a:latin typeface="Chalkboard" charset="0"/>
                <a:ea typeface="Chalkboard" charset="0"/>
                <a:cs typeface="Chalkboard" charset="0"/>
              </a:rPr>
              <a:t>(1230+4)x9 + 5 = 1230x9 + 4x10 + 5–4 = 10x(123x9+4)+1</a:t>
            </a:r>
          </a:p>
        </p:txBody>
      </p:sp>
      <p:sp>
        <p:nvSpPr>
          <p:cNvPr id="26" name="TextBox 25">
            <a:extLst>
              <a:ext uri="{FF2B5EF4-FFF2-40B4-BE49-F238E27FC236}">
                <a16:creationId xmlns:a16="http://schemas.microsoft.com/office/drawing/2014/main" id="{7BF8383E-8D2F-E46C-FE0D-C5432B5C5F7F}"/>
              </a:ext>
            </a:extLst>
          </p:cNvPr>
          <p:cNvSpPr txBox="1"/>
          <p:nvPr/>
        </p:nvSpPr>
        <p:spPr>
          <a:xfrm>
            <a:off x="1198354" y="5941671"/>
            <a:ext cx="3718197" cy="400110"/>
          </a:xfrm>
          <a:prstGeom prst="rect">
            <a:avLst/>
          </a:prstGeom>
          <a:noFill/>
        </p:spPr>
        <p:txBody>
          <a:bodyPr wrap="none" rtlCol="0">
            <a:spAutoFit/>
          </a:bodyPr>
          <a:lstStyle/>
          <a:p>
            <a:pPr algn="l"/>
            <a:r>
              <a:rPr lang="en-GB" sz="2000" dirty="0">
                <a:latin typeface="Chalkboard" charset="0"/>
                <a:ea typeface="Chalkboard" charset="0"/>
                <a:cs typeface="Chalkboard" charset="0"/>
              </a:rPr>
              <a:t>1234567900x9+11=11 111 111 111</a:t>
            </a:r>
          </a:p>
        </p:txBody>
      </p:sp>
      <p:grpSp>
        <p:nvGrpSpPr>
          <p:cNvPr id="34" name="Group 33">
            <a:extLst>
              <a:ext uri="{FF2B5EF4-FFF2-40B4-BE49-F238E27FC236}">
                <a16:creationId xmlns:a16="http://schemas.microsoft.com/office/drawing/2014/main" id="{025B8143-287F-22B9-367A-86A9CF90861A}"/>
              </a:ext>
            </a:extLst>
          </p:cNvPr>
          <p:cNvGrpSpPr/>
          <p:nvPr/>
        </p:nvGrpSpPr>
        <p:grpSpPr>
          <a:xfrm>
            <a:off x="1129388" y="5348819"/>
            <a:ext cx="2245934" cy="631437"/>
            <a:chOff x="2995437" y="5664538"/>
            <a:chExt cx="2245934" cy="631437"/>
          </a:xfrm>
        </p:grpSpPr>
        <p:sp>
          <p:nvSpPr>
            <p:cNvPr id="24" name="TextBox 23">
              <a:extLst>
                <a:ext uri="{FF2B5EF4-FFF2-40B4-BE49-F238E27FC236}">
                  <a16:creationId xmlns:a16="http://schemas.microsoft.com/office/drawing/2014/main" id="{9CCDC978-B89B-EF6A-B8A2-8EB78AEA7C04}"/>
                </a:ext>
              </a:extLst>
            </p:cNvPr>
            <p:cNvSpPr txBox="1"/>
            <p:nvPr/>
          </p:nvSpPr>
          <p:spPr>
            <a:xfrm>
              <a:off x="3100952" y="5664538"/>
              <a:ext cx="1822550" cy="400110"/>
            </a:xfrm>
            <a:prstGeom prst="rect">
              <a:avLst/>
            </a:prstGeom>
            <a:noFill/>
          </p:spPr>
          <p:txBody>
            <a:bodyPr wrap="none" rtlCol="0">
              <a:spAutoFit/>
            </a:bodyPr>
            <a:lstStyle/>
            <a:p>
              <a:pPr algn="l"/>
              <a:r>
                <a:rPr lang="en-GB" sz="2000" dirty="0">
                  <a:latin typeface="Chalkboard" charset="0"/>
                  <a:ea typeface="Chalkboard" charset="0"/>
                  <a:cs typeface="Chalkboard" charset="0"/>
                </a:rPr>
                <a:t>1234567890x9</a:t>
              </a:r>
            </a:p>
          </p:txBody>
        </p:sp>
        <p:sp>
          <p:nvSpPr>
            <p:cNvPr id="25" name="TextBox 24">
              <a:extLst>
                <a:ext uri="{FF2B5EF4-FFF2-40B4-BE49-F238E27FC236}">
                  <a16:creationId xmlns:a16="http://schemas.microsoft.com/office/drawing/2014/main" id="{B37A735B-9FE9-919E-F343-9D4C99E8D33F}"/>
                </a:ext>
              </a:extLst>
            </p:cNvPr>
            <p:cNvSpPr txBox="1"/>
            <p:nvPr/>
          </p:nvSpPr>
          <p:spPr>
            <a:xfrm>
              <a:off x="4062843" y="5895865"/>
              <a:ext cx="1178528" cy="400110"/>
            </a:xfrm>
            <a:prstGeom prst="rect">
              <a:avLst/>
            </a:prstGeom>
            <a:noFill/>
          </p:spPr>
          <p:txBody>
            <a:bodyPr wrap="none" rtlCol="0">
              <a:spAutoFit/>
            </a:bodyPr>
            <a:lstStyle/>
            <a:p>
              <a:pPr algn="l"/>
              <a:r>
                <a:rPr lang="en-GB" sz="2000" dirty="0">
                  <a:latin typeface="Chalkboard" charset="0"/>
                  <a:ea typeface="Chalkboard" charset="0"/>
                  <a:cs typeface="Chalkboard" charset="0"/>
                </a:rPr>
                <a:t>+10x9+11</a:t>
              </a:r>
            </a:p>
          </p:txBody>
        </p:sp>
        <p:cxnSp>
          <p:nvCxnSpPr>
            <p:cNvPr id="28" name="Straight Connector 27">
              <a:extLst>
                <a:ext uri="{FF2B5EF4-FFF2-40B4-BE49-F238E27FC236}">
                  <a16:creationId xmlns:a16="http://schemas.microsoft.com/office/drawing/2014/main" id="{07E587B3-E281-5261-4866-7B43422F0AAD}"/>
                </a:ext>
              </a:extLst>
            </p:cNvPr>
            <p:cNvCxnSpPr>
              <a:cxnSpLocks/>
            </p:cNvCxnSpPr>
            <p:nvPr/>
          </p:nvCxnSpPr>
          <p:spPr>
            <a:xfrm>
              <a:off x="2995437" y="6231427"/>
              <a:ext cx="21427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ABB647FD-1D7E-B324-672F-05ADDD4CAA46}"/>
              </a:ext>
            </a:extLst>
          </p:cNvPr>
          <p:cNvSpPr txBox="1"/>
          <p:nvPr/>
        </p:nvSpPr>
        <p:spPr>
          <a:xfrm>
            <a:off x="5152920" y="6125636"/>
            <a:ext cx="3797450" cy="400110"/>
          </a:xfrm>
          <a:prstGeom prst="rect">
            <a:avLst/>
          </a:prstGeom>
          <a:noFill/>
        </p:spPr>
        <p:txBody>
          <a:bodyPr wrap="none" rtlCol="0">
            <a:spAutoFit/>
          </a:bodyPr>
          <a:lstStyle/>
          <a:p>
            <a:pPr algn="l"/>
            <a:r>
              <a:rPr lang="en-GB" sz="2000" dirty="0">
                <a:latin typeface="Chalkboard" charset="0"/>
                <a:ea typeface="Chalkboard" charset="0"/>
                <a:cs typeface="Chalkboard" charset="0"/>
              </a:rPr>
              <a:t>12345679011x9+12=111 111 111 111</a:t>
            </a:r>
          </a:p>
        </p:txBody>
      </p:sp>
      <p:grpSp>
        <p:nvGrpSpPr>
          <p:cNvPr id="35" name="Group 34">
            <a:extLst>
              <a:ext uri="{FF2B5EF4-FFF2-40B4-BE49-F238E27FC236}">
                <a16:creationId xmlns:a16="http://schemas.microsoft.com/office/drawing/2014/main" id="{3072331A-BD38-D313-6D5B-3C7B0E3803C0}"/>
              </a:ext>
            </a:extLst>
          </p:cNvPr>
          <p:cNvGrpSpPr/>
          <p:nvPr/>
        </p:nvGrpSpPr>
        <p:grpSpPr>
          <a:xfrm>
            <a:off x="5016169" y="5333600"/>
            <a:ext cx="2354711" cy="859143"/>
            <a:chOff x="4846468" y="5662615"/>
            <a:chExt cx="2354711" cy="859143"/>
          </a:xfrm>
        </p:grpSpPr>
        <p:sp>
          <p:nvSpPr>
            <p:cNvPr id="29" name="TextBox 28">
              <a:extLst>
                <a:ext uri="{FF2B5EF4-FFF2-40B4-BE49-F238E27FC236}">
                  <a16:creationId xmlns:a16="http://schemas.microsoft.com/office/drawing/2014/main" id="{40E86D33-BFC4-3883-FCF4-80A79B758AC4}"/>
                </a:ext>
              </a:extLst>
            </p:cNvPr>
            <p:cNvSpPr txBox="1"/>
            <p:nvPr/>
          </p:nvSpPr>
          <p:spPr>
            <a:xfrm>
              <a:off x="4898193" y="5662615"/>
              <a:ext cx="1972399" cy="400110"/>
            </a:xfrm>
            <a:prstGeom prst="rect">
              <a:avLst/>
            </a:prstGeom>
            <a:noFill/>
          </p:spPr>
          <p:txBody>
            <a:bodyPr wrap="none" rtlCol="0">
              <a:spAutoFit/>
            </a:bodyPr>
            <a:lstStyle/>
            <a:p>
              <a:pPr algn="l"/>
              <a:r>
                <a:rPr lang="en-GB" sz="2000" dirty="0">
                  <a:latin typeface="Chalkboard" charset="0"/>
                  <a:ea typeface="Chalkboard" charset="0"/>
                  <a:cs typeface="Chalkboard" charset="0"/>
                </a:rPr>
                <a:t>12345678900x9</a:t>
              </a:r>
            </a:p>
          </p:txBody>
        </p:sp>
        <p:sp>
          <p:nvSpPr>
            <p:cNvPr id="30" name="TextBox 29">
              <a:extLst>
                <a:ext uri="{FF2B5EF4-FFF2-40B4-BE49-F238E27FC236}">
                  <a16:creationId xmlns:a16="http://schemas.microsoft.com/office/drawing/2014/main" id="{BF86F2A3-6A81-81B3-543A-4DD0C0D8072A}"/>
                </a:ext>
              </a:extLst>
            </p:cNvPr>
            <p:cNvSpPr txBox="1"/>
            <p:nvPr/>
          </p:nvSpPr>
          <p:spPr>
            <a:xfrm>
              <a:off x="5860084" y="5893942"/>
              <a:ext cx="1001364" cy="400110"/>
            </a:xfrm>
            <a:prstGeom prst="rect">
              <a:avLst/>
            </a:prstGeom>
            <a:noFill/>
          </p:spPr>
          <p:txBody>
            <a:bodyPr wrap="none" rtlCol="0">
              <a:spAutoFit/>
            </a:bodyPr>
            <a:lstStyle/>
            <a:p>
              <a:pPr algn="l"/>
              <a:r>
                <a:rPr lang="en-GB" sz="2000" dirty="0">
                  <a:latin typeface="Chalkboard" charset="0"/>
                  <a:ea typeface="Chalkboard" charset="0"/>
                  <a:cs typeface="Chalkboard" charset="0"/>
                </a:rPr>
                <a:t>+100x9</a:t>
              </a:r>
            </a:p>
          </p:txBody>
        </p:sp>
        <p:cxnSp>
          <p:nvCxnSpPr>
            <p:cNvPr id="32" name="Straight Connector 31">
              <a:extLst>
                <a:ext uri="{FF2B5EF4-FFF2-40B4-BE49-F238E27FC236}">
                  <a16:creationId xmlns:a16="http://schemas.microsoft.com/office/drawing/2014/main" id="{384F5813-3077-8259-7FDE-636D49FA7F27}"/>
                </a:ext>
              </a:extLst>
            </p:cNvPr>
            <p:cNvCxnSpPr>
              <a:cxnSpLocks/>
            </p:cNvCxnSpPr>
            <p:nvPr/>
          </p:nvCxnSpPr>
          <p:spPr>
            <a:xfrm>
              <a:off x="4846468" y="6498448"/>
              <a:ext cx="22212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CC028B6-FA0B-023A-5556-0A8A27E43EAB}"/>
                </a:ext>
              </a:extLst>
            </p:cNvPr>
            <p:cNvSpPr txBox="1"/>
            <p:nvPr/>
          </p:nvSpPr>
          <p:spPr>
            <a:xfrm>
              <a:off x="6034000" y="6121648"/>
              <a:ext cx="1167179" cy="400110"/>
            </a:xfrm>
            <a:prstGeom prst="rect">
              <a:avLst/>
            </a:prstGeom>
            <a:noFill/>
          </p:spPr>
          <p:txBody>
            <a:bodyPr wrap="none" rtlCol="0">
              <a:spAutoFit/>
            </a:bodyPr>
            <a:lstStyle/>
            <a:p>
              <a:pPr algn="l"/>
              <a:r>
                <a:rPr lang="en-GB" sz="2000" dirty="0">
                  <a:latin typeface="Chalkboard" charset="0"/>
                  <a:ea typeface="Chalkboard" charset="0"/>
                  <a:cs typeface="Chalkboard" charset="0"/>
                </a:rPr>
                <a:t>+11x9+12</a:t>
              </a:r>
            </a:p>
          </p:txBody>
        </p:sp>
      </p:grpSp>
      <p:sp>
        <p:nvSpPr>
          <p:cNvPr id="36" name="Rectangle 35">
            <a:extLst>
              <a:ext uri="{FF2B5EF4-FFF2-40B4-BE49-F238E27FC236}">
                <a16:creationId xmlns:a16="http://schemas.microsoft.com/office/drawing/2014/main" id="{3393B38A-7D9C-E466-CF30-CE3E21277C4D}"/>
              </a:ext>
            </a:extLst>
          </p:cNvPr>
          <p:cNvSpPr/>
          <p:nvPr/>
        </p:nvSpPr>
        <p:spPr>
          <a:xfrm>
            <a:off x="4860278" y="1336437"/>
            <a:ext cx="2114599" cy="331941"/>
          </a:xfrm>
          <a:prstGeom prst="rect">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37" name="Rectangle 36">
            <a:extLst>
              <a:ext uri="{FF2B5EF4-FFF2-40B4-BE49-F238E27FC236}">
                <a16:creationId xmlns:a16="http://schemas.microsoft.com/office/drawing/2014/main" id="{A0469ED0-3ED0-4CA5-CAB2-9628978AF79F}"/>
              </a:ext>
            </a:extLst>
          </p:cNvPr>
          <p:cNvSpPr/>
          <p:nvPr/>
        </p:nvSpPr>
        <p:spPr>
          <a:xfrm>
            <a:off x="7051645" y="1336234"/>
            <a:ext cx="1963255" cy="316760"/>
          </a:xfrm>
          <a:prstGeom prst="rect">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38" name="Rectangle 37">
            <a:extLst>
              <a:ext uri="{FF2B5EF4-FFF2-40B4-BE49-F238E27FC236}">
                <a16:creationId xmlns:a16="http://schemas.microsoft.com/office/drawing/2014/main" id="{817D416F-697A-9B91-DA8C-C662A4B6A1BD}"/>
              </a:ext>
            </a:extLst>
          </p:cNvPr>
          <p:cNvSpPr/>
          <p:nvPr/>
        </p:nvSpPr>
        <p:spPr>
          <a:xfrm>
            <a:off x="4857930" y="1671721"/>
            <a:ext cx="2295249" cy="376145"/>
          </a:xfrm>
          <a:prstGeom prst="rect">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39" name="Rectangle 38">
            <a:extLst>
              <a:ext uri="{FF2B5EF4-FFF2-40B4-BE49-F238E27FC236}">
                <a16:creationId xmlns:a16="http://schemas.microsoft.com/office/drawing/2014/main" id="{5E4AF653-2276-426A-CA51-770FFFA45B3F}"/>
              </a:ext>
            </a:extLst>
          </p:cNvPr>
          <p:cNvSpPr/>
          <p:nvPr/>
        </p:nvSpPr>
        <p:spPr>
          <a:xfrm>
            <a:off x="7237450" y="1671518"/>
            <a:ext cx="1718830" cy="342054"/>
          </a:xfrm>
          <a:prstGeom prst="rect">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40" name="Rectangle 39">
            <a:extLst>
              <a:ext uri="{FF2B5EF4-FFF2-40B4-BE49-F238E27FC236}">
                <a16:creationId xmlns:a16="http://schemas.microsoft.com/office/drawing/2014/main" id="{05B2439A-43F3-EE6D-F780-6936C0D6ED25}"/>
              </a:ext>
            </a:extLst>
          </p:cNvPr>
          <p:cNvSpPr/>
          <p:nvPr/>
        </p:nvSpPr>
        <p:spPr>
          <a:xfrm>
            <a:off x="4877164" y="2120424"/>
            <a:ext cx="2493716" cy="295026"/>
          </a:xfrm>
          <a:prstGeom prst="rect">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41" name="Rectangle 40">
            <a:extLst>
              <a:ext uri="{FF2B5EF4-FFF2-40B4-BE49-F238E27FC236}">
                <a16:creationId xmlns:a16="http://schemas.microsoft.com/office/drawing/2014/main" id="{BC058C70-7CD4-065C-3784-BCC91A720D27}"/>
              </a:ext>
            </a:extLst>
          </p:cNvPr>
          <p:cNvSpPr/>
          <p:nvPr/>
        </p:nvSpPr>
        <p:spPr>
          <a:xfrm>
            <a:off x="7370880" y="2120220"/>
            <a:ext cx="1745314" cy="242168"/>
          </a:xfrm>
          <a:prstGeom prst="rect">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42" name="TextBox 41">
            <a:extLst>
              <a:ext uri="{FF2B5EF4-FFF2-40B4-BE49-F238E27FC236}">
                <a16:creationId xmlns:a16="http://schemas.microsoft.com/office/drawing/2014/main" id="{ACEEE2D3-55BD-0000-F77A-CEEFD088B230}"/>
              </a:ext>
            </a:extLst>
          </p:cNvPr>
          <p:cNvSpPr txBox="1"/>
          <p:nvPr/>
        </p:nvSpPr>
        <p:spPr>
          <a:xfrm>
            <a:off x="245116" y="4333442"/>
            <a:ext cx="530915" cy="400110"/>
          </a:xfrm>
          <a:prstGeom prst="rect">
            <a:avLst/>
          </a:prstGeom>
          <a:noFill/>
        </p:spPr>
        <p:txBody>
          <a:bodyPr wrap="none" rtlCol="0">
            <a:spAutoFit/>
          </a:bodyPr>
          <a:lstStyle/>
          <a:p>
            <a:pPr algn="l"/>
            <a:r>
              <a:rPr lang="en-GB" sz="2000" dirty="0">
                <a:latin typeface="Chalkboard" charset="0"/>
                <a:ea typeface="Chalkboard" charset="0"/>
                <a:cs typeface="Chalkboard" charset="0"/>
              </a:rPr>
              <a:t>???</a:t>
            </a:r>
          </a:p>
        </p:txBody>
      </p:sp>
    </p:spTree>
    <p:extLst>
      <p:ext uri="{BB962C8B-B14F-4D97-AF65-F5344CB8AC3E}">
        <p14:creationId xmlns:p14="http://schemas.microsoft.com/office/powerpoint/2010/main" val="237438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4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6"/>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37"/>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2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38"/>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39"/>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23"/>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40"/>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3" grpId="0"/>
      <p:bldP spid="4" grpId="0" animBg="1"/>
      <p:bldP spid="21" grpId="0"/>
      <p:bldP spid="22" grpId="0"/>
      <p:bldP spid="23" grpId="0"/>
      <p:bldP spid="26" grpId="0"/>
      <p:bldP spid="31" grpId="0"/>
      <p:bldP spid="36" grpId="0" animBg="1"/>
      <p:bldP spid="37" grpId="0" animBg="1"/>
      <p:bldP spid="38" grpId="0" animBg="1"/>
      <p:bldP spid="39" grpId="0" animBg="1"/>
      <p:bldP spid="40" grpId="0" animBg="1"/>
      <p:bldP spid="41" grpId="0" animBg="1"/>
      <p:bldP spid="42" grpId="0"/>
      <p:bldP spid="4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89EE3-3EBE-6BE6-6C43-2B7DD413455E}"/>
              </a:ext>
            </a:extLst>
          </p:cNvPr>
          <p:cNvSpPr>
            <a:spLocks noGrp="1"/>
          </p:cNvSpPr>
          <p:nvPr>
            <p:ph type="title"/>
          </p:nvPr>
        </p:nvSpPr>
        <p:spPr/>
        <p:txBody>
          <a:bodyPr/>
          <a:lstStyle/>
          <a:p>
            <a:r>
              <a:rPr lang="en-GB" dirty="0"/>
              <a:t>It’s All in the Notation</a:t>
            </a:r>
          </a:p>
        </p:txBody>
      </p:sp>
      <p:sp>
        <p:nvSpPr>
          <p:cNvPr id="3" name="TextBox 2">
            <a:extLst>
              <a:ext uri="{FF2B5EF4-FFF2-40B4-BE49-F238E27FC236}">
                <a16:creationId xmlns:a16="http://schemas.microsoft.com/office/drawing/2014/main" id="{63404DB5-69C9-BDCD-030A-D0234449F0C4}"/>
              </a:ext>
            </a:extLst>
          </p:cNvPr>
          <p:cNvSpPr txBox="1"/>
          <p:nvPr/>
        </p:nvSpPr>
        <p:spPr>
          <a:xfrm>
            <a:off x="2089728" y="926904"/>
            <a:ext cx="1906291" cy="400110"/>
          </a:xfrm>
          <a:prstGeom prst="rect">
            <a:avLst/>
          </a:prstGeom>
          <a:noFill/>
        </p:spPr>
        <p:txBody>
          <a:bodyPr wrap="none" rtlCol="0">
            <a:spAutoFit/>
          </a:bodyPr>
          <a:lstStyle/>
          <a:p>
            <a:pPr algn="l"/>
            <a:r>
              <a:rPr lang="en-GB" sz="2000" dirty="0">
                <a:latin typeface="Chalkboard" charset="0"/>
                <a:ea typeface="Chalkboard" charset="0"/>
                <a:cs typeface="Chalkboard" charset="0"/>
              </a:rPr>
              <a:t>9 x 9 + 7 = 88</a:t>
            </a:r>
          </a:p>
        </p:txBody>
      </p:sp>
      <p:sp>
        <p:nvSpPr>
          <p:cNvPr id="5" name="TextBox 4">
            <a:extLst>
              <a:ext uri="{FF2B5EF4-FFF2-40B4-BE49-F238E27FC236}">
                <a16:creationId xmlns:a16="http://schemas.microsoft.com/office/drawing/2014/main" id="{D5666D88-0828-09AD-9C55-B9C34AB61FD3}"/>
              </a:ext>
            </a:extLst>
          </p:cNvPr>
          <p:cNvSpPr txBox="1"/>
          <p:nvPr/>
        </p:nvSpPr>
        <p:spPr>
          <a:xfrm>
            <a:off x="1957922" y="1327014"/>
            <a:ext cx="2198038" cy="400110"/>
          </a:xfrm>
          <a:prstGeom prst="rect">
            <a:avLst/>
          </a:prstGeom>
          <a:noFill/>
        </p:spPr>
        <p:txBody>
          <a:bodyPr wrap="none" rtlCol="0">
            <a:spAutoFit/>
          </a:bodyPr>
          <a:lstStyle/>
          <a:p>
            <a:pPr algn="l"/>
            <a:r>
              <a:rPr lang="en-GB" sz="2000" dirty="0">
                <a:latin typeface="Chalkboard" charset="0"/>
                <a:ea typeface="Chalkboard" charset="0"/>
                <a:cs typeface="Chalkboard" charset="0"/>
              </a:rPr>
              <a:t>98 x 9 + 6 = 888</a:t>
            </a:r>
          </a:p>
        </p:txBody>
      </p:sp>
      <p:sp>
        <p:nvSpPr>
          <p:cNvPr id="6" name="TextBox 5">
            <a:extLst>
              <a:ext uri="{FF2B5EF4-FFF2-40B4-BE49-F238E27FC236}">
                <a16:creationId xmlns:a16="http://schemas.microsoft.com/office/drawing/2014/main" id="{E989BD50-2E49-2B36-467C-E7AA98CB7CB9}"/>
              </a:ext>
            </a:extLst>
          </p:cNvPr>
          <p:cNvSpPr txBox="1"/>
          <p:nvPr/>
        </p:nvSpPr>
        <p:spPr>
          <a:xfrm>
            <a:off x="1820767" y="1727124"/>
            <a:ext cx="2587568" cy="400110"/>
          </a:xfrm>
          <a:prstGeom prst="rect">
            <a:avLst/>
          </a:prstGeom>
          <a:noFill/>
        </p:spPr>
        <p:txBody>
          <a:bodyPr wrap="none" rtlCol="0">
            <a:spAutoFit/>
          </a:bodyPr>
          <a:lstStyle/>
          <a:p>
            <a:pPr algn="l"/>
            <a:r>
              <a:rPr lang="en-GB" sz="2000" dirty="0">
                <a:latin typeface="Chalkboard" charset="0"/>
                <a:ea typeface="Chalkboard" charset="0"/>
                <a:cs typeface="Chalkboard" charset="0"/>
              </a:rPr>
              <a:t>987 x 9 + 5 = 8 888</a:t>
            </a:r>
          </a:p>
        </p:txBody>
      </p:sp>
      <p:sp>
        <p:nvSpPr>
          <p:cNvPr id="7" name="TextBox 6">
            <a:extLst>
              <a:ext uri="{FF2B5EF4-FFF2-40B4-BE49-F238E27FC236}">
                <a16:creationId xmlns:a16="http://schemas.microsoft.com/office/drawing/2014/main" id="{D7C4EDAD-773F-C8FA-171C-AC7BE4813BB9}"/>
              </a:ext>
            </a:extLst>
          </p:cNvPr>
          <p:cNvSpPr txBox="1"/>
          <p:nvPr/>
        </p:nvSpPr>
        <p:spPr>
          <a:xfrm>
            <a:off x="1683390" y="2127234"/>
            <a:ext cx="2862322" cy="400110"/>
          </a:xfrm>
          <a:prstGeom prst="rect">
            <a:avLst/>
          </a:prstGeom>
          <a:noFill/>
        </p:spPr>
        <p:txBody>
          <a:bodyPr wrap="none" rtlCol="0">
            <a:spAutoFit/>
          </a:bodyPr>
          <a:lstStyle/>
          <a:p>
            <a:pPr algn="l"/>
            <a:r>
              <a:rPr lang="en-GB" sz="2000" dirty="0">
                <a:latin typeface="Chalkboard" charset="0"/>
                <a:ea typeface="Chalkboard" charset="0"/>
                <a:cs typeface="Chalkboard" charset="0"/>
              </a:rPr>
              <a:t>9876 x 9 + 4 = 88 888</a:t>
            </a:r>
          </a:p>
        </p:txBody>
      </p:sp>
      <p:sp>
        <p:nvSpPr>
          <p:cNvPr id="8" name="TextBox 7">
            <a:extLst>
              <a:ext uri="{FF2B5EF4-FFF2-40B4-BE49-F238E27FC236}">
                <a16:creationId xmlns:a16="http://schemas.microsoft.com/office/drawing/2014/main" id="{24142336-6D6F-2CAA-3D8C-ADF0C4EC2ACD}"/>
              </a:ext>
            </a:extLst>
          </p:cNvPr>
          <p:cNvSpPr txBox="1"/>
          <p:nvPr/>
        </p:nvSpPr>
        <p:spPr>
          <a:xfrm>
            <a:off x="1565653" y="2598954"/>
            <a:ext cx="3154069" cy="400110"/>
          </a:xfrm>
          <a:prstGeom prst="rect">
            <a:avLst/>
          </a:prstGeom>
          <a:noFill/>
        </p:spPr>
        <p:txBody>
          <a:bodyPr wrap="none" rtlCol="0">
            <a:spAutoFit/>
          </a:bodyPr>
          <a:lstStyle/>
          <a:p>
            <a:pPr algn="l"/>
            <a:r>
              <a:rPr lang="en-GB" sz="2000" dirty="0">
                <a:latin typeface="Chalkboard" charset="0"/>
                <a:ea typeface="Chalkboard" charset="0"/>
                <a:cs typeface="Chalkboard" charset="0"/>
              </a:rPr>
              <a:t>98765 x 9 + 3 = 888 888</a:t>
            </a:r>
          </a:p>
        </p:txBody>
      </p:sp>
      <p:sp>
        <p:nvSpPr>
          <p:cNvPr id="9" name="TextBox 8">
            <a:extLst>
              <a:ext uri="{FF2B5EF4-FFF2-40B4-BE49-F238E27FC236}">
                <a16:creationId xmlns:a16="http://schemas.microsoft.com/office/drawing/2014/main" id="{A1EBF34F-C800-A49F-D860-4A29731483B1}"/>
              </a:ext>
            </a:extLst>
          </p:cNvPr>
          <p:cNvSpPr txBox="1"/>
          <p:nvPr/>
        </p:nvSpPr>
        <p:spPr>
          <a:xfrm>
            <a:off x="1428944" y="3038047"/>
            <a:ext cx="3543599" cy="400110"/>
          </a:xfrm>
          <a:prstGeom prst="rect">
            <a:avLst/>
          </a:prstGeom>
          <a:noFill/>
        </p:spPr>
        <p:txBody>
          <a:bodyPr wrap="none" rtlCol="0">
            <a:spAutoFit/>
          </a:bodyPr>
          <a:lstStyle/>
          <a:p>
            <a:pPr algn="l"/>
            <a:r>
              <a:rPr lang="en-GB" sz="2000" dirty="0">
                <a:latin typeface="Chalkboard" charset="0"/>
                <a:ea typeface="Chalkboard" charset="0"/>
                <a:cs typeface="Chalkboard" charset="0"/>
              </a:rPr>
              <a:t>987654 x 9 + 2 = 8 888 888</a:t>
            </a:r>
          </a:p>
        </p:txBody>
      </p:sp>
      <p:sp>
        <p:nvSpPr>
          <p:cNvPr id="10" name="TextBox 9">
            <a:extLst>
              <a:ext uri="{FF2B5EF4-FFF2-40B4-BE49-F238E27FC236}">
                <a16:creationId xmlns:a16="http://schemas.microsoft.com/office/drawing/2014/main" id="{A88774F3-9A8F-5258-99E3-73A274679C8B}"/>
              </a:ext>
            </a:extLst>
          </p:cNvPr>
          <p:cNvSpPr txBox="1"/>
          <p:nvPr/>
        </p:nvSpPr>
        <p:spPr>
          <a:xfrm>
            <a:off x="1350923" y="3477140"/>
            <a:ext cx="3784049" cy="400110"/>
          </a:xfrm>
          <a:prstGeom prst="rect">
            <a:avLst/>
          </a:prstGeom>
          <a:noFill/>
        </p:spPr>
        <p:txBody>
          <a:bodyPr wrap="none" rtlCol="0">
            <a:spAutoFit/>
          </a:bodyPr>
          <a:lstStyle/>
          <a:p>
            <a:pPr algn="l"/>
            <a:r>
              <a:rPr lang="en-GB" sz="2000" dirty="0">
                <a:latin typeface="Chalkboard" charset="0"/>
                <a:ea typeface="Chalkboard" charset="0"/>
                <a:cs typeface="Chalkboard" charset="0"/>
              </a:rPr>
              <a:t>9876543 x 9 + 1 = 88 888 888</a:t>
            </a:r>
          </a:p>
        </p:txBody>
      </p:sp>
      <p:sp>
        <p:nvSpPr>
          <p:cNvPr id="11" name="TextBox 10">
            <a:extLst>
              <a:ext uri="{FF2B5EF4-FFF2-40B4-BE49-F238E27FC236}">
                <a16:creationId xmlns:a16="http://schemas.microsoft.com/office/drawing/2014/main" id="{638C84D7-7A62-7E7E-5537-61BBF4735726}"/>
              </a:ext>
            </a:extLst>
          </p:cNvPr>
          <p:cNvSpPr txBox="1"/>
          <p:nvPr/>
        </p:nvSpPr>
        <p:spPr>
          <a:xfrm>
            <a:off x="1186903" y="3916233"/>
            <a:ext cx="4112088" cy="400110"/>
          </a:xfrm>
          <a:prstGeom prst="rect">
            <a:avLst/>
          </a:prstGeom>
          <a:noFill/>
        </p:spPr>
        <p:txBody>
          <a:bodyPr wrap="none" rtlCol="0">
            <a:spAutoFit/>
          </a:bodyPr>
          <a:lstStyle/>
          <a:p>
            <a:pPr algn="l"/>
            <a:r>
              <a:rPr lang="en-GB" sz="2000" dirty="0">
                <a:latin typeface="Chalkboard" charset="0"/>
                <a:ea typeface="Chalkboard" charset="0"/>
                <a:cs typeface="Chalkboard" charset="0"/>
              </a:rPr>
              <a:t>98765432 x 9 + 0 = 888 888 888</a:t>
            </a:r>
          </a:p>
        </p:txBody>
      </p:sp>
      <p:sp>
        <p:nvSpPr>
          <p:cNvPr id="12" name="TextBox 11">
            <a:extLst>
              <a:ext uri="{FF2B5EF4-FFF2-40B4-BE49-F238E27FC236}">
                <a16:creationId xmlns:a16="http://schemas.microsoft.com/office/drawing/2014/main" id="{78697557-EE60-6676-D518-1E0CACC3E4D5}"/>
              </a:ext>
            </a:extLst>
          </p:cNvPr>
          <p:cNvSpPr txBox="1"/>
          <p:nvPr/>
        </p:nvSpPr>
        <p:spPr>
          <a:xfrm>
            <a:off x="873793" y="4369394"/>
            <a:ext cx="4681153" cy="400110"/>
          </a:xfrm>
          <a:prstGeom prst="rect">
            <a:avLst/>
          </a:prstGeom>
          <a:noFill/>
        </p:spPr>
        <p:txBody>
          <a:bodyPr wrap="none" rtlCol="0">
            <a:spAutoFit/>
          </a:bodyPr>
          <a:lstStyle/>
          <a:p>
            <a:pPr algn="l"/>
            <a:r>
              <a:rPr lang="en-GB" sz="2000" dirty="0">
                <a:latin typeface="Chalkboard" charset="0"/>
                <a:ea typeface="Chalkboard" charset="0"/>
                <a:cs typeface="Chalkboard" charset="0"/>
              </a:rPr>
              <a:t>987654321 x 9 + (-1) = 8 888 888 888</a:t>
            </a:r>
          </a:p>
        </p:txBody>
      </p:sp>
      <p:sp>
        <p:nvSpPr>
          <p:cNvPr id="13" name="TextBox 12">
            <a:extLst>
              <a:ext uri="{FF2B5EF4-FFF2-40B4-BE49-F238E27FC236}">
                <a16:creationId xmlns:a16="http://schemas.microsoft.com/office/drawing/2014/main" id="{6B433E5A-A7B0-BF82-7D91-CC84DB4E7147}"/>
              </a:ext>
            </a:extLst>
          </p:cNvPr>
          <p:cNvSpPr txBox="1"/>
          <p:nvPr/>
        </p:nvSpPr>
        <p:spPr>
          <a:xfrm>
            <a:off x="714795" y="4837515"/>
            <a:ext cx="5027274" cy="400110"/>
          </a:xfrm>
          <a:prstGeom prst="rect">
            <a:avLst/>
          </a:prstGeom>
          <a:noFill/>
        </p:spPr>
        <p:txBody>
          <a:bodyPr wrap="none" rtlCol="0">
            <a:spAutoFit/>
          </a:bodyPr>
          <a:lstStyle/>
          <a:p>
            <a:pPr algn="l"/>
            <a:r>
              <a:rPr lang="en-GB" sz="2000" dirty="0">
                <a:latin typeface="Chalkboard" charset="0"/>
                <a:ea typeface="Chalkboard" charset="0"/>
                <a:cs typeface="Chalkboard" charset="0"/>
              </a:rPr>
              <a:t>9876543210 x 9 + (-2) = 88 888 888 888</a:t>
            </a:r>
          </a:p>
        </p:txBody>
      </p:sp>
      <p:sp>
        <p:nvSpPr>
          <p:cNvPr id="14" name="TextBox 13">
            <a:extLst>
              <a:ext uri="{FF2B5EF4-FFF2-40B4-BE49-F238E27FC236}">
                <a16:creationId xmlns:a16="http://schemas.microsoft.com/office/drawing/2014/main" id="{EEA63713-E1D0-3876-0D15-7ACCD4CB4A8D}"/>
              </a:ext>
            </a:extLst>
          </p:cNvPr>
          <p:cNvSpPr txBox="1"/>
          <p:nvPr/>
        </p:nvSpPr>
        <p:spPr>
          <a:xfrm>
            <a:off x="2521187" y="5740591"/>
            <a:ext cx="476412" cy="400110"/>
          </a:xfrm>
          <a:prstGeom prst="rect">
            <a:avLst/>
          </a:prstGeom>
          <a:noFill/>
        </p:spPr>
        <p:txBody>
          <a:bodyPr wrap="none" rtlCol="0">
            <a:spAutoFit/>
          </a:bodyPr>
          <a:lstStyle/>
          <a:p>
            <a:pPr algn="l"/>
            <a:r>
              <a:rPr lang="en-GB" sz="2000" dirty="0">
                <a:latin typeface="Chalkboard" charset="0"/>
                <a:ea typeface="Chalkboard" charset="0"/>
                <a:cs typeface="Chalkboard" charset="0"/>
              </a:rPr>
              <a:t>… </a:t>
            </a:r>
          </a:p>
        </p:txBody>
      </p:sp>
      <p:sp>
        <p:nvSpPr>
          <p:cNvPr id="15" name="TextBox 14">
            <a:extLst>
              <a:ext uri="{FF2B5EF4-FFF2-40B4-BE49-F238E27FC236}">
                <a16:creationId xmlns:a16="http://schemas.microsoft.com/office/drawing/2014/main" id="{21D1DE64-2EF5-8A80-9116-DFD919D8FFF3}"/>
              </a:ext>
            </a:extLst>
          </p:cNvPr>
          <p:cNvSpPr txBox="1"/>
          <p:nvPr/>
        </p:nvSpPr>
        <p:spPr>
          <a:xfrm>
            <a:off x="359119" y="5263432"/>
            <a:ext cx="5526385" cy="400110"/>
          </a:xfrm>
          <a:prstGeom prst="rect">
            <a:avLst/>
          </a:prstGeom>
          <a:noFill/>
        </p:spPr>
        <p:txBody>
          <a:bodyPr wrap="none" rtlCol="0">
            <a:spAutoFit/>
          </a:bodyPr>
          <a:lstStyle/>
          <a:p>
            <a:pPr algn="l"/>
            <a:r>
              <a:rPr lang="en-GB" sz="2000" dirty="0">
                <a:latin typeface="Chalkboard" charset="0"/>
                <a:ea typeface="Chalkboard" charset="0"/>
                <a:cs typeface="Chalkboard" charset="0"/>
              </a:rPr>
              <a:t>9876543210(-1) x 9 + (-3) = 888 888 888 888</a:t>
            </a:r>
          </a:p>
        </p:txBody>
      </p:sp>
    </p:spTree>
    <p:extLst>
      <p:ext uri="{BB962C8B-B14F-4D97-AF65-F5344CB8AC3E}">
        <p14:creationId xmlns:p14="http://schemas.microsoft.com/office/powerpoint/2010/main" val="147891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40F08-9D08-6342-824A-CEDBFA06125B}"/>
              </a:ext>
            </a:extLst>
          </p:cNvPr>
          <p:cNvSpPr>
            <a:spLocks noGrp="1"/>
          </p:cNvSpPr>
          <p:nvPr>
            <p:ph type="title"/>
          </p:nvPr>
        </p:nvSpPr>
        <p:spPr/>
        <p:txBody>
          <a:bodyPr/>
          <a:lstStyle/>
          <a:p>
            <a:r>
              <a:rPr lang="en-GB" dirty="0"/>
              <a:t>Arithmetic is …</a:t>
            </a:r>
          </a:p>
        </p:txBody>
      </p:sp>
      <p:sp>
        <p:nvSpPr>
          <p:cNvPr id="19" name="Content Placeholder 18">
            <a:extLst>
              <a:ext uri="{FF2B5EF4-FFF2-40B4-BE49-F238E27FC236}">
                <a16:creationId xmlns:a16="http://schemas.microsoft.com/office/drawing/2014/main" id="{09BED5E1-5129-A230-369D-8ACD85D8308B}"/>
              </a:ext>
            </a:extLst>
          </p:cNvPr>
          <p:cNvSpPr>
            <a:spLocks noGrp="1"/>
          </p:cNvSpPr>
          <p:nvPr>
            <p:ph idx="1"/>
          </p:nvPr>
        </p:nvSpPr>
        <p:spPr/>
        <p:txBody>
          <a:bodyPr/>
          <a:lstStyle/>
          <a:p>
            <a:r>
              <a:rPr lang="en-GB" dirty="0"/>
              <a:t>about Relationships between numbers</a:t>
            </a:r>
          </a:p>
          <a:p>
            <a:r>
              <a:rPr lang="en-GB" dirty="0"/>
              <a:t>NOT about getting answers to calculations</a:t>
            </a:r>
          </a:p>
        </p:txBody>
      </p:sp>
      <p:sp>
        <p:nvSpPr>
          <p:cNvPr id="3" name="TextBox 2">
            <a:extLst>
              <a:ext uri="{FF2B5EF4-FFF2-40B4-BE49-F238E27FC236}">
                <a16:creationId xmlns:a16="http://schemas.microsoft.com/office/drawing/2014/main" id="{21CEC678-3285-0E82-FB59-1C33840CABA1}"/>
              </a:ext>
            </a:extLst>
          </p:cNvPr>
          <p:cNvSpPr txBox="1"/>
          <p:nvPr/>
        </p:nvSpPr>
        <p:spPr>
          <a:xfrm>
            <a:off x="844826" y="5264428"/>
            <a:ext cx="184731" cy="400110"/>
          </a:xfrm>
          <a:prstGeom prst="rect">
            <a:avLst/>
          </a:prstGeom>
          <a:noFill/>
        </p:spPr>
        <p:txBody>
          <a:bodyPr wrap="none" rtlCol="0">
            <a:spAutoFit/>
          </a:bodyPr>
          <a:lstStyle/>
          <a:p>
            <a:pPr algn="l"/>
            <a:endParaRPr lang="en-GB" sz="2000" dirty="0">
              <a:latin typeface="Chalkboard" charset="0"/>
              <a:ea typeface="Chalkboard" charset="0"/>
              <a:cs typeface="Chalkboard" charset="0"/>
            </a:endParaRPr>
          </a:p>
        </p:txBody>
      </p:sp>
      <p:sp>
        <p:nvSpPr>
          <p:cNvPr id="20" name="Rounded Rectangle 19">
            <a:extLst>
              <a:ext uri="{FF2B5EF4-FFF2-40B4-BE49-F238E27FC236}">
                <a16:creationId xmlns:a16="http://schemas.microsoft.com/office/drawing/2014/main" id="{0E0BFFFF-3159-5B23-CF01-617B6E8F2400}"/>
              </a:ext>
            </a:extLst>
          </p:cNvPr>
          <p:cNvSpPr/>
          <p:nvPr/>
        </p:nvSpPr>
        <p:spPr>
          <a:xfrm>
            <a:off x="628650" y="2133172"/>
            <a:ext cx="7444665" cy="1295828"/>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Why are numbers beautiful? It’s like asking why Beethoven’s 9</a:t>
            </a:r>
            <a:r>
              <a:rPr lang="en-GB" sz="2000" baseline="30000" dirty="0">
                <a:solidFill>
                  <a:srgbClr val="FFFF00"/>
                </a:solidFill>
              </a:rPr>
              <a:t>th</a:t>
            </a:r>
            <a:r>
              <a:rPr lang="en-GB" sz="2000" dirty="0">
                <a:solidFill>
                  <a:srgbClr val="FFFF00"/>
                </a:solidFill>
              </a:rPr>
              <a:t> Symphony is beautiful. If you don’t see why, no-one can tell you. I </a:t>
            </a:r>
            <a:r>
              <a:rPr lang="en-GB" sz="2000" i="1" dirty="0">
                <a:solidFill>
                  <a:srgbClr val="FFFF00"/>
                </a:solidFill>
              </a:rPr>
              <a:t>know</a:t>
            </a:r>
            <a:r>
              <a:rPr lang="en-GB" sz="2000" dirty="0">
                <a:solidFill>
                  <a:srgbClr val="FFFF00"/>
                </a:solidFill>
              </a:rPr>
              <a:t> numbers are beautiful. If </a:t>
            </a:r>
            <a:r>
              <a:rPr lang="en-GB" sz="2000" i="1" dirty="0">
                <a:solidFill>
                  <a:srgbClr val="FFFF00"/>
                </a:solidFill>
              </a:rPr>
              <a:t>they</a:t>
            </a:r>
            <a:r>
              <a:rPr lang="en-GB" sz="2000" dirty="0">
                <a:solidFill>
                  <a:srgbClr val="FFFF00"/>
                </a:solidFill>
              </a:rPr>
              <a:t> aren’t, nothing is! [Paul </a:t>
            </a:r>
            <a:r>
              <a:rPr lang="en-GB" sz="2000" dirty="0" err="1">
                <a:solidFill>
                  <a:srgbClr val="FFFF00"/>
                </a:solidFill>
              </a:rPr>
              <a:t>Erdös</a:t>
            </a:r>
            <a:r>
              <a:rPr lang="en-GB" sz="2000" dirty="0">
                <a:solidFill>
                  <a:srgbClr val="FFFF00"/>
                </a:solidFill>
              </a:rPr>
              <a:t>]</a:t>
            </a:r>
          </a:p>
        </p:txBody>
      </p:sp>
    </p:spTree>
    <p:extLst>
      <p:ext uri="{BB962C8B-B14F-4D97-AF65-F5344CB8AC3E}">
        <p14:creationId xmlns:p14="http://schemas.microsoft.com/office/powerpoint/2010/main" val="52648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209D6-D2D0-1CB0-321E-2C91B34817F0}"/>
              </a:ext>
            </a:extLst>
          </p:cNvPr>
          <p:cNvSpPr>
            <a:spLocks noGrp="1"/>
          </p:cNvSpPr>
          <p:nvPr>
            <p:ph type="title"/>
          </p:nvPr>
        </p:nvSpPr>
        <p:spPr/>
        <p:txBody>
          <a:bodyPr/>
          <a:lstStyle/>
          <a:p>
            <a:r>
              <a:rPr lang="en-GB" dirty="0"/>
              <a:t>Creativity!</a:t>
            </a:r>
          </a:p>
        </p:txBody>
      </p:sp>
      <p:sp>
        <p:nvSpPr>
          <p:cNvPr id="3" name="Content Placeholder 2">
            <a:extLst>
              <a:ext uri="{FF2B5EF4-FFF2-40B4-BE49-F238E27FC236}">
                <a16:creationId xmlns:a16="http://schemas.microsoft.com/office/drawing/2014/main" id="{097C72F0-8DF4-C293-121A-020D24546594}"/>
              </a:ext>
            </a:extLst>
          </p:cNvPr>
          <p:cNvSpPr>
            <a:spLocks noGrp="1"/>
          </p:cNvSpPr>
          <p:nvPr>
            <p:ph idx="1"/>
          </p:nvPr>
        </p:nvSpPr>
        <p:spPr>
          <a:xfrm>
            <a:off x="481263" y="1094874"/>
            <a:ext cx="8181474" cy="1022161"/>
          </a:xfrm>
        </p:spPr>
        <p:txBody>
          <a:bodyPr/>
          <a:lstStyle/>
          <a:p>
            <a:r>
              <a:rPr lang="en-GB" dirty="0"/>
              <a:t>Write down a pair of numbers which sum to 3</a:t>
            </a:r>
          </a:p>
          <a:p>
            <a:pPr lvl="1"/>
            <a:r>
              <a:rPr lang="en-GB" dirty="0"/>
              <a:t>And another pair</a:t>
            </a:r>
          </a:p>
          <a:p>
            <a:pPr lvl="1"/>
            <a:r>
              <a:rPr lang="en-GB" dirty="0"/>
              <a:t>And another pair</a:t>
            </a:r>
          </a:p>
        </p:txBody>
      </p:sp>
      <p:sp>
        <p:nvSpPr>
          <p:cNvPr id="4" name="Rounded Rectangle 3">
            <a:extLst>
              <a:ext uri="{FF2B5EF4-FFF2-40B4-BE49-F238E27FC236}">
                <a16:creationId xmlns:a16="http://schemas.microsoft.com/office/drawing/2014/main" id="{5F087D5F-B96F-0E0B-5CA4-46F656AF8197}"/>
              </a:ext>
            </a:extLst>
          </p:cNvPr>
          <p:cNvSpPr/>
          <p:nvPr/>
        </p:nvSpPr>
        <p:spPr>
          <a:xfrm>
            <a:off x="6228521" y="1225521"/>
            <a:ext cx="2753139" cy="954156"/>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Did you catch yourself ‘thinking through’ </a:t>
            </a:r>
            <a:br>
              <a:rPr lang="en-GB" sz="2000" dirty="0">
                <a:solidFill>
                  <a:srgbClr val="FFFF00"/>
                </a:solidFill>
              </a:rPr>
            </a:br>
            <a:r>
              <a:rPr lang="en-GB" sz="2000" dirty="0">
                <a:solidFill>
                  <a:srgbClr val="FFFF00"/>
                </a:solidFill>
              </a:rPr>
              <a:t>possibilities?</a:t>
            </a:r>
          </a:p>
        </p:txBody>
      </p:sp>
      <p:sp>
        <p:nvSpPr>
          <p:cNvPr id="5" name="Content Placeholder 2">
            <a:extLst>
              <a:ext uri="{FF2B5EF4-FFF2-40B4-BE49-F238E27FC236}">
                <a16:creationId xmlns:a16="http://schemas.microsoft.com/office/drawing/2014/main" id="{198F2738-503C-9DF1-D99E-7C1C8F7E81A7}"/>
              </a:ext>
            </a:extLst>
          </p:cNvPr>
          <p:cNvSpPr txBox="1">
            <a:spLocks/>
          </p:cNvSpPr>
          <p:nvPr/>
        </p:nvSpPr>
        <p:spPr>
          <a:xfrm>
            <a:off x="481263" y="3826048"/>
            <a:ext cx="8181474" cy="10221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432FF"/>
                </a:solidFill>
                <a:latin typeface="Chalkboard" charset="0"/>
                <a:ea typeface="Chalkboard" charset="0"/>
                <a:cs typeface="Chalkboard"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halkboard" charset="0"/>
                <a:ea typeface="Chalkboard" charset="0"/>
                <a:cs typeface="Chalkboard"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Write down a positive angle which</a:t>
            </a:r>
          </a:p>
          <a:p>
            <a:pPr lvl="1"/>
            <a:r>
              <a:rPr lang="en-GB" dirty="0"/>
              <a:t>No-one else will write down</a:t>
            </a:r>
          </a:p>
          <a:p>
            <a:pPr lvl="1"/>
            <a:r>
              <a:rPr lang="en-GB" dirty="0"/>
              <a:t>No human being has ever previously written down</a:t>
            </a:r>
          </a:p>
        </p:txBody>
      </p:sp>
      <p:sp>
        <p:nvSpPr>
          <p:cNvPr id="6" name="Content Placeholder 2">
            <a:extLst>
              <a:ext uri="{FF2B5EF4-FFF2-40B4-BE49-F238E27FC236}">
                <a16:creationId xmlns:a16="http://schemas.microsoft.com/office/drawing/2014/main" id="{AFF7EED6-2253-969E-9ACD-B38266306A02}"/>
              </a:ext>
            </a:extLst>
          </p:cNvPr>
          <p:cNvSpPr txBox="1">
            <a:spLocks/>
          </p:cNvSpPr>
          <p:nvPr/>
        </p:nvSpPr>
        <p:spPr>
          <a:xfrm>
            <a:off x="481263" y="2344198"/>
            <a:ext cx="8181474" cy="1022161"/>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432FF"/>
                </a:solidFill>
                <a:latin typeface="Chalkboard" charset="0"/>
                <a:ea typeface="Chalkboard" charset="0"/>
                <a:cs typeface="Chalkboard"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halkboard" charset="0"/>
                <a:ea typeface="Chalkboard" charset="0"/>
                <a:cs typeface="Chalkboard"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Write down a positive integer (whole number) which</a:t>
            </a:r>
          </a:p>
          <a:p>
            <a:pPr lvl="1"/>
            <a:r>
              <a:rPr lang="en-GB" dirty="0"/>
              <a:t>No-one else here will write down</a:t>
            </a:r>
          </a:p>
          <a:p>
            <a:pPr lvl="1"/>
            <a:r>
              <a:rPr lang="en-GB" dirty="0"/>
              <a:t>Is the smallest number no-one else here</a:t>
            </a:r>
            <a:br>
              <a:rPr lang="en-GB" dirty="0"/>
            </a:br>
            <a:r>
              <a:rPr lang="en-GB" dirty="0"/>
              <a:t> will write down</a:t>
            </a:r>
          </a:p>
        </p:txBody>
      </p:sp>
      <p:sp>
        <p:nvSpPr>
          <p:cNvPr id="7" name="Rounded Rectangle 6">
            <a:extLst>
              <a:ext uri="{FF2B5EF4-FFF2-40B4-BE49-F238E27FC236}">
                <a16:creationId xmlns:a16="http://schemas.microsoft.com/office/drawing/2014/main" id="{47EB8157-F947-5E33-524F-9252DA4CBB82}"/>
              </a:ext>
            </a:extLst>
          </p:cNvPr>
          <p:cNvSpPr/>
          <p:nvPr/>
        </p:nvSpPr>
        <p:spPr>
          <a:xfrm>
            <a:off x="6228520" y="2843031"/>
            <a:ext cx="2753139" cy="954156"/>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Did you catch yourself ‘thinking through’ </a:t>
            </a:r>
            <a:br>
              <a:rPr lang="en-GB" sz="2000" dirty="0">
                <a:solidFill>
                  <a:srgbClr val="FFFF00"/>
                </a:solidFill>
              </a:rPr>
            </a:br>
            <a:r>
              <a:rPr lang="en-GB" sz="2000" dirty="0">
                <a:solidFill>
                  <a:srgbClr val="FFFF00"/>
                </a:solidFill>
              </a:rPr>
              <a:t>small numbers?’</a:t>
            </a:r>
          </a:p>
        </p:txBody>
      </p:sp>
      <p:sp>
        <p:nvSpPr>
          <p:cNvPr id="8" name="Rounded Rectangle 7">
            <a:extLst>
              <a:ext uri="{FF2B5EF4-FFF2-40B4-BE49-F238E27FC236}">
                <a16:creationId xmlns:a16="http://schemas.microsoft.com/office/drawing/2014/main" id="{B8444279-6640-2B18-AC00-CAB75F3EEFDE}"/>
              </a:ext>
            </a:extLst>
          </p:cNvPr>
          <p:cNvSpPr/>
          <p:nvPr/>
        </p:nvSpPr>
        <p:spPr>
          <a:xfrm>
            <a:off x="6228521" y="2855278"/>
            <a:ext cx="2753139" cy="1823046"/>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Did you use …</a:t>
            </a:r>
          </a:p>
          <a:p>
            <a:pPr algn="ctr"/>
            <a:r>
              <a:rPr lang="en-GB" sz="2000" dirty="0">
                <a:solidFill>
                  <a:srgbClr val="FFFF00"/>
                </a:solidFill>
              </a:rPr>
              <a:t>a negative number?</a:t>
            </a:r>
          </a:p>
          <a:p>
            <a:pPr algn="ctr"/>
            <a:r>
              <a:rPr lang="en-GB" sz="2000" dirty="0">
                <a:solidFill>
                  <a:srgbClr val="FFFF00"/>
                </a:solidFill>
              </a:rPr>
              <a:t>a fraction?</a:t>
            </a:r>
          </a:p>
          <a:p>
            <a:pPr algn="ctr"/>
            <a:r>
              <a:rPr lang="en-GB" sz="2000" dirty="0">
                <a:solidFill>
                  <a:srgbClr val="FFFF00"/>
                </a:solidFill>
              </a:rPr>
              <a:t>a decimal?</a:t>
            </a:r>
          </a:p>
          <a:p>
            <a:pPr algn="ctr"/>
            <a:r>
              <a:rPr lang="en-GB" sz="2000" dirty="0">
                <a:solidFill>
                  <a:srgbClr val="FFFF00"/>
                </a:solidFill>
              </a:rPr>
              <a:t>…?</a:t>
            </a:r>
          </a:p>
        </p:txBody>
      </p:sp>
    </p:spTree>
    <p:extLst>
      <p:ext uri="{BB962C8B-B14F-4D97-AF65-F5344CB8AC3E}">
        <p14:creationId xmlns:p14="http://schemas.microsoft.com/office/powerpoint/2010/main" val="134339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build="p"/>
      <p:bldP spid="6" grpId="0" uiExpand="1" build="p"/>
      <p:bldP spid="7" grpId="0" animBg="1"/>
      <p:bldP spid="8"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09D73-C8AB-6BEF-E84A-65FB3BFC298E}"/>
              </a:ext>
            </a:extLst>
          </p:cNvPr>
          <p:cNvSpPr>
            <a:spLocks noGrp="1"/>
          </p:cNvSpPr>
          <p:nvPr>
            <p:ph type="title"/>
          </p:nvPr>
        </p:nvSpPr>
        <p:spPr/>
        <p:txBody>
          <a:bodyPr/>
          <a:lstStyle/>
          <a:p>
            <a:r>
              <a:rPr lang="en-GB" dirty="0"/>
              <a:t>Pleasure Sources</a:t>
            </a:r>
          </a:p>
        </p:txBody>
      </p:sp>
      <p:sp>
        <p:nvSpPr>
          <p:cNvPr id="3" name="Content Placeholder 2">
            <a:extLst>
              <a:ext uri="{FF2B5EF4-FFF2-40B4-BE49-F238E27FC236}">
                <a16:creationId xmlns:a16="http://schemas.microsoft.com/office/drawing/2014/main" id="{81219E3C-66DD-0883-9503-445DF132EB44}"/>
              </a:ext>
            </a:extLst>
          </p:cNvPr>
          <p:cNvSpPr>
            <a:spLocks noGrp="1"/>
          </p:cNvSpPr>
          <p:nvPr>
            <p:ph idx="1"/>
          </p:nvPr>
        </p:nvSpPr>
        <p:spPr/>
        <p:txBody>
          <a:bodyPr/>
          <a:lstStyle/>
          <a:p>
            <a:r>
              <a:rPr lang="en-GB" dirty="0"/>
              <a:t>Use of own powers</a:t>
            </a:r>
          </a:p>
          <a:p>
            <a:pPr lvl="1"/>
            <a:r>
              <a:rPr lang="en-GB" dirty="0"/>
              <a:t>Imagining &amp; Expressing</a:t>
            </a:r>
          </a:p>
          <a:p>
            <a:pPr lvl="1"/>
            <a:r>
              <a:rPr lang="en-GB" dirty="0"/>
              <a:t>Specialising &amp; generalising</a:t>
            </a:r>
          </a:p>
          <a:p>
            <a:pPr lvl="1"/>
            <a:r>
              <a:rPr lang="en-GB" dirty="0"/>
              <a:t>Conjecturing &amp; Convincing</a:t>
            </a:r>
          </a:p>
          <a:p>
            <a:pPr lvl="1"/>
            <a:r>
              <a:rPr lang="en-GB" dirty="0"/>
              <a:t>Making Choices</a:t>
            </a:r>
          </a:p>
          <a:p>
            <a:r>
              <a:rPr lang="en-GB" dirty="0"/>
              <a:t>Making connections</a:t>
            </a:r>
          </a:p>
          <a:p>
            <a:pPr lvl="1"/>
            <a:r>
              <a:rPr lang="en-GB" dirty="0"/>
              <a:t>For oneself!</a:t>
            </a:r>
          </a:p>
          <a:p>
            <a:r>
              <a:rPr lang="en-GB" dirty="0"/>
              <a:t>Surprise</a:t>
            </a:r>
          </a:p>
        </p:txBody>
      </p:sp>
    </p:spTree>
    <p:extLst>
      <p:ext uri="{BB962C8B-B14F-4D97-AF65-F5344CB8AC3E}">
        <p14:creationId xmlns:p14="http://schemas.microsoft.com/office/powerpoint/2010/main" val="62704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A3DF6-9AB5-CE38-4398-5E03CD7065AA}"/>
              </a:ext>
            </a:extLst>
          </p:cNvPr>
          <p:cNvSpPr>
            <a:spLocks noGrp="1"/>
          </p:cNvSpPr>
          <p:nvPr>
            <p:ph type="title"/>
          </p:nvPr>
        </p:nvSpPr>
        <p:spPr/>
        <p:txBody>
          <a:bodyPr/>
          <a:lstStyle/>
          <a:p>
            <a:r>
              <a:rPr lang="en-GB" dirty="0"/>
              <a:t>Folding Fractions</a:t>
            </a:r>
          </a:p>
        </p:txBody>
      </p:sp>
      <p:sp>
        <p:nvSpPr>
          <p:cNvPr id="3" name="Content Placeholder 2">
            <a:extLst>
              <a:ext uri="{FF2B5EF4-FFF2-40B4-BE49-F238E27FC236}">
                <a16:creationId xmlns:a16="http://schemas.microsoft.com/office/drawing/2014/main" id="{1FAF88DE-F7D1-FFE4-75B6-E7C773BCE36C}"/>
              </a:ext>
            </a:extLst>
          </p:cNvPr>
          <p:cNvSpPr>
            <a:spLocks noGrp="1"/>
          </p:cNvSpPr>
          <p:nvPr>
            <p:ph idx="1"/>
          </p:nvPr>
        </p:nvSpPr>
        <p:spPr>
          <a:xfrm>
            <a:off x="481263" y="1094873"/>
            <a:ext cx="5559319" cy="3688081"/>
          </a:xfrm>
        </p:spPr>
        <p:txBody>
          <a:bodyPr/>
          <a:lstStyle/>
          <a:p>
            <a:r>
              <a:rPr lang="en-GB" dirty="0"/>
              <a:t>Fold the paper in half and make a crease. Unfold</a:t>
            </a:r>
          </a:p>
          <a:p>
            <a:r>
              <a:rPr lang="en-GB" dirty="0"/>
              <a:t>Fold the bottom right corner to make a crease running from the bottom left corner to the top right. Unfold</a:t>
            </a:r>
          </a:p>
          <a:p>
            <a:r>
              <a:rPr lang="en-GB" dirty="0"/>
              <a:t>Fold the bottom left corner to make a crease running from the bottom right corner to the mid-point of the left hand side.</a:t>
            </a:r>
          </a:p>
          <a:p>
            <a:r>
              <a:rPr lang="en-GB" dirty="0"/>
              <a:t>Mark where your last two creases cross and make a horizontal crease through it.</a:t>
            </a:r>
          </a:p>
        </p:txBody>
      </p:sp>
      <p:grpSp>
        <p:nvGrpSpPr>
          <p:cNvPr id="101" name="Group 100">
            <a:extLst>
              <a:ext uri="{FF2B5EF4-FFF2-40B4-BE49-F238E27FC236}">
                <a16:creationId xmlns:a16="http://schemas.microsoft.com/office/drawing/2014/main" id="{D453848D-72FC-AC6C-80D7-D78116098C45}"/>
              </a:ext>
            </a:extLst>
          </p:cNvPr>
          <p:cNvGrpSpPr/>
          <p:nvPr/>
        </p:nvGrpSpPr>
        <p:grpSpPr>
          <a:xfrm>
            <a:off x="6288767" y="595464"/>
            <a:ext cx="786192" cy="1194101"/>
            <a:chOff x="2672731" y="4086605"/>
            <a:chExt cx="786192" cy="1194101"/>
          </a:xfrm>
        </p:grpSpPr>
        <p:sp>
          <p:nvSpPr>
            <p:cNvPr id="69" name="Rectangle 68">
              <a:extLst>
                <a:ext uri="{FF2B5EF4-FFF2-40B4-BE49-F238E27FC236}">
                  <a16:creationId xmlns:a16="http://schemas.microsoft.com/office/drawing/2014/main" id="{31051728-6BEE-F1D0-78B1-ACA68C3166CC}"/>
                </a:ext>
              </a:extLst>
            </p:cNvPr>
            <p:cNvSpPr/>
            <p:nvPr/>
          </p:nvSpPr>
          <p:spPr>
            <a:xfrm>
              <a:off x="2672731" y="4086605"/>
              <a:ext cx="786192" cy="119410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cxnSp>
          <p:nvCxnSpPr>
            <p:cNvPr id="71" name="Straight Connector 70">
              <a:extLst>
                <a:ext uri="{FF2B5EF4-FFF2-40B4-BE49-F238E27FC236}">
                  <a16:creationId xmlns:a16="http://schemas.microsoft.com/office/drawing/2014/main" id="{CE59BDBF-DF97-48B3-1653-5AE45957ADF8}"/>
                </a:ext>
              </a:extLst>
            </p:cNvPr>
            <p:cNvCxnSpPr>
              <a:stCxn id="69" idx="1"/>
              <a:endCxn id="69" idx="3"/>
            </p:cNvCxnSpPr>
            <p:nvPr/>
          </p:nvCxnSpPr>
          <p:spPr>
            <a:xfrm>
              <a:off x="2672731" y="4683656"/>
              <a:ext cx="786192"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CA7B11FB-6EC6-B2C5-18BA-C3BC25B15F40}"/>
              </a:ext>
            </a:extLst>
          </p:cNvPr>
          <p:cNvGrpSpPr/>
          <p:nvPr/>
        </p:nvGrpSpPr>
        <p:grpSpPr>
          <a:xfrm>
            <a:off x="7323144" y="1606450"/>
            <a:ext cx="786192" cy="1206537"/>
            <a:chOff x="4731431" y="4086604"/>
            <a:chExt cx="786192" cy="1206537"/>
          </a:xfrm>
        </p:grpSpPr>
        <p:grpSp>
          <p:nvGrpSpPr>
            <p:cNvPr id="79" name="Group 78">
              <a:extLst>
                <a:ext uri="{FF2B5EF4-FFF2-40B4-BE49-F238E27FC236}">
                  <a16:creationId xmlns:a16="http://schemas.microsoft.com/office/drawing/2014/main" id="{E503E133-9FDB-D0C8-83EC-7C70D83BAB4D}"/>
                </a:ext>
              </a:extLst>
            </p:cNvPr>
            <p:cNvGrpSpPr/>
            <p:nvPr/>
          </p:nvGrpSpPr>
          <p:grpSpPr>
            <a:xfrm>
              <a:off x="4731431" y="4086604"/>
              <a:ext cx="786192" cy="1194101"/>
              <a:chOff x="4756403" y="4111475"/>
              <a:chExt cx="786192" cy="1194101"/>
            </a:xfrm>
          </p:grpSpPr>
          <p:sp>
            <p:nvSpPr>
              <p:cNvPr id="80" name="Rectangle 79">
                <a:extLst>
                  <a:ext uri="{FF2B5EF4-FFF2-40B4-BE49-F238E27FC236}">
                    <a16:creationId xmlns:a16="http://schemas.microsoft.com/office/drawing/2014/main" id="{6B348713-E21E-38AF-FFBA-22B44C7FB619}"/>
                  </a:ext>
                </a:extLst>
              </p:cNvPr>
              <p:cNvSpPr/>
              <p:nvPr/>
            </p:nvSpPr>
            <p:spPr>
              <a:xfrm>
                <a:off x="4756403" y="4111475"/>
                <a:ext cx="786192" cy="119410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cxnSp>
            <p:nvCxnSpPr>
              <p:cNvPr id="81" name="Straight Connector 80">
                <a:extLst>
                  <a:ext uri="{FF2B5EF4-FFF2-40B4-BE49-F238E27FC236}">
                    <a16:creationId xmlns:a16="http://schemas.microsoft.com/office/drawing/2014/main" id="{F9D866EE-B771-1B4F-C741-3A39A9C1FC1F}"/>
                  </a:ext>
                </a:extLst>
              </p:cNvPr>
              <p:cNvCxnSpPr>
                <a:stCxn id="80" idx="1"/>
                <a:endCxn id="80" idx="3"/>
              </p:cNvCxnSpPr>
              <p:nvPr/>
            </p:nvCxnSpPr>
            <p:spPr>
              <a:xfrm>
                <a:off x="4756403" y="4708526"/>
                <a:ext cx="78619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83" name="Straight Connector 82">
              <a:extLst>
                <a:ext uri="{FF2B5EF4-FFF2-40B4-BE49-F238E27FC236}">
                  <a16:creationId xmlns:a16="http://schemas.microsoft.com/office/drawing/2014/main" id="{741A4E73-E2CB-D400-AA5A-1DA0771D8373}"/>
                </a:ext>
              </a:extLst>
            </p:cNvPr>
            <p:cNvCxnSpPr>
              <a:cxnSpLocks/>
            </p:cNvCxnSpPr>
            <p:nvPr/>
          </p:nvCxnSpPr>
          <p:spPr>
            <a:xfrm flipV="1">
              <a:off x="4731431" y="4086604"/>
              <a:ext cx="786192" cy="120653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30735831-78C7-C7F5-DB60-BB20C28900D6}"/>
              </a:ext>
            </a:extLst>
          </p:cNvPr>
          <p:cNvGrpSpPr/>
          <p:nvPr/>
        </p:nvGrpSpPr>
        <p:grpSpPr>
          <a:xfrm>
            <a:off x="6274912" y="2537864"/>
            <a:ext cx="800047" cy="1206537"/>
            <a:chOff x="5759412" y="4086604"/>
            <a:chExt cx="800047" cy="1206537"/>
          </a:xfrm>
        </p:grpSpPr>
        <p:grpSp>
          <p:nvGrpSpPr>
            <p:cNvPr id="86" name="Group 85">
              <a:extLst>
                <a:ext uri="{FF2B5EF4-FFF2-40B4-BE49-F238E27FC236}">
                  <a16:creationId xmlns:a16="http://schemas.microsoft.com/office/drawing/2014/main" id="{E990B726-1D15-AFBC-7507-EA6E1D84A6EA}"/>
                </a:ext>
              </a:extLst>
            </p:cNvPr>
            <p:cNvGrpSpPr/>
            <p:nvPr/>
          </p:nvGrpSpPr>
          <p:grpSpPr>
            <a:xfrm>
              <a:off x="5773267" y="4086604"/>
              <a:ext cx="786192" cy="1194101"/>
              <a:chOff x="4756403" y="4111475"/>
              <a:chExt cx="786192" cy="1194101"/>
            </a:xfrm>
          </p:grpSpPr>
          <p:sp>
            <p:nvSpPr>
              <p:cNvPr id="87" name="Rectangle 86">
                <a:extLst>
                  <a:ext uri="{FF2B5EF4-FFF2-40B4-BE49-F238E27FC236}">
                    <a16:creationId xmlns:a16="http://schemas.microsoft.com/office/drawing/2014/main" id="{C5F0B4FA-4335-FDAB-A8C2-DA98F523FFB4}"/>
                  </a:ext>
                </a:extLst>
              </p:cNvPr>
              <p:cNvSpPr/>
              <p:nvPr/>
            </p:nvSpPr>
            <p:spPr>
              <a:xfrm>
                <a:off x="4756403" y="4111475"/>
                <a:ext cx="786192" cy="119410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cxnSp>
            <p:nvCxnSpPr>
              <p:cNvPr id="88" name="Straight Connector 87">
                <a:extLst>
                  <a:ext uri="{FF2B5EF4-FFF2-40B4-BE49-F238E27FC236}">
                    <a16:creationId xmlns:a16="http://schemas.microsoft.com/office/drawing/2014/main" id="{779983C1-2408-98FF-A74E-C2A501E25BD5}"/>
                  </a:ext>
                </a:extLst>
              </p:cNvPr>
              <p:cNvCxnSpPr>
                <a:stCxn id="87" idx="1"/>
                <a:endCxn id="87" idx="3"/>
              </p:cNvCxnSpPr>
              <p:nvPr/>
            </p:nvCxnSpPr>
            <p:spPr>
              <a:xfrm>
                <a:off x="4756403" y="4708526"/>
                <a:ext cx="78619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90" name="Straight Connector 89">
              <a:extLst>
                <a:ext uri="{FF2B5EF4-FFF2-40B4-BE49-F238E27FC236}">
                  <a16:creationId xmlns:a16="http://schemas.microsoft.com/office/drawing/2014/main" id="{AC2B849F-4B3F-FFE5-CA7A-17D8EEE9CAC5}"/>
                </a:ext>
              </a:extLst>
            </p:cNvPr>
            <p:cNvCxnSpPr>
              <a:cxnSpLocks/>
            </p:cNvCxnSpPr>
            <p:nvPr/>
          </p:nvCxnSpPr>
          <p:spPr>
            <a:xfrm flipV="1">
              <a:off x="5773267" y="4086604"/>
              <a:ext cx="786192" cy="120653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AF25989-BA03-E516-FA3B-1B2DCA3A79FE}"/>
                </a:ext>
              </a:extLst>
            </p:cNvPr>
            <p:cNvCxnSpPr>
              <a:cxnSpLocks/>
            </p:cNvCxnSpPr>
            <p:nvPr/>
          </p:nvCxnSpPr>
          <p:spPr>
            <a:xfrm flipH="1" flipV="1">
              <a:off x="5759412" y="4666772"/>
              <a:ext cx="786192" cy="59705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11F6E67F-7EAB-63AA-FFDB-05012DB41897}"/>
              </a:ext>
            </a:extLst>
          </p:cNvPr>
          <p:cNvGrpSpPr/>
          <p:nvPr/>
        </p:nvGrpSpPr>
        <p:grpSpPr>
          <a:xfrm>
            <a:off x="7323144" y="3588854"/>
            <a:ext cx="786192" cy="1206537"/>
            <a:chOff x="6809737" y="4081276"/>
            <a:chExt cx="786192" cy="1206537"/>
          </a:xfrm>
        </p:grpSpPr>
        <p:cxnSp>
          <p:nvCxnSpPr>
            <p:cNvPr id="94" name="Straight Connector 93">
              <a:extLst>
                <a:ext uri="{FF2B5EF4-FFF2-40B4-BE49-F238E27FC236}">
                  <a16:creationId xmlns:a16="http://schemas.microsoft.com/office/drawing/2014/main" id="{432D9C4F-577C-1511-0A97-CDA7691AE0EA}"/>
                </a:ext>
              </a:extLst>
            </p:cNvPr>
            <p:cNvCxnSpPr/>
            <p:nvPr/>
          </p:nvCxnSpPr>
          <p:spPr>
            <a:xfrm>
              <a:off x="6809737" y="4877621"/>
              <a:ext cx="786192"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C7C46FD4-2880-4CDE-69D7-9330C87EBCAF}"/>
                </a:ext>
              </a:extLst>
            </p:cNvPr>
            <p:cNvGrpSpPr/>
            <p:nvPr/>
          </p:nvGrpSpPr>
          <p:grpSpPr>
            <a:xfrm>
              <a:off x="6809737" y="4081276"/>
              <a:ext cx="786192" cy="1194101"/>
              <a:chOff x="4756403" y="4111475"/>
              <a:chExt cx="786192" cy="1194101"/>
            </a:xfrm>
          </p:grpSpPr>
          <p:sp>
            <p:nvSpPr>
              <p:cNvPr id="96" name="Rectangle 95">
                <a:extLst>
                  <a:ext uri="{FF2B5EF4-FFF2-40B4-BE49-F238E27FC236}">
                    <a16:creationId xmlns:a16="http://schemas.microsoft.com/office/drawing/2014/main" id="{4A519B09-5BA2-A703-1DDB-7EDE9C5F0F72}"/>
                  </a:ext>
                </a:extLst>
              </p:cNvPr>
              <p:cNvSpPr/>
              <p:nvPr/>
            </p:nvSpPr>
            <p:spPr>
              <a:xfrm>
                <a:off x="4756403" y="4111475"/>
                <a:ext cx="786192" cy="119410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cxnSp>
            <p:nvCxnSpPr>
              <p:cNvPr id="97" name="Straight Connector 96">
                <a:extLst>
                  <a:ext uri="{FF2B5EF4-FFF2-40B4-BE49-F238E27FC236}">
                    <a16:creationId xmlns:a16="http://schemas.microsoft.com/office/drawing/2014/main" id="{0C539C6F-1AB3-8FB1-E048-BAE1DF9DAE5A}"/>
                  </a:ext>
                </a:extLst>
              </p:cNvPr>
              <p:cNvCxnSpPr>
                <a:stCxn id="96" idx="1"/>
                <a:endCxn id="96" idx="3"/>
              </p:cNvCxnSpPr>
              <p:nvPr/>
            </p:nvCxnSpPr>
            <p:spPr>
              <a:xfrm>
                <a:off x="4756403" y="4708526"/>
                <a:ext cx="78619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99" name="Straight Connector 98">
              <a:extLst>
                <a:ext uri="{FF2B5EF4-FFF2-40B4-BE49-F238E27FC236}">
                  <a16:creationId xmlns:a16="http://schemas.microsoft.com/office/drawing/2014/main" id="{F664EA58-B7CF-A861-2D03-524E1FC581EF}"/>
                </a:ext>
              </a:extLst>
            </p:cNvPr>
            <p:cNvCxnSpPr>
              <a:cxnSpLocks/>
            </p:cNvCxnSpPr>
            <p:nvPr/>
          </p:nvCxnSpPr>
          <p:spPr>
            <a:xfrm flipV="1">
              <a:off x="6809737" y="4081276"/>
              <a:ext cx="786192" cy="120653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B51C9BF-3497-A0E6-CA04-A98AC910D5A2}"/>
                </a:ext>
              </a:extLst>
            </p:cNvPr>
            <p:cNvCxnSpPr>
              <a:cxnSpLocks/>
              <a:endCxn id="96" idx="1"/>
            </p:cNvCxnSpPr>
            <p:nvPr/>
          </p:nvCxnSpPr>
          <p:spPr>
            <a:xfrm flipH="1" flipV="1">
              <a:off x="6809737" y="4678327"/>
              <a:ext cx="786192" cy="59705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13" name="Rounded Rectangle 112">
            <a:extLst>
              <a:ext uri="{FF2B5EF4-FFF2-40B4-BE49-F238E27FC236}">
                <a16:creationId xmlns:a16="http://schemas.microsoft.com/office/drawing/2014/main" id="{4D9A7708-03E7-535C-7911-259F86548B1C}"/>
              </a:ext>
            </a:extLst>
          </p:cNvPr>
          <p:cNvSpPr/>
          <p:nvPr/>
        </p:nvSpPr>
        <p:spPr>
          <a:xfrm>
            <a:off x="2067950" y="4782955"/>
            <a:ext cx="3972631" cy="858190"/>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What fraction of the way up the page is the last horizontal crease?</a:t>
            </a:r>
          </a:p>
        </p:txBody>
      </p:sp>
      <p:sp>
        <p:nvSpPr>
          <p:cNvPr id="114" name="TextBox 113">
            <a:extLst>
              <a:ext uri="{FF2B5EF4-FFF2-40B4-BE49-F238E27FC236}">
                <a16:creationId xmlns:a16="http://schemas.microsoft.com/office/drawing/2014/main" id="{F3A6C02E-8CEA-29AF-9051-E9779E80DE71}"/>
              </a:ext>
            </a:extLst>
          </p:cNvPr>
          <p:cNvSpPr txBox="1"/>
          <p:nvPr/>
        </p:nvSpPr>
        <p:spPr>
          <a:xfrm>
            <a:off x="4050511" y="5922499"/>
            <a:ext cx="3659848" cy="707886"/>
          </a:xfrm>
          <a:prstGeom prst="rect">
            <a:avLst/>
          </a:prstGeom>
          <a:noFill/>
        </p:spPr>
        <p:txBody>
          <a:bodyPr wrap="none" rtlCol="0">
            <a:spAutoFit/>
          </a:bodyPr>
          <a:lstStyle/>
          <a:p>
            <a:pPr algn="l"/>
            <a:r>
              <a:rPr lang="en-GB" sz="2000" dirty="0">
                <a:latin typeface="Chalkboard" charset="0"/>
                <a:ea typeface="Chalkboard" charset="0"/>
                <a:cs typeface="Chalkboard" charset="0"/>
              </a:rPr>
              <a:t>1/3 : without actually doing it,</a:t>
            </a:r>
            <a:br>
              <a:rPr lang="en-GB" sz="2000" dirty="0">
                <a:latin typeface="Chalkboard" charset="0"/>
                <a:ea typeface="Chalkboard" charset="0"/>
                <a:cs typeface="Chalkboard" charset="0"/>
              </a:rPr>
            </a:br>
            <a:r>
              <a:rPr lang="en-GB" sz="2000" dirty="0">
                <a:latin typeface="Chalkboard" charset="0"/>
                <a:ea typeface="Chalkboard" charset="0"/>
                <a:cs typeface="Chalkboard" charset="0"/>
              </a:rPr>
              <a:t>how could you check this?</a:t>
            </a:r>
          </a:p>
        </p:txBody>
      </p:sp>
    </p:spTree>
    <p:extLst>
      <p:ext uri="{BB962C8B-B14F-4D97-AF65-F5344CB8AC3E}">
        <p14:creationId xmlns:p14="http://schemas.microsoft.com/office/powerpoint/2010/main" val="267233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3" grpId="0" animBg="1"/>
      <p:bldP spid="1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A3DF6-9AB5-CE38-4398-5E03CD7065AA}"/>
              </a:ext>
            </a:extLst>
          </p:cNvPr>
          <p:cNvSpPr>
            <a:spLocks noGrp="1"/>
          </p:cNvSpPr>
          <p:nvPr>
            <p:ph type="title"/>
          </p:nvPr>
        </p:nvSpPr>
        <p:spPr/>
        <p:txBody>
          <a:bodyPr/>
          <a:lstStyle/>
          <a:p>
            <a:r>
              <a:rPr lang="en-GB" dirty="0"/>
              <a:t>Folding </a:t>
            </a:r>
            <a:r>
              <a:rPr lang="en-GB" dirty="0" err="1"/>
              <a:t>FurtherFractions</a:t>
            </a:r>
            <a:endParaRPr lang="en-GB" dirty="0"/>
          </a:p>
        </p:txBody>
      </p:sp>
      <p:sp>
        <p:nvSpPr>
          <p:cNvPr id="3" name="Content Placeholder 2">
            <a:extLst>
              <a:ext uri="{FF2B5EF4-FFF2-40B4-BE49-F238E27FC236}">
                <a16:creationId xmlns:a16="http://schemas.microsoft.com/office/drawing/2014/main" id="{1FAF88DE-F7D1-FFE4-75B6-E7C773BCE36C}"/>
              </a:ext>
            </a:extLst>
          </p:cNvPr>
          <p:cNvSpPr>
            <a:spLocks noGrp="1"/>
          </p:cNvSpPr>
          <p:nvPr>
            <p:ph idx="1"/>
          </p:nvPr>
        </p:nvSpPr>
        <p:spPr>
          <a:xfrm>
            <a:off x="481263" y="1094873"/>
            <a:ext cx="5559319" cy="3638709"/>
          </a:xfrm>
        </p:spPr>
        <p:txBody>
          <a:bodyPr/>
          <a:lstStyle/>
          <a:p>
            <a:r>
              <a:rPr lang="en-GB" dirty="0"/>
              <a:t>Fold the bottom up to the middle and make a crease. Unfold</a:t>
            </a:r>
          </a:p>
          <a:p>
            <a:r>
              <a:rPr lang="en-GB" dirty="0"/>
              <a:t>Fold the bottom right corner to make a crease running from the bottom left corner to the right hand one-third mark. Unfold</a:t>
            </a:r>
          </a:p>
          <a:p>
            <a:r>
              <a:rPr lang="en-GB" dirty="0"/>
              <a:t>Fold the bottom left corner to make a crease running from the bottom right corner to the one-quarter-point of the left hand side.</a:t>
            </a:r>
          </a:p>
          <a:p>
            <a:r>
              <a:rPr lang="en-GB" dirty="0"/>
              <a:t>Mark where your last two creases cross and make a horizontal crease through it.</a:t>
            </a:r>
          </a:p>
        </p:txBody>
      </p:sp>
      <p:grpSp>
        <p:nvGrpSpPr>
          <p:cNvPr id="6" name="Group 5">
            <a:extLst>
              <a:ext uri="{FF2B5EF4-FFF2-40B4-BE49-F238E27FC236}">
                <a16:creationId xmlns:a16="http://schemas.microsoft.com/office/drawing/2014/main" id="{CD5CBBA4-541B-BF9F-AE09-DE5B02E09231}"/>
              </a:ext>
            </a:extLst>
          </p:cNvPr>
          <p:cNvGrpSpPr/>
          <p:nvPr/>
        </p:nvGrpSpPr>
        <p:grpSpPr>
          <a:xfrm>
            <a:off x="7662628" y="1498817"/>
            <a:ext cx="800052" cy="1194101"/>
            <a:chOff x="7381274" y="1498817"/>
            <a:chExt cx="800052" cy="1194101"/>
          </a:xfrm>
        </p:grpSpPr>
        <p:cxnSp>
          <p:nvCxnSpPr>
            <p:cNvPr id="33" name="Straight Connector 32">
              <a:extLst>
                <a:ext uri="{FF2B5EF4-FFF2-40B4-BE49-F238E27FC236}">
                  <a16:creationId xmlns:a16="http://schemas.microsoft.com/office/drawing/2014/main" id="{3993313B-7339-B4ED-A5A2-0A878F383720}"/>
                </a:ext>
              </a:extLst>
            </p:cNvPr>
            <p:cNvCxnSpPr/>
            <p:nvPr/>
          </p:nvCxnSpPr>
          <p:spPr>
            <a:xfrm>
              <a:off x="7395134" y="2295162"/>
              <a:ext cx="78619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91A3498C-7D3D-19F0-ADD7-557F883ACE99}"/>
                </a:ext>
              </a:extLst>
            </p:cNvPr>
            <p:cNvGrpSpPr/>
            <p:nvPr/>
          </p:nvGrpSpPr>
          <p:grpSpPr>
            <a:xfrm>
              <a:off x="7395134" y="1498817"/>
              <a:ext cx="786192" cy="1194101"/>
              <a:chOff x="4756403" y="4111475"/>
              <a:chExt cx="786192" cy="1194101"/>
            </a:xfrm>
          </p:grpSpPr>
          <p:sp>
            <p:nvSpPr>
              <p:cNvPr id="36" name="Rectangle 35">
                <a:extLst>
                  <a:ext uri="{FF2B5EF4-FFF2-40B4-BE49-F238E27FC236}">
                    <a16:creationId xmlns:a16="http://schemas.microsoft.com/office/drawing/2014/main" id="{AE4B831C-2547-8CEB-5267-3D40C62CB018}"/>
                  </a:ext>
                </a:extLst>
              </p:cNvPr>
              <p:cNvSpPr/>
              <p:nvPr/>
            </p:nvSpPr>
            <p:spPr>
              <a:xfrm>
                <a:off x="4756403" y="4111475"/>
                <a:ext cx="786192" cy="119410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cxnSp>
            <p:nvCxnSpPr>
              <p:cNvPr id="37" name="Straight Connector 36">
                <a:extLst>
                  <a:ext uri="{FF2B5EF4-FFF2-40B4-BE49-F238E27FC236}">
                    <a16:creationId xmlns:a16="http://schemas.microsoft.com/office/drawing/2014/main" id="{BFA55AB2-1384-A69A-00BF-4F54E41DBD78}"/>
                  </a:ext>
                </a:extLst>
              </p:cNvPr>
              <p:cNvCxnSpPr>
                <a:stCxn id="36" idx="1"/>
                <a:endCxn id="36" idx="3"/>
              </p:cNvCxnSpPr>
              <p:nvPr/>
            </p:nvCxnSpPr>
            <p:spPr>
              <a:xfrm>
                <a:off x="4756403" y="4708526"/>
                <a:ext cx="78619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35" name="Straight Connector 34">
              <a:extLst>
                <a:ext uri="{FF2B5EF4-FFF2-40B4-BE49-F238E27FC236}">
                  <a16:creationId xmlns:a16="http://schemas.microsoft.com/office/drawing/2014/main" id="{2EF84E4B-CB80-74EC-F4DA-38F4672AAC4E}"/>
                </a:ext>
              </a:extLst>
            </p:cNvPr>
            <p:cNvCxnSpPr/>
            <p:nvPr/>
          </p:nvCxnSpPr>
          <p:spPr>
            <a:xfrm>
              <a:off x="7381274" y="2405997"/>
              <a:ext cx="78619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78083A4-7DFF-1D7F-9558-F0537219A388}"/>
                </a:ext>
              </a:extLst>
            </p:cNvPr>
            <p:cNvCxnSpPr>
              <a:cxnSpLocks/>
            </p:cNvCxnSpPr>
            <p:nvPr/>
          </p:nvCxnSpPr>
          <p:spPr>
            <a:xfrm flipV="1">
              <a:off x="7395134" y="2295162"/>
              <a:ext cx="786192" cy="39775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D1D52888-66CD-5436-0979-787E7D9C46B2}"/>
              </a:ext>
            </a:extLst>
          </p:cNvPr>
          <p:cNvGrpSpPr/>
          <p:nvPr/>
        </p:nvGrpSpPr>
        <p:grpSpPr>
          <a:xfrm>
            <a:off x="6261059" y="2494040"/>
            <a:ext cx="800052" cy="1194101"/>
            <a:chOff x="6261059" y="2494040"/>
            <a:chExt cx="800052" cy="1194101"/>
          </a:xfrm>
        </p:grpSpPr>
        <p:cxnSp>
          <p:nvCxnSpPr>
            <p:cNvPr id="43" name="Straight Connector 42">
              <a:extLst>
                <a:ext uri="{FF2B5EF4-FFF2-40B4-BE49-F238E27FC236}">
                  <a16:creationId xmlns:a16="http://schemas.microsoft.com/office/drawing/2014/main" id="{246D03CB-1D78-C01B-7043-46D5167C6531}"/>
                </a:ext>
              </a:extLst>
            </p:cNvPr>
            <p:cNvCxnSpPr/>
            <p:nvPr/>
          </p:nvCxnSpPr>
          <p:spPr>
            <a:xfrm>
              <a:off x="6274919" y="3290385"/>
              <a:ext cx="78619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B7D8BD35-8385-AAE3-3534-06C8B0AB85A8}"/>
                </a:ext>
              </a:extLst>
            </p:cNvPr>
            <p:cNvGrpSpPr/>
            <p:nvPr/>
          </p:nvGrpSpPr>
          <p:grpSpPr>
            <a:xfrm>
              <a:off x="6274919" y="2494040"/>
              <a:ext cx="786192" cy="1194101"/>
              <a:chOff x="4756403" y="4111475"/>
              <a:chExt cx="786192" cy="1194101"/>
            </a:xfrm>
          </p:grpSpPr>
          <p:sp>
            <p:nvSpPr>
              <p:cNvPr id="47" name="Rectangle 46">
                <a:extLst>
                  <a:ext uri="{FF2B5EF4-FFF2-40B4-BE49-F238E27FC236}">
                    <a16:creationId xmlns:a16="http://schemas.microsoft.com/office/drawing/2014/main" id="{467041BB-5915-9BAA-7F20-58637C3AF340}"/>
                  </a:ext>
                </a:extLst>
              </p:cNvPr>
              <p:cNvSpPr/>
              <p:nvPr/>
            </p:nvSpPr>
            <p:spPr>
              <a:xfrm>
                <a:off x="4756403" y="4111475"/>
                <a:ext cx="786192" cy="119410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cxnSp>
            <p:nvCxnSpPr>
              <p:cNvPr id="48" name="Straight Connector 47">
                <a:extLst>
                  <a:ext uri="{FF2B5EF4-FFF2-40B4-BE49-F238E27FC236}">
                    <a16:creationId xmlns:a16="http://schemas.microsoft.com/office/drawing/2014/main" id="{7DAD914A-82B9-7AAD-9AD8-49881664609A}"/>
                  </a:ext>
                </a:extLst>
              </p:cNvPr>
              <p:cNvCxnSpPr>
                <a:stCxn id="47" idx="1"/>
                <a:endCxn id="47" idx="3"/>
              </p:cNvCxnSpPr>
              <p:nvPr/>
            </p:nvCxnSpPr>
            <p:spPr>
              <a:xfrm>
                <a:off x="4756403" y="4708526"/>
                <a:ext cx="78619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BF315F11-1E1A-67E8-E59F-920950ED244B}"/>
                </a:ext>
              </a:extLst>
            </p:cNvPr>
            <p:cNvCxnSpPr/>
            <p:nvPr/>
          </p:nvCxnSpPr>
          <p:spPr>
            <a:xfrm>
              <a:off x="6261059" y="3401220"/>
              <a:ext cx="78619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D43EABB-7A28-B92C-8822-6C54F1C572DD}"/>
                </a:ext>
              </a:extLst>
            </p:cNvPr>
            <p:cNvCxnSpPr>
              <a:cxnSpLocks/>
            </p:cNvCxnSpPr>
            <p:nvPr/>
          </p:nvCxnSpPr>
          <p:spPr>
            <a:xfrm flipV="1">
              <a:off x="6274919" y="3290385"/>
              <a:ext cx="786192" cy="397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41CF421-BE19-9DA1-0144-585F9ECE3D3D}"/>
                </a:ext>
              </a:extLst>
            </p:cNvPr>
            <p:cNvCxnSpPr>
              <a:cxnSpLocks/>
            </p:cNvCxnSpPr>
            <p:nvPr/>
          </p:nvCxnSpPr>
          <p:spPr>
            <a:xfrm flipH="1" flipV="1">
              <a:off x="6274919" y="3411612"/>
              <a:ext cx="772332" cy="25574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D9ED23F-915D-0E31-4E0D-FAC5E956E83B}"/>
              </a:ext>
            </a:extLst>
          </p:cNvPr>
          <p:cNvGrpSpPr/>
          <p:nvPr/>
        </p:nvGrpSpPr>
        <p:grpSpPr>
          <a:xfrm>
            <a:off x="7676488" y="3539485"/>
            <a:ext cx="800052" cy="1194101"/>
            <a:chOff x="7153900" y="3520437"/>
            <a:chExt cx="800052" cy="1194101"/>
          </a:xfrm>
        </p:grpSpPr>
        <p:cxnSp>
          <p:nvCxnSpPr>
            <p:cNvPr id="56" name="Straight Connector 55">
              <a:extLst>
                <a:ext uri="{FF2B5EF4-FFF2-40B4-BE49-F238E27FC236}">
                  <a16:creationId xmlns:a16="http://schemas.microsoft.com/office/drawing/2014/main" id="{0B51C83E-B798-60A3-F527-D2B9CAFC3D74}"/>
                </a:ext>
              </a:extLst>
            </p:cNvPr>
            <p:cNvCxnSpPr/>
            <p:nvPr/>
          </p:nvCxnSpPr>
          <p:spPr>
            <a:xfrm>
              <a:off x="7167760" y="4316782"/>
              <a:ext cx="78619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9785A874-CFCF-CB7D-872C-358ED19F3644}"/>
                </a:ext>
              </a:extLst>
            </p:cNvPr>
            <p:cNvGrpSpPr/>
            <p:nvPr/>
          </p:nvGrpSpPr>
          <p:grpSpPr>
            <a:xfrm>
              <a:off x="7167760" y="3520437"/>
              <a:ext cx="786192" cy="1194101"/>
              <a:chOff x="4756403" y="4111475"/>
              <a:chExt cx="786192" cy="1194101"/>
            </a:xfrm>
          </p:grpSpPr>
          <p:sp>
            <p:nvSpPr>
              <p:cNvPr id="61" name="Rectangle 60">
                <a:extLst>
                  <a:ext uri="{FF2B5EF4-FFF2-40B4-BE49-F238E27FC236}">
                    <a16:creationId xmlns:a16="http://schemas.microsoft.com/office/drawing/2014/main" id="{2B67FEBE-A3DB-B531-4FF2-CBD12953420D}"/>
                  </a:ext>
                </a:extLst>
              </p:cNvPr>
              <p:cNvSpPr/>
              <p:nvPr/>
            </p:nvSpPr>
            <p:spPr>
              <a:xfrm>
                <a:off x="4756403" y="4111475"/>
                <a:ext cx="786192" cy="119410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cxnSp>
            <p:nvCxnSpPr>
              <p:cNvPr id="62" name="Straight Connector 61">
                <a:extLst>
                  <a:ext uri="{FF2B5EF4-FFF2-40B4-BE49-F238E27FC236}">
                    <a16:creationId xmlns:a16="http://schemas.microsoft.com/office/drawing/2014/main" id="{A89A6207-B299-3128-EA43-9D0B458E0B58}"/>
                  </a:ext>
                </a:extLst>
              </p:cNvPr>
              <p:cNvCxnSpPr>
                <a:stCxn id="61" idx="1"/>
                <a:endCxn id="61" idx="3"/>
              </p:cNvCxnSpPr>
              <p:nvPr/>
            </p:nvCxnSpPr>
            <p:spPr>
              <a:xfrm>
                <a:off x="4756403" y="4708526"/>
                <a:ext cx="78619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58" name="Straight Connector 57">
              <a:extLst>
                <a:ext uri="{FF2B5EF4-FFF2-40B4-BE49-F238E27FC236}">
                  <a16:creationId xmlns:a16="http://schemas.microsoft.com/office/drawing/2014/main" id="{B9D53FC5-30EB-82CB-F082-C423078025C2}"/>
                </a:ext>
              </a:extLst>
            </p:cNvPr>
            <p:cNvCxnSpPr/>
            <p:nvPr/>
          </p:nvCxnSpPr>
          <p:spPr>
            <a:xfrm>
              <a:off x="7153900" y="4427617"/>
              <a:ext cx="78619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827ED0E-F450-AFDF-70EE-19146A865094}"/>
                </a:ext>
              </a:extLst>
            </p:cNvPr>
            <p:cNvCxnSpPr>
              <a:cxnSpLocks/>
            </p:cNvCxnSpPr>
            <p:nvPr/>
          </p:nvCxnSpPr>
          <p:spPr>
            <a:xfrm flipV="1">
              <a:off x="7167760" y="4316782"/>
              <a:ext cx="786192" cy="397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3E19C28-3CE9-6141-66D7-5CB1388BF5DF}"/>
                </a:ext>
              </a:extLst>
            </p:cNvPr>
            <p:cNvCxnSpPr>
              <a:cxnSpLocks/>
            </p:cNvCxnSpPr>
            <p:nvPr/>
          </p:nvCxnSpPr>
          <p:spPr>
            <a:xfrm flipH="1" flipV="1">
              <a:off x="7167760" y="4438009"/>
              <a:ext cx="772332" cy="25574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D77A338-1501-D767-A2DA-A28D69C13F7A}"/>
                </a:ext>
              </a:extLst>
            </p:cNvPr>
            <p:cNvCxnSpPr/>
            <p:nvPr/>
          </p:nvCxnSpPr>
          <p:spPr>
            <a:xfrm>
              <a:off x="7167760" y="4552502"/>
              <a:ext cx="786192"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2" name="Rounded Rectangle 11">
            <a:extLst>
              <a:ext uri="{FF2B5EF4-FFF2-40B4-BE49-F238E27FC236}">
                <a16:creationId xmlns:a16="http://schemas.microsoft.com/office/drawing/2014/main" id="{2D7C2100-AE8F-6416-F699-EA2DAD29B54B}"/>
              </a:ext>
            </a:extLst>
          </p:cNvPr>
          <p:cNvSpPr/>
          <p:nvPr/>
        </p:nvSpPr>
        <p:spPr>
          <a:xfrm>
            <a:off x="1730327" y="4764321"/>
            <a:ext cx="4093698" cy="998806"/>
          </a:xfrm>
          <a:prstGeom prst="roundRect">
            <a:avLst/>
          </a:prstGeom>
          <a:solidFill>
            <a:schemeClr val="accent5">
              <a:lumMod val="40000"/>
              <a:lumOff val="60000"/>
            </a:schemeClr>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What fraction of the way up the page is the last horizontal crease?</a:t>
            </a:r>
          </a:p>
        </p:txBody>
      </p:sp>
      <p:grpSp>
        <p:nvGrpSpPr>
          <p:cNvPr id="16" name="Group 15">
            <a:extLst>
              <a:ext uri="{FF2B5EF4-FFF2-40B4-BE49-F238E27FC236}">
                <a16:creationId xmlns:a16="http://schemas.microsoft.com/office/drawing/2014/main" id="{DD8FB34D-048E-29F2-615A-5F465205DF81}"/>
              </a:ext>
            </a:extLst>
          </p:cNvPr>
          <p:cNvGrpSpPr/>
          <p:nvPr/>
        </p:nvGrpSpPr>
        <p:grpSpPr>
          <a:xfrm>
            <a:off x="5804929" y="591637"/>
            <a:ext cx="1763811" cy="1194101"/>
            <a:chOff x="5804929" y="591637"/>
            <a:chExt cx="1763811" cy="1194101"/>
          </a:xfrm>
        </p:grpSpPr>
        <p:cxnSp>
          <p:nvCxnSpPr>
            <p:cNvPr id="107" name="Straight Connector 106">
              <a:extLst>
                <a:ext uri="{FF2B5EF4-FFF2-40B4-BE49-F238E27FC236}">
                  <a16:creationId xmlns:a16="http://schemas.microsoft.com/office/drawing/2014/main" id="{8180DDEE-38B6-2300-3708-A78B77DB9059}"/>
                </a:ext>
              </a:extLst>
            </p:cNvPr>
            <p:cNvCxnSpPr/>
            <p:nvPr/>
          </p:nvCxnSpPr>
          <p:spPr>
            <a:xfrm>
              <a:off x="6261059" y="1387982"/>
              <a:ext cx="78619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B1FDF626-0EC8-9593-511C-36F2EF4FD7DE}"/>
                </a:ext>
              </a:extLst>
            </p:cNvPr>
            <p:cNvGrpSpPr/>
            <p:nvPr/>
          </p:nvGrpSpPr>
          <p:grpSpPr>
            <a:xfrm>
              <a:off x="6261059" y="591637"/>
              <a:ext cx="786192" cy="1194101"/>
              <a:chOff x="4756403" y="4111475"/>
              <a:chExt cx="786192" cy="1194101"/>
            </a:xfrm>
          </p:grpSpPr>
          <p:sp>
            <p:nvSpPr>
              <p:cNvPr id="111" name="Rectangle 110">
                <a:extLst>
                  <a:ext uri="{FF2B5EF4-FFF2-40B4-BE49-F238E27FC236}">
                    <a16:creationId xmlns:a16="http://schemas.microsoft.com/office/drawing/2014/main" id="{C92813DC-D178-01AA-FDFA-6A68F747099F}"/>
                  </a:ext>
                </a:extLst>
              </p:cNvPr>
              <p:cNvSpPr/>
              <p:nvPr/>
            </p:nvSpPr>
            <p:spPr>
              <a:xfrm>
                <a:off x="4756403" y="4111475"/>
                <a:ext cx="786192" cy="119410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cxnSp>
            <p:nvCxnSpPr>
              <p:cNvPr id="112" name="Straight Connector 111">
                <a:extLst>
                  <a:ext uri="{FF2B5EF4-FFF2-40B4-BE49-F238E27FC236}">
                    <a16:creationId xmlns:a16="http://schemas.microsoft.com/office/drawing/2014/main" id="{CA233AC3-E3E0-3EBC-2915-1BF518C5121D}"/>
                  </a:ext>
                </a:extLst>
              </p:cNvPr>
              <p:cNvCxnSpPr>
                <a:stCxn id="111" idx="1"/>
                <a:endCxn id="111" idx="3"/>
              </p:cNvCxnSpPr>
              <p:nvPr/>
            </p:nvCxnSpPr>
            <p:spPr>
              <a:xfrm>
                <a:off x="4756403" y="4708526"/>
                <a:ext cx="78619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30" name="Straight Connector 29">
              <a:extLst>
                <a:ext uri="{FF2B5EF4-FFF2-40B4-BE49-F238E27FC236}">
                  <a16:creationId xmlns:a16="http://schemas.microsoft.com/office/drawing/2014/main" id="{09B2BF59-6495-4865-BF98-BEDA392D57E7}"/>
                </a:ext>
              </a:extLst>
            </p:cNvPr>
            <p:cNvCxnSpPr/>
            <p:nvPr/>
          </p:nvCxnSpPr>
          <p:spPr>
            <a:xfrm>
              <a:off x="6247199" y="1498817"/>
              <a:ext cx="786192"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A86C56C-0D08-D08F-9C0D-7EFCE1447143}"/>
                </a:ext>
              </a:extLst>
            </p:cNvPr>
            <p:cNvSpPr txBox="1"/>
            <p:nvPr/>
          </p:nvSpPr>
          <p:spPr>
            <a:xfrm>
              <a:off x="7047251" y="1170542"/>
              <a:ext cx="521489" cy="400110"/>
            </a:xfrm>
            <a:prstGeom prst="rect">
              <a:avLst/>
            </a:prstGeom>
            <a:noFill/>
          </p:spPr>
          <p:txBody>
            <a:bodyPr wrap="none" rtlCol="0">
              <a:spAutoFit/>
            </a:bodyPr>
            <a:lstStyle/>
            <a:p>
              <a:pPr algn="l"/>
              <a:r>
                <a:rPr lang="en-GB" sz="2000" dirty="0">
                  <a:latin typeface="Chalkboard" charset="0"/>
                  <a:ea typeface="Chalkboard" charset="0"/>
                  <a:cs typeface="Chalkboard" charset="0"/>
                </a:rPr>
                <a:t>1/3</a:t>
              </a:r>
            </a:p>
          </p:txBody>
        </p:sp>
        <p:sp>
          <p:nvSpPr>
            <p:cNvPr id="67" name="TextBox 66">
              <a:extLst>
                <a:ext uri="{FF2B5EF4-FFF2-40B4-BE49-F238E27FC236}">
                  <a16:creationId xmlns:a16="http://schemas.microsoft.com/office/drawing/2014/main" id="{512C820D-5F34-0B58-DA71-4DEB43B833C5}"/>
                </a:ext>
              </a:extLst>
            </p:cNvPr>
            <p:cNvSpPr txBox="1"/>
            <p:nvPr/>
          </p:nvSpPr>
          <p:spPr>
            <a:xfrm>
              <a:off x="5804929" y="1265360"/>
              <a:ext cx="511871" cy="400110"/>
            </a:xfrm>
            <a:prstGeom prst="rect">
              <a:avLst/>
            </a:prstGeom>
            <a:noFill/>
          </p:spPr>
          <p:txBody>
            <a:bodyPr wrap="none" rtlCol="0">
              <a:spAutoFit/>
            </a:bodyPr>
            <a:lstStyle/>
            <a:p>
              <a:pPr algn="l"/>
              <a:r>
                <a:rPr lang="en-GB" sz="2000" dirty="0">
                  <a:solidFill>
                    <a:srgbClr val="FF0000"/>
                  </a:solidFill>
                  <a:latin typeface="Chalkboard" charset="0"/>
                  <a:ea typeface="Chalkboard" charset="0"/>
                  <a:cs typeface="Chalkboard" charset="0"/>
                </a:rPr>
                <a:t>1/4</a:t>
              </a:r>
            </a:p>
          </p:txBody>
        </p:sp>
      </p:grpSp>
    </p:spTree>
    <p:extLst>
      <p:ext uri="{BB962C8B-B14F-4D97-AF65-F5344CB8AC3E}">
        <p14:creationId xmlns:p14="http://schemas.microsoft.com/office/powerpoint/2010/main" val="104051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FAD2CD6-4DBC-B029-394C-B4FE0EFEC143}"/>
              </a:ext>
            </a:extLst>
          </p:cNvPr>
          <p:cNvCxnSpPr/>
          <p:nvPr/>
        </p:nvCxnSpPr>
        <p:spPr>
          <a:xfrm>
            <a:off x="1151066" y="4125953"/>
            <a:ext cx="1260439" cy="0"/>
          </a:xfrm>
          <a:prstGeom prst="line">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444D6A8-F634-78DD-4BF6-6C45F94B1EDA}"/>
              </a:ext>
            </a:extLst>
          </p:cNvPr>
          <p:cNvSpPr txBox="1"/>
          <p:nvPr/>
        </p:nvSpPr>
        <p:spPr>
          <a:xfrm>
            <a:off x="1503765" y="3925898"/>
            <a:ext cx="369012" cy="400110"/>
          </a:xfrm>
          <a:prstGeom prst="rect">
            <a:avLst/>
          </a:prstGeom>
          <a:solidFill>
            <a:srgbClr val="FFF8EA"/>
          </a:solidFill>
        </p:spPr>
        <p:txBody>
          <a:bodyPr wrap="none" rtlCol="0">
            <a:spAutoFit/>
          </a:bodyPr>
          <a:lstStyle/>
          <a:p>
            <a:pPr algn="l"/>
            <a:r>
              <a:rPr lang="en-GB" sz="2000" dirty="0">
                <a:latin typeface="Chalkboard" charset="0"/>
                <a:ea typeface="Chalkboard" charset="0"/>
                <a:cs typeface="Chalkboard" charset="0"/>
              </a:rPr>
              <a:t>w</a:t>
            </a:r>
          </a:p>
        </p:txBody>
      </p:sp>
      <p:sp>
        <p:nvSpPr>
          <p:cNvPr id="2" name="Title 1">
            <a:extLst>
              <a:ext uri="{FF2B5EF4-FFF2-40B4-BE49-F238E27FC236}">
                <a16:creationId xmlns:a16="http://schemas.microsoft.com/office/drawing/2014/main" id="{68BA3DF6-9AB5-CE38-4398-5E03CD7065AA}"/>
              </a:ext>
            </a:extLst>
          </p:cNvPr>
          <p:cNvSpPr>
            <a:spLocks noGrp="1"/>
          </p:cNvSpPr>
          <p:nvPr>
            <p:ph type="title"/>
          </p:nvPr>
        </p:nvSpPr>
        <p:spPr/>
        <p:txBody>
          <a:bodyPr/>
          <a:lstStyle/>
          <a:p>
            <a:r>
              <a:rPr lang="en-GB" dirty="0"/>
              <a:t>Folding Fractions Resolved</a:t>
            </a:r>
          </a:p>
        </p:txBody>
      </p:sp>
      <p:pic>
        <p:nvPicPr>
          <p:cNvPr id="23" name="Picture 22">
            <a:extLst>
              <a:ext uri="{FF2B5EF4-FFF2-40B4-BE49-F238E27FC236}">
                <a16:creationId xmlns:a16="http://schemas.microsoft.com/office/drawing/2014/main" id="{0B6B1C7A-E442-AD98-ABA2-A8ABF50DA274}"/>
              </a:ext>
            </a:extLst>
          </p:cNvPr>
          <p:cNvPicPr>
            <a:picLocks noChangeAspect="1"/>
          </p:cNvPicPr>
          <p:nvPr/>
        </p:nvPicPr>
        <p:blipFill>
          <a:blip r:embed="rId2"/>
          <a:stretch>
            <a:fillRect/>
          </a:stretch>
        </p:blipFill>
        <p:spPr>
          <a:xfrm>
            <a:off x="3111500" y="2219990"/>
            <a:ext cx="1460500" cy="596900"/>
          </a:xfrm>
          <a:prstGeom prst="rect">
            <a:avLst/>
          </a:prstGeom>
        </p:spPr>
      </p:pic>
      <p:pic>
        <p:nvPicPr>
          <p:cNvPr id="24" name="Picture 23">
            <a:extLst>
              <a:ext uri="{FF2B5EF4-FFF2-40B4-BE49-F238E27FC236}">
                <a16:creationId xmlns:a16="http://schemas.microsoft.com/office/drawing/2014/main" id="{8F66A56C-3DA6-3CC3-E66D-5A6F702A7869}"/>
              </a:ext>
            </a:extLst>
          </p:cNvPr>
          <p:cNvPicPr>
            <a:picLocks noChangeAspect="1"/>
          </p:cNvPicPr>
          <p:nvPr/>
        </p:nvPicPr>
        <p:blipFill>
          <a:blip r:embed="rId3"/>
          <a:stretch>
            <a:fillRect/>
          </a:stretch>
        </p:blipFill>
        <p:spPr>
          <a:xfrm>
            <a:off x="7215302" y="2304181"/>
            <a:ext cx="1469777" cy="1137892"/>
          </a:xfrm>
          <a:prstGeom prst="rect">
            <a:avLst/>
          </a:prstGeom>
        </p:spPr>
      </p:pic>
      <p:pic>
        <p:nvPicPr>
          <p:cNvPr id="26" name="Picture 25">
            <a:extLst>
              <a:ext uri="{FF2B5EF4-FFF2-40B4-BE49-F238E27FC236}">
                <a16:creationId xmlns:a16="http://schemas.microsoft.com/office/drawing/2014/main" id="{E83F9CE9-B132-9378-40EF-EC283CE06689}"/>
              </a:ext>
            </a:extLst>
          </p:cNvPr>
          <p:cNvPicPr>
            <a:picLocks noChangeAspect="1"/>
          </p:cNvPicPr>
          <p:nvPr/>
        </p:nvPicPr>
        <p:blipFill>
          <a:blip r:embed="rId4"/>
          <a:stretch>
            <a:fillRect/>
          </a:stretch>
        </p:blipFill>
        <p:spPr>
          <a:xfrm>
            <a:off x="3181308" y="3026634"/>
            <a:ext cx="1422400" cy="1003300"/>
          </a:xfrm>
          <a:prstGeom prst="rect">
            <a:avLst/>
          </a:prstGeom>
        </p:spPr>
      </p:pic>
      <p:grpSp>
        <p:nvGrpSpPr>
          <p:cNvPr id="33" name="Group 32">
            <a:extLst>
              <a:ext uri="{FF2B5EF4-FFF2-40B4-BE49-F238E27FC236}">
                <a16:creationId xmlns:a16="http://schemas.microsoft.com/office/drawing/2014/main" id="{333180DD-047B-997A-A739-87F9FF1711B1}"/>
              </a:ext>
            </a:extLst>
          </p:cNvPr>
          <p:cNvGrpSpPr/>
          <p:nvPr/>
        </p:nvGrpSpPr>
        <p:grpSpPr>
          <a:xfrm>
            <a:off x="1151067" y="1972608"/>
            <a:ext cx="1260439" cy="2000923"/>
            <a:chOff x="957694" y="4103310"/>
            <a:chExt cx="1260439" cy="2000923"/>
          </a:xfrm>
        </p:grpSpPr>
        <p:cxnSp>
          <p:nvCxnSpPr>
            <p:cNvPr id="27" name="Straight Connector 26">
              <a:extLst>
                <a:ext uri="{FF2B5EF4-FFF2-40B4-BE49-F238E27FC236}">
                  <a16:creationId xmlns:a16="http://schemas.microsoft.com/office/drawing/2014/main" id="{8F4455FA-5CCE-B2D8-74D3-4602F1D9A459}"/>
                </a:ext>
              </a:extLst>
            </p:cNvPr>
            <p:cNvCxnSpPr/>
            <p:nvPr/>
          </p:nvCxnSpPr>
          <p:spPr>
            <a:xfrm>
              <a:off x="957695" y="4103310"/>
              <a:ext cx="0" cy="20009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7DA4710-FAA7-4AEE-78B9-E36136FDF71A}"/>
                </a:ext>
              </a:extLst>
            </p:cNvPr>
            <p:cNvCxnSpPr/>
            <p:nvPr/>
          </p:nvCxnSpPr>
          <p:spPr>
            <a:xfrm>
              <a:off x="2218133" y="4103310"/>
              <a:ext cx="0" cy="20009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9773DBC-185B-3EA1-BA51-46BED29588E7}"/>
                </a:ext>
              </a:extLst>
            </p:cNvPr>
            <p:cNvCxnSpPr>
              <a:cxnSpLocks/>
            </p:cNvCxnSpPr>
            <p:nvPr/>
          </p:nvCxnSpPr>
          <p:spPr>
            <a:xfrm flipH="1">
              <a:off x="957695" y="4641193"/>
              <a:ext cx="1260438" cy="1463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30C8B32-51C1-2EBF-C082-4D9BFFFBEFA3}"/>
                </a:ext>
              </a:extLst>
            </p:cNvPr>
            <p:cNvCxnSpPr>
              <a:cxnSpLocks/>
            </p:cNvCxnSpPr>
            <p:nvPr/>
          </p:nvCxnSpPr>
          <p:spPr>
            <a:xfrm>
              <a:off x="957695" y="5179076"/>
              <a:ext cx="1260438" cy="9251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F18B556-BEE4-1C2A-2390-7A398471678B}"/>
                </a:ext>
              </a:extLst>
            </p:cNvPr>
            <p:cNvCxnSpPr>
              <a:cxnSpLocks/>
            </p:cNvCxnSpPr>
            <p:nvPr/>
          </p:nvCxnSpPr>
          <p:spPr>
            <a:xfrm>
              <a:off x="957694" y="6104233"/>
              <a:ext cx="1260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5FF32BE-EC1A-D430-347E-207CF0283AFC}"/>
                </a:ext>
              </a:extLst>
            </p:cNvPr>
            <p:cNvCxnSpPr>
              <a:cxnSpLocks/>
            </p:cNvCxnSpPr>
            <p:nvPr/>
          </p:nvCxnSpPr>
          <p:spPr>
            <a:xfrm flipV="1">
              <a:off x="1448330" y="5525398"/>
              <a:ext cx="0" cy="5734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CD3F3B1B-59A9-851A-41B3-4E9CC7954EB1}"/>
              </a:ext>
            </a:extLst>
          </p:cNvPr>
          <p:cNvGrpSpPr/>
          <p:nvPr/>
        </p:nvGrpSpPr>
        <p:grpSpPr>
          <a:xfrm>
            <a:off x="828543" y="2973069"/>
            <a:ext cx="1910297" cy="937335"/>
            <a:chOff x="828543" y="2973069"/>
            <a:chExt cx="1910297" cy="937335"/>
          </a:xfrm>
        </p:grpSpPr>
        <p:sp>
          <p:nvSpPr>
            <p:cNvPr id="12" name="TextBox 11">
              <a:extLst>
                <a:ext uri="{FF2B5EF4-FFF2-40B4-BE49-F238E27FC236}">
                  <a16:creationId xmlns:a16="http://schemas.microsoft.com/office/drawing/2014/main" id="{271B7228-9BD1-BEEF-BCB1-C16711DD2CF5}"/>
                </a:ext>
              </a:extLst>
            </p:cNvPr>
            <p:cNvSpPr txBox="1"/>
            <p:nvPr/>
          </p:nvSpPr>
          <p:spPr>
            <a:xfrm>
              <a:off x="828543" y="3184264"/>
              <a:ext cx="322524" cy="400110"/>
            </a:xfrm>
            <a:prstGeom prst="rect">
              <a:avLst/>
            </a:prstGeom>
            <a:noFill/>
          </p:spPr>
          <p:txBody>
            <a:bodyPr wrap="none" rtlCol="0">
              <a:spAutoFit/>
            </a:bodyPr>
            <a:lstStyle/>
            <a:p>
              <a:pPr algn="l"/>
              <a:r>
                <a:rPr lang="en-GB" sz="2000" dirty="0">
                  <a:latin typeface="Chalkboard" charset="0"/>
                  <a:ea typeface="Chalkboard" charset="0"/>
                  <a:cs typeface="Chalkboard" charset="0"/>
                </a:rPr>
                <a:t>a</a:t>
              </a:r>
            </a:p>
          </p:txBody>
        </p:sp>
        <p:sp>
          <p:nvSpPr>
            <p:cNvPr id="20" name="TextBox 19">
              <a:extLst>
                <a:ext uri="{FF2B5EF4-FFF2-40B4-BE49-F238E27FC236}">
                  <a16:creationId xmlns:a16="http://schemas.microsoft.com/office/drawing/2014/main" id="{10209D3B-5EBB-34F0-D3E0-D751DF68138C}"/>
                </a:ext>
              </a:extLst>
            </p:cNvPr>
            <p:cNvSpPr txBox="1"/>
            <p:nvPr/>
          </p:nvSpPr>
          <p:spPr>
            <a:xfrm>
              <a:off x="1587914" y="3510294"/>
              <a:ext cx="324128" cy="400110"/>
            </a:xfrm>
            <a:prstGeom prst="rect">
              <a:avLst/>
            </a:prstGeom>
            <a:noFill/>
          </p:spPr>
          <p:txBody>
            <a:bodyPr wrap="none" rtlCol="0">
              <a:spAutoFit/>
            </a:bodyPr>
            <a:lstStyle/>
            <a:p>
              <a:pPr algn="l"/>
              <a:r>
                <a:rPr lang="en-GB" sz="2000" dirty="0">
                  <a:latin typeface="Chalkboard" charset="0"/>
                  <a:ea typeface="Chalkboard" charset="0"/>
                  <a:cs typeface="Chalkboard" charset="0"/>
                </a:rPr>
                <a:t>h</a:t>
              </a:r>
            </a:p>
          </p:txBody>
        </p:sp>
        <p:sp>
          <p:nvSpPr>
            <p:cNvPr id="34" name="TextBox 33">
              <a:extLst>
                <a:ext uri="{FF2B5EF4-FFF2-40B4-BE49-F238E27FC236}">
                  <a16:creationId xmlns:a16="http://schemas.microsoft.com/office/drawing/2014/main" id="{920E249D-9555-517E-FA3E-65386DD672CE}"/>
                </a:ext>
              </a:extLst>
            </p:cNvPr>
            <p:cNvSpPr txBox="1"/>
            <p:nvPr/>
          </p:nvSpPr>
          <p:spPr>
            <a:xfrm>
              <a:off x="2411506" y="2973069"/>
              <a:ext cx="327334" cy="400110"/>
            </a:xfrm>
            <a:prstGeom prst="rect">
              <a:avLst/>
            </a:prstGeom>
            <a:noFill/>
          </p:spPr>
          <p:txBody>
            <a:bodyPr wrap="none" rtlCol="0">
              <a:spAutoFit/>
            </a:bodyPr>
            <a:lstStyle/>
            <a:p>
              <a:pPr algn="l"/>
              <a:r>
                <a:rPr lang="en-GB" sz="2000" dirty="0">
                  <a:latin typeface="Chalkboard" charset="0"/>
                  <a:ea typeface="Chalkboard" charset="0"/>
                  <a:cs typeface="Chalkboard" charset="0"/>
                </a:rPr>
                <a:t>b</a:t>
              </a:r>
            </a:p>
          </p:txBody>
        </p:sp>
      </p:grpSp>
      <p:grpSp>
        <p:nvGrpSpPr>
          <p:cNvPr id="13" name="Group 12">
            <a:extLst>
              <a:ext uri="{FF2B5EF4-FFF2-40B4-BE49-F238E27FC236}">
                <a16:creationId xmlns:a16="http://schemas.microsoft.com/office/drawing/2014/main" id="{103E4C88-8449-3B7D-29EB-B63D5839D8DF}"/>
              </a:ext>
            </a:extLst>
          </p:cNvPr>
          <p:cNvGrpSpPr/>
          <p:nvPr/>
        </p:nvGrpSpPr>
        <p:grpSpPr>
          <a:xfrm>
            <a:off x="5356801" y="2042884"/>
            <a:ext cx="1565880" cy="1399189"/>
            <a:chOff x="5356801" y="2042884"/>
            <a:chExt cx="1565880" cy="1399189"/>
          </a:xfrm>
        </p:grpSpPr>
        <p:grpSp>
          <p:nvGrpSpPr>
            <p:cNvPr id="35" name="Group 34">
              <a:extLst>
                <a:ext uri="{FF2B5EF4-FFF2-40B4-BE49-F238E27FC236}">
                  <a16:creationId xmlns:a16="http://schemas.microsoft.com/office/drawing/2014/main" id="{03C8B5C8-A0DB-2DD5-8D1F-5ABB13000E56}"/>
                </a:ext>
              </a:extLst>
            </p:cNvPr>
            <p:cNvGrpSpPr/>
            <p:nvPr/>
          </p:nvGrpSpPr>
          <p:grpSpPr>
            <a:xfrm flipH="1">
              <a:off x="5732799" y="2042884"/>
              <a:ext cx="813161" cy="1399189"/>
              <a:chOff x="957692" y="4095540"/>
              <a:chExt cx="1260441" cy="2020483"/>
            </a:xfrm>
          </p:grpSpPr>
          <p:cxnSp>
            <p:nvCxnSpPr>
              <p:cNvPr id="36" name="Straight Connector 35">
                <a:extLst>
                  <a:ext uri="{FF2B5EF4-FFF2-40B4-BE49-F238E27FC236}">
                    <a16:creationId xmlns:a16="http://schemas.microsoft.com/office/drawing/2014/main" id="{964C744E-40E8-7927-DE53-446A71D535A3}"/>
                  </a:ext>
                </a:extLst>
              </p:cNvPr>
              <p:cNvCxnSpPr/>
              <p:nvPr/>
            </p:nvCxnSpPr>
            <p:spPr>
              <a:xfrm>
                <a:off x="957695" y="4103310"/>
                <a:ext cx="0" cy="20009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19C8F15-7D46-98B8-EA36-69312D4029F2}"/>
                  </a:ext>
                </a:extLst>
              </p:cNvPr>
              <p:cNvCxnSpPr/>
              <p:nvPr/>
            </p:nvCxnSpPr>
            <p:spPr>
              <a:xfrm>
                <a:off x="2218133" y="4103310"/>
                <a:ext cx="0" cy="20009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56A81F6-AB18-857B-DA45-949E6E69ADA2}"/>
                  </a:ext>
                </a:extLst>
              </p:cNvPr>
              <p:cNvCxnSpPr>
                <a:cxnSpLocks/>
              </p:cNvCxnSpPr>
              <p:nvPr/>
            </p:nvCxnSpPr>
            <p:spPr>
              <a:xfrm flipH="1">
                <a:off x="957695" y="5111992"/>
                <a:ext cx="1260436" cy="9922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194D206-7916-F404-8CD5-EE6227F08E62}"/>
                  </a:ext>
                </a:extLst>
              </p:cNvPr>
              <p:cNvCxnSpPr>
                <a:cxnSpLocks/>
              </p:cNvCxnSpPr>
              <p:nvPr/>
            </p:nvCxnSpPr>
            <p:spPr>
              <a:xfrm>
                <a:off x="957692" y="4095540"/>
                <a:ext cx="1260441" cy="20086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8595B9D-6DE4-1DA1-0428-76692D42DC86}"/>
                  </a:ext>
                </a:extLst>
              </p:cNvPr>
              <p:cNvCxnSpPr>
                <a:cxnSpLocks/>
              </p:cNvCxnSpPr>
              <p:nvPr/>
            </p:nvCxnSpPr>
            <p:spPr>
              <a:xfrm>
                <a:off x="957694" y="6104233"/>
                <a:ext cx="1260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4333444-528A-E1E4-8FF4-4B4842430196}"/>
                  </a:ext>
                </a:extLst>
              </p:cNvPr>
              <p:cNvCxnSpPr>
                <a:cxnSpLocks/>
              </p:cNvCxnSpPr>
              <p:nvPr/>
            </p:nvCxnSpPr>
            <p:spPr>
              <a:xfrm flipV="1">
                <a:off x="1801152" y="5432200"/>
                <a:ext cx="0" cy="6838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75261E17-A25E-341C-93A2-B83351AFD64C}"/>
                </a:ext>
              </a:extLst>
            </p:cNvPr>
            <p:cNvPicPr>
              <a:picLocks noChangeAspect="1"/>
            </p:cNvPicPr>
            <p:nvPr/>
          </p:nvPicPr>
          <p:blipFill>
            <a:blip r:embed="rId5"/>
            <a:stretch>
              <a:fillRect/>
            </a:stretch>
          </p:blipFill>
          <p:spPr>
            <a:xfrm>
              <a:off x="6592481" y="2446935"/>
              <a:ext cx="330200" cy="596900"/>
            </a:xfrm>
            <a:prstGeom prst="rect">
              <a:avLst/>
            </a:prstGeom>
          </p:spPr>
        </p:pic>
        <p:pic>
          <p:nvPicPr>
            <p:cNvPr id="59" name="Picture 58">
              <a:extLst>
                <a:ext uri="{FF2B5EF4-FFF2-40B4-BE49-F238E27FC236}">
                  <a16:creationId xmlns:a16="http://schemas.microsoft.com/office/drawing/2014/main" id="{E59710A9-184F-944D-53C1-A7422A61A509}"/>
                </a:ext>
              </a:extLst>
            </p:cNvPr>
            <p:cNvPicPr>
              <a:picLocks noChangeAspect="1"/>
            </p:cNvPicPr>
            <p:nvPr/>
          </p:nvPicPr>
          <p:blipFill>
            <a:blip r:embed="rId6"/>
            <a:stretch>
              <a:fillRect/>
            </a:stretch>
          </p:blipFill>
          <p:spPr>
            <a:xfrm>
              <a:off x="5356801" y="2791893"/>
              <a:ext cx="330200" cy="596900"/>
            </a:xfrm>
            <a:prstGeom prst="rect">
              <a:avLst/>
            </a:prstGeom>
          </p:spPr>
        </p:pic>
      </p:grpSp>
      <p:pic>
        <p:nvPicPr>
          <p:cNvPr id="60" name="Picture 59">
            <a:extLst>
              <a:ext uri="{FF2B5EF4-FFF2-40B4-BE49-F238E27FC236}">
                <a16:creationId xmlns:a16="http://schemas.microsoft.com/office/drawing/2014/main" id="{3D1A033B-96FE-38D4-C1F5-ED343EBFE9E3}"/>
              </a:ext>
            </a:extLst>
          </p:cNvPr>
          <p:cNvPicPr>
            <a:picLocks noChangeAspect="1"/>
          </p:cNvPicPr>
          <p:nvPr/>
        </p:nvPicPr>
        <p:blipFill>
          <a:blip r:embed="rId7"/>
          <a:stretch>
            <a:fillRect/>
          </a:stretch>
        </p:blipFill>
        <p:spPr>
          <a:xfrm>
            <a:off x="5974279" y="3456963"/>
            <a:ext cx="330200" cy="596900"/>
          </a:xfrm>
          <a:prstGeom prst="rect">
            <a:avLst/>
          </a:prstGeom>
        </p:spPr>
      </p:pic>
      <p:grpSp>
        <p:nvGrpSpPr>
          <p:cNvPr id="46" name="Group 45">
            <a:extLst>
              <a:ext uri="{FF2B5EF4-FFF2-40B4-BE49-F238E27FC236}">
                <a16:creationId xmlns:a16="http://schemas.microsoft.com/office/drawing/2014/main" id="{8365D0C6-9A5C-DF0F-3198-EC674D500A77}"/>
              </a:ext>
            </a:extLst>
          </p:cNvPr>
          <p:cNvGrpSpPr/>
          <p:nvPr/>
        </p:nvGrpSpPr>
        <p:grpSpPr>
          <a:xfrm flipH="1">
            <a:off x="5768745" y="4332949"/>
            <a:ext cx="813161" cy="1404399"/>
            <a:chOff x="957692" y="4103310"/>
            <a:chExt cx="1260441" cy="2028007"/>
          </a:xfrm>
        </p:grpSpPr>
        <p:cxnSp>
          <p:nvCxnSpPr>
            <p:cNvPr id="47" name="Straight Connector 46">
              <a:extLst>
                <a:ext uri="{FF2B5EF4-FFF2-40B4-BE49-F238E27FC236}">
                  <a16:creationId xmlns:a16="http://schemas.microsoft.com/office/drawing/2014/main" id="{7B83A458-D540-8E78-98DB-5747B85BB2BE}"/>
                </a:ext>
              </a:extLst>
            </p:cNvPr>
            <p:cNvCxnSpPr/>
            <p:nvPr/>
          </p:nvCxnSpPr>
          <p:spPr>
            <a:xfrm>
              <a:off x="957695" y="4103310"/>
              <a:ext cx="0" cy="20009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370D81A-9ACB-7E65-9B0F-6B4C6EDDC52B}"/>
                </a:ext>
              </a:extLst>
            </p:cNvPr>
            <p:cNvCxnSpPr/>
            <p:nvPr/>
          </p:nvCxnSpPr>
          <p:spPr>
            <a:xfrm>
              <a:off x="2218131" y="4108890"/>
              <a:ext cx="0" cy="20009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AB16D58-11D8-2485-34F9-D65542702B9B}"/>
                </a:ext>
              </a:extLst>
            </p:cNvPr>
            <p:cNvCxnSpPr>
              <a:cxnSpLocks/>
            </p:cNvCxnSpPr>
            <p:nvPr/>
          </p:nvCxnSpPr>
          <p:spPr>
            <a:xfrm flipH="1">
              <a:off x="957695" y="5556955"/>
              <a:ext cx="1260436" cy="5472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FEF5855-40D6-3C5F-4EB8-E769D2417ABE}"/>
                </a:ext>
              </a:extLst>
            </p:cNvPr>
            <p:cNvCxnSpPr>
              <a:cxnSpLocks/>
            </p:cNvCxnSpPr>
            <p:nvPr/>
          </p:nvCxnSpPr>
          <p:spPr>
            <a:xfrm>
              <a:off x="957692" y="5363223"/>
              <a:ext cx="1260441" cy="7410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C7FA2E6-FB49-0101-26B2-D1FDAAC8B050}"/>
                </a:ext>
              </a:extLst>
            </p:cNvPr>
            <p:cNvCxnSpPr>
              <a:cxnSpLocks/>
            </p:cNvCxnSpPr>
            <p:nvPr/>
          </p:nvCxnSpPr>
          <p:spPr>
            <a:xfrm>
              <a:off x="957694" y="6104233"/>
              <a:ext cx="1260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1A079B6-C1DE-D298-8084-B0B8FDB25C84}"/>
                </a:ext>
              </a:extLst>
            </p:cNvPr>
            <p:cNvCxnSpPr>
              <a:cxnSpLocks/>
            </p:cNvCxnSpPr>
            <p:nvPr/>
          </p:nvCxnSpPr>
          <p:spPr>
            <a:xfrm flipV="1">
              <a:off x="1691703" y="5767903"/>
              <a:ext cx="0" cy="3634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1" name="Picture 60">
            <a:extLst>
              <a:ext uri="{FF2B5EF4-FFF2-40B4-BE49-F238E27FC236}">
                <a16:creationId xmlns:a16="http://schemas.microsoft.com/office/drawing/2014/main" id="{8ECA83DF-6EDE-C584-0827-3ACE103498C5}"/>
              </a:ext>
            </a:extLst>
          </p:cNvPr>
          <p:cNvPicPr>
            <a:picLocks noChangeAspect="1"/>
          </p:cNvPicPr>
          <p:nvPr/>
        </p:nvPicPr>
        <p:blipFill>
          <a:blip r:embed="rId7"/>
          <a:stretch>
            <a:fillRect/>
          </a:stretch>
        </p:blipFill>
        <p:spPr>
          <a:xfrm>
            <a:off x="6627101" y="5163566"/>
            <a:ext cx="330200" cy="596900"/>
          </a:xfrm>
          <a:prstGeom prst="rect">
            <a:avLst/>
          </a:prstGeom>
        </p:spPr>
      </p:pic>
      <p:pic>
        <p:nvPicPr>
          <p:cNvPr id="62" name="Picture 61">
            <a:extLst>
              <a:ext uri="{FF2B5EF4-FFF2-40B4-BE49-F238E27FC236}">
                <a16:creationId xmlns:a16="http://schemas.microsoft.com/office/drawing/2014/main" id="{9A5A6900-3679-CB7E-C9A4-2552316638E4}"/>
              </a:ext>
            </a:extLst>
          </p:cNvPr>
          <p:cNvPicPr>
            <a:picLocks noChangeAspect="1"/>
          </p:cNvPicPr>
          <p:nvPr/>
        </p:nvPicPr>
        <p:blipFill>
          <a:blip r:embed="rId8"/>
          <a:stretch>
            <a:fillRect/>
          </a:stretch>
        </p:blipFill>
        <p:spPr>
          <a:xfrm>
            <a:off x="5392037" y="5230646"/>
            <a:ext cx="330200" cy="596900"/>
          </a:xfrm>
          <a:prstGeom prst="rect">
            <a:avLst/>
          </a:prstGeom>
        </p:spPr>
      </p:pic>
      <p:pic>
        <p:nvPicPr>
          <p:cNvPr id="63" name="Picture 62">
            <a:extLst>
              <a:ext uri="{FF2B5EF4-FFF2-40B4-BE49-F238E27FC236}">
                <a16:creationId xmlns:a16="http://schemas.microsoft.com/office/drawing/2014/main" id="{1671766F-674F-EF44-71C7-8447390822F2}"/>
              </a:ext>
            </a:extLst>
          </p:cNvPr>
          <p:cNvPicPr>
            <a:picLocks noChangeAspect="1"/>
          </p:cNvPicPr>
          <p:nvPr/>
        </p:nvPicPr>
        <p:blipFill>
          <a:blip r:embed="rId9"/>
          <a:stretch>
            <a:fillRect/>
          </a:stretch>
        </p:blipFill>
        <p:spPr>
          <a:xfrm>
            <a:off x="5988464" y="5757157"/>
            <a:ext cx="330200" cy="596900"/>
          </a:xfrm>
          <a:prstGeom prst="rect">
            <a:avLst/>
          </a:prstGeom>
        </p:spPr>
      </p:pic>
      <p:pic>
        <p:nvPicPr>
          <p:cNvPr id="65" name="Picture 64">
            <a:extLst>
              <a:ext uri="{FF2B5EF4-FFF2-40B4-BE49-F238E27FC236}">
                <a16:creationId xmlns:a16="http://schemas.microsoft.com/office/drawing/2014/main" id="{D01F4A9D-DADA-A3D3-C8C8-462696CA9C3D}"/>
              </a:ext>
            </a:extLst>
          </p:cNvPr>
          <p:cNvPicPr>
            <a:picLocks noChangeAspect="1"/>
          </p:cNvPicPr>
          <p:nvPr/>
        </p:nvPicPr>
        <p:blipFill>
          <a:blip r:embed="rId10"/>
          <a:stretch>
            <a:fillRect/>
          </a:stretch>
        </p:blipFill>
        <p:spPr>
          <a:xfrm>
            <a:off x="7168909" y="4337612"/>
            <a:ext cx="1295400" cy="1054100"/>
          </a:xfrm>
          <a:prstGeom prst="rect">
            <a:avLst/>
          </a:prstGeom>
        </p:spPr>
      </p:pic>
      <p:pic>
        <p:nvPicPr>
          <p:cNvPr id="6" name="Picture 5">
            <a:extLst>
              <a:ext uri="{FF2B5EF4-FFF2-40B4-BE49-F238E27FC236}">
                <a16:creationId xmlns:a16="http://schemas.microsoft.com/office/drawing/2014/main" id="{8CB4B010-080E-4644-DE8C-9B3CE21FC9B2}"/>
              </a:ext>
            </a:extLst>
          </p:cNvPr>
          <p:cNvPicPr>
            <a:picLocks noChangeAspect="1"/>
          </p:cNvPicPr>
          <p:nvPr/>
        </p:nvPicPr>
        <p:blipFill>
          <a:blip r:embed="rId11"/>
          <a:stretch>
            <a:fillRect/>
          </a:stretch>
        </p:blipFill>
        <p:spPr>
          <a:xfrm>
            <a:off x="1868078" y="4274868"/>
            <a:ext cx="368684" cy="499911"/>
          </a:xfrm>
          <a:prstGeom prst="rect">
            <a:avLst/>
          </a:prstGeom>
        </p:spPr>
      </p:pic>
      <p:pic>
        <p:nvPicPr>
          <p:cNvPr id="7" name="Picture 6">
            <a:extLst>
              <a:ext uri="{FF2B5EF4-FFF2-40B4-BE49-F238E27FC236}">
                <a16:creationId xmlns:a16="http://schemas.microsoft.com/office/drawing/2014/main" id="{66F6D56B-3F1C-EAA3-3357-A727F750B7DC}"/>
              </a:ext>
            </a:extLst>
          </p:cNvPr>
          <p:cNvPicPr>
            <a:picLocks noChangeAspect="1"/>
          </p:cNvPicPr>
          <p:nvPr/>
        </p:nvPicPr>
        <p:blipFill>
          <a:blip r:embed="rId12"/>
          <a:stretch>
            <a:fillRect/>
          </a:stretch>
        </p:blipFill>
        <p:spPr>
          <a:xfrm>
            <a:off x="1204854" y="4260800"/>
            <a:ext cx="374644" cy="507992"/>
          </a:xfrm>
          <a:prstGeom prst="rect">
            <a:avLst/>
          </a:prstGeom>
        </p:spPr>
      </p:pic>
      <p:pic>
        <p:nvPicPr>
          <p:cNvPr id="11" name="Picture 10">
            <a:extLst>
              <a:ext uri="{FF2B5EF4-FFF2-40B4-BE49-F238E27FC236}">
                <a16:creationId xmlns:a16="http://schemas.microsoft.com/office/drawing/2014/main" id="{1D4F3B95-91B3-ED06-41EC-26CEC3BDCB18}"/>
              </a:ext>
            </a:extLst>
          </p:cNvPr>
          <p:cNvPicPr>
            <a:picLocks noChangeAspect="1"/>
          </p:cNvPicPr>
          <p:nvPr/>
        </p:nvPicPr>
        <p:blipFill>
          <a:blip r:embed="rId13"/>
          <a:stretch>
            <a:fillRect/>
          </a:stretch>
        </p:blipFill>
        <p:spPr>
          <a:xfrm>
            <a:off x="1142317" y="4905397"/>
            <a:ext cx="1215322" cy="679900"/>
          </a:xfrm>
          <a:prstGeom prst="rect">
            <a:avLst/>
          </a:prstGeom>
        </p:spPr>
      </p:pic>
    </p:spTree>
    <p:extLst>
      <p:ext uri="{BB962C8B-B14F-4D97-AF65-F5344CB8AC3E}">
        <p14:creationId xmlns:p14="http://schemas.microsoft.com/office/powerpoint/2010/main" val="45510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5E1E8-A222-998F-4B03-6F3F08F65F19}"/>
              </a:ext>
            </a:extLst>
          </p:cNvPr>
          <p:cNvSpPr>
            <a:spLocks noGrp="1"/>
          </p:cNvSpPr>
          <p:nvPr>
            <p:ph type="title"/>
          </p:nvPr>
        </p:nvSpPr>
        <p:spPr/>
        <p:txBody>
          <a:bodyPr/>
          <a:lstStyle/>
          <a:p>
            <a:r>
              <a:rPr lang="en-GB" dirty="0"/>
              <a:t>Connections</a:t>
            </a:r>
          </a:p>
        </p:txBody>
      </p:sp>
      <p:sp>
        <p:nvSpPr>
          <p:cNvPr id="3" name="Content Placeholder 2">
            <a:extLst>
              <a:ext uri="{FF2B5EF4-FFF2-40B4-BE49-F238E27FC236}">
                <a16:creationId xmlns:a16="http://schemas.microsoft.com/office/drawing/2014/main" id="{5F02BC9D-A68A-1815-2728-F0F330EDDACB}"/>
              </a:ext>
            </a:extLst>
          </p:cNvPr>
          <p:cNvSpPr>
            <a:spLocks noGrp="1"/>
          </p:cNvSpPr>
          <p:nvPr>
            <p:ph idx="1"/>
          </p:nvPr>
        </p:nvSpPr>
        <p:spPr>
          <a:xfrm>
            <a:off x="148758" y="878744"/>
            <a:ext cx="6867188" cy="5979255"/>
          </a:xfrm>
        </p:spPr>
        <p:txBody>
          <a:bodyPr/>
          <a:lstStyle/>
          <a:p>
            <a:r>
              <a:rPr lang="en-GB" dirty="0"/>
              <a:t>Crossed Ladders</a:t>
            </a:r>
          </a:p>
          <a:p>
            <a:pPr lvl="1"/>
            <a:r>
              <a:rPr lang="en-GB" dirty="0"/>
              <a:t>In an alley-way one ladder with its foot at the base of one wall, reaches 5 metres up the opposite wall, while a second ladder in the opposite direction reaches 6 metres up the opposite wall. How high is the point where the two ladders cross?</a:t>
            </a:r>
          </a:p>
          <a:p>
            <a:r>
              <a:rPr lang="en-GB" dirty="0"/>
              <a:t>V. Arnold</a:t>
            </a:r>
          </a:p>
          <a:p>
            <a:pPr lvl="1"/>
            <a:r>
              <a:rPr lang="en-GB" dirty="0"/>
              <a:t>Some people leave town A headed for town B and at the same time some people leave town B headed for town A. They all meet at noon, eating lunch together for an hour. They continue their journeys. One group reaches their destination at 7:15 pm, while the other group gets to their destination at 5pm. When did they all start? [V. Arnold]</a:t>
            </a:r>
          </a:p>
          <a:p>
            <a:r>
              <a:rPr lang="en-GB" dirty="0"/>
              <a:t>Medieval Couriers</a:t>
            </a:r>
          </a:p>
          <a:p>
            <a:pPr lvl="1"/>
            <a:r>
              <a:rPr lang="en-GB" dirty="0"/>
              <a:t>A feudal lord sends a messenger to another lord some 10 km away, but one hour later he realises the message needs to be altered, so he sends out a second messenger who travels 2 km per hour faster than the first. Will the second messenger stop the first messenger from delivering the message?</a:t>
            </a:r>
          </a:p>
        </p:txBody>
      </p:sp>
    </p:spTree>
    <p:extLst>
      <p:ext uri="{BB962C8B-B14F-4D97-AF65-F5344CB8AC3E}">
        <p14:creationId xmlns:p14="http://schemas.microsoft.com/office/powerpoint/2010/main" val="50897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D038-19D3-B9BB-B2AA-255BC9FCB0AE}"/>
              </a:ext>
            </a:extLst>
          </p:cNvPr>
          <p:cNvSpPr>
            <a:spLocks noGrp="1"/>
          </p:cNvSpPr>
          <p:nvPr>
            <p:ph type="title"/>
          </p:nvPr>
        </p:nvSpPr>
        <p:spPr/>
        <p:txBody>
          <a:bodyPr/>
          <a:lstStyle/>
          <a:p>
            <a:r>
              <a:rPr lang="en-GB" dirty="0"/>
              <a:t>Cistercian Numerals</a:t>
            </a:r>
          </a:p>
        </p:txBody>
      </p:sp>
      <p:pic>
        <p:nvPicPr>
          <p:cNvPr id="4" name="Picture 3">
            <a:extLst>
              <a:ext uri="{FF2B5EF4-FFF2-40B4-BE49-F238E27FC236}">
                <a16:creationId xmlns:a16="http://schemas.microsoft.com/office/drawing/2014/main" id="{DEE4576E-8E26-0075-1525-207A56776919}"/>
              </a:ext>
            </a:extLst>
          </p:cNvPr>
          <p:cNvPicPr>
            <a:picLocks noChangeAspect="1"/>
          </p:cNvPicPr>
          <p:nvPr/>
        </p:nvPicPr>
        <p:blipFill>
          <a:blip r:embed="rId2"/>
          <a:stretch>
            <a:fillRect/>
          </a:stretch>
        </p:blipFill>
        <p:spPr>
          <a:xfrm>
            <a:off x="1918252" y="909978"/>
            <a:ext cx="7059588" cy="5808874"/>
          </a:xfrm>
          <a:prstGeom prst="rect">
            <a:avLst/>
          </a:prstGeom>
        </p:spPr>
      </p:pic>
      <p:grpSp>
        <p:nvGrpSpPr>
          <p:cNvPr id="13" name="Group 12">
            <a:extLst>
              <a:ext uri="{FF2B5EF4-FFF2-40B4-BE49-F238E27FC236}">
                <a16:creationId xmlns:a16="http://schemas.microsoft.com/office/drawing/2014/main" id="{F098CBD6-EB33-DE7B-4A52-16BFFB59ABCA}"/>
              </a:ext>
            </a:extLst>
          </p:cNvPr>
          <p:cNvGrpSpPr/>
          <p:nvPr/>
        </p:nvGrpSpPr>
        <p:grpSpPr>
          <a:xfrm>
            <a:off x="638089" y="1483000"/>
            <a:ext cx="357808" cy="745435"/>
            <a:chOff x="377687" y="2584174"/>
            <a:chExt cx="357808" cy="745435"/>
          </a:xfrm>
        </p:grpSpPr>
        <p:cxnSp>
          <p:nvCxnSpPr>
            <p:cNvPr id="6" name="Straight Connector 5">
              <a:extLst>
                <a:ext uri="{FF2B5EF4-FFF2-40B4-BE49-F238E27FC236}">
                  <a16:creationId xmlns:a16="http://schemas.microsoft.com/office/drawing/2014/main" id="{B0178627-84A9-CDC9-2418-663C8F74FE9F}"/>
                </a:ext>
              </a:extLst>
            </p:cNvPr>
            <p:cNvCxnSpPr>
              <a:cxnSpLocks/>
            </p:cNvCxnSpPr>
            <p:nvPr/>
          </p:nvCxnSpPr>
          <p:spPr>
            <a:xfrm flipV="1">
              <a:off x="556591" y="2584174"/>
              <a:ext cx="0" cy="7454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AA25B8B-E5AE-8221-B6D6-4D531BCA9426}"/>
                </a:ext>
              </a:extLst>
            </p:cNvPr>
            <p:cNvCxnSpPr>
              <a:cxnSpLocks/>
            </p:cNvCxnSpPr>
            <p:nvPr/>
          </p:nvCxnSpPr>
          <p:spPr>
            <a:xfrm flipV="1">
              <a:off x="377687" y="2584174"/>
              <a:ext cx="178904"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A690508-F172-5C8B-B733-55702EB2BD76}"/>
                </a:ext>
              </a:extLst>
            </p:cNvPr>
            <p:cNvCxnSpPr>
              <a:cxnSpLocks/>
            </p:cNvCxnSpPr>
            <p:nvPr/>
          </p:nvCxnSpPr>
          <p:spPr>
            <a:xfrm flipV="1">
              <a:off x="556591" y="2594113"/>
              <a:ext cx="178904"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88420069-A860-FF42-ADC2-5FE2193C8A96}"/>
              </a:ext>
            </a:extLst>
          </p:cNvPr>
          <p:cNvSpPr txBox="1"/>
          <p:nvPr/>
        </p:nvSpPr>
        <p:spPr>
          <a:xfrm>
            <a:off x="578787" y="2238374"/>
            <a:ext cx="476412" cy="400110"/>
          </a:xfrm>
          <a:prstGeom prst="rect">
            <a:avLst/>
          </a:prstGeom>
          <a:noFill/>
        </p:spPr>
        <p:txBody>
          <a:bodyPr wrap="none" rtlCol="0">
            <a:spAutoFit/>
          </a:bodyPr>
          <a:lstStyle/>
          <a:p>
            <a:pPr algn="l"/>
            <a:r>
              <a:rPr lang="en-GB" sz="2000" dirty="0">
                <a:latin typeface="Chalkboard" charset="0"/>
                <a:ea typeface="Chalkboard" charset="0"/>
                <a:cs typeface="Chalkboard" charset="0"/>
              </a:rPr>
              <a:t>34</a:t>
            </a:r>
          </a:p>
        </p:txBody>
      </p:sp>
      <p:grpSp>
        <p:nvGrpSpPr>
          <p:cNvPr id="15" name="Group 14">
            <a:extLst>
              <a:ext uri="{FF2B5EF4-FFF2-40B4-BE49-F238E27FC236}">
                <a16:creationId xmlns:a16="http://schemas.microsoft.com/office/drawing/2014/main" id="{1D49C241-F3BC-DA43-A82B-0FCF8EAF1DE1}"/>
              </a:ext>
            </a:extLst>
          </p:cNvPr>
          <p:cNvGrpSpPr/>
          <p:nvPr/>
        </p:nvGrpSpPr>
        <p:grpSpPr>
          <a:xfrm>
            <a:off x="546485" y="3051314"/>
            <a:ext cx="496624" cy="745435"/>
            <a:chOff x="298173" y="2584174"/>
            <a:chExt cx="496624" cy="745435"/>
          </a:xfrm>
        </p:grpSpPr>
        <p:cxnSp>
          <p:nvCxnSpPr>
            <p:cNvPr id="16" name="Straight Connector 15">
              <a:extLst>
                <a:ext uri="{FF2B5EF4-FFF2-40B4-BE49-F238E27FC236}">
                  <a16:creationId xmlns:a16="http://schemas.microsoft.com/office/drawing/2014/main" id="{F1B01B2E-140A-8202-4390-1CE331CFADBB}"/>
                </a:ext>
              </a:extLst>
            </p:cNvPr>
            <p:cNvCxnSpPr>
              <a:cxnSpLocks/>
            </p:cNvCxnSpPr>
            <p:nvPr/>
          </p:nvCxnSpPr>
          <p:spPr>
            <a:xfrm flipV="1">
              <a:off x="556591" y="2584174"/>
              <a:ext cx="0" cy="7454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84988C7-837D-305A-15E8-16864D627244}"/>
                </a:ext>
              </a:extLst>
            </p:cNvPr>
            <p:cNvCxnSpPr>
              <a:cxnSpLocks/>
            </p:cNvCxnSpPr>
            <p:nvPr/>
          </p:nvCxnSpPr>
          <p:spPr>
            <a:xfrm>
              <a:off x="298174" y="3029605"/>
              <a:ext cx="25841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57BCFC-3134-4D30-2332-96E8979A8D49}"/>
                </a:ext>
              </a:extLst>
            </p:cNvPr>
            <p:cNvCxnSpPr>
              <a:cxnSpLocks/>
            </p:cNvCxnSpPr>
            <p:nvPr/>
          </p:nvCxnSpPr>
          <p:spPr>
            <a:xfrm flipV="1">
              <a:off x="556591" y="2811860"/>
              <a:ext cx="238206" cy="108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1D8B613-DBD6-05A7-F10B-3E20CEC0748D}"/>
                </a:ext>
              </a:extLst>
            </p:cNvPr>
            <p:cNvCxnSpPr>
              <a:cxnSpLocks/>
            </p:cNvCxnSpPr>
            <p:nvPr/>
          </p:nvCxnSpPr>
          <p:spPr>
            <a:xfrm>
              <a:off x="298173" y="2822713"/>
              <a:ext cx="25841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6929CBD0-7F46-8460-318C-4E04A0C5F2EB}"/>
              </a:ext>
            </a:extLst>
          </p:cNvPr>
          <p:cNvSpPr txBox="1"/>
          <p:nvPr/>
        </p:nvSpPr>
        <p:spPr>
          <a:xfrm>
            <a:off x="477245" y="3828992"/>
            <a:ext cx="768159" cy="400110"/>
          </a:xfrm>
          <a:prstGeom prst="rect">
            <a:avLst/>
          </a:prstGeom>
          <a:noFill/>
        </p:spPr>
        <p:txBody>
          <a:bodyPr wrap="none" rtlCol="0">
            <a:spAutoFit/>
          </a:bodyPr>
          <a:lstStyle/>
          <a:p>
            <a:pPr algn="l"/>
            <a:r>
              <a:rPr lang="en-GB" sz="2000" dirty="0">
                <a:latin typeface="Chalkboard" charset="0"/>
                <a:ea typeface="Chalkboard" charset="0"/>
                <a:cs typeface="Chalkboard" charset="0"/>
              </a:rPr>
              <a:t>2022</a:t>
            </a:r>
          </a:p>
        </p:txBody>
      </p:sp>
      <p:sp>
        <p:nvSpPr>
          <p:cNvPr id="25" name="TextBox 24">
            <a:extLst>
              <a:ext uri="{FF2B5EF4-FFF2-40B4-BE49-F238E27FC236}">
                <a16:creationId xmlns:a16="http://schemas.microsoft.com/office/drawing/2014/main" id="{EAE1A4DA-9061-A1C1-8F2E-23138A03C46E}"/>
              </a:ext>
            </a:extLst>
          </p:cNvPr>
          <p:cNvSpPr txBox="1"/>
          <p:nvPr/>
        </p:nvSpPr>
        <p:spPr>
          <a:xfrm>
            <a:off x="86466" y="4261345"/>
            <a:ext cx="1831786" cy="646331"/>
          </a:xfrm>
          <a:prstGeom prst="rect">
            <a:avLst/>
          </a:prstGeom>
          <a:noFill/>
        </p:spPr>
        <p:txBody>
          <a:bodyPr wrap="square" rtlCol="0">
            <a:spAutoFit/>
          </a:bodyPr>
          <a:lstStyle/>
          <a:p>
            <a:pPr algn="ctr"/>
            <a:r>
              <a:rPr lang="en-GB" dirty="0">
                <a:latin typeface="Chalkboard" charset="0"/>
                <a:ea typeface="Chalkboard" charset="0"/>
                <a:cs typeface="Chalkboard" charset="0"/>
              </a:rPr>
              <a:t>Can you discern a ‘logic’?</a:t>
            </a:r>
          </a:p>
        </p:txBody>
      </p:sp>
      <p:sp>
        <p:nvSpPr>
          <p:cNvPr id="27" name="Rounded Rectangle 26">
            <a:extLst>
              <a:ext uri="{FF2B5EF4-FFF2-40B4-BE49-F238E27FC236}">
                <a16:creationId xmlns:a16="http://schemas.microsoft.com/office/drawing/2014/main" id="{8398C867-755B-C082-14AF-224E351E16E0}"/>
              </a:ext>
            </a:extLst>
          </p:cNvPr>
          <p:cNvSpPr/>
          <p:nvPr/>
        </p:nvSpPr>
        <p:spPr>
          <a:xfrm>
            <a:off x="-6964" y="4868885"/>
            <a:ext cx="2183633" cy="570241"/>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What strikes you?</a:t>
            </a:r>
          </a:p>
        </p:txBody>
      </p:sp>
      <p:sp>
        <p:nvSpPr>
          <p:cNvPr id="19" name="Rounded Rectangle 18">
            <a:extLst>
              <a:ext uri="{FF2B5EF4-FFF2-40B4-BE49-F238E27FC236}">
                <a16:creationId xmlns:a16="http://schemas.microsoft.com/office/drawing/2014/main" id="{627EEAFF-88DC-7090-38CF-0CD8E1E16C07}"/>
              </a:ext>
            </a:extLst>
          </p:cNvPr>
          <p:cNvSpPr/>
          <p:nvPr/>
        </p:nvSpPr>
        <p:spPr>
          <a:xfrm>
            <a:off x="86467" y="5370765"/>
            <a:ext cx="1601656" cy="570241"/>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Symmetries?</a:t>
            </a:r>
          </a:p>
        </p:txBody>
      </p:sp>
      <p:sp>
        <p:nvSpPr>
          <p:cNvPr id="26" name="Rounded Rectangle 25">
            <a:extLst>
              <a:ext uri="{FF2B5EF4-FFF2-40B4-BE49-F238E27FC236}">
                <a16:creationId xmlns:a16="http://schemas.microsoft.com/office/drawing/2014/main" id="{3BB3D8A8-B5B7-7940-D24A-BB2B413E4B9A}"/>
              </a:ext>
            </a:extLst>
          </p:cNvPr>
          <p:cNvSpPr/>
          <p:nvPr/>
        </p:nvSpPr>
        <p:spPr>
          <a:xfrm>
            <a:off x="-2913" y="5874901"/>
            <a:ext cx="1921166" cy="570241"/>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No need for a 0</a:t>
            </a:r>
          </a:p>
        </p:txBody>
      </p:sp>
    </p:spTree>
    <p:extLst>
      <p:ext uri="{BB962C8B-B14F-4D97-AF65-F5344CB8AC3E}">
        <p14:creationId xmlns:p14="http://schemas.microsoft.com/office/powerpoint/2010/main" val="224687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p:bldP spid="25" grpId="0"/>
      <p:bldP spid="27" grpId="0" animBg="1"/>
      <p:bldP spid="19"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55A5C-DD5F-6241-9A0E-93D8A91E1F6E}"/>
              </a:ext>
            </a:extLst>
          </p:cNvPr>
          <p:cNvSpPr>
            <a:spLocks noGrp="1"/>
          </p:cNvSpPr>
          <p:nvPr>
            <p:ph type="title"/>
          </p:nvPr>
        </p:nvSpPr>
        <p:spPr/>
        <p:txBody>
          <a:bodyPr/>
          <a:lstStyle/>
          <a:p>
            <a:r>
              <a:rPr lang="en-GB" dirty="0"/>
              <a:t>Abstract</a:t>
            </a:r>
          </a:p>
        </p:txBody>
      </p:sp>
      <p:sp>
        <p:nvSpPr>
          <p:cNvPr id="3" name="Content Placeholder 2">
            <a:extLst>
              <a:ext uri="{FF2B5EF4-FFF2-40B4-BE49-F238E27FC236}">
                <a16:creationId xmlns:a16="http://schemas.microsoft.com/office/drawing/2014/main" id="{41DAC12A-0A4A-ED47-B848-C8CB8339EA56}"/>
              </a:ext>
            </a:extLst>
          </p:cNvPr>
          <p:cNvSpPr>
            <a:spLocks noGrp="1"/>
          </p:cNvSpPr>
          <p:nvPr>
            <p:ph idx="1"/>
          </p:nvPr>
        </p:nvSpPr>
        <p:spPr/>
        <p:txBody>
          <a:bodyPr/>
          <a:lstStyle/>
          <a:p>
            <a:r>
              <a:rPr lang="en-GB" dirty="0"/>
              <a:t>Participants will be invited to engage in mathematical tasks which highlight aspects of mathematical thinking, and which offer experience of pleasure arising from beautiful mathematics, all within the scope of the mathematics curriculum.</a:t>
            </a:r>
          </a:p>
        </p:txBody>
      </p:sp>
    </p:spTree>
    <p:extLst>
      <p:ext uri="{BB962C8B-B14F-4D97-AF65-F5344CB8AC3E}">
        <p14:creationId xmlns:p14="http://schemas.microsoft.com/office/powerpoint/2010/main" val="4244057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7A580-8C07-C269-C7EE-F8A360B4D60F}"/>
              </a:ext>
            </a:extLst>
          </p:cNvPr>
          <p:cNvSpPr>
            <a:spLocks noGrp="1"/>
          </p:cNvSpPr>
          <p:nvPr>
            <p:ph type="title"/>
          </p:nvPr>
        </p:nvSpPr>
        <p:spPr/>
        <p:txBody>
          <a:bodyPr/>
          <a:lstStyle/>
          <a:p>
            <a:r>
              <a:rPr lang="en-GB" dirty="0"/>
              <a:t>Dragon Curves</a:t>
            </a:r>
          </a:p>
        </p:txBody>
      </p:sp>
      <p:sp>
        <p:nvSpPr>
          <p:cNvPr id="3" name="Content Placeholder 2">
            <a:extLst>
              <a:ext uri="{FF2B5EF4-FFF2-40B4-BE49-F238E27FC236}">
                <a16:creationId xmlns:a16="http://schemas.microsoft.com/office/drawing/2014/main" id="{A0CCB2CA-06CD-EE61-4A58-055E0BEDB7D5}"/>
              </a:ext>
            </a:extLst>
          </p:cNvPr>
          <p:cNvSpPr>
            <a:spLocks noGrp="1"/>
          </p:cNvSpPr>
          <p:nvPr>
            <p:ph idx="1"/>
          </p:nvPr>
        </p:nvSpPr>
        <p:spPr>
          <a:xfrm>
            <a:off x="481263" y="1094873"/>
            <a:ext cx="8181474" cy="3006071"/>
          </a:xfrm>
        </p:spPr>
        <p:txBody>
          <a:bodyPr/>
          <a:lstStyle/>
          <a:p>
            <a:r>
              <a:rPr lang="en-GB" dirty="0"/>
              <a:t>Take a strip of paper</a:t>
            </a:r>
          </a:p>
          <a:p>
            <a:r>
              <a:rPr lang="en-GB" dirty="0"/>
              <a:t>Fold it in half by passing Right-hand end on top of the Left end. Crease it.</a:t>
            </a:r>
          </a:p>
          <a:p>
            <a:r>
              <a:rPr lang="en-GB" dirty="0"/>
              <a:t>Repeat this operation as many times as you can, Right onto Left.</a:t>
            </a:r>
          </a:p>
          <a:p>
            <a:r>
              <a:rPr lang="en-GB" dirty="0"/>
              <a:t>Open the strip up and make each crease a right-angle.</a:t>
            </a:r>
            <a:br>
              <a:rPr lang="en-GB" dirty="0"/>
            </a:br>
            <a:r>
              <a:rPr lang="en-GB" dirty="0"/>
              <a:t>(You may have to re-crease some of the later creases)</a:t>
            </a:r>
          </a:p>
          <a:p>
            <a:r>
              <a:rPr lang="en-GB" dirty="0"/>
              <a:t>Place the strip on a flat surface so you can see the edge.</a:t>
            </a:r>
          </a:p>
          <a:p>
            <a:r>
              <a:rPr lang="en-GB" dirty="0"/>
              <a:t>Smile! You have a (little) Dragon Curve.</a:t>
            </a:r>
          </a:p>
        </p:txBody>
      </p:sp>
      <p:sp>
        <p:nvSpPr>
          <p:cNvPr id="14" name="Rounded Rectangle 13">
            <a:extLst>
              <a:ext uri="{FF2B5EF4-FFF2-40B4-BE49-F238E27FC236}">
                <a16:creationId xmlns:a16="http://schemas.microsoft.com/office/drawing/2014/main" id="{9197D620-EDC4-9303-541F-5B8670716A9B}"/>
              </a:ext>
            </a:extLst>
          </p:cNvPr>
          <p:cNvSpPr/>
          <p:nvPr/>
        </p:nvSpPr>
        <p:spPr>
          <a:xfrm>
            <a:off x="4200525" y="365127"/>
            <a:ext cx="3869830" cy="949323"/>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In Pairs:</a:t>
            </a:r>
            <a:br>
              <a:rPr lang="en-GB" sz="2000" dirty="0">
                <a:solidFill>
                  <a:srgbClr val="0432FF"/>
                </a:solidFill>
              </a:rPr>
            </a:br>
            <a:r>
              <a:rPr lang="en-GB" sz="2000" dirty="0">
                <a:solidFill>
                  <a:srgbClr val="0432FF"/>
                </a:solidFill>
              </a:rPr>
              <a:t>one of you perform the following sequence of actions on one strip</a:t>
            </a:r>
          </a:p>
        </p:txBody>
      </p:sp>
      <p:pic>
        <p:nvPicPr>
          <p:cNvPr id="15" name="Picture 14">
            <a:extLst>
              <a:ext uri="{FF2B5EF4-FFF2-40B4-BE49-F238E27FC236}">
                <a16:creationId xmlns:a16="http://schemas.microsoft.com/office/drawing/2014/main" id="{A6584DA5-BC29-5B59-CD92-29A66E769203}"/>
              </a:ext>
            </a:extLst>
          </p:cNvPr>
          <p:cNvPicPr>
            <a:picLocks noChangeAspect="1"/>
          </p:cNvPicPr>
          <p:nvPr/>
        </p:nvPicPr>
        <p:blipFill>
          <a:blip r:embed="rId2"/>
          <a:stretch>
            <a:fillRect/>
          </a:stretch>
        </p:blipFill>
        <p:spPr>
          <a:xfrm>
            <a:off x="481263" y="4394994"/>
            <a:ext cx="8026400" cy="1752600"/>
          </a:xfrm>
          <a:prstGeom prst="rect">
            <a:avLst/>
          </a:prstGeom>
        </p:spPr>
      </p:pic>
    </p:spTree>
    <p:extLst>
      <p:ext uri="{BB962C8B-B14F-4D97-AF65-F5344CB8AC3E}">
        <p14:creationId xmlns:p14="http://schemas.microsoft.com/office/powerpoint/2010/main" val="94457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B20E5-CE25-F8B7-2BC1-2EF2FAB1FD6A}"/>
              </a:ext>
            </a:extLst>
          </p:cNvPr>
          <p:cNvSpPr>
            <a:spLocks noGrp="1"/>
          </p:cNvSpPr>
          <p:nvPr>
            <p:ph type="title"/>
          </p:nvPr>
        </p:nvSpPr>
        <p:spPr/>
        <p:txBody>
          <a:bodyPr/>
          <a:lstStyle/>
          <a:p>
            <a:r>
              <a:rPr lang="en-GB" dirty="0"/>
              <a:t>More Dragon Curves</a:t>
            </a:r>
          </a:p>
        </p:txBody>
      </p:sp>
      <p:pic>
        <p:nvPicPr>
          <p:cNvPr id="4" name="Picture 3">
            <a:extLst>
              <a:ext uri="{FF2B5EF4-FFF2-40B4-BE49-F238E27FC236}">
                <a16:creationId xmlns:a16="http://schemas.microsoft.com/office/drawing/2014/main" id="{3F33F460-CBC6-4D39-F753-660E35F894D6}"/>
              </a:ext>
            </a:extLst>
          </p:cNvPr>
          <p:cNvPicPr>
            <a:picLocks noChangeAspect="1"/>
          </p:cNvPicPr>
          <p:nvPr/>
        </p:nvPicPr>
        <p:blipFill>
          <a:blip r:embed="rId2"/>
          <a:stretch>
            <a:fillRect/>
          </a:stretch>
        </p:blipFill>
        <p:spPr>
          <a:xfrm>
            <a:off x="1587500" y="1905000"/>
            <a:ext cx="5969000" cy="4114800"/>
          </a:xfrm>
          <a:prstGeom prst="rect">
            <a:avLst/>
          </a:prstGeom>
        </p:spPr>
      </p:pic>
      <p:pic>
        <p:nvPicPr>
          <p:cNvPr id="5" name="Picture 4">
            <a:extLst>
              <a:ext uri="{FF2B5EF4-FFF2-40B4-BE49-F238E27FC236}">
                <a16:creationId xmlns:a16="http://schemas.microsoft.com/office/drawing/2014/main" id="{6592CAC1-B168-254C-1CA6-12F4BE096117}"/>
              </a:ext>
            </a:extLst>
          </p:cNvPr>
          <p:cNvPicPr>
            <a:picLocks noChangeAspect="1"/>
          </p:cNvPicPr>
          <p:nvPr/>
        </p:nvPicPr>
        <p:blipFill>
          <a:blip r:embed="rId3"/>
          <a:stretch>
            <a:fillRect/>
          </a:stretch>
        </p:blipFill>
        <p:spPr>
          <a:xfrm>
            <a:off x="1587500" y="1905000"/>
            <a:ext cx="5969000" cy="4114800"/>
          </a:xfrm>
          <a:prstGeom prst="rect">
            <a:avLst/>
          </a:prstGeom>
        </p:spPr>
      </p:pic>
      <p:pic>
        <p:nvPicPr>
          <p:cNvPr id="6" name="Picture 5">
            <a:extLst>
              <a:ext uri="{FF2B5EF4-FFF2-40B4-BE49-F238E27FC236}">
                <a16:creationId xmlns:a16="http://schemas.microsoft.com/office/drawing/2014/main" id="{94DA892D-E883-97A6-4CC9-93D01436D186}"/>
              </a:ext>
            </a:extLst>
          </p:cNvPr>
          <p:cNvPicPr>
            <a:picLocks noChangeAspect="1"/>
          </p:cNvPicPr>
          <p:nvPr/>
        </p:nvPicPr>
        <p:blipFill>
          <a:blip r:embed="rId4"/>
          <a:stretch>
            <a:fillRect/>
          </a:stretch>
        </p:blipFill>
        <p:spPr>
          <a:xfrm>
            <a:off x="1587500" y="1905000"/>
            <a:ext cx="5969000" cy="4114800"/>
          </a:xfrm>
          <a:prstGeom prst="rect">
            <a:avLst/>
          </a:prstGeom>
        </p:spPr>
      </p:pic>
      <p:pic>
        <p:nvPicPr>
          <p:cNvPr id="7" name="Picture 6">
            <a:extLst>
              <a:ext uri="{FF2B5EF4-FFF2-40B4-BE49-F238E27FC236}">
                <a16:creationId xmlns:a16="http://schemas.microsoft.com/office/drawing/2014/main" id="{34BB6046-F66C-2326-9375-8691BFDA82A7}"/>
              </a:ext>
            </a:extLst>
          </p:cNvPr>
          <p:cNvPicPr>
            <a:picLocks noChangeAspect="1"/>
          </p:cNvPicPr>
          <p:nvPr/>
        </p:nvPicPr>
        <p:blipFill>
          <a:blip r:embed="rId5"/>
          <a:stretch>
            <a:fillRect/>
          </a:stretch>
        </p:blipFill>
        <p:spPr>
          <a:xfrm>
            <a:off x="1587500" y="1905000"/>
            <a:ext cx="5969000" cy="4114800"/>
          </a:xfrm>
          <a:prstGeom prst="rect">
            <a:avLst/>
          </a:prstGeom>
        </p:spPr>
      </p:pic>
      <p:pic>
        <p:nvPicPr>
          <p:cNvPr id="8" name="Picture 7">
            <a:extLst>
              <a:ext uri="{FF2B5EF4-FFF2-40B4-BE49-F238E27FC236}">
                <a16:creationId xmlns:a16="http://schemas.microsoft.com/office/drawing/2014/main" id="{489E8FF2-F517-17CA-64C2-497D80EE4837}"/>
              </a:ext>
            </a:extLst>
          </p:cNvPr>
          <p:cNvPicPr>
            <a:picLocks noChangeAspect="1"/>
          </p:cNvPicPr>
          <p:nvPr/>
        </p:nvPicPr>
        <p:blipFill>
          <a:blip r:embed="rId6"/>
          <a:stretch>
            <a:fillRect/>
          </a:stretch>
        </p:blipFill>
        <p:spPr>
          <a:xfrm>
            <a:off x="1587500" y="1905000"/>
            <a:ext cx="5969000" cy="4114800"/>
          </a:xfrm>
          <a:prstGeom prst="rect">
            <a:avLst/>
          </a:prstGeom>
        </p:spPr>
      </p:pic>
      <p:pic>
        <p:nvPicPr>
          <p:cNvPr id="9" name="Picture 8">
            <a:extLst>
              <a:ext uri="{FF2B5EF4-FFF2-40B4-BE49-F238E27FC236}">
                <a16:creationId xmlns:a16="http://schemas.microsoft.com/office/drawing/2014/main" id="{743DBACA-63BD-47B2-BAF5-E4BDC7FA233F}"/>
              </a:ext>
            </a:extLst>
          </p:cNvPr>
          <p:cNvPicPr>
            <a:picLocks noChangeAspect="1"/>
          </p:cNvPicPr>
          <p:nvPr/>
        </p:nvPicPr>
        <p:blipFill>
          <a:blip r:embed="rId7"/>
          <a:stretch>
            <a:fillRect/>
          </a:stretch>
        </p:blipFill>
        <p:spPr>
          <a:xfrm>
            <a:off x="1587500" y="1905000"/>
            <a:ext cx="5969000" cy="4114800"/>
          </a:xfrm>
          <a:prstGeom prst="rect">
            <a:avLst/>
          </a:prstGeom>
        </p:spPr>
      </p:pic>
      <p:pic>
        <p:nvPicPr>
          <p:cNvPr id="10" name="Picture 9">
            <a:extLst>
              <a:ext uri="{FF2B5EF4-FFF2-40B4-BE49-F238E27FC236}">
                <a16:creationId xmlns:a16="http://schemas.microsoft.com/office/drawing/2014/main" id="{35E3CA38-4D94-BD4E-CDB1-C5631057E815}"/>
              </a:ext>
            </a:extLst>
          </p:cNvPr>
          <p:cNvPicPr>
            <a:picLocks noChangeAspect="1"/>
          </p:cNvPicPr>
          <p:nvPr/>
        </p:nvPicPr>
        <p:blipFill>
          <a:blip r:embed="rId8"/>
          <a:stretch>
            <a:fillRect/>
          </a:stretch>
        </p:blipFill>
        <p:spPr>
          <a:xfrm>
            <a:off x="1587500" y="1905000"/>
            <a:ext cx="5969000" cy="4114800"/>
          </a:xfrm>
          <a:prstGeom prst="rect">
            <a:avLst/>
          </a:prstGeom>
        </p:spPr>
      </p:pic>
      <p:pic>
        <p:nvPicPr>
          <p:cNvPr id="11" name="Picture 10">
            <a:extLst>
              <a:ext uri="{FF2B5EF4-FFF2-40B4-BE49-F238E27FC236}">
                <a16:creationId xmlns:a16="http://schemas.microsoft.com/office/drawing/2014/main" id="{16305F3E-EDD5-191C-9ECE-752D59C21E09}"/>
              </a:ext>
            </a:extLst>
          </p:cNvPr>
          <p:cNvPicPr>
            <a:picLocks noChangeAspect="1"/>
          </p:cNvPicPr>
          <p:nvPr/>
        </p:nvPicPr>
        <p:blipFill>
          <a:blip r:embed="rId9"/>
          <a:stretch>
            <a:fillRect/>
          </a:stretch>
        </p:blipFill>
        <p:spPr>
          <a:xfrm>
            <a:off x="1587500" y="1905000"/>
            <a:ext cx="5969000" cy="4114800"/>
          </a:xfrm>
          <a:prstGeom prst="rect">
            <a:avLst/>
          </a:prstGeom>
        </p:spPr>
      </p:pic>
    </p:spTree>
    <p:extLst>
      <p:ext uri="{BB962C8B-B14F-4D97-AF65-F5344CB8AC3E}">
        <p14:creationId xmlns:p14="http://schemas.microsoft.com/office/powerpoint/2010/main" val="41051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84079E5-62F1-D76F-318E-7E4E2149A3DB}"/>
              </a:ext>
            </a:extLst>
          </p:cNvPr>
          <p:cNvPicPr>
            <a:picLocks noChangeAspect="1"/>
          </p:cNvPicPr>
          <p:nvPr/>
        </p:nvPicPr>
        <p:blipFill>
          <a:blip r:embed="rId2"/>
          <a:stretch>
            <a:fillRect/>
          </a:stretch>
        </p:blipFill>
        <p:spPr>
          <a:xfrm flipH="1">
            <a:off x="6154139" y="1242247"/>
            <a:ext cx="2819400" cy="2438400"/>
          </a:xfrm>
          <a:prstGeom prst="rect">
            <a:avLst/>
          </a:prstGeom>
        </p:spPr>
      </p:pic>
      <p:pic>
        <p:nvPicPr>
          <p:cNvPr id="22" name="Picture 21">
            <a:extLst>
              <a:ext uri="{FF2B5EF4-FFF2-40B4-BE49-F238E27FC236}">
                <a16:creationId xmlns:a16="http://schemas.microsoft.com/office/drawing/2014/main" id="{A42FE71A-755E-0599-C323-34E9FFE20806}"/>
              </a:ext>
            </a:extLst>
          </p:cNvPr>
          <p:cNvPicPr>
            <a:picLocks noChangeAspect="1"/>
          </p:cNvPicPr>
          <p:nvPr/>
        </p:nvPicPr>
        <p:blipFill>
          <a:blip r:embed="rId3"/>
          <a:stretch>
            <a:fillRect/>
          </a:stretch>
        </p:blipFill>
        <p:spPr>
          <a:xfrm flipH="1">
            <a:off x="3237431" y="1431097"/>
            <a:ext cx="2781300" cy="1803400"/>
          </a:xfrm>
          <a:prstGeom prst="rect">
            <a:avLst/>
          </a:prstGeom>
        </p:spPr>
      </p:pic>
      <p:sp>
        <p:nvSpPr>
          <p:cNvPr id="2" name="Title 1">
            <a:extLst>
              <a:ext uri="{FF2B5EF4-FFF2-40B4-BE49-F238E27FC236}">
                <a16:creationId xmlns:a16="http://schemas.microsoft.com/office/drawing/2014/main" id="{D2A7A580-8C07-C269-C7EE-F8A360B4D60F}"/>
              </a:ext>
            </a:extLst>
          </p:cNvPr>
          <p:cNvSpPr>
            <a:spLocks noGrp="1"/>
          </p:cNvSpPr>
          <p:nvPr>
            <p:ph type="title"/>
          </p:nvPr>
        </p:nvSpPr>
        <p:spPr/>
        <p:txBody>
          <a:bodyPr/>
          <a:lstStyle/>
          <a:p>
            <a:r>
              <a:rPr lang="en-GB" dirty="0"/>
              <a:t>Investigating Dragon Curves</a:t>
            </a:r>
          </a:p>
        </p:txBody>
      </p:sp>
      <p:sp>
        <p:nvSpPr>
          <p:cNvPr id="3" name="Content Placeholder 2">
            <a:extLst>
              <a:ext uri="{FF2B5EF4-FFF2-40B4-BE49-F238E27FC236}">
                <a16:creationId xmlns:a16="http://schemas.microsoft.com/office/drawing/2014/main" id="{A0CCB2CA-06CD-EE61-4A58-055E0BEDB7D5}"/>
              </a:ext>
            </a:extLst>
          </p:cNvPr>
          <p:cNvSpPr>
            <a:spLocks noGrp="1"/>
          </p:cNvSpPr>
          <p:nvPr>
            <p:ph idx="1"/>
          </p:nvPr>
        </p:nvSpPr>
        <p:spPr>
          <a:xfrm>
            <a:off x="481263" y="1094874"/>
            <a:ext cx="8492276" cy="453020"/>
          </a:xfrm>
        </p:spPr>
        <p:txBody>
          <a:bodyPr/>
          <a:lstStyle/>
          <a:p>
            <a:r>
              <a:rPr lang="en-GB" dirty="0"/>
              <a:t>Take it step by step</a:t>
            </a:r>
          </a:p>
        </p:txBody>
      </p:sp>
      <p:pic>
        <p:nvPicPr>
          <p:cNvPr id="4" name="Picture 3">
            <a:extLst>
              <a:ext uri="{FF2B5EF4-FFF2-40B4-BE49-F238E27FC236}">
                <a16:creationId xmlns:a16="http://schemas.microsoft.com/office/drawing/2014/main" id="{54430910-E4CA-49EA-4FEC-6D436FAE9E97}"/>
              </a:ext>
            </a:extLst>
          </p:cNvPr>
          <p:cNvPicPr>
            <a:picLocks noChangeAspect="1"/>
          </p:cNvPicPr>
          <p:nvPr/>
        </p:nvPicPr>
        <p:blipFill>
          <a:blip r:embed="rId4"/>
          <a:stretch>
            <a:fillRect/>
          </a:stretch>
        </p:blipFill>
        <p:spPr>
          <a:xfrm>
            <a:off x="117007" y="3410097"/>
            <a:ext cx="2834079" cy="1953706"/>
          </a:xfrm>
          <a:prstGeom prst="rect">
            <a:avLst/>
          </a:prstGeom>
        </p:spPr>
      </p:pic>
      <p:sp>
        <p:nvSpPr>
          <p:cNvPr id="7" name="TextBox 6">
            <a:extLst>
              <a:ext uri="{FF2B5EF4-FFF2-40B4-BE49-F238E27FC236}">
                <a16:creationId xmlns:a16="http://schemas.microsoft.com/office/drawing/2014/main" id="{EDFC27A4-80EA-5266-7210-63DCB7378541}"/>
              </a:ext>
            </a:extLst>
          </p:cNvPr>
          <p:cNvSpPr txBox="1"/>
          <p:nvPr/>
        </p:nvSpPr>
        <p:spPr>
          <a:xfrm>
            <a:off x="309646" y="5551214"/>
            <a:ext cx="8730532" cy="400110"/>
          </a:xfrm>
          <a:prstGeom prst="rect">
            <a:avLst/>
          </a:prstGeom>
          <a:noFill/>
        </p:spPr>
        <p:txBody>
          <a:bodyPr wrap="none" rtlCol="0">
            <a:spAutoFit/>
          </a:bodyPr>
          <a:lstStyle/>
          <a:p>
            <a:pPr algn="l"/>
            <a:r>
              <a:rPr lang="en-GB" sz="2000" dirty="0">
                <a:latin typeface="Chalkboard" charset="0"/>
                <a:ea typeface="Chalkboard" charset="0"/>
                <a:cs typeface="Chalkboard" charset="0"/>
              </a:rPr>
              <a:t>What do you need to attend to so that you can ‘see’ the folding process?</a:t>
            </a:r>
          </a:p>
        </p:txBody>
      </p:sp>
      <p:sp>
        <p:nvSpPr>
          <p:cNvPr id="8" name="TextBox 7">
            <a:extLst>
              <a:ext uri="{FF2B5EF4-FFF2-40B4-BE49-F238E27FC236}">
                <a16:creationId xmlns:a16="http://schemas.microsoft.com/office/drawing/2014/main" id="{F9C16207-EF26-06FC-1423-87E6A60587E9}"/>
              </a:ext>
            </a:extLst>
          </p:cNvPr>
          <p:cNvSpPr txBox="1"/>
          <p:nvPr/>
        </p:nvSpPr>
        <p:spPr>
          <a:xfrm>
            <a:off x="1495414" y="4966535"/>
            <a:ext cx="31771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L</a:t>
            </a:r>
          </a:p>
        </p:txBody>
      </p:sp>
      <p:sp>
        <p:nvSpPr>
          <p:cNvPr id="9" name="TextBox 8">
            <a:extLst>
              <a:ext uri="{FF2B5EF4-FFF2-40B4-BE49-F238E27FC236}">
                <a16:creationId xmlns:a16="http://schemas.microsoft.com/office/drawing/2014/main" id="{6E25AAC7-E4A4-2F7F-4679-2BA428C35847}"/>
              </a:ext>
            </a:extLst>
          </p:cNvPr>
          <p:cNvSpPr txBox="1"/>
          <p:nvPr/>
        </p:nvSpPr>
        <p:spPr>
          <a:xfrm>
            <a:off x="4184654" y="2966994"/>
            <a:ext cx="611065" cy="400110"/>
          </a:xfrm>
          <a:prstGeom prst="rect">
            <a:avLst/>
          </a:prstGeom>
          <a:noFill/>
        </p:spPr>
        <p:txBody>
          <a:bodyPr wrap="none" rtlCol="0">
            <a:spAutoFit/>
          </a:bodyPr>
          <a:lstStyle/>
          <a:p>
            <a:pPr algn="l"/>
            <a:r>
              <a:rPr lang="en-GB" sz="2000" dirty="0">
                <a:solidFill>
                  <a:srgbClr val="FF0000"/>
                </a:solidFill>
                <a:latin typeface="Chalkboard" charset="0"/>
                <a:ea typeface="Chalkboard" charset="0"/>
                <a:cs typeface="Chalkboard" charset="0"/>
              </a:rPr>
              <a:t>L</a:t>
            </a:r>
            <a:r>
              <a:rPr lang="en-GB" sz="2000" dirty="0">
                <a:latin typeface="Chalkboard" charset="0"/>
                <a:ea typeface="Chalkboard" charset="0"/>
                <a:cs typeface="Chalkboard" charset="0"/>
              </a:rPr>
              <a:t>L</a:t>
            </a:r>
            <a:r>
              <a:rPr lang="en-GB" sz="2000" dirty="0">
                <a:solidFill>
                  <a:srgbClr val="FF0000"/>
                </a:solidFill>
                <a:latin typeface="Chalkboard" charset="0"/>
                <a:ea typeface="Chalkboard" charset="0"/>
                <a:cs typeface="Chalkboard" charset="0"/>
              </a:rPr>
              <a:t>R</a:t>
            </a:r>
          </a:p>
        </p:txBody>
      </p:sp>
      <p:sp>
        <p:nvSpPr>
          <p:cNvPr id="11" name="TextBox 10">
            <a:extLst>
              <a:ext uri="{FF2B5EF4-FFF2-40B4-BE49-F238E27FC236}">
                <a16:creationId xmlns:a16="http://schemas.microsoft.com/office/drawing/2014/main" id="{476DB3E6-4953-A1AC-E68C-3FFE12144200}"/>
              </a:ext>
            </a:extLst>
          </p:cNvPr>
          <p:cNvSpPr txBox="1"/>
          <p:nvPr/>
        </p:nvSpPr>
        <p:spPr>
          <a:xfrm>
            <a:off x="7481974" y="3118384"/>
            <a:ext cx="1393330" cy="400110"/>
          </a:xfrm>
          <a:prstGeom prst="rect">
            <a:avLst/>
          </a:prstGeom>
          <a:noFill/>
        </p:spPr>
        <p:txBody>
          <a:bodyPr wrap="none" rtlCol="0">
            <a:spAutoFit/>
          </a:bodyPr>
          <a:lstStyle/>
          <a:p>
            <a:pPr algn="l"/>
            <a:r>
              <a:rPr lang="en-GB" sz="2000" dirty="0">
                <a:solidFill>
                  <a:srgbClr val="0432FF"/>
                </a:solidFill>
                <a:latin typeface="Chalkboard" charset="0"/>
                <a:ea typeface="Chalkboard" charset="0"/>
                <a:cs typeface="Chalkboard" charset="0"/>
              </a:rPr>
              <a:t>L</a:t>
            </a:r>
            <a:r>
              <a:rPr lang="en-GB" sz="2000" dirty="0">
                <a:solidFill>
                  <a:srgbClr val="FF0000"/>
                </a:solidFill>
                <a:latin typeface="Chalkboard" charset="0"/>
                <a:ea typeface="Chalkboard" charset="0"/>
                <a:cs typeface="Chalkboard" charset="0"/>
              </a:rPr>
              <a:t>L</a:t>
            </a:r>
            <a:r>
              <a:rPr lang="en-GB" sz="2000" dirty="0">
                <a:solidFill>
                  <a:srgbClr val="0432FF"/>
                </a:solidFill>
                <a:latin typeface="Chalkboard" charset="0"/>
                <a:ea typeface="Chalkboard" charset="0"/>
                <a:cs typeface="Chalkboard" charset="0"/>
              </a:rPr>
              <a:t>R</a:t>
            </a:r>
            <a:r>
              <a:rPr lang="en-GB" sz="2000" dirty="0">
                <a:latin typeface="Chalkboard" charset="0"/>
                <a:ea typeface="Chalkboard" charset="0"/>
                <a:cs typeface="Chalkboard" charset="0"/>
              </a:rPr>
              <a:t> L </a:t>
            </a:r>
            <a:r>
              <a:rPr lang="en-GB" sz="2000" dirty="0">
                <a:solidFill>
                  <a:srgbClr val="0432FF"/>
                </a:solidFill>
                <a:latin typeface="Chalkboard" charset="0"/>
                <a:ea typeface="Chalkboard" charset="0"/>
                <a:cs typeface="Chalkboard" charset="0"/>
              </a:rPr>
              <a:t>L</a:t>
            </a:r>
            <a:r>
              <a:rPr lang="en-GB" sz="2000" dirty="0">
                <a:solidFill>
                  <a:srgbClr val="FF0000"/>
                </a:solidFill>
                <a:latin typeface="Chalkboard" charset="0"/>
                <a:ea typeface="Chalkboard" charset="0"/>
                <a:cs typeface="Chalkboard" charset="0"/>
              </a:rPr>
              <a:t>R</a:t>
            </a:r>
            <a:r>
              <a:rPr lang="en-GB" sz="2000" dirty="0">
                <a:solidFill>
                  <a:srgbClr val="0432FF"/>
                </a:solidFill>
                <a:latin typeface="Chalkboard" charset="0"/>
                <a:ea typeface="Chalkboard" charset="0"/>
                <a:cs typeface="Chalkboard" charset="0"/>
              </a:rPr>
              <a:t>R</a:t>
            </a:r>
          </a:p>
        </p:txBody>
      </p:sp>
      <p:sp>
        <p:nvSpPr>
          <p:cNvPr id="12" name="TextBox 11">
            <a:extLst>
              <a:ext uri="{FF2B5EF4-FFF2-40B4-BE49-F238E27FC236}">
                <a16:creationId xmlns:a16="http://schemas.microsoft.com/office/drawing/2014/main" id="{28FE31EC-83A0-6D7A-EE45-77577A45F418}"/>
              </a:ext>
            </a:extLst>
          </p:cNvPr>
          <p:cNvSpPr txBox="1"/>
          <p:nvPr/>
        </p:nvSpPr>
        <p:spPr>
          <a:xfrm>
            <a:off x="5210967" y="6139063"/>
            <a:ext cx="3348994" cy="400110"/>
          </a:xfrm>
          <a:prstGeom prst="rect">
            <a:avLst/>
          </a:prstGeom>
          <a:noFill/>
        </p:spPr>
        <p:txBody>
          <a:bodyPr wrap="none" rtlCol="0">
            <a:spAutoFit/>
          </a:bodyPr>
          <a:lstStyle/>
          <a:p>
            <a:pPr algn="l"/>
            <a:r>
              <a:rPr lang="en-GB" sz="2000" dirty="0">
                <a:solidFill>
                  <a:srgbClr val="00B0F0"/>
                </a:solidFill>
                <a:latin typeface="Chalkboard" charset="0"/>
                <a:ea typeface="Chalkboard" charset="0"/>
                <a:cs typeface="Chalkboard" charset="0"/>
              </a:rPr>
              <a:t>L</a:t>
            </a:r>
            <a:r>
              <a:rPr lang="en-GB" sz="2000" dirty="0">
                <a:solidFill>
                  <a:srgbClr val="0432FF"/>
                </a:solidFill>
                <a:latin typeface="Chalkboard" charset="0"/>
                <a:ea typeface="Chalkboard" charset="0"/>
                <a:cs typeface="Chalkboard" charset="0"/>
              </a:rPr>
              <a:t>L</a:t>
            </a:r>
            <a:r>
              <a:rPr lang="en-GB" sz="2000" dirty="0">
                <a:solidFill>
                  <a:srgbClr val="00B0F0"/>
                </a:solidFill>
                <a:latin typeface="Chalkboard" charset="0"/>
                <a:ea typeface="Chalkboard" charset="0"/>
                <a:cs typeface="Chalkboard" charset="0"/>
              </a:rPr>
              <a:t>R</a:t>
            </a:r>
            <a:r>
              <a:rPr lang="en-GB" sz="2000" dirty="0">
                <a:latin typeface="Chalkboard" charset="0"/>
                <a:ea typeface="Chalkboard" charset="0"/>
                <a:cs typeface="Chalkboard" charset="0"/>
              </a:rPr>
              <a:t> </a:t>
            </a:r>
            <a:r>
              <a:rPr lang="en-GB" sz="2000" dirty="0">
                <a:solidFill>
                  <a:srgbClr val="FF0000"/>
                </a:solidFill>
                <a:latin typeface="Chalkboard" charset="0"/>
                <a:ea typeface="Chalkboard" charset="0"/>
                <a:cs typeface="Chalkboard" charset="0"/>
              </a:rPr>
              <a:t>L</a:t>
            </a:r>
            <a:r>
              <a:rPr lang="en-GB" sz="2000" dirty="0">
                <a:latin typeface="Chalkboard" charset="0"/>
                <a:ea typeface="Chalkboard" charset="0"/>
                <a:cs typeface="Chalkboard" charset="0"/>
              </a:rPr>
              <a:t> </a:t>
            </a:r>
            <a:r>
              <a:rPr lang="en-GB" sz="2000" dirty="0">
                <a:solidFill>
                  <a:srgbClr val="00B0F0"/>
                </a:solidFill>
                <a:latin typeface="Chalkboard" charset="0"/>
                <a:ea typeface="Chalkboard" charset="0"/>
                <a:cs typeface="Chalkboard" charset="0"/>
              </a:rPr>
              <a:t>L</a:t>
            </a:r>
            <a:r>
              <a:rPr lang="en-GB" sz="2000" dirty="0">
                <a:solidFill>
                  <a:srgbClr val="0432FF"/>
                </a:solidFill>
                <a:latin typeface="Chalkboard" charset="0"/>
                <a:ea typeface="Chalkboard" charset="0"/>
                <a:cs typeface="Chalkboard" charset="0"/>
              </a:rPr>
              <a:t>R</a:t>
            </a:r>
            <a:r>
              <a:rPr lang="en-GB" sz="2000" dirty="0">
                <a:solidFill>
                  <a:srgbClr val="00B0F0"/>
                </a:solidFill>
                <a:latin typeface="Chalkboard" charset="0"/>
                <a:ea typeface="Chalkboard" charset="0"/>
                <a:cs typeface="Chalkboard" charset="0"/>
              </a:rPr>
              <a:t>R</a:t>
            </a:r>
            <a:r>
              <a:rPr lang="en-GB" sz="2000" dirty="0">
                <a:latin typeface="Chalkboard" charset="0"/>
                <a:ea typeface="Chalkboard" charset="0"/>
                <a:cs typeface="Chalkboard" charset="0"/>
              </a:rPr>
              <a:t>   L   </a:t>
            </a:r>
            <a:r>
              <a:rPr lang="en-GB" sz="2000" dirty="0">
                <a:solidFill>
                  <a:srgbClr val="00B0F0"/>
                </a:solidFill>
                <a:latin typeface="Chalkboard" charset="0"/>
                <a:ea typeface="Chalkboard" charset="0"/>
                <a:cs typeface="Chalkboard" charset="0"/>
              </a:rPr>
              <a:t>L</a:t>
            </a:r>
            <a:r>
              <a:rPr lang="en-GB" sz="2000" dirty="0">
                <a:solidFill>
                  <a:srgbClr val="0432FF"/>
                </a:solidFill>
                <a:latin typeface="Chalkboard" charset="0"/>
                <a:ea typeface="Chalkboard" charset="0"/>
                <a:cs typeface="Chalkboard" charset="0"/>
              </a:rPr>
              <a:t>L</a:t>
            </a:r>
            <a:r>
              <a:rPr lang="en-GB" sz="2000" dirty="0">
                <a:solidFill>
                  <a:srgbClr val="00B0F0"/>
                </a:solidFill>
                <a:latin typeface="Chalkboard" charset="0"/>
                <a:ea typeface="Chalkboard" charset="0"/>
                <a:cs typeface="Chalkboard" charset="0"/>
              </a:rPr>
              <a:t>R</a:t>
            </a:r>
            <a:r>
              <a:rPr lang="en-GB" sz="2000" dirty="0">
                <a:latin typeface="Chalkboard" charset="0"/>
                <a:ea typeface="Chalkboard" charset="0"/>
                <a:cs typeface="Chalkboard" charset="0"/>
              </a:rPr>
              <a:t> </a:t>
            </a:r>
            <a:r>
              <a:rPr lang="en-GB" sz="2000" dirty="0">
                <a:solidFill>
                  <a:srgbClr val="FF0000"/>
                </a:solidFill>
                <a:latin typeface="Chalkboard" charset="0"/>
                <a:ea typeface="Chalkboard" charset="0"/>
                <a:cs typeface="Chalkboard" charset="0"/>
              </a:rPr>
              <a:t>R</a:t>
            </a:r>
            <a:r>
              <a:rPr lang="en-GB" sz="2000" dirty="0">
                <a:latin typeface="Chalkboard" charset="0"/>
                <a:ea typeface="Chalkboard" charset="0"/>
                <a:cs typeface="Chalkboard" charset="0"/>
              </a:rPr>
              <a:t> </a:t>
            </a:r>
            <a:r>
              <a:rPr lang="en-GB" sz="2000" dirty="0">
                <a:solidFill>
                  <a:srgbClr val="00B0F0"/>
                </a:solidFill>
                <a:latin typeface="Chalkboard" charset="0"/>
                <a:ea typeface="Chalkboard" charset="0"/>
                <a:cs typeface="Chalkboard" charset="0"/>
              </a:rPr>
              <a:t>L</a:t>
            </a:r>
            <a:r>
              <a:rPr lang="en-GB" sz="2000" dirty="0">
                <a:solidFill>
                  <a:srgbClr val="0432FF"/>
                </a:solidFill>
                <a:latin typeface="Chalkboard" charset="0"/>
                <a:ea typeface="Chalkboard" charset="0"/>
                <a:cs typeface="Chalkboard" charset="0"/>
              </a:rPr>
              <a:t>R</a:t>
            </a:r>
            <a:r>
              <a:rPr lang="en-GB" sz="2000" dirty="0">
                <a:solidFill>
                  <a:srgbClr val="00B0F0"/>
                </a:solidFill>
                <a:latin typeface="Chalkboard" charset="0"/>
                <a:ea typeface="Chalkboard" charset="0"/>
                <a:cs typeface="Chalkboard" charset="0"/>
              </a:rPr>
              <a:t>R</a:t>
            </a:r>
          </a:p>
        </p:txBody>
      </p:sp>
      <p:sp>
        <p:nvSpPr>
          <p:cNvPr id="13" name="TextBox 12">
            <a:extLst>
              <a:ext uri="{FF2B5EF4-FFF2-40B4-BE49-F238E27FC236}">
                <a16:creationId xmlns:a16="http://schemas.microsoft.com/office/drawing/2014/main" id="{A3671F20-3EB1-5081-89AC-7E31879B9F98}"/>
              </a:ext>
            </a:extLst>
          </p:cNvPr>
          <p:cNvSpPr txBox="1"/>
          <p:nvPr/>
        </p:nvSpPr>
        <p:spPr>
          <a:xfrm>
            <a:off x="1406548" y="6131093"/>
            <a:ext cx="3176062" cy="400110"/>
          </a:xfrm>
          <a:prstGeom prst="rect">
            <a:avLst/>
          </a:prstGeom>
          <a:noFill/>
        </p:spPr>
        <p:txBody>
          <a:bodyPr wrap="none" rtlCol="0">
            <a:spAutoFit/>
          </a:bodyPr>
          <a:lstStyle/>
          <a:p>
            <a:pPr algn="l"/>
            <a:r>
              <a:rPr lang="en-GB" sz="2000" dirty="0">
                <a:latin typeface="Chalkboard" charset="0"/>
                <a:ea typeface="Chalkboard" charset="0"/>
                <a:cs typeface="Chalkboard" charset="0"/>
              </a:rPr>
              <a:t>Conjecture the next one?</a:t>
            </a:r>
          </a:p>
        </p:txBody>
      </p:sp>
      <p:sp>
        <p:nvSpPr>
          <p:cNvPr id="64" name="TextBox 63">
            <a:extLst>
              <a:ext uri="{FF2B5EF4-FFF2-40B4-BE49-F238E27FC236}">
                <a16:creationId xmlns:a16="http://schemas.microsoft.com/office/drawing/2014/main" id="{65A3550D-FAE9-0E86-D07B-67D9188CD1C8}"/>
              </a:ext>
            </a:extLst>
          </p:cNvPr>
          <p:cNvSpPr txBox="1"/>
          <p:nvPr/>
        </p:nvSpPr>
        <p:spPr>
          <a:xfrm>
            <a:off x="6202412" y="1321492"/>
            <a:ext cx="317716" cy="400110"/>
          </a:xfrm>
          <a:prstGeom prst="rect">
            <a:avLst/>
          </a:prstGeom>
          <a:noFill/>
        </p:spPr>
        <p:txBody>
          <a:bodyPr wrap="none" rtlCol="0">
            <a:spAutoFit/>
          </a:bodyPr>
          <a:lstStyle/>
          <a:p>
            <a:pPr algn="l"/>
            <a:r>
              <a:rPr lang="en-GB" sz="2000" dirty="0">
                <a:solidFill>
                  <a:srgbClr val="FF0000"/>
                </a:solidFill>
                <a:latin typeface="Chalkboard" charset="0"/>
                <a:ea typeface="Chalkboard" charset="0"/>
                <a:cs typeface="Chalkboard" charset="0"/>
              </a:rPr>
              <a:t>L</a:t>
            </a:r>
          </a:p>
        </p:txBody>
      </p:sp>
      <p:grpSp>
        <p:nvGrpSpPr>
          <p:cNvPr id="25" name="Group 24">
            <a:extLst>
              <a:ext uri="{FF2B5EF4-FFF2-40B4-BE49-F238E27FC236}">
                <a16:creationId xmlns:a16="http://schemas.microsoft.com/office/drawing/2014/main" id="{B65A05ED-17D4-6FD0-3F2A-D942209929DB}"/>
              </a:ext>
            </a:extLst>
          </p:cNvPr>
          <p:cNvGrpSpPr/>
          <p:nvPr/>
        </p:nvGrpSpPr>
        <p:grpSpPr>
          <a:xfrm>
            <a:off x="3143670" y="3429000"/>
            <a:ext cx="2834079" cy="1953706"/>
            <a:chOff x="3143670" y="3429000"/>
            <a:chExt cx="2834079" cy="1953706"/>
          </a:xfrm>
        </p:grpSpPr>
        <p:pic>
          <p:nvPicPr>
            <p:cNvPr id="5" name="Picture 4">
              <a:extLst>
                <a:ext uri="{FF2B5EF4-FFF2-40B4-BE49-F238E27FC236}">
                  <a16:creationId xmlns:a16="http://schemas.microsoft.com/office/drawing/2014/main" id="{E556664B-44E6-B832-7C93-01402FE28066}"/>
                </a:ext>
              </a:extLst>
            </p:cNvPr>
            <p:cNvPicPr>
              <a:picLocks noChangeAspect="1"/>
            </p:cNvPicPr>
            <p:nvPr/>
          </p:nvPicPr>
          <p:blipFill>
            <a:blip r:embed="rId5"/>
            <a:stretch>
              <a:fillRect/>
            </a:stretch>
          </p:blipFill>
          <p:spPr>
            <a:xfrm>
              <a:off x="3143670" y="3429000"/>
              <a:ext cx="2834079" cy="1953706"/>
            </a:xfrm>
            <a:prstGeom prst="rect">
              <a:avLst/>
            </a:prstGeom>
          </p:spPr>
        </p:pic>
        <p:sp>
          <p:nvSpPr>
            <p:cNvPr id="58" name="TextBox 57">
              <a:extLst>
                <a:ext uri="{FF2B5EF4-FFF2-40B4-BE49-F238E27FC236}">
                  <a16:creationId xmlns:a16="http://schemas.microsoft.com/office/drawing/2014/main" id="{D63D18E9-113E-831B-2876-F7C9AB1001E6}"/>
                </a:ext>
              </a:extLst>
            </p:cNvPr>
            <p:cNvSpPr txBox="1"/>
            <p:nvPr/>
          </p:nvSpPr>
          <p:spPr>
            <a:xfrm>
              <a:off x="4678123" y="4946806"/>
              <a:ext cx="31771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L</a:t>
              </a:r>
            </a:p>
          </p:txBody>
        </p:sp>
        <p:sp>
          <p:nvSpPr>
            <p:cNvPr id="65" name="TextBox 64">
              <a:extLst>
                <a:ext uri="{FF2B5EF4-FFF2-40B4-BE49-F238E27FC236}">
                  <a16:creationId xmlns:a16="http://schemas.microsoft.com/office/drawing/2014/main" id="{A4F25F2B-C32D-D201-A9BD-35C98A5AE302}"/>
                </a:ext>
              </a:extLst>
            </p:cNvPr>
            <p:cNvSpPr txBox="1"/>
            <p:nvPr/>
          </p:nvSpPr>
          <p:spPr>
            <a:xfrm>
              <a:off x="4674912" y="4053242"/>
              <a:ext cx="344966" cy="400110"/>
            </a:xfrm>
            <a:prstGeom prst="rect">
              <a:avLst/>
            </a:prstGeom>
            <a:noFill/>
          </p:spPr>
          <p:txBody>
            <a:bodyPr wrap="none" rtlCol="0">
              <a:spAutoFit/>
            </a:bodyPr>
            <a:lstStyle/>
            <a:p>
              <a:pPr algn="l"/>
              <a:r>
                <a:rPr lang="en-GB" sz="2000" dirty="0">
                  <a:solidFill>
                    <a:srgbClr val="FF0000"/>
                  </a:solidFill>
                  <a:latin typeface="Chalkboard" charset="0"/>
                  <a:ea typeface="Chalkboard" charset="0"/>
                  <a:cs typeface="Chalkboard" charset="0"/>
                </a:rPr>
                <a:t>R</a:t>
              </a:r>
            </a:p>
          </p:txBody>
        </p:sp>
        <p:sp>
          <p:nvSpPr>
            <p:cNvPr id="66" name="TextBox 65">
              <a:extLst>
                <a:ext uri="{FF2B5EF4-FFF2-40B4-BE49-F238E27FC236}">
                  <a16:creationId xmlns:a16="http://schemas.microsoft.com/office/drawing/2014/main" id="{993B13C6-4850-8A52-77FB-27D83F04EF1E}"/>
                </a:ext>
              </a:extLst>
            </p:cNvPr>
            <p:cNvSpPr txBox="1"/>
            <p:nvPr/>
          </p:nvSpPr>
          <p:spPr>
            <a:xfrm>
              <a:off x="3609470" y="4962080"/>
              <a:ext cx="317716" cy="400110"/>
            </a:xfrm>
            <a:prstGeom prst="rect">
              <a:avLst/>
            </a:prstGeom>
            <a:noFill/>
          </p:spPr>
          <p:txBody>
            <a:bodyPr wrap="none" rtlCol="0">
              <a:spAutoFit/>
            </a:bodyPr>
            <a:lstStyle/>
            <a:p>
              <a:pPr algn="l"/>
              <a:r>
                <a:rPr lang="en-GB" sz="2000" dirty="0">
                  <a:solidFill>
                    <a:srgbClr val="FF0000"/>
                  </a:solidFill>
                  <a:latin typeface="Chalkboard" charset="0"/>
                  <a:ea typeface="Chalkboard" charset="0"/>
                  <a:cs typeface="Chalkboard" charset="0"/>
                </a:rPr>
                <a:t>L</a:t>
              </a:r>
            </a:p>
          </p:txBody>
        </p:sp>
      </p:grpSp>
      <p:sp>
        <p:nvSpPr>
          <p:cNvPr id="40" name="TextBox 39">
            <a:extLst>
              <a:ext uri="{FF2B5EF4-FFF2-40B4-BE49-F238E27FC236}">
                <a16:creationId xmlns:a16="http://schemas.microsoft.com/office/drawing/2014/main" id="{D81CFD82-EC7A-9BD6-2C6E-504E92BE8252}"/>
              </a:ext>
            </a:extLst>
          </p:cNvPr>
          <p:cNvSpPr txBox="1"/>
          <p:nvPr/>
        </p:nvSpPr>
        <p:spPr>
          <a:xfrm>
            <a:off x="4520985" y="2177552"/>
            <a:ext cx="344966" cy="400110"/>
          </a:xfrm>
          <a:prstGeom prst="rect">
            <a:avLst/>
          </a:prstGeom>
          <a:noFill/>
        </p:spPr>
        <p:txBody>
          <a:bodyPr wrap="none" rtlCol="0">
            <a:spAutoFit/>
          </a:bodyPr>
          <a:lstStyle/>
          <a:p>
            <a:pPr algn="l"/>
            <a:r>
              <a:rPr lang="en-GB" sz="2000" dirty="0">
                <a:solidFill>
                  <a:srgbClr val="FF0000"/>
                </a:solidFill>
                <a:latin typeface="Chalkboard" charset="0"/>
                <a:ea typeface="Chalkboard" charset="0"/>
                <a:cs typeface="Chalkboard" charset="0"/>
              </a:rPr>
              <a:t>R</a:t>
            </a:r>
          </a:p>
        </p:txBody>
      </p:sp>
      <p:sp>
        <p:nvSpPr>
          <p:cNvPr id="41" name="TextBox 40">
            <a:extLst>
              <a:ext uri="{FF2B5EF4-FFF2-40B4-BE49-F238E27FC236}">
                <a16:creationId xmlns:a16="http://schemas.microsoft.com/office/drawing/2014/main" id="{F8E3F30A-A137-790A-B98E-D6219C500D50}"/>
              </a:ext>
            </a:extLst>
          </p:cNvPr>
          <p:cNvSpPr txBox="1"/>
          <p:nvPr/>
        </p:nvSpPr>
        <p:spPr>
          <a:xfrm>
            <a:off x="3187372" y="1426712"/>
            <a:ext cx="31771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L</a:t>
            </a:r>
          </a:p>
        </p:txBody>
      </p:sp>
      <p:sp>
        <p:nvSpPr>
          <p:cNvPr id="42" name="TextBox 41">
            <a:extLst>
              <a:ext uri="{FF2B5EF4-FFF2-40B4-BE49-F238E27FC236}">
                <a16:creationId xmlns:a16="http://schemas.microsoft.com/office/drawing/2014/main" id="{E9A75F9A-4154-E9FB-266C-180CDA58CD3D}"/>
              </a:ext>
            </a:extLst>
          </p:cNvPr>
          <p:cNvSpPr txBox="1"/>
          <p:nvPr/>
        </p:nvSpPr>
        <p:spPr>
          <a:xfrm>
            <a:off x="5669856" y="2434752"/>
            <a:ext cx="317716" cy="400110"/>
          </a:xfrm>
          <a:prstGeom prst="rect">
            <a:avLst/>
          </a:prstGeom>
          <a:noFill/>
        </p:spPr>
        <p:txBody>
          <a:bodyPr wrap="none" rtlCol="0">
            <a:spAutoFit/>
          </a:bodyPr>
          <a:lstStyle/>
          <a:p>
            <a:pPr algn="l"/>
            <a:r>
              <a:rPr lang="en-GB" sz="2000" dirty="0">
                <a:solidFill>
                  <a:srgbClr val="FF0000"/>
                </a:solidFill>
                <a:latin typeface="Chalkboard" charset="0"/>
                <a:ea typeface="Chalkboard" charset="0"/>
                <a:cs typeface="Chalkboard" charset="0"/>
              </a:rPr>
              <a:t>L</a:t>
            </a:r>
          </a:p>
        </p:txBody>
      </p:sp>
      <p:sp>
        <p:nvSpPr>
          <p:cNvPr id="43" name="TextBox 42">
            <a:extLst>
              <a:ext uri="{FF2B5EF4-FFF2-40B4-BE49-F238E27FC236}">
                <a16:creationId xmlns:a16="http://schemas.microsoft.com/office/drawing/2014/main" id="{FAA8FFC7-0D52-B1D0-67E7-742574D26F96}"/>
              </a:ext>
            </a:extLst>
          </p:cNvPr>
          <p:cNvSpPr txBox="1"/>
          <p:nvPr/>
        </p:nvSpPr>
        <p:spPr>
          <a:xfrm>
            <a:off x="8804152" y="1771935"/>
            <a:ext cx="317716" cy="400110"/>
          </a:xfrm>
          <a:prstGeom prst="rect">
            <a:avLst/>
          </a:prstGeom>
          <a:noFill/>
        </p:spPr>
        <p:txBody>
          <a:bodyPr wrap="none" rtlCol="0">
            <a:spAutoFit/>
          </a:bodyPr>
          <a:lstStyle/>
          <a:p>
            <a:pPr algn="l"/>
            <a:r>
              <a:rPr lang="en-GB" sz="2000" dirty="0">
                <a:solidFill>
                  <a:srgbClr val="0432FF"/>
                </a:solidFill>
                <a:latin typeface="Chalkboard" charset="0"/>
                <a:ea typeface="Chalkboard" charset="0"/>
                <a:cs typeface="Chalkboard" charset="0"/>
              </a:rPr>
              <a:t>L</a:t>
            </a:r>
          </a:p>
        </p:txBody>
      </p:sp>
      <p:sp>
        <p:nvSpPr>
          <p:cNvPr id="44" name="TextBox 43">
            <a:extLst>
              <a:ext uri="{FF2B5EF4-FFF2-40B4-BE49-F238E27FC236}">
                <a16:creationId xmlns:a16="http://schemas.microsoft.com/office/drawing/2014/main" id="{109C872E-9FBF-9A18-4700-554664BA3BAA}"/>
              </a:ext>
            </a:extLst>
          </p:cNvPr>
          <p:cNvSpPr txBox="1"/>
          <p:nvPr/>
        </p:nvSpPr>
        <p:spPr>
          <a:xfrm>
            <a:off x="6964595" y="1889638"/>
            <a:ext cx="344966" cy="400110"/>
          </a:xfrm>
          <a:prstGeom prst="rect">
            <a:avLst/>
          </a:prstGeom>
          <a:noFill/>
        </p:spPr>
        <p:txBody>
          <a:bodyPr wrap="none" rtlCol="0">
            <a:spAutoFit/>
          </a:bodyPr>
          <a:lstStyle/>
          <a:p>
            <a:pPr algn="l"/>
            <a:r>
              <a:rPr lang="en-GB" sz="2000" dirty="0">
                <a:solidFill>
                  <a:srgbClr val="FF0000"/>
                </a:solidFill>
                <a:latin typeface="Chalkboard" charset="0"/>
                <a:ea typeface="Chalkboard" charset="0"/>
                <a:cs typeface="Chalkboard" charset="0"/>
              </a:rPr>
              <a:t>R</a:t>
            </a:r>
          </a:p>
        </p:txBody>
      </p:sp>
      <p:sp>
        <p:nvSpPr>
          <p:cNvPr id="45" name="TextBox 44">
            <a:extLst>
              <a:ext uri="{FF2B5EF4-FFF2-40B4-BE49-F238E27FC236}">
                <a16:creationId xmlns:a16="http://schemas.microsoft.com/office/drawing/2014/main" id="{64893854-CDCC-D6EB-0932-7AC55C4D84E6}"/>
              </a:ext>
            </a:extLst>
          </p:cNvPr>
          <p:cNvSpPr txBox="1"/>
          <p:nvPr/>
        </p:nvSpPr>
        <p:spPr>
          <a:xfrm>
            <a:off x="6158795" y="1777018"/>
            <a:ext cx="31771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L</a:t>
            </a:r>
          </a:p>
        </p:txBody>
      </p:sp>
      <p:pic>
        <p:nvPicPr>
          <p:cNvPr id="20" name="Picture 19">
            <a:extLst>
              <a:ext uri="{FF2B5EF4-FFF2-40B4-BE49-F238E27FC236}">
                <a16:creationId xmlns:a16="http://schemas.microsoft.com/office/drawing/2014/main" id="{D74EDB3A-23F3-32F5-E773-DD65BE6FECB0}"/>
              </a:ext>
            </a:extLst>
          </p:cNvPr>
          <p:cNvPicPr>
            <a:picLocks noChangeAspect="1"/>
          </p:cNvPicPr>
          <p:nvPr/>
        </p:nvPicPr>
        <p:blipFill>
          <a:blip r:embed="rId6"/>
          <a:stretch>
            <a:fillRect/>
          </a:stretch>
        </p:blipFill>
        <p:spPr>
          <a:xfrm flipH="1">
            <a:off x="218492" y="1472885"/>
            <a:ext cx="2781300" cy="1803400"/>
          </a:xfrm>
          <a:prstGeom prst="rect">
            <a:avLst/>
          </a:prstGeom>
        </p:spPr>
      </p:pic>
      <p:sp>
        <p:nvSpPr>
          <p:cNvPr id="37" name="TextBox 36">
            <a:extLst>
              <a:ext uri="{FF2B5EF4-FFF2-40B4-BE49-F238E27FC236}">
                <a16:creationId xmlns:a16="http://schemas.microsoft.com/office/drawing/2014/main" id="{33C93432-6720-48D8-7FC3-CFB66BC9D392}"/>
              </a:ext>
            </a:extLst>
          </p:cNvPr>
          <p:cNvSpPr txBox="1"/>
          <p:nvPr/>
        </p:nvSpPr>
        <p:spPr>
          <a:xfrm>
            <a:off x="2693735" y="2437651"/>
            <a:ext cx="31771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L</a:t>
            </a:r>
          </a:p>
        </p:txBody>
      </p:sp>
      <p:sp>
        <p:nvSpPr>
          <p:cNvPr id="50" name="TextBox 49">
            <a:extLst>
              <a:ext uri="{FF2B5EF4-FFF2-40B4-BE49-F238E27FC236}">
                <a16:creationId xmlns:a16="http://schemas.microsoft.com/office/drawing/2014/main" id="{FE621636-B92E-DF4E-6CE0-D909CD8ABF03}"/>
              </a:ext>
            </a:extLst>
          </p:cNvPr>
          <p:cNvSpPr txBox="1"/>
          <p:nvPr/>
        </p:nvSpPr>
        <p:spPr>
          <a:xfrm>
            <a:off x="8257872" y="1853586"/>
            <a:ext cx="344966" cy="400110"/>
          </a:xfrm>
          <a:prstGeom prst="rect">
            <a:avLst/>
          </a:prstGeom>
          <a:noFill/>
        </p:spPr>
        <p:txBody>
          <a:bodyPr wrap="none" rtlCol="0">
            <a:spAutoFit/>
          </a:bodyPr>
          <a:lstStyle/>
          <a:p>
            <a:pPr algn="l"/>
            <a:r>
              <a:rPr lang="en-GB" sz="2000" dirty="0">
                <a:solidFill>
                  <a:srgbClr val="0432FF"/>
                </a:solidFill>
                <a:latin typeface="Chalkboard" charset="0"/>
                <a:ea typeface="Chalkboard" charset="0"/>
                <a:cs typeface="Chalkboard" charset="0"/>
              </a:rPr>
              <a:t>R</a:t>
            </a:r>
          </a:p>
        </p:txBody>
      </p:sp>
      <p:grpSp>
        <p:nvGrpSpPr>
          <p:cNvPr id="26" name="Group 25">
            <a:extLst>
              <a:ext uri="{FF2B5EF4-FFF2-40B4-BE49-F238E27FC236}">
                <a16:creationId xmlns:a16="http://schemas.microsoft.com/office/drawing/2014/main" id="{1562BD17-2655-1267-2DA5-0A8AFFC6978E}"/>
              </a:ext>
            </a:extLst>
          </p:cNvPr>
          <p:cNvGrpSpPr/>
          <p:nvPr/>
        </p:nvGrpSpPr>
        <p:grpSpPr>
          <a:xfrm>
            <a:off x="6083067" y="3429000"/>
            <a:ext cx="2890472" cy="1953706"/>
            <a:chOff x="6083067" y="3429000"/>
            <a:chExt cx="2890472" cy="1953706"/>
          </a:xfrm>
        </p:grpSpPr>
        <p:pic>
          <p:nvPicPr>
            <p:cNvPr id="6" name="Picture 5">
              <a:extLst>
                <a:ext uri="{FF2B5EF4-FFF2-40B4-BE49-F238E27FC236}">
                  <a16:creationId xmlns:a16="http://schemas.microsoft.com/office/drawing/2014/main" id="{D5208712-D0F1-4E48-845B-366A68046EDF}"/>
                </a:ext>
              </a:extLst>
            </p:cNvPr>
            <p:cNvPicPr>
              <a:picLocks noChangeAspect="1"/>
            </p:cNvPicPr>
            <p:nvPr/>
          </p:nvPicPr>
          <p:blipFill>
            <a:blip r:embed="rId7"/>
            <a:stretch>
              <a:fillRect/>
            </a:stretch>
          </p:blipFill>
          <p:spPr>
            <a:xfrm>
              <a:off x="6139460" y="3429000"/>
              <a:ext cx="2834079" cy="1953706"/>
            </a:xfrm>
            <a:prstGeom prst="rect">
              <a:avLst/>
            </a:prstGeom>
          </p:spPr>
        </p:pic>
        <p:sp>
          <p:nvSpPr>
            <p:cNvPr id="52" name="TextBox 51">
              <a:extLst>
                <a:ext uri="{FF2B5EF4-FFF2-40B4-BE49-F238E27FC236}">
                  <a16:creationId xmlns:a16="http://schemas.microsoft.com/office/drawing/2014/main" id="{C735AEC0-61A9-3E85-DFAD-F9C8F7D26582}"/>
                </a:ext>
              </a:extLst>
            </p:cNvPr>
            <p:cNvSpPr txBox="1"/>
            <p:nvPr/>
          </p:nvSpPr>
          <p:spPr>
            <a:xfrm>
              <a:off x="7567738" y="4947513"/>
              <a:ext cx="31771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L</a:t>
              </a:r>
            </a:p>
          </p:txBody>
        </p:sp>
        <p:sp>
          <p:nvSpPr>
            <p:cNvPr id="53" name="TextBox 52">
              <a:extLst>
                <a:ext uri="{FF2B5EF4-FFF2-40B4-BE49-F238E27FC236}">
                  <a16:creationId xmlns:a16="http://schemas.microsoft.com/office/drawing/2014/main" id="{501DA4ED-8603-8CF7-A529-3D24E8E81853}"/>
                </a:ext>
              </a:extLst>
            </p:cNvPr>
            <p:cNvSpPr txBox="1"/>
            <p:nvPr/>
          </p:nvSpPr>
          <p:spPr>
            <a:xfrm>
              <a:off x="7716932" y="3915399"/>
              <a:ext cx="344966" cy="400110"/>
            </a:xfrm>
            <a:prstGeom prst="rect">
              <a:avLst/>
            </a:prstGeom>
            <a:noFill/>
          </p:spPr>
          <p:txBody>
            <a:bodyPr wrap="none" rtlCol="0">
              <a:spAutoFit/>
            </a:bodyPr>
            <a:lstStyle/>
            <a:p>
              <a:pPr algn="l"/>
              <a:r>
                <a:rPr lang="en-GB" sz="2000" dirty="0">
                  <a:solidFill>
                    <a:srgbClr val="FF0000"/>
                  </a:solidFill>
                  <a:latin typeface="Chalkboard" charset="0"/>
                  <a:ea typeface="Chalkboard" charset="0"/>
                  <a:cs typeface="Chalkboard" charset="0"/>
                </a:rPr>
                <a:t>R</a:t>
              </a:r>
            </a:p>
          </p:txBody>
        </p:sp>
        <p:sp>
          <p:nvSpPr>
            <p:cNvPr id="54" name="TextBox 53">
              <a:extLst>
                <a:ext uri="{FF2B5EF4-FFF2-40B4-BE49-F238E27FC236}">
                  <a16:creationId xmlns:a16="http://schemas.microsoft.com/office/drawing/2014/main" id="{5345B837-ED8C-2E5D-7ED8-E0CBCC71B974}"/>
                </a:ext>
              </a:extLst>
            </p:cNvPr>
            <p:cNvSpPr txBox="1"/>
            <p:nvPr/>
          </p:nvSpPr>
          <p:spPr>
            <a:xfrm>
              <a:off x="6637636" y="4962786"/>
              <a:ext cx="317716" cy="400110"/>
            </a:xfrm>
            <a:prstGeom prst="rect">
              <a:avLst/>
            </a:prstGeom>
            <a:noFill/>
          </p:spPr>
          <p:txBody>
            <a:bodyPr wrap="none" rtlCol="0">
              <a:spAutoFit/>
            </a:bodyPr>
            <a:lstStyle/>
            <a:p>
              <a:pPr algn="l"/>
              <a:r>
                <a:rPr lang="en-GB" sz="2000" dirty="0">
                  <a:solidFill>
                    <a:srgbClr val="FF0000"/>
                  </a:solidFill>
                  <a:latin typeface="Chalkboard" charset="0"/>
                  <a:ea typeface="Chalkboard" charset="0"/>
                  <a:cs typeface="Chalkboard" charset="0"/>
                </a:rPr>
                <a:t>L</a:t>
              </a:r>
            </a:p>
          </p:txBody>
        </p:sp>
        <p:sp>
          <p:nvSpPr>
            <p:cNvPr id="55" name="TextBox 54">
              <a:extLst>
                <a:ext uri="{FF2B5EF4-FFF2-40B4-BE49-F238E27FC236}">
                  <a16:creationId xmlns:a16="http://schemas.microsoft.com/office/drawing/2014/main" id="{817B5794-C147-AA93-4E6E-3E9FB727DCE4}"/>
                </a:ext>
              </a:extLst>
            </p:cNvPr>
            <p:cNvSpPr txBox="1"/>
            <p:nvPr/>
          </p:nvSpPr>
          <p:spPr>
            <a:xfrm>
              <a:off x="8078567" y="4425402"/>
              <a:ext cx="317716" cy="400110"/>
            </a:xfrm>
            <a:prstGeom prst="rect">
              <a:avLst/>
            </a:prstGeom>
            <a:noFill/>
          </p:spPr>
          <p:txBody>
            <a:bodyPr wrap="none" rtlCol="0">
              <a:spAutoFit/>
            </a:bodyPr>
            <a:lstStyle/>
            <a:p>
              <a:pPr algn="l"/>
              <a:r>
                <a:rPr lang="en-GB" sz="2000" dirty="0">
                  <a:solidFill>
                    <a:srgbClr val="0432FF"/>
                  </a:solidFill>
                  <a:latin typeface="Chalkboard" charset="0"/>
                  <a:ea typeface="Chalkboard" charset="0"/>
                  <a:cs typeface="Chalkboard" charset="0"/>
                </a:rPr>
                <a:t>L</a:t>
              </a:r>
            </a:p>
          </p:txBody>
        </p:sp>
        <p:sp>
          <p:nvSpPr>
            <p:cNvPr id="56" name="TextBox 55">
              <a:extLst>
                <a:ext uri="{FF2B5EF4-FFF2-40B4-BE49-F238E27FC236}">
                  <a16:creationId xmlns:a16="http://schemas.microsoft.com/office/drawing/2014/main" id="{96EF31B7-FB93-C679-76E9-639BCAB00149}"/>
                </a:ext>
              </a:extLst>
            </p:cNvPr>
            <p:cNvSpPr txBox="1"/>
            <p:nvPr/>
          </p:nvSpPr>
          <p:spPr>
            <a:xfrm>
              <a:off x="7106015" y="4186895"/>
              <a:ext cx="344966" cy="400110"/>
            </a:xfrm>
            <a:prstGeom prst="rect">
              <a:avLst/>
            </a:prstGeom>
            <a:noFill/>
          </p:spPr>
          <p:txBody>
            <a:bodyPr wrap="none" rtlCol="0">
              <a:spAutoFit/>
            </a:bodyPr>
            <a:lstStyle/>
            <a:p>
              <a:pPr algn="l"/>
              <a:r>
                <a:rPr lang="en-GB" sz="2000" dirty="0">
                  <a:solidFill>
                    <a:srgbClr val="0432FF"/>
                  </a:solidFill>
                  <a:latin typeface="Chalkboard" charset="0"/>
                  <a:ea typeface="Chalkboard" charset="0"/>
                  <a:cs typeface="Chalkboard" charset="0"/>
                </a:rPr>
                <a:t>R</a:t>
              </a:r>
            </a:p>
          </p:txBody>
        </p:sp>
        <p:sp>
          <p:nvSpPr>
            <p:cNvPr id="57" name="TextBox 56">
              <a:extLst>
                <a:ext uri="{FF2B5EF4-FFF2-40B4-BE49-F238E27FC236}">
                  <a16:creationId xmlns:a16="http://schemas.microsoft.com/office/drawing/2014/main" id="{BA2C2172-7B81-27CF-8ECA-DC3E821C9C49}"/>
                </a:ext>
              </a:extLst>
            </p:cNvPr>
            <p:cNvSpPr txBox="1"/>
            <p:nvPr/>
          </p:nvSpPr>
          <p:spPr>
            <a:xfrm>
              <a:off x="6083067" y="4411548"/>
              <a:ext cx="317716" cy="400110"/>
            </a:xfrm>
            <a:prstGeom prst="rect">
              <a:avLst/>
            </a:prstGeom>
            <a:noFill/>
          </p:spPr>
          <p:txBody>
            <a:bodyPr wrap="none" rtlCol="0">
              <a:spAutoFit/>
            </a:bodyPr>
            <a:lstStyle/>
            <a:p>
              <a:pPr algn="l"/>
              <a:r>
                <a:rPr lang="en-GB" sz="2000" dirty="0">
                  <a:solidFill>
                    <a:srgbClr val="0432FF"/>
                  </a:solidFill>
                  <a:latin typeface="Chalkboard" charset="0"/>
                  <a:ea typeface="Chalkboard" charset="0"/>
                  <a:cs typeface="Chalkboard" charset="0"/>
                </a:rPr>
                <a:t>L</a:t>
              </a:r>
            </a:p>
          </p:txBody>
        </p:sp>
        <p:sp>
          <p:nvSpPr>
            <p:cNvPr id="60" name="TextBox 59">
              <a:extLst>
                <a:ext uri="{FF2B5EF4-FFF2-40B4-BE49-F238E27FC236}">
                  <a16:creationId xmlns:a16="http://schemas.microsoft.com/office/drawing/2014/main" id="{B7A13CF7-7593-3CEC-14F5-945698993FB9}"/>
                </a:ext>
              </a:extLst>
            </p:cNvPr>
            <p:cNvSpPr txBox="1"/>
            <p:nvPr/>
          </p:nvSpPr>
          <p:spPr>
            <a:xfrm>
              <a:off x="7983316" y="3690816"/>
              <a:ext cx="344966" cy="400110"/>
            </a:xfrm>
            <a:prstGeom prst="rect">
              <a:avLst/>
            </a:prstGeom>
            <a:noFill/>
          </p:spPr>
          <p:txBody>
            <a:bodyPr wrap="none" rtlCol="0">
              <a:spAutoFit/>
            </a:bodyPr>
            <a:lstStyle/>
            <a:p>
              <a:pPr algn="l"/>
              <a:r>
                <a:rPr lang="en-GB" sz="2000" dirty="0">
                  <a:solidFill>
                    <a:srgbClr val="0432FF"/>
                  </a:solidFill>
                  <a:latin typeface="Chalkboard" charset="0"/>
                  <a:ea typeface="Chalkboard" charset="0"/>
                  <a:cs typeface="Chalkboard" charset="0"/>
                </a:rPr>
                <a:t>R</a:t>
              </a:r>
            </a:p>
          </p:txBody>
        </p:sp>
      </p:grpSp>
      <p:sp>
        <p:nvSpPr>
          <p:cNvPr id="61" name="TextBox 60">
            <a:extLst>
              <a:ext uri="{FF2B5EF4-FFF2-40B4-BE49-F238E27FC236}">
                <a16:creationId xmlns:a16="http://schemas.microsoft.com/office/drawing/2014/main" id="{B508008B-4BC4-5AF2-D4B1-2D60E0E82FE3}"/>
              </a:ext>
            </a:extLst>
          </p:cNvPr>
          <p:cNvSpPr txBox="1"/>
          <p:nvPr/>
        </p:nvSpPr>
        <p:spPr>
          <a:xfrm>
            <a:off x="7847165" y="2079937"/>
            <a:ext cx="317716" cy="400110"/>
          </a:xfrm>
          <a:prstGeom prst="rect">
            <a:avLst/>
          </a:prstGeom>
          <a:noFill/>
        </p:spPr>
        <p:txBody>
          <a:bodyPr wrap="none" rtlCol="0">
            <a:spAutoFit/>
          </a:bodyPr>
          <a:lstStyle/>
          <a:p>
            <a:pPr algn="l"/>
            <a:r>
              <a:rPr lang="en-GB" sz="2000" dirty="0">
                <a:solidFill>
                  <a:srgbClr val="0432FF"/>
                </a:solidFill>
                <a:latin typeface="Chalkboard" charset="0"/>
                <a:ea typeface="Chalkboard" charset="0"/>
                <a:cs typeface="Chalkboard" charset="0"/>
              </a:rPr>
              <a:t>L</a:t>
            </a:r>
          </a:p>
        </p:txBody>
      </p:sp>
      <p:sp>
        <p:nvSpPr>
          <p:cNvPr id="63" name="TextBox 62">
            <a:extLst>
              <a:ext uri="{FF2B5EF4-FFF2-40B4-BE49-F238E27FC236}">
                <a16:creationId xmlns:a16="http://schemas.microsoft.com/office/drawing/2014/main" id="{3EFA06A3-86D3-6CC4-C569-8B073A44C603}"/>
              </a:ext>
            </a:extLst>
          </p:cNvPr>
          <p:cNvSpPr txBox="1"/>
          <p:nvPr/>
        </p:nvSpPr>
        <p:spPr>
          <a:xfrm>
            <a:off x="8258724" y="2081747"/>
            <a:ext cx="344966" cy="400110"/>
          </a:xfrm>
          <a:prstGeom prst="rect">
            <a:avLst/>
          </a:prstGeom>
          <a:noFill/>
        </p:spPr>
        <p:txBody>
          <a:bodyPr wrap="none" rtlCol="0">
            <a:spAutoFit/>
          </a:bodyPr>
          <a:lstStyle/>
          <a:p>
            <a:pPr algn="l"/>
            <a:r>
              <a:rPr lang="en-GB" sz="2000" dirty="0">
                <a:solidFill>
                  <a:srgbClr val="0432FF"/>
                </a:solidFill>
                <a:latin typeface="Chalkboard" charset="0"/>
                <a:ea typeface="Chalkboard" charset="0"/>
                <a:cs typeface="Chalkboard" charset="0"/>
              </a:rPr>
              <a:t>R</a:t>
            </a:r>
          </a:p>
        </p:txBody>
      </p:sp>
      <p:sp>
        <p:nvSpPr>
          <p:cNvPr id="69" name="TextBox 68">
            <a:extLst>
              <a:ext uri="{FF2B5EF4-FFF2-40B4-BE49-F238E27FC236}">
                <a16:creationId xmlns:a16="http://schemas.microsoft.com/office/drawing/2014/main" id="{8049BE92-6CE2-97D9-06C2-52F699738757}"/>
              </a:ext>
            </a:extLst>
          </p:cNvPr>
          <p:cNvSpPr txBox="1"/>
          <p:nvPr/>
        </p:nvSpPr>
        <p:spPr>
          <a:xfrm>
            <a:off x="7521012" y="2186028"/>
            <a:ext cx="317716" cy="400110"/>
          </a:xfrm>
          <a:prstGeom prst="rect">
            <a:avLst/>
          </a:prstGeom>
          <a:noFill/>
        </p:spPr>
        <p:txBody>
          <a:bodyPr wrap="none" rtlCol="0">
            <a:spAutoFit/>
          </a:bodyPr>
          <a:lstStyle/>
          <a:p>
            <a:pPr algn="l"/>
            <a:r>
              <a:rPr lang="en-GB" sz="2000" dirty="0">
                <a:solidFill>
                  <a:srgbClr val="0432FF"/>
                </a:solidFill>
                <a:latin typeface="Chalkboard" charset="0"/>
                <a:ea typeface="Chalkboard" charset="0"/>
                <a:cs typeface="Chalkboard" charset="0"/>
              </a:rPr>
              <a:t>L</a:t>
            </a:r>
          </a:p>
        </p:txBody>
      </p:sp>
    </p:spTree>
    <p:extLst>
      <p:ext uri="{BB962C8B-B14F-4D97-AF65-F5344CB8AC3E}">
        <p14:creationId xmlns:p14="http://schemas.microsoft.com/office/powerpoint/2010/main" val="351766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par>
                                <p:cTn id="67" presetID="1" presetClass="entr" presetSubtype="0" fill="hold" grpId="2"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P spid="9" grpId="0"/>
      <p:bldP spid="11" grpId="1"/>
      <p:bldP spid="12" grpId="0"/>
      <p:bldP spid="13" grpId="0"/>
      <p:bldP spid="64" grpId="0"/>
      <p:bldP spid="40" grpId="0"/>
      <p:bldP spid="41" grpId="0"/>
      <p:bldP spid="42" grpId="0"/>
      <p:bldP spid="43" grpId="1"/>
      <p:bldP spid="43" grpId="2"/>
      <p:bldP spid="44" grpId="0"/>
      <p:bldP spid="45" grpId="0"/>
      <p:bldP spid="37" grpId="0"/>
      <p:bldP spid="50" grpId="0"/>
      <p:bldP spid="61" grpId="0"/>
      <p:bldP spid="63" grpId="1"/>
      <p:bldP spid="6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B20E5-CE25-F8B7-2BC1-2EF2FAB1FD6A}"/>
              </a:ext>
            </a:extLst>
          </p:cNvPr>
          <p:cNvSpPr>
            <a:spLocks noGrp="1"/>
          </p:cNvSpPr>
          <p:nvPr>
            <p:ph type="title"/>
          </p:nvPr>
        </p:nvSpPr>
        <p:spPr/>
        <p:txBody>
          <a:bodyPr/>
          <a:lstStyle/>
          <a:p>
            <a:r>
              <a:rPr lang="en-GB" dirty="0"/>
              <a:t>More Dragon Curves</a:t>
            </a:r>
          </a:p>
        </p:txBody>
      </p:sp>
      <p:pic>
        <p:nvPicPr>
          <p:cNvPr id="4" name="Picture 3">
            <a:extLst>
              <a:ext uri="{FF2B5EF4-FFF2-40B4-BE49-F238E27FC236}">
                <a16:creationId xmlns:a16="http://schemas.microsoft.com/office/drawing/2014/main" id="{3F33F460-CBC6-4D39-F753-660E35F894D6}"/>
              </a:ext>
            </a:extLst>
          </p:cNvPr>
          <p:cNvPicPr>
            <a:picLocks noChangeAspect="1"/>
          </p:cNvPicPr>
          <p:nvPr/>
        </p:nvPicPr>
        <p:blipFill>
          <a:blip r:embed="rId2"/>
          <a:stretch>
            <a:fillRect/>
          </a:stretch>
        </p:blipFill>
        <p:spPr>
          <a:xfrm>
            <a:off x="628651" y="1439691"/>
            <a:ext cx="2511336" cy="1731219"/>
          </a:xfrm>
          <a:prstGeom prst="rect">
            <a:avLst/>
          </a:prstGeom>
        </p:spPr>
      </p:pic>
      <p:pic>
        <p:nvPicPr>
          <p:cNvPr id="5" name="Picture 4">
            <a:extLst>
              <a:ext uri="{FF2B5EF4-FFF2-40B4-BE49-F238E27FC236}">
                <a16:creationId xmlns:a16="http://schemas.microsoft.com/office/drawing/2014/main" id="{6592CAC1-B168-254C-1CA6-12F4BE096117}"/>
              </a:ext>
            </a:extLst>
          </p:cNvPr>
          <p:cNvPicPr>
            <a:picLocks noChangeAspect="1"/>
          </p:cNvPicPr>
          <p:nvPr/>
        </p:nvPicPr>
        <p:blipFill>
          <a:blip r:embed="rId3"/>
          <a:stretch>
            <a:fillRect/>
          </a:stretch>
        </p:blipFill>
        <p:spPr>
          <a:xfrm>
            <a:off x="3383471" y="1439690"/>
            <a:ext cx="2511336" cy="1731219"/>
          </a:xfrm>
          <a:prstGeom prst="rect">
            <a:avLst/>
          </a:prstGeom>
        </p:spPr>
      </p:pic>
      <p:pic>
        <p:nvPicPr>
          <p:cNvPr id="6" name="Picture 5">
            <a:extLst>
              <a:ext uri="{FF2B5EF4-FFF2-40B4-BE49-F238E27FC236}">
                <a16:creationId xmlns:a16="http://schemas.microsoft.com/office/drawing/2014/main" id="{94DA892D-E883-97A6-4CC9-93D01436D186}"/>
              </a:ext>
            </a:extLst>
          </p:cNvPr>
          <p:cNvPicPr>
            <a:picLocks noChangeAspect="1"/>
          </p:cNvPicPr>
          <p:nvPr/>
        </p:nvPicPr>
        <p:blipFill>
          <a:blip r:embed="rId4"/>
          <a:stretch>
            <a:fillRect/>
          </a:stretch>
        </p:blipFill>
        <p:spPr>
          <a:xfrm>
            <a:off x="6138291" y="1429807"/>
            <a:ext cx="2511336" cy="1731219"/>
          </a:xfrm>
          <a:prstGeom prst="rect">
            <a:avLst/>
          </a:prstGeom>
        </p:spPr>
      </p:pic>
      <p:pic>
        <p:nvPicPr>
          <p:cNvPr id="12" name="Picture 11">
            <a:extLst>
              <a:ext uri="{FF2B5EF4-FFF2-40B4-BE49-F238E27FC236}">
                <a16:creationId xmlns:a16="http://schemas.microsoft.com/office/drawing/2014/main" id="{6F04BE90-A530-F785-8DC8-E8E82B91AA1D}"/>
              </a:ext>
            </a:extLst>
          </p:cNvPr>
          <p:cNvPicPr>
            <a:picLocks noChangeAspect="1"/>
          </p:cNvPicPr>
          <p:nvPr/>
        </p:nvPicPr>
        <p:blipFill>
          <a:blip r:embed="rId5"/>
          <a:stretch>
            <a:fillRect/>
          </a:stretch>
        </p:blipFill>
        <p:spPr>
          <a:xfrm>
            <a:off x="628651" y="3458186"/>
            <a:ext cx="2511336" cy="1731219"/>
          </a:xfrm>
          <a:prstGeom prst="rect">
            <a:avLst/>
          </a:prstGeom>
        </p:spPr>
      </p:pic>
      <p:pic>
        <p:nvPicPr>
          <p:cNvPr id="13" name="Picture 12">
            <a:extLst>
              <a:ext uri="{FF2B5EF4-FFF2-40B4-BE49-F238E27FC236}">
                <a16:creationId xmlns:a16="http://schemas.microsoft.com/office/drawing/2014/main" id="{B66D425C-9495-290A-1AD0-E98BBE0AC0FA}"/>
              </a:ext>
            </a:extLst>
          </p:cNvPr>
          <p:cNvPicPr>
            <a:picLocks noChangeAspect="1"/>
          </p:cNvPicPr>
          <p:nvPr/>
        </p:nvPicPr>
        <p:blipFill>
          <a:blip r:embed="rId6"/>
          <a:stretch>
            <a:fillRect/>
          </a:stretch>
        </p:blipFill>
        <p:spPr>
          <a:xfrm>
            <a:off x="3383470" y="3439885"/>
            <a:ext cx="2511337" cy="1731219"/>
          </a:xfrm>
          <a:prstGeom prst="rect">
            <a:avLst/>
          </a:prstGeom>
        </p:spPr>
      </p:pic>
      <p:pic>
        <p:nvPicPr>
          <p:cNvPr id="14" name="Picture 13">
            <a:extLst>
              <a:ext uri="{FF2B5EF4-FFF2-40B4-BE49-F238E27FC236}">
                <a16:creationId xmlns:a16="http://schemas.microsoft.com/office/drawing/2014/main" id="{E71494B6-E127-A980-4A4A-BC02D70931CF}"/>
              </a:ext>
            </a:extLst>
          </p:cNvPr>
          <p:cNvPicPr>
            <a:picLocks noChangeAspect="1"/>
          </p:cNvPicPr>
          <p:nvPr/>
        </p:nvPicPr>
        <p:blipFill>
          <a:blip r:embed="rId7"/>
          <a:stretch>
            <a:fillRect/>
          </a:stretch>
        </p:blipFill>
        <p:spPr>
          <a:xfrm>
            <a:off x="6138291" y="3465821"/>
            <a:ext cx="2511336" cy="1731219"/>
          </a:xfrm>
          <a:prstGeom prst="rect">
            <a:avLst/>
          </a:prstGeom>
        </p:spPr>
      </p:pic>
      <p:sp>
        <p:nvSpPr>
          <p:cNvPr id="15" name="TextBox 14">
            <a:extLst>
              <a:ext uri="{FF2B5EF4-FFF2-40B4-BE49-F238E27FC236}">
                <a16:creationId xmlns:a16="http://schemas.microsoft.com/office/drawing/2014/main" id="{9D0053E1-1838-88A5-4CE0-18C0F8AAA28F}"/>
              </a:ext>
            </a:extLst>
          </p:cNvPr>
          <p:cNvSpPr txBox="1"/>
          <p:nvPr/>
        </p:nvSpPr>
        <p:spPr>
          <a:xfrm>
            <a:off x="1340731" y="5398634"/>
            <a:ext cx="6462538" cy="707886"/>
          </a:xfrm>
          <a:prstGeom prst="rect">
            <a:avLst/>
          </a:prstGeom>
          <a:noFill/>
        </p:spPr>
        <p:txBody>
          <a:bodyPr wrap="none" rtlCol="0">
            <a:spAutoFit/>
          </a:bodyPr>
          <a:lstStyle/>
          <a:p>
            <a:pPr algn="l"/>
            <a:r>
              <a:rPr lang="en-GB" sz="2000" dirty="0">
                <a:latin typeface="Chalkboard" charset="0"/>
                <a:ea typeface="Chalkboard" charset="0"/>
                <a:cs typeface="Chalkboard" charset="0"/>
              </a:rPr>
              <a:t>Does the Dragon Curve as specified by L-R sequences</a:t>
            </a:r>
            <a:br>
              <a:rPr lang="en-GB" sz="2000" dirty="0">
                <a:latin typeface="Chalkboard" charset="0"/>
                <a:ea typeface="Chalkboard" charset="0"/>
                <a:cs typeface="Chalkboard" charset="0"/>
              </a:rPr>
            </a:br>
            <a:r>
              <a:rPr lang="en-GB" sz="2000" dirty="0">
                <a:latin typeface="Chalkboard" charset="0"/>
                <a:ea typeface="Chalkboard" charset="0"/>
                <a:cs typeface="Chalkboard" charset="0"/>
              </a:rPr>
              <a:t>ever cross over itself?</a:t>
            </a:r>
          </a:p>
        </p:txBody>
      </p:sp>
      <p:sp>
        <p:nvSpPr>
          <p:cNvPr id="11" name="TextBox 10">
            <a:extLst>
              <a:ext uri="{FF2B5EF4-FFF2-40B4-BE49-F238E27FC236}">
                <a16:creationId xmlns:a16="http://schemas.microsoft.com/office/drawing/2014/main" id="{FDD59426-7F91-3AA1-E875-401C140BF456}"/>
              </a:ext>
            </a:extLst>
          </p:cNvPr>
          <p:cNvSpPr txBox="1"/>
          <p:nvPr/>
        </p:nvSpPr>
        <p:spPr>
          <a:xfrm>
            <a:off x="1340731" y="6094892"/>
            <a:ext cx="6759158" cy="400110"/>
          </a:xfrm>
          <a:prstGeom prst="rect">
            <a:avLst/>
          </a:prstGeom>
          <a:noFill/>
        </p:spPr>
        <p:txBody>
          <a:bodyPr wrap="none" rtlCol="0">
            <a:spAutoFit/>
          </a:bodyPr>
          <a:lstStyle/>
          <a:p>
            <a:pPr algn="l"/>
            <a:r>
              <a:rPr lang="en-GB" sz="2000" dirty="0">
                <a:latin typeface="Chalkboard" charset="0"/>
                <a:ea typeface="Chalkboard" charset="0"/>
                <a:cs typeface="Chalkboard" charset="0"/>
              </a:rPr>
              <a:t>The folding-strip description means it cannot cross itself!</a:t>
            </a:r>
          </a:p>
        </p:txBody>
      </p:sp>
    </p:spTree>
    <p:extLst>
      <p:ext uri="{BB962C8B-B14F-4D97-AF65-F5344CB8AC3E}">
        <p14:creationId xmlns:p14="http://schemas.microsoft.com/office/powerpoint/2010/main" val="37504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1AE25-BA18-73CF-FFB4-E87107186DFF}"/>
              </a:ext>
            </a:extLst>
          </p:cNvPr>
          <p:cNvSpPr>
            <a:spLocks noGrp="1"/>
          </p:cNvSpPr>
          <p:nvPr>
            <p:ph type="title"/>
          </p:nvPr>
        </p:nvSpPr>
        <p:spPr/>
        <p:txBody>
          <a:bodyPr/>
          <a:lstStyle/>
          <a:p>
            <a:r>
              <a:rPr lang="en-GB" dirty="0" err="1"/>
              <a:t>Peano</a:t>
            </a:r>
            <a:r>
              <a:rPr lang="en-GB" dirty="0"/>
              <a:t> Curves</a:t>
            </a:r>
          </a:p>
        </p:txBody>
      </p:sp>
      <p:pic>
        <p:nvPicPr>
          <p:cNvPr id="4" name="Picture 3">
            <a:extLst>
              <a:ext uri="{FF2B5EF4-FFF2-40B4-BE49-F238E27FC236}">
                <a16:creationId xmlns:a16="http://schemas.microsoft.com/office/drawing/2014/main" id="{DDC7E65B-8654-EE8E-19B5-8EE9D638AFF6}"/>
              </a:ext>
            </a:extLst>
          </p:cNvPr>
          <p:cNvPicPr>
            <a:picLocks noChangeAspect="1"/>
          </p:cNvPicPr>
          <p:nvPr/>
        </p:nvPicPr>
        <p:blipFill>
          <a:blip r:embed="rId2"/>
          <a:stretch>
            <a:fillRect/>
          </a:stretch>
        </p:blipFill>
        <p:spPr>
          <a:xfrm>
            <a:off x="1082350" y="1001486"/>
            <a:ext cx="2689549" cy="2716716"/>
          </a:xfrm>
          <a:prstGeom prst="rect">
            <a:avLst/>
          </a:prstGeom>
        </p:spPr>
      </p:pic>
      <p:pic>
        <p:nvPicPr>
          <p:cNvPr id="5" name="Picture 4">
            <a:extLst>
              <a:ext uri="{FF2B5EF4-FFF2-40B4-BE49-F238E27FC236}">
                <a16:creationId xmlns:a16="http://schemas.microsoft.com/office/drawing/2014/main" id="{A1C1BC75-DE8F-116A-EE44-D2D3FE9BABE1}"/>
              </a:ext>
            </a:extLst>
          </p:cNvPr>
          <p:cNvPicPr>
            <a:picLocks noChangeAspect="1"/>
          </p:cNvPicPr>
          <p:nvPr/>
        </p:nvPicPr>
        <p:blipFill>
          <a:blip r:embed="rId3"/>
          <a:stretch>
            <a:fillRect/>
          </a:stretch>
        </p:blipFill>
        <p:spPr>
          <a:xfrm>
            <a:off x="4157956" y="1001486"/>
            <a:ext cx="2689549" cy="2716716"/>
          </a:xfrm>
          <a:prstGeom prst="rect">
            <a:avLst/>
          </a:prstGeom>
        </p:spPr>
      </p:pic>
      <p:pic>
        <p:nvPicPr>
          <p:cNvPr id="8" name="Picture 7">
            <a:extLst>
              <a:ext uri="{FF2B5EF4-FFF2-40B4-BE49-F238E27FC236}">
                <a16:creationId xmlns:a16="http://schemas.microsoft.com/office/drawing/2014/main" id="{03E7F734-13F9-36F4-381B-815DEB39BA03}"/>
              </a:ext>
            </a:extLst>
          </p:cNvPr>
          <p:cNvPicPr>
            <a:picLocks noChangeAspect="1"/>
          </p:cNvPicPr>
          <p:nvPr/>
        </p:nvPicPr>
        <p:blipFill>
          <a:blip r:embed="rId4"/>
          <a:stretch>
            <a:fillRect/>
          </a:stretch>
        </p:blipFill>
        <p:spPr>
          <a:xfrm>
            <a:off x="1082350" y="4018750"/>
            <a:ext cx="2689549" cy="2716716"/>
          </a:xfrm>
          <a:prstGeom prst="rect">
            <a:avLst/>
          </a:prstGeom>
        </p:spPr>
      </p:pic>
      <p:pic>
        <p:nvPicPr>
          <p:cNvPr id="9" name="Picture 8">
            <a:extLst>
              <a:ext uri="{FF2B5EF4-FFF2-40B4-BE49-F238E27FC236}">
                <a16:creationId xmlns:a16="http://schemas.microsoft.com/office/drawing/2014/main" id="{EC92ED77-F069-ECC1-D53B-ABCBEC9C617C}"/>
              </a:ext>
            </a:extLst>
          </p:cNvPr>
          <p:cNvPicPr>
            <a:picLocks noChangeAspect="1"/>
          </p:cNvPicPr>
          <p:nvPr/>
        </p:nvPicPr>
        <p:blipFill>
          <a:blip r:embed="rId5"/>
          <a:stretch>
            <a:fillRect/>
          </a:stretch>
        </p:blipFill>
        <p:spPr>
          <a:xfrm>
            <a:off x="4157956" y="4018750"/>
            <a:ext cx="2689550" cy="2716717"/>
          </a:xfrm>
          <a:prstGeom prst="rect">
            <a:avLst/>
          </a:prstGeom>
        </p:spPr>
      </p:pic>
      <p:pic>
        <p:nvPicPr>
          <p:cNvPr id="11" name="Picture 10">
            <a:extLst>
              <a:ext uri="{FF2B5EF4-FFF2-40B4-BE49-F238E27FC236}">
                <a16:creationId xmlns:a16="http://schemas.microsoft.com/office/drawing/2014/main" id="{0BCFE460-F484-FF85-9F40-711AC9883DC1}"/>
              </a:ext>
            </a:extLst>
          </p:cNvPr>
          <p:cNvPicPr>
            <a:picLocks noChangeAspect="1"/>
          </p:cNvPicPr>
          <p:nvPr/>
        </p:nvPicPr>
        <p:blipFill>
          <a:blip r:embed="rId6"/>
          <a:stretch>
            <a:fillRect/>
          </a:stretch>
        </p:blipFill>
        <p:spPr>
          <a:xfrm>
            <a:off x="4157957" y="2904130"/>
            <a:ext cx="805930" cy="814071"/>
          </a:xfrm>
          <a:prstGeom prst="rect">
            <a:avLst/>
          </a:prstGeom>
        </p:spPr>
      </p:pic>
      <p:pic>
        <p:nvPicPr>
          <p:cNvPr id="12" name="Picture 11">
            <a:extLst>
              <a:ext uri="{FF2B5EF4-FFF2-40B4-BE49-F238E27FC236}">
                <a16:creationId xmlns:a16="http://schemas.microsoft.com/office/drawing/2014/main" id="{E2861CB4-2884-4D7B-2842-9BCD71A8D405}"/>
              </a:ext>
            </a:extLst>
          </p:cNvPr>
          <p:cNvPicPr>
            <a:picLocks noChangeAspect="1"/>
          </p:cNvPicPr>
          <p:nvPr/>
        </p:nvPicPr>
        <p:blipFill>
          <a:blip r:embed="rId6"/>
          <a:stretch>
            <a:fillRect/>
          </a:stretch>
        </p:blipFill>
        <p:spPr>
          <a:xfrm rot="16200000">
            <a:off x="4157958" y="1952808"/>
            <a:ext cx="805930" cy="814071"/>
          </a:xfrm>
          <a:prstGeom prst="rect">
            <a:avLst/>
          </a:prstGeom>
        </p:spPr>
      </p:pic>
    </p:spTree>
    <p:extLst>
      <p:ext uri="{BB962C8B-B14F-4D97-AF65-F5344CB8AC3E}">
        <p14:creationId xmlns:p14="http://schemas.microsoft.com/office/powerpoint/2010/main" val="304471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591DF-C8C1-1ECB-BFF0-1037A3FA742E}"/>
              </a:ext>
            </a:extLst>
          </p:cNvPr>
          <p:cNvSpPr>
            <a:spLocks noGrp="1"/>
          </p:cNvSpPr>
          <p:nvPr>
            <p:ph type="title"/>
          </p:nvPr>
        </p:nvSpPr>
        <p:spPr/>
        <p:txBody>
          <a:bodyPr/>
          <a:lstStyle/>
          <a:p>
            <a:r>
              <a:rPr lang="en-GB" dirty="0"/>
              <a:t>Hilbert Curves</a:t>
            </a:r>
          </a:p>
        </p:txBody>
      </p:sp>
      <p:pic>
        <p:nvPicPr>
          <p:cNvPr id="5" name="Hilbert Curves" descr="Hilbert Curves">
            <a:hlinkClick r:id="" action="ppaction://media"/>
            <a:extLst>
              <a:ext uri="{FF2B5EF4-FFF2-40B4-BE49-F238E27FC236}">
                <a16:creationId xmlns:a16="http://schemas.microsoft.com/office/drawing/2014/main" id="{6A01E7C2-A5CE-8551-581F-1347281D04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5299" y="879472"/>
            <a:ext cx="5613401" cy="5613401"/>
          </a:xfrm>
          <a:prstGeom prst="rect">
            <a:avLst/>
          </a:prstGeom>
        </p:spPr>
      </p:pic>
      <p:pic>
        <p:nvPicPr>
          <p:cNvPr id="4" name="Picture 3">
            <a:extLst>
              <a:ext uri="{FF2B5EF4-FFF2-40B4-BE49-F238E27FC236}">
                <a16:creationId xmlns:a16="http://schemas.microsoft.com/office/drawing/2014/main" id="{B19F4C99-21DA-6159-6BB9-25AAF36CEC10}"/>
              </a:ext>
            </a:extLst>
          </p:cNvPr>
          <p:cNvPicPr>
            <a:picLocks noChangeAspect="1"/>
          </p:cNvPicPr>
          <p:nvPr/>
        </p:nvPicPr>
        <p:blipFill>
          <a:blip r:embed="rId5"/>
          <a:stretch>
            <a:fillRect/>
          </a:stretch>
        </p:blipFill>
        <p:spPr>
          <a:xfrm>
            <a:off x="1765300" y="940798"/>
            <a:ext cx="5613400" cy="5613400"/>
          </a:xfrm>
          <a:prstGeom prst="rect">
            <a:avLst/>
          </a:prstGeom>
        </p:spPr>
      </p:pic>
    </p:spTree>
    <p:extLst>
      <p:ext uri="{BB962C8B-B14F-4D97-AF65-F5344CB8AC3E}">
        <p14:creationId xmlns:p14="http://schemas.microsoft.com/office/powerpoint/2010/main" val="317393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4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81000" y="228600"/>
            <a:ext cx="7772400" cy="1104900"/>
          </a:xfrm>
        </p:spPr>
        <p:txBody>
          <a:bodyPr/>
          <a:lstStyle/>
          <a:p>
            <a:pPr>
              <a:defRPr/>
            </a:pPr>
            <a:r>
              <a:rPr lang="en-US" b="0">
                <a:latin typeface="Chalkboard"/>
                <a:cs typeface="Chalkboard"/>
              </a:rPr>
              <a:t>Some Sums</a:t>
            </a:r>
          </a:p>
        </p:txBody>
      </p:sp>
      <p:sp>
        <p:nvSpPr>
          <p:cNvPr id="24580" name="Text Box 4"/>
          <p:cNvSpPr txBox="1">
            <a:spLocks noChangeArrowheads="1"/>
          </p:cNvSpPr>
          <p:nvPr/>
        </p:nvSpPr>
        <p:spPr bwMode="auto">
          <a:xfrm>
            <a:off x="533400" y="2057400"/>
            <a:ext cx="2362200" cy="519113"/>
          </a:xfrm>
          <a:prstGeom prst="rect">
            <a:avLst/>
          </a:prstGeom>
          <a:noFill/>
          <a:ln>
            <a:noFill/>
          </a:ln>
          <a:effectLst/>
          <a:extLst>
            <a:ext uri="{909E8E84-426E-40dd-AFC4-6F175D3DCCD1}">
              <a14:hiddenFill xmlns:a14="http://schemas.microsoft.com/office/drawing/2010/main" xmlns="">
                <a:solidFill>
                  <a:srgbClr val="804000"/>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0">
                <a:cs typeface="+mn-cs"/>
              </a:rPr>
              <a:t>4 + 5 + 6 =</a:t>
            </a:r>
          </a:p>
        </p:txBody>
      </p:sp>
      <p:sp>
        <p:nvSpPr>
          <p:cNvPr id="24581" name="Text Box 5"/>
          <p:cNvSpPr txBox="1">
            <a:spLocks noChangeArrowheads="1"/>
          </p:cNvSpPr>
          <p:nvPr/>
        </p:nvSpPr>
        <p:spPr bwMode="auto">
          <a:xfrm>
            <a:off x="533400" y="2552700"/>
            <a:ext cx="3505200" cy="519113"/>
          </a:xfrm>
          <a:prstGeom prst="rect">
            <a:avLst/>
          </a:prstGeom>
          <a:noFill/>
          <a:ln>
            <a:noFill/>
          </a:ln>
          <a:effectLst/>
          <a:extLst>
            <a:ext uri="{909E8E84-426E-40dd-AFC4-6F175D3DCCD1}">
              <a14:hiddenFill xmlns:a14="http://schemas.microsoft.com/office/drawing/2010/main" xmlns="">
                <a:solidFill>
                  <a:srgbClr val="804000"/>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0">
                <a:cs typeface="+mn-cs"/>
              </a:rPr>
              <a:t>9 + 10 + 11 + 12</a:t>
            </a:r>
          </a:p>
        </p:txBody>
      </p:sp>
      <p:sp>
        <p:nvSpPr>
          <p:cNvPr id="24582" name="Text Box 6"/>
          <p:cNvSpPr txBox="1">
            <a:spLocks noChangeArrowheads="1"/>
          </p:cNvSpPr>
          <p:nvPr/>
        </p:nvSpPr>
        <p:spPr bwMode="auto">
          <a:xfrm>
            <a:off x="535748" y="3086100"/>
            <a:ext cx="6858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cs typeface="+mn-cs"/>
              </a:rPr>
              <a:t>16</a:t>
            </a:r>
          </a:p>
        </p:txBody>
      </p:sp>
      <p:sp>
        <p:nvSpPr>
          <p:cNvPr id="24594" name="AutoShape 18"/>
          <p:cNvSpPr>
            <a:spLocks noChangeArrowheads="1"/>
          </p:cNvSpPr>
          <p:nvPr/>
        </p:nvSpPr>
        <p:spPr bwMode="auto">
          <a:xfrm>
            <a:off x="76200" y="1752600"/>
            <a:ext cx="228600" cy="228600"/>
          </a:xfrm>
          <a:prstGeom prst="smileyFace">
            <a:avLst>
              <a:gd name="adj" fmla="val 4653"/>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GB">
              <a:cs typeface="+mn-cs"/>
            </a:endParaRPr>
          </a:p>
        </p:txBody>
      </p:sp>
      <p:sp>
        <p:nvSpPr>
          <p:cNvPr id="24595" name="AutoShape 19"/>
          <p:cNvSpPr>
            <a:spLocks noChangeArrowheads="1"/>
          </p:cNvSpPr>
          <p:nvPr/>
        </p:nvSpPr>
        <p:spPr bwMode="auto">
          <a:xfrm>
            <a:off x="76200" y="2209800"/>
            <a:ext cx="228600" cy="228600"/>
          </a:xfrm>
          <a:prstGeom prst="smileyFace">
            <a:avLst>
              <a:gd name="adj" fmla="val 4653"/>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GB">
              <a:cs typeface="+mn-cs"/>
            </a:endParaRPr>
          </a:p>
        </p:txBody>
      </p:sp>
      <p:sp>
        <p:nvSpPr>
          <p:cNvPr id="24596" name="AutoShape 20"/>
          <p:cNvSpPr>
            <a:spLocks noChangeArrowheads="1"/>
          </p:cNvSpPr>
          <p:nvPr/>
        </p:nvSpPr>
        <p:spPr bwMode="auto">
          <a:xfrm>
            <a:off x="76200" y="2667000"/>
            <a:ext cx="228600" cy="228600"/>
          </a:xfrm>
          <a:prstGeom prst="smileyFace">
            <a:avLst>
              <a:gd name="adj" fmla="val 4653"/>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GB">
              <a:cs typeface="+mn-cs"/>
            </a:endParaRPr>
          </a:p>
        </p:txBody>
      </p:sp>
      <p:sp>
        <p:nvSpPr>
          <p:cNvPr id="24597" name="AutoShape 21"/>
          <p:cNvSpPr>
            <a:spLocks noChangeArrowheads="1"/>
          </p:cNvSpPr>
          <p:nvPr/>
        </p:nvSpPr>
        <p:spPr bwMode="auto">
          <a:xfrm>
            <a:off x="76200" y="3200400"/>
            <a:ext cx="228600" cy="228600"/>
          </a:xfrm>
          <a:prstGeom prst="smileyFace">
            <a:avLst>
              <a:gd name="adj" fmla="val 4653"/>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GB">
              <a:cs typeface="+mn-cs"/>
            </a:endParaRPr>
          </a:p>
        </p:txBody>
      </p:sp>
      <p:sp>
        <p:nvSpPr>
          <p:cNvPr id="24598" name="AutoShape 22"/>
          <p:cNvSpPr>
            <a:spLocks noChangeArrowheads="1"/>
          </p:cNvSpPr>
          <p:nvPr/>
        </p:nvSpPr>
        <p:spPr bwMode="auto">
          <a:xfrm>
            <a:off x="1116013" y="3860800"/>
            <a:ext cx="1557959" cy="576792"/>
          </a:xfrm>
          <a:prstGeom prst="wedgeRoundRectCallout">
            <a:avLst>
              <a:gd name="adj1" fmla="val 16166"/>
              <a:gd name="adj2" fmla="val -101487"/>
              <a:gd name="adj3" fmla="val 16667"/>
            </a:avLst>
          </a:prstGeom>
          <a:solidFill>
            <a:schemeClr val="accent6">
              <a:lumMod val="75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b="0">
                <a:solidFill>
                  <a:srgbClr val="FFFF00"/>
                </a:solidFill>
                <a:latin typeface="Chalkboard"/>
                <a:cs typeface="Chalkboard"/>
              </a:rPr>
              <a:t>Generalise</a:t>
            </a:r>
          </a:p>
        </p:txBody>
      </p:sp>
      <p:sp>
        <p:nvSpPr>
          <p:cNvPr id="24599" name="AutoShape 23"/>
          <p:cNvSpPr>
            <a:spLocks noChangeArrowheads="1"/>
          </p:cNvSpPr>
          <p:nvPr/>
        </p:nvSpPr>
        <p:spPr bwMode="auto">
          <a:xfrm>
            <a:off x="4504087" y="3517843"/>
            <a:ext cx="1327150" cy="519113"/>
          </a:xfrm>
          <a:prstGeom prst="wedgeRoundRectCallout">
            <a:avLst>
              <a:gd name="adj1" fmla="val -2747"/>
              <a:gd name="adj2" fmla="val -13272"/>
              <a:gd name="adj3" fmla="val 16667"/>
            </a:avLst>
          </a:prstGeom>
          <a:solidFill>
            <a:schemeClr val="accent6">
              <a:lumMod val="75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b="0">
                <a:solidFill>
                  <a:srgbClr val="FFFF00"/>
                </a:solidFill>
                <a:latin typeface="Chalkboard"/>
                <a:cs typeface="Chalkboard"/>
              </a:rPr>
              <a:t>Justify</a:t>
            </a:r>
          </a:p>
        </p:txBody>
      </p:sp>
      <p:sp>
        <p:nvSpPr>
          <p:cNvPr id="24600" name="AutoShape 24"/>
          <p:cNvSpPr>
            <a:spLocks noChangeArrowheads="1"/>
          </p:cNvSpPr>
          <p:nvPr/>
        </p:nvSpPr>
        <p:spPr bwMode="auto">
          <a:xfrm>
            <a:off x="4757733" y="2280517"/>
            <a:ext cx="2583057" cy="447016"/>
          </a:xfrm>
          <a:prstGeom prst="wedgeRoundRectCallout">
            <a:avLst>
              <a:gd name="adj1" fmla="val -53729"/>
              <a:gd name="adj2" fmla="val 126037"/>
              <a:gd name="adj3" fmla="val 16667"/>
            </a:avLst>
          </a:prstGeom>
          <a:solidFill>
            <a:schemeClr val="accent5">
              <a:lumMod val="20000"/>
              <a:lumOff val="80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b="0">
                <a:solidFill>
                  <a:srgbClr val="0432FF"/>
                </a:solidFill>
                <a:latin typeface="Chalkboard"/>
                <a:cs typeface="Chalkboard"/>
              </a:rPr>
              <a:t>Watch What You Do</a:t>
            </a:r>
          </a:p>
        </p:txBody>
      </p:sp>
      <p:sp>
        <p:nvSpPr>
          <p:cNvPr id="24601" name="AutoShape 25"/>
          <p:cNvSpPr>
            <a:spLocks noChangeArrowheads="1"/>
          </p:cNvSpPr>
          <p:nvPr/>
        </p:nvSpPr>
        <p:spPr bwMode="auto">
          <a:xfrm>
            <a:off x="2493504" y="1185961"/>
            <a:ext cx="2583057" cy="447016"/>
          </a:xfrm>
          <a:prstGeom prst="wedgeRoundRectCallout">
            <a:avLst>
              <a:gd name="adj1" fmla="val -49560"/>
              <a:gd name="adj2" fmla="val 158837"/>
              <a:gd name="adj3" fmla="val 16667"/>
            </a:avLst>
          </a:prstGeom>
          <a:solidFill>
            <a:schemeClr val="accent5">
              <a:lumMod val="20000"/>
              <a:lumOff val="80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b="0">
                <a:solidFill>
                  <a:srgbClr val="0432FF"/>
                </a:solidFill>
                <a:latin typeface="Chalkboard"/>
                <a:cs typeface="Chalkboard"/>
              </a:rPr>
              <a:t>Say What You See</a:t>
            </a:r>
          </a:p>
        </p:txBody>
      </p:sp>
      <p:sp>
        <p:nvSpPr>
          <p:cNvPr id="24602" name="Text Box 26"/>
          <p:cNvSpPr txBox="1">
            <a:spLocks noChangeArrowheads="1"/>
          </p:cNvSpPr>
          <p:nvPr/>
        </p:nvSpPr>
        <p:spPr bwMode="auto">
          <a:xfrm>
            <a:off x="533400" y="1524000"/>
            <a:ext cx="157003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a:cs typeface="+mn-cs"/>
              </a:rPr>
              <a:t>1 + 2 =</a:t>
            </a:r>
          </a:p>
        </p:txBody>
      </p:sp>
      <p:sp>
        <p:nvSpPr>
          <p:cNvPr id="24603" name="Text Box 27"/>
          <p:cNvSpPr txBox="1">
            <a:spLocks noChangeArrowheads="1"/>
          </p:cNvSpPr>
          <p:nvPr/>
        </p:nvSpPr>
        <p:spPr bwMode="auto">
          <a:xfrm>
            <a:off x="1277815" y="1524000"/>
            <a:ext cx="4191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a:cs typeface="+mn-cs"/>
              </a:rPr>
              <a:t>3</a:t>
            </a:r>
          </a:p>
        </p:txBody>
      </p:sp>
      <p:sp>
        <p:nvSpPr>
          <p:cNvPr id="24604" name="Rectangle 28"/>
          <p:cNvSpPr>
            <a:spLocks noChangeArrowheads="1"/>
          </p:cNvSpPr>
          <p:nvPr/>
        </p:nvSpPr>
        <p:spPr bwMode="auto">
          <a:xfrm>
            <a:off x="1603715" y="2057400"/>
            <a:ext cx="11699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defRPr/>
            </a:pPr>
            <a:r>
              <a:rPr lang="en-US" b="0">
                <a:cs typeface="+mn-cs"/>
              </a:rPr>
              <a:t>7 + 8</a:t>
            </a:r>
          </a:p>
        </p:txBody>
      </p:sp>
      <p:sp>
        <p:nvSpPr>
          <p:cNvPr id="24605" name="Rectangle 29"/>
          <p:cNvSpPr>
            <a:spLocks noChangeArrowheads="1"/>
          </p:cNvSpPr>
          <p:nvPr/>
        </p:nvSpPr>
        <p:spPr bwMode="auto">
          <a:xfrm>
            <a:off x="2085534" y="2528888"/>
            <a:ext cx="302577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a:cs typeface="+mn-cs"/>
              </a:rPr>
              <a:t>= 13 + 14 + 15</a:t>
            </a:r>
          </a:p>
        </p:txBody>
      </p:sp>
      <p:sp>
        <p:nvSpPr>
          <p:cNvPr id="24606" name="Rectangle 30"/>
          <p:cNvSpPr>
            <a:spLocks noChangeArrowheads="1"/>
          </p:cNvSpPr>
          <p:nvPr/>
        </p:nvSpPr>
        <p:spPr bwMode="auto">
          <a:xfrm>
            <a:off x="1056246" y="3086100"/>
            <a:ext cx="361315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dirty="0">
                <a:cs typeface="+mn-cs"/>
              </a:rPr>
              <a:t>17 + 18 + 19 + 20</a:t>
            </a:r>
          </a:p>
        </p:txBody>
      </p:sp>
      <p:sp>
        <p:nvSpPr>
          <p:cNvPr id="24607" name="Text Box 31"/>
          <p:cNvSpPr txBox="1">
            <a:spLocks noChangeArrowheads="1"/>
          </p:cNvSpPr>
          <p:nvPr/>
        </p:nvSpPr>
        <p:spPr bwMode="auto">
          <a:xfrm>
            <a:off x="844060" y="3086100"/>
            <a:ext cx="4667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dirty="0">
                <a:cs typeface="+mn-cs"/>
              </a:rPr>
              <a:t>+</a:t>
            </a:r>
          </a:p>
        </p:txBody>
      </p:sp>
      <p:sp>
        <p:nvSpPr>
          <p:cNvPr id="24608" name="Rectangle 32"/>
          <p:cNvSpPr>
            <a:spLocks noChangeArrowheads="1"/>
          </p:cNvSpPr>
          <p:nvPr/>
        </p:nvSpPr>
        <p:spPr bwMode="auto">
          <a:xfrm>
            <a:off x="2676376" y="3086100"/>
            <a:ext cx="41290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0" dirty="0">
                <a:cs typeface="+mn-cs"/>
              </a:rPr>
              <a:t> = 21 + 22 + 23 + 24</a:t>
            </a:r>
          </a:p>
        </p:txBody>
      </p:sp>
      <p:grpSp>
        <p:nvGrpSpPr>
          <p:cNvPr id="21" name="Group 20"/>
          <p:cNvGrpSpPr>
            <a:grpSpLocks/>
          </p:cNvGrpSpPr>
          <p:nvPr/>
        </p:nvGrpSpPr>
        <p:grpSpPr bwMode="auto">
          <a:xfrm>
            <a:off x="34925" y="5065713"/>
            <a:ext cx="431800" cy="523875"/>
            <a:chOff x="35496" y="3645024"/>
            <a:chExt cx="431046" cy="523220"/>
          </a:xfrm>
        </p:grpSpPr>
        <p:sp>
          <p:nvSpPr>
            <p:cNvPr id="15429" name="Cloud Callout 1"/>
            <p:cNvSpPr>
              <a:spLocks noChangeArrowheads="1"/>
            </p:cNvSpPr>
            <p:nvPr/>
          </p:nvSpPr>
          <p:spPr bwMode="auto">
            <a:xfrm>
              <a:off x="35496" y="3717032"/>
              <a:ext cx="216024" cy="216024"/>
            </a:xfrm>
            <a:prstGeom prst="cloudCallout">
              <a:avLst>
                <a:gd name="adj1" fmla="val -24606"/>
                <a:gd name="adj2" fmla="val 104944"/>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GB" b="0">
                <a:solidFill>
                  <a:srgbClr val="631908"/>
                </a:solidFill>
                <a:latin typeface="Chalkboard" charset="0"/>
              </a:endParaRPr>
            </a:p>
          </p:txBody>
        </p:sp>
        <p:sp>
          <p:nvSpPr>
            <p:cNvPr id="23" name="TextBox 22"/>
            <p:cNvSpPr txBox="1"/>
            <p:nvPr/>
          </p:nvSpPr>
          <p:spPr>
            <a:xfrm>
              <a:off x="179707" y="3645024"/>
              <a:ext cx="286835" cy="523220"/>
            </a:xfrm>
            <a:prstGeom prst="rect">
              <a:avLst/>
            </a:prstGeom>
            <a:noFill/>
          </p:spPr>
          <p:txBody>
            <a:bodyPr wrap="none">
              <a:spAutoFit/>
            </a:bodyPr>
            <a:lstStyle/>
            <a:p>
              <a:pPr>
                <a:defRPr/>
              </a:pPr>
              <a:r>
                <a:rPr lang="en-GB" b="0" dirty="0">
                  <a:effectLst>
                    <a:outerShdw blurRad="50800" dist="38100" dir="2700000" algn="tl" rotWithShape="0">
                      <a:srgbClr val="000000">
                        <a:alpha val="43000"/>
                      </a:srgbClr>
                    </a:outerShdw>
                  </a:effectLst>
                  <a:cs typeface="+mn-cs"/>
                </a:rPr>
                <a:t>:</a:t>
              </a:r>
            </a:p>
          </p:txBody>
        </p:sp>
      </p:grpSp>
      <p:grpSp>
        <p:nvGrpSpPr>
          <p:cNvPr id="24" name="Group 23"/>
          <p:cNvGrpSpPr>
            <a:grpSpLocks/>
          </p:cNvGrpSpPr>
          <p:nvPr/>
        </p:nvGrpSpPr>
        <p:grpSpPr bwMode="auto">
          <a:xfrm>
            <a:off x="468313" y="4994275"/>
            <a:ext cx="468312" cy="379413"/>
            <a:chOff x="539552" y="3573016"/>
            <a:chExt cx="469746" cy="379591"/>
          </a:xfrm>
        </p:grpSpPr>
        <p:sp>
          <p:nvSpPr>
            <p:cNvPr id="15427" name="Cloud Callout 24"/>
            <p:cNvSpPr>
              <a:spLocks noChangeArrowheads="1"/>
            </p:cNvSpPr>
            <p:nvPr/>
          </p:nvSpPr>
          <p:spPr bwMode="auto">
            <a:xfrm>
              <a:off x="539552" y="3717032"/>
              <a:ext cx="216024" cy="216024"/>
            </a:xfrm>
            <a:prstGeom prst="cloudCallout">
              <a:avLst>
                <a:gd name="adj1" fmla="val -24606"/>
                <a:gd name="adj2" fmla="val 104944"/>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GB" b="0" baseline="30000">
                <a:solidFill>
                  <a:srgbClr val="631908"/>
                </a:solidFill>
                <a:latin typeface="Chalkboard" charset="0"/>
              </a:endParaRPr>
            </a:p>
          </p:txBody>
        </p:sp>
        <p:sp>
          <p:nvSpPr>
            <p:cNvPr id="26" name="TextBox 25"/>
            <p:cNvSpPr txBox="1"/>
            <p:nvPr/>
          </p:nvSpPr>
          <p:spPr>
            <a:xfrm>
              <a:off x="682864" y="3573016"/>
              <a:ext cx="326434" cy="379591"/>
            </a:xfrm>
            <a:prstGeom prst="rect">
              <a:avLst/>
            </a:prstGeom>
            <a:noFill/>
          </p:spPr>
          <p:txBody>
            <a:bodyPr wrap="none">
              <a:spAutoFit/>
            </a:bodyPr>
            <a:lstStyle/>
            <a:p>
              <a:pPr>
                <a:defRPr/>
              </a:pPr>
              <a:r>
                <a:rPr lang="en-GB" b="0" baseline="30000" dirty="0">
                  <a:effectLst>
                    <a:outerShdw blurRad="50800" dist="38100" dir="2700000" algn="tl" rotWithShape="0">
                      <a:srgbClr val="000000">
                        <a:alpha val="43000"/>
                      </a:srgbClr>
                    </a:outerShdw>
                  </a:effectLst>
                  <a:cs typeface="+mn-cs"/>
                </a:rPr>
                <a:t>2</a:t>
              </a:r>
            </a:p>
          </p:txBody>
        </p:sp>
      </p:grpSp>
      <p:grpSp>
        <p:nvGrpSpPr>
          <p:cNvPr id="27" name="Group 26"/>
          <p:cNvGrpSpPr>
            <a:grpSpLocks/>
          </p:cNvGrpSpPr>
          <p:nvPr/>
        </p:nvGrpSpPr>
        <p:grpSpPr bwMode="auto">
          <a:xfrm>
            <a:off x="811213" y="4994276"/>
            <a:ext cx="955711" cy="575966"/>
            <a:chOff x="857553" y="3573016"/>
            <a:chExt cx="956035" cy="575767"/>
          </a:xfrm>
        </p:grpSpPr>
        <p:grpSp>
          <p:nvGrpSpPr>
            <p:cNvPr id="15423" name="Group 27"/>
            <p:cNvGrpSpPr>
              <a:grpSpLocks/>
            </p:cNvGrpSpPr>
            <p:nvPr/>
          </p:nvGrpSpPr>
          <p:grpSpPr bwMode="auto">
            <a:xfrm>
              <a:off x="1077918" y="3573016"/>
              <a:ext cx="445441" cy="360040"/>
              <a:chOff x="539552" y="3573016"/>
              <a:chExt cx="445441" cy="360040"/>
            </a:xfrm>
          </p:grpSpPr>
          <p:sp>
            <p:nvSpPr>
              <p:cNvPr id="15425" name="Cloud Callout 28"/>
              <p:cNvSpPr>
                <a:spLocks noChangeArrowheads="1"/>
              </p:cNvSpPr>
              <p:nvPr/>
            </p:nvSpPr>
            <p:spPr bwMode="auto">
              <a:xfrm>
                <a:off x="539552" y="3717032"/>
                <a:ext cx="216024" cy="216024"/>
              </a:xfrm>
              <a:prstGeom prst="cloudCallout">
                <a:avLst>
                  <a:gd name="adj1" fmla="val -24606"/>
                  <a:gd name="adj2" fmla="val 104944"/>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GB" sz="2400" b="0" baseline="30000">
                  <a:solidFill>
                    <a:srgbClr val="631908"/>
                  </a:solidFill>
                  <a:latin typeface="Chalkboard" charset="0"/>
                </a:endParaRPr>
              </a:p>
            </p:txBody>
          </p:sp>
          <p:sp>
            <p:nvSpPr>
              <p:cNvPr id="31" name="TextBox 30"/>
              <p:cNvSpPr txBox="1"/>
              <p:nvPr/>
            </p:nvSpPr>
            <p:spPr>
              <a:xfrm>
                <a:off x="684436" y="3573016"/>
                <a:ext cx="300139" cy="338022"/>
              </a:xfrm>
              <a:prstGeom prst="rect">
                <a:avLst/>
              </a:prstGeom>
              <a:noFill/>
            </p:spPr>
            <p:txBody>
              <a:bodyPr wrap="none">
                <a:spAutoFit/>
              </a:bodyPr>
              <a:lstStyle/>
              <a:p>
                <a:pPr>
                  <a:defRPr/>
                </a:pPr>
                <a:r>
                  <a:rPr lang="en-GB" sz="2400" b="0" baseline="30000" dirty="0">
                    <a:effectLst>
                      <a:outerShdw blurRad="50800" dist="38100" dir="2700000" algn="tl" rotWithShape="0">
                        <a:srgbClr val="000000">
                          <a:alpha val="43000"/>
                        </a:srgbClr>
                      </a:outerShdw>
                    </a:effectLst>
                    <a:cs typeface="+mn-cs"/>
                  </a:rPr>
                  <a:t>2</a:t>
                </a:r>
              </a:p>
            </p:txBody>
          </p:sp>
        </p:grpSp>
        <p:sp>
          <p:nvSpPr>
            <p:cNvPr id="29" name="TextBox 28"/>
            <p:cNvSpPr txBox="1"/>
            <p:nvPr/>
          </p:nvSpPr>
          <p:spPr>
            <a:xfrm>
              <a:off x="857553" y="3687277"/>
              <a:ext cx="956035" cy="461506"/>
            </a:xfrm>
            <a:prstGeom prst="rect">
              <a:avLst/>
            </a:prstGeom>
            <a:noFill/>
          </p:spPr>
          <p:txBody>
            <a:bodyPr wrap="none">
              <a:spAutoFit/>
            </a:bodyPr>
            <a:lstStyle/>
            <a:p>
              <a:pPr>
                <a:defRPr/>
              </a:pPr>
              <a:r>
                <a:rPr lang="en-GB" sz="2400" b="0" dirty="0">
                  <a:effectLst>
                    <a:outerShdw blurRad="50800" dist="38100" dir="2700000" algn="tl" rotWithShape="0">
                      <a:srgbClr val="000000">
                        <a:alpha val="43000"/>
                      </a:srgbClr>
                    </a:outerShdw>
                  </a:effectLst>
                  <a:cs typeface="+mn-cs"/>
                </a:rPr>
                <a:t>(    +1)</a:t>
              </a:r>
            </a:p>
          </p:txBody>
        </p:sp>
      </p:grpSp>
      <p:grpSp>
        <p:nvGrpSpPr>
          <p:cNvPr id="32" name="Group 31"/>
          <p:cNvGrpSpPr>
            <a:grpSpLocks/>
          </p:cNvGrpSpPr>
          <p:nvPr/>
        </p:nvGrpSpPr>
        <p:grpSpPr bwMode="auto">
          <a:xfrm>
            <a:off x="1870961" y="4980990"/>
            <a:ext cx="1024639" cy="575965"/>
            <a:chOff x="871478" y="3573016"/>
            <a:chExt cx="1023850" cy="575766"/>
          </a:xfrm>
        </p:grpSpPr>
        <p:grpSp>
          <p:nvGrpSpPr>
            <p:cNvPr id="15419" name="Group 33"/>
            <p:cNvGrpSpPr>
              <a:grpSpLocks/>
            </p:cNvGrpSpPr>
            <p:nvPr/>
          </p:nvGrpSpPr>
          <p:grpSpPr bwMode="auto">
            <a:xfrm>
              <a:off x="1077918" y="3573016"/>
              <a:ext cx="445441" cy="360040"/>
              <a:chOff x="539552" y="3573016"/>
              <a:chExt cx="445441" cy="360040"/>
            </a:xfrm>
          </p:grpSpPr>
          <p:sp>
            <p:nvSpPr>
              <p:cNvPr id="15421" name="Cloud Callout 35"/>
              <p:cNvSpPr>
                <a:spLocks noChangeArrowheads="1"/>
              </p:cNvSpPr>
              <p:nvPr/>
            </p:nvSpPr>
            <p:spPr bwMode="auto">
              <a:xfrm>
                <a:off x="539552" y="3717032"/>
                <a:ext cx="216024" cy="216024"/>
              </a:xfrm>
              <a:prstGeom prst="cloudCallout">
                <a:avLst>
                  <a:gd name="adj1" fmla="val -24606"/>
                  <a:gd name="adj2" fmla="val 104944"/>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GB" sz="2400" b="0" baseline="30000">
                  <a:solidFill>
                    <a:srgbClr val="631908"/>
                  </a:solidFill>
                  <a:latin typeface="Chalkboard" charset="0"/>
                </a:endParaRPr>
              </a:p>
            </p:txBody>
          </p:sp>
          <p:sp>
            <p:nvSpPr>
              <p:cNvPr id="36" name="TextBox 35"/>
              <p:cNvSpPr txBox="1"/>
              <p:nvPr/>
            </p:nvSpPr>
            <p:spPr>
              <a:xfrm>
                <a:off x="683241" y="3573016"/>
                <a:ext cx="301393" cy="338022"/>
              </a:xfrm>
              <a:prstGeom prst="rect">
                <a:avLst/>
              </a:prstGeom>
              <a:noFill/>
            </p:spPr>
            <p:txBody>
              <a:bodyPr wrap="none">
                <a:spAutoFit/>
              </a:bodyPr>
              <a:lstStyle/>
              <a:p>
                <a:pPr>
                  <a:defRPr/>
                </a:pPr>
                <a:r>
                  <a:rPr lang="en-GB" sz="2400" b="0" baseline="30000" dirty="0">
                    <a:effectLst>
                      <a:outerShdw blurRad="50800" dist="38100" dir="2700000" algn="tl" rotWithShape="0">
                        <a:srgbClr val="000000">
                          <a:alpha val="43000"/>
                        </a:srgbClr>
                      </a:outerShdw>
                    </a:effectLst>
                    <a:cs typeface="+mn-cs"/>
                  </a:rPr>
                  <a:t>2</a:t>
                </a:r>
              </a:p>
            </p:txBody>
          </p:sp>
        </p:grpSp>
        <p:sp>
          <p:nvSpPr>
            <p:cNvPr id="34" name="TextBox 33"/>
            <p:cNvSpPr txBox="1"/>
            <p:nvPr/>
          </p:nvSpPr>
          <p:spPr>
            <a:xfrm>
              <a:off x="871478" y="3687277"/>
              <a:ext cx="1023850" cy="461505"/>
            </a:xfrm>
            <a:prstGeom prst="rect">
              <a:avLst/>
            </a:prstGeom>
            <a:noFill/>
          </p:spPr>
          <p:txBody>
            <a:bodyPr wrap="none">
              <a:spAutoFit/>
            </a:bodyPr>
            <a:lstStyle/>
            <a:p>
              <a:pPr>
                <a:defRPr/>
              </a:pPr>
              <a:r>
                <a:rPr lang="en-GB" sz="2400" b="0" dirty="0">
                  <a:effectLst>
                    <a:outerShdw blurRad="50800" dist="38100" dir="2700000" algn="tl" rotWithShape="0">
                      <a:srgbClr val="000000">
                        <a:alpha val="43000"/>
                      </a:srgbClr>
                    </a:outerShdw>
                  </a:effectLst>
                  <a:cs typeface="+mn-cs"/>
                </a:rPr>
                <a:t>(     +2)</a:t>
              </a:r>
            </a:p>
          </p:txBody>
        </p:sp>
      </p:grpSp>
      <p:grpSp>
        <p:nvGrpSpPr>
          <p:cNvPr id="37" name="Group 36"/>
          <p:cNvGrpSpPr>
            <a:grpSpLocks/>
          </p:cNvGrpSpPr>
          <p:nvPr/>
        </p:nvGrpSpPr>
        <p:grpSpPr bwMode="auto">
          <a:xfrm>
            <a:off x="3526037" y="4994276"/>
            <a:ext cx="1144865" cy="575965"/>
            <a:chOff x="3347864" y="3645024"/>
            <a:chExt cx="1145677" cy="575766"/>
          </a:xfrm>
        </p:grpSpPr>
        <p:grpSp>
          <p:nvGrpSpPr>
            <p:cNvPr id="15413" name="Group 37"/>
            <p:cNvGrpSpPr>
              <a:grpSpLocks/>
            </p:cNvGrpSpPr>
            <p:nvPr/>
          </p:nvGrpSpPr>
          <p:grpSpPr bwMode="auto">
            <a:xfrm>
              <a:off x="3347864" y="3645024"/>
              <a:ext cx="1145677" cy="575766"/>
              <a:chOff x="899592" y="3573016"/>
              <a:chExt cx="1145677" cy="575766"/>
            </a:xfrm>
          </p:grpSpPr>
          <p:grpSp>
            <p:nvGrpSpPr>
              <p:cNvPr id="15415" name="Group 38"/>
              <p:cNvGrpSpPr>
                <a:grpSpLocks/>
              </p:cNvGrpSpPr>
              <p:nvPr/>
            </p:nvGrpSpPr>
            <p:grpSpPr bwMode="auto">
              <a:xfrm>
                <a:off x="1077918" y="3573016"/>
                <a:ext cx="445441" cy="360040"/>
                <a:chOff x="539552" y="3573016"/>
                <a:chExt cx="445441" cy="360040"/>
              </a:xfrm>
            </p:grpSpPr>
            <p:sp>
              <p:nvSpPr>
                <p:cNvPr id="15417" name="Cloud Callout 40"/>
                <p:cNvSpPr>
                  <a:spLocks noChangeArrowheads="1"/>
                </p:cNvSpPr>
                <p:nvPr/>
              </p:nvSpPr>
              <p:spPr bwMode="auto">
                <a:xfrm>
                  <a:off x="539552" y="3717032"/>
                  <a:ext cx="216024" cy="216024"/>
                </a:xfrm>
                <a:prstGeom prst="cloudCallout">
                  <a:avLst>
                    <a:gd name="adj1" fmla="val -24606"/>
                    <a:gd name="adj2" fmla="val 104944"/>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GB" sz="2400" b="0" baseline="30000">
                    <a:solidFill>
                      <a:srgbClr val="631908"/>
                    </a:solidFill>
                    <a:latin typeface="Chalkboard" charset="0"/>
                  </a:endParaRPr>
                </a:p>
              </p:txBody>
            </p:sp>
            <p:sp>
              <p:nvSpPr>
                <p:cNvPr id="43" name="TextBox 42"/>
                <p:cNvSpPr txBox="1"/>
                <p:nvPr/>
              </p:nvSpPr>
              <p:spPr>
                <a:xfrm>
                  <a:off x="683716" y="3573016"/>
                  <a:ext cx="301838" cy="338022"/>
                </a:xfrm>
                <a:prstGeom prst="rect">
                  <a:avLst/>
                </a:prstGeom>
                <a:noFill/>
              </p:spPr>
              <p:txBody>
                <a:bodyPr wrap="none">
                  <a:spAutoFit/>
                </a:bodyPr>
                <a:lstStyle/>
                <a:p>
                  <a:pPr>
                    <a:defRPr/>
                  </a:pPr>
                  <a:r>
                    <a:rPr lang="en-GB" sz="2400" b="0" baseline="30000" dirty="0">
                      <a:effectLst>
                        <a:outerShdw blurRad="50800" dist="38100" dir="2700000" algn="tl" rotWithShape="0">
                          <a:srgbClr val="000000">
                            <a:alpha val="43000"/>
                          </a:srgbClr>
                        </a:outerShdw>
                      </a:effectLst>
                      <a:cs typeface="+mn-cs"/>
                    </a:rPr>
                    <a:t>2</a:t>
                  </a:r>
                </a:p>
              </p:txBody>
            </p:sp>
          </p:grpSp>
          <p:sp>
            <p:nvSpPr>
              <p:cNvPr id="41" name="TextBox 40"/>
              <p:cNvSpPr txBox="1"/>
              <p:nvPr/>
            </p:nvSpPr>
            <p:spPr>
              <a:xfrm>
                <a:off x="899592" y="3687277"/>
                <a:ext cx="1145677" cy="461505"/>
              </a:xfrm>
              <a:prstGeom prst="rect">
                <a:avLst/>
              </a:prstGeom>
              <a:noFill/>
            </p:spPr>
            <p:txBody>
              <a:bodyPr wrap="none">
                <a:spAutoFit/>
              </a:bodyPr>
              <a:lstStyle/>
              <a:p>
                <a:pPr>
                  <a:defRPr/>
                </a:pPr>
                <a:r>
                  <a:rPr lang="en-GB" sz="2400" b="0" dirty="0">
                    <a:effectLst>
                      <a:outerShdw blurRad="50800" dist="38100" dir="2700000" algn="tl" rotWithShape="0">
                        <a:srgbClr val="000000">
                          <a:alpha val="43000"/>
                        </a:srgbClr>
                      </a:outerShdw>
                    </a:effectLst>
                    <a:cs typeface="+mn-cs"/>
                  </a:rPr>
                  <a:t>(    +     )</a:t>
                </a:r>
              </a:p>
            </p:txBody>
          </p:sp>
        </p:grpSp>
        <p:sp>
          <p:nvSpPr>
            <p:cNvPr id="15414" name="Cloud Callout 42"/>
            <p:cNvSpPr>
              <a:spLocks noChangeArrowheads="1"/>
            </p:cNvSpPr>
            <p:nvPr/>
          </p:nvSpPr>
          <p:spPr bwMode="auto">
            <a:xfrm>
              <a:off x="4021980" y="3789040"/>
              <a:ext cx="216024" cy="216024"/>
            </a:xfrm>
            <a:prstGeom prst="cloudCallout">
              <a:avLst>
                <a:gd name="adj1" fmla="val -24606"/>
                <a:gd name="adj2" fmla="val 104944"/>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GB" sz="2400" b="0" baseline="30000">
                <a:solidFill>
                  <a:srgbClr val="631908"/>
                </a:solidFill>
                <a:latin typeface="Chalkboard" charset="0"/>
              </a:endParaRPr>
            </a:p>
          </p:txBody>
        </p:sp>
      </p:grpSp>
      <p:sp>
        <p:nvSpPr>
          <p:cNvPr id="44" name="TextBox 43"/>
          <p:cNvSpPr txBox="1"/>
          <p:nvPr/>
        </p:nvSpPr>
        <p:spPr>
          <a:xfrm>
            <a:off x="2823163" y="5073650"/>
            <a:ext cx="843501" cy="461665"/>
          </a:xfrm>
          <a:prstGeom prst="rect">
            <a:avLst/>
          </a:prstGeom>
          <a:noFill/>
        </p:spPr>
        <p:txBody>
          <a:bodyPr wrap="none">
            <a:spAutoFit/>
          </a:bodyPr>
          <a:lstStyle/>
          <a:p>
            <a:pPr>
              <a:defRPr/>
            </a:pPr>
            <a:r>
              <a:rPr lang="en-GB" sz="2400" b="0" dirty="0">
                <a:effectLst>
                  <a:outerShdw blurRad="50800" dist="38100" dir="2700000" algn="tl" rotWithShape="0">
                    <a:srgbClr val="000000">
                      <a:alpha val="43000"/>
                    </a:srgbClr>
                  </a:outerShdw>
                </a:effectLst>
                <a:cs typeface="+mn-cs"/>
              </a:rPr>
              <a:t>+ … +</a:t>
            </a:r>
          </a:p>
        </p:txBody>
      </p:sp>
      <p:sp>
        <p:nvSpPr>
          <p:cNvPr id="45" name="TextBox 44"/>
          <p:cNvSpPr txBox="1"/>
          <p:nvPr/>
        </p:nvSpPr>
        <p:spPr>
          <a:xfrm>
            <a:off x="611188" y="5108575"/>
            <a:ext cx="350837" cy="461963"/>
          </a:xfrm>
          <a:prstGeom prst="rect">
            <a:avLst/>
          </a:prstGeom>
          <a:noFill/>
        </p:spPr>
        <p:txBody>
          <a:bodyPr wrap="none">
            <a:spAutoFit/>
          </a:bodyPr>
          <a:lstStyle/>
          <a:p>
            <a:pPr>
              <a:defRPr/>
            </a:pPr>
            <a:r>
              <a:rPr lang="en-GB" sz="2400" b="0" dirty="0">
                <a:effectLst>
                  <a:outerShdw blurRad="50800" dist="38100" dir="2700000" algn="tl" rotWithShape="0">
                    <a:srgbClr val="000000">
                      <a:alpha val="43000"/>
                    </a:srgbClr>
                  </a:outerShdw>
                </a:effectLst>
                <a:cs typeface="+mn-cs"/>
              </a:rPr>
              <a:t>+</a:t>
            </a:r>
          </a:p>
        </p:txBody>
      </p:sp>
      <p:sp>
        <p:nvSpPr>
          <p:cNvPr id="46" name="TextBox 45"/>
          <p:cNvSpPr txBox="1"/>
          <p:nvPr/>
        </p:nvSpPr>
        <p:spPr>
          <a:xfrm>
            <a:off x="1561881" y="5084763"/>
            <a:ext cx="476412" cy="461665"/>
          </a:xfrm>
          <a:prstGeom prst="rect">
            <a:avLst/>
          </a:prstGeom>
          <a:noFill/>
        </p:spPr>
        <p:txBody>
          <a:bodyPr wrap="none">
            <a:spAutoFit/>
          </a:bodyPr>
          <a:lstStyle/>
          <a:p>
            <a:pPr>
              <a:defRPr/>
            </a:pPr>
            <a:r>
              <a:rPr lang="en-GB" sz="2400" b="0" dirty="0">
                <a:effectLst>
                  <a:outerShdw blurRad="50800" dist="38100" dir="2700000" algn="tl" rotWithShape="0">
                    <a:srgbClr val="000000">
                      <a:alpha val="43000"/>
                    </a:srgbClr>
                  </a:outerShdw>
                </a:effectLst>
                <a:cs typeface="+mn-cs"/>
              </a:rPr>
              <a:t> + </a:t>
            </a:r>
          </a:p>
        </p:txBody>
      </p:sp>
      <p:sp>
        <p:nvSpPr>
          <p:cNvPr id="47" name="TextBox 46"/>
          <p:cNvSpPr txBox="1"/>
          <p:nvPr/>
        </p:nvSpPr>
        <p:spPr>
          <a:xfrm>
            <a:off x="2283064" y="5663671"/>
            <a:ext cx="363538" cy="523875"/>
          </a:xfrm>
          <a:prstGeom prst="rect">
            <a:avLst/>
          </a:prstGeom>
          <a:noFill/>
        </p:spPr>
        <p:txBody>
          <a:bodyPr wrap="none">
            <a:spAutoFit/>
          </a:bodyPr>
          <a:lstStyle/>
          <a:p>
            <a:pPr>
              <a:defRPr/>
            </a:pPr>
            <a:r>
              <a:rPr lang="en-GB" b="0" dirty="0">
                <a:effectLst>
                  <a:outerShdw blurRad="50800" dist="38100" dir="2700000" algn="tl" rotWithShape="0">
                    <a:srgbClr val="000000">
                      <a:alpha val="43000"/>
                    </a:srgbClr>
                  </a:outerShdw>
                </a:effectLst>
                <a:cs typeface="+mn-cs"/>
              </a:rPr>
              <a:t>=</a:t>
            </a:r>
          </a:p>
        </p:txBody>
      </p:sp>
      <p:grpSp>
        <p:nvGrpSpPr>
          <p:cNvPr id="48" name="Group 47"/>
          <p:cNvGrpSpPr>
            <a:grpSpLocks/>
          </p:cNvGrpSpPr>
          <p:nvPr/>
        </p:nvGrpSpPr>
        <p:grpSpPr bwMode="auto">
          <a:xfrm>
            <a:off x="2599629" y="5611284"/>
            <a:ext cx="1592103" cy="575965"/>
            <a:chOff x="3305660" y="3645024"/>
            <a:chExt cx="1592049" cy="575766"/>
          </a:xfrm>
        </p:grpSpPr>
        <p:grpSp>
          <p:nvGrpSpPr>
            <p:cNvPr id="15407" name="Group 50"/>
            <p:cNvGrpSpPr>
              <a:grpSpLocks/>
            </p:cNvGrpSpPr>
            <p:nvPr/>
          </p:nvGrpSpPr>
          <p:grpSpPr bwMode="auto">
            <a:xfrm>
              <a:off x="3305660" y="3645024"/>
              <a:ext cx="1592049" cy="575766"/>
              <a:chOff x="857388" y="3573016"/>
              <a:chExt cx="1592049" cy="575766"/>
            </a:xfrm>
          </p:grpSpPr>
          <p:grpSp>
            <p:nvGrpSpPr>
              <p:cNvPr id="15409" name="Group 52"/>
              <p:cNvGrpSpPr>
                <a:grpSpLocks/>
              </p:cNvGrpSpPr>
              <p:nvPr/>
            </p:nvGrpSpPr>
            <p:grpSpPr bwMode="auto">
              <a:xfrm>
                <a:off x="1077918" y="3573016"/>
                <a:ext cx="445441" cy="360040"/>
                <a:chOff x="539552" y="3573016"/>
                <a:chExt cx="445441" cy="360040"/>
              </a:xfrm>
            </p:grpSpPr>
            <p:sp>
              <p:nvSpPr>
                <p:cNvPr id="15411" name="Cloud Callout 54"/>
                <p:cNvSpPr>
                  <a:spLocks noChangeArrowheads="1"/>
                </p:cNvSpPr>
                <p:nvPr/>
              </p:nvSpPr>
              <p:spPr bwMode="auto">
                <a:xfrm>
                  <a:off x="539552" y="3717032"/>
                  <a:ext cx="216024" cy="216024"/>
                </a:xfrm>
                <a:prstGeom prst="cloudCallout">
                  <a:avLst>
                    <a:gd name="adj1" fmla="val -24606"/>
                    <a:gd name="adj2" fmla="val 104944"/>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GB" sz="2400" b="0" baseline="30000">
                    <a:solidFill>
                      <a:srgbClr val="631908"/>
                    </a:solidFill>
                    <a:latin typeface="Chalkboard" charset="0"/>
                  </a:endParaRPr>
                </a:p>
              </p:txBody>
            </p:sp>
            <p:sp>
              <p:nvSpPr>
                <p:cNvPr id="54" name="TextBox 53"/>
                <p:cNvSpPr txBox="1"/>
                <p:nvPr/>
              </p:nvSpPr>
              <p:spPr>
                <a:xfrm>
                  <a:off x="683478" y="3573016"/>
                  <a:ext cx="301614" cy="338022"/>
                </a:xfrm>
                <a:prstGeom prst="rect">
                  <a:avLst/>
                </a:prstGeom>
                <a:noFill/>
              </p:spPr>
              <p:txBody>
                <a:bodyPr wrap="none">
                  <a:spAutoFit/>
                </a:bodyPr>
                <a:lstStyle/>
                <a:p>
                  <a:pPr>
                    <a:defRPr/>
                  </a:pPr>
                  <a:r>
                    <a:rPr lang="en-GB" sz="2400" b="0" baseline="30000" dirty="0">
                      <a:effectLst>
                        <a:outerShdw blurRad="50800" dist="38100" dir="2700000" algn="tl" rotWithShape="0">
                          <a:srgbClr val="000000">
                            <a:alpha val="43000"/>
                          </a:srgbClr>
                        </a:outerShdw>
                      </a:effectLst>
                      <a:cs typeface="+mn-cs"/>
                    </a:rPr>
                    <a:t>2</a:t>
                  </a:r>
                </a:p>
              </p:txBody>
            </p:sp>
          </p:grpSp>
          <p:sp>
            <p:nvSpPr>
              <p:cNvPr id="52" name="TextBox 51"/>
              <p:cNvSpPr txBox="1"/>
              <p:nvPr/>
            </p:nvSpPr>
            <p:spPr>
              <a:xfrm>
                <a:off x="857388" y="3687277"/>
                <a:ext cx="1592049" cy="461505"/>
              </a:xfrm>
              <a:prstGeom prst="rect">
                <a:avLst/>
              </a:prstGeom>
              <a:noFill/>
            </p:spPr>
            <p:txBody>
              <a:bodyPr wrap="none">
                <a:spAutoFit/>
              </a:bodyPr>
              <a:lstStyle/>
              <a:p>
                <a:pPr>
                  <a:defRPr/>
                </a:pPr>
                <a:r>
                  <a:rPr lang="en-GB" sz="2400" b="0" dirty="0">
                    <a:effectLst>
                      <a:outerShdw blurRad="50800" dist="38100" dir="2700000" algn="tl" rotWithShape="0">
                        <a:srgbClr val="000000">
                          <a:alpha val="43000"/>
                        </a:srgbClr>
                      </a:outerShdw>
                    </a:effectLst>
                    <a:cs typeface="+mn-cs"/>
                  </a:rPr>
                  <a:t>(     +     + 1)</a:t>
                </a:r>
              </a:p>
            </p:txBody>
          </p:sp>
        </p:grpSp>
        <p:sp>
          <p:nvSpPr>
            <p:cNvPr id="15408" name="Cloud Callout 51"/>
            <p:cNvSpPr>
              <a:spLocks noChangeArrowheads="1"/>
            </p:cNvSpPr>
            <p:nvPr/>
          </p:nvSpPr>
          <p:spPr bwMode="auto">
            <a:xfrm>
              <a:off x="4064119" y="3789040"/>
              <a:ext cx="216024" cy="216024"/>
            </a:xfrm>
            <a:prstGeom prst="cloudCallout">
              <a:avLst>
                <a:gd name="adj1" fmla="val -24606"/>
                <a:gd name="adj2" fmla="val 104944"/>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GB" sz="2400" b="0" baseline="30000">
                <a:solidFill>
                  <a:srgbClr val="631908"/>
                </a:solidFill>
                <a:latin typeface="Chalkboard" charset="0"/>
              </a:endParaRPr>
            </a:p>
          </p:txBody>
        </p:sp>
      </p:grpSp>
      <p:grpSp>
        <p:nvGrpSpPr>
          <p:cNvPr id="55" name="Group 54"/>
          <p:cNvGrpSpPr>
            <a:grpSpLocks/>
          </p:cNvGrpSpPr>
          <p:nvPr/>
        </p:nvGrpSpPr>
        <p:grpSpPr bwMode="auto">
          <a:xfrm>
            <a:off x="4239134" y="5611284"/>
            <a:ext cx="1592103" cy="575965"/>
            <a:chOff x="3347864" y="3645024"/>
            <a:chExt cx="1590832" cy="575766"/>
          </a:xfrm>
        </p:grpSpPr>
        <p:grpSp>
          <p:nvGrpSpPr>
            <p:cNvPr id="15401" name="Group 57"/>
            <p:cNvGrpSpPr>
              <a:grpSpLocks/>
            </p:cNvGrpSpPr>
            <p:nvPr/>
          </p:nvGrpSpPr>
          <p:grpSpPr bwMode="auto">
            <a:xfrm>
              <a:off x="3347864" y="3645024"/>
              <a:ext cx="1590832" cy="575766"/>
              <a:chOff x="899592" y="3573016"/>
              <a:chExt cx="1590832" cy="575766"/>
            </a:xfrm>
          </p:grpSpPr>
          <p:grpSp>
            <p:nvGrpSpPr>
              <p:cNvPr id="15403" name="Group 59"/>
              <p:cNvGrpSpPr>
                <a:grpSpLocks/>
              </p:cNvGrpSpPr>
              <p:nvPr/>
            </p:nvGrpSpPr>
            <p:grpSpPr bwMode="auto">
              <a:xfrm>
                <a:off x="1077918" y="3573016"/>
                <a:ext cx="445441" cy="360040"/>
                <a:chOff x="539552" y="3573016"/>
                <a:chExt cx="445441" cy="360040"/>
              </a:xfrm>
            </p:grpSpPr>
            <p:sp>
              <p:nvSpPr>
                <p:cNvPr id="15405" name="Cloud Callout 61"/>
                <p:cNvSpPr>
                  <a:spLocks noChangeArrowheads="1"/>
                </p:cNvSpPr>
                <p:nvPr/>
              </p:nvSpPr>
              <p:spPr bwMode="auto">
                <a:xfrm>
                  <a:off x="539552" y="3717032"/>
                  <a:ext cx="216024" cy="216024"/>
                </a:xfrm>
                <a:prstGeom prst="cloudCallout">
                  <a:avLst>
                    <a:gd name="adj1" fmla="val -24606"/>
                    <a:gd name="adj2" fmla="val 104944"/>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GB" sz="2400" b="0" baseline="30000">
                    <a:solidFill>
                      <a:srgbClr val="631908"/>
                    </a:solidFill>
                    <a:latin typeface="Chalkboard" charset="0"/>
                  </a:endParaRPr>
                </a:p>
              </p:txBody>
            </p:sp>
            <p:sp>
              <p:nvSpPr>
                <p:cNvPr id="61" name="TextBox 60"/>
                <p:cNvSpPr txBox="1"/>
                <p:nvPr/>
              </p:nvSpPr>
              <p:spPr>
                <a:xfrm>
                  <a:off x="683230" y="3573016"/>
                  <a:ext cx="301384" cy="338022"/>
                </a:xfrm>
                <a:prstGeom prst="rect">
                  <a:avLst/>
                </a:prstGeom>
                <a:noFill/>
              </p:spPr>
              <p:txBody>
                <a:bodyPr wrap="none">
                  <a:spAutoFit/>
                </a:bodyPr>
                <a:lstStyle/>
                <a:p>
                  <a:pPr>
                    <a:defRPr/>
                  </a:pPr>
                  <a:r>
                    <a:rPr lang="en-GB" sz="2400" b="0" baseline="30000" dirty="0">
                      <a:effectLst>
                        <a:outerShdw blurRad="50800" dist="38100" dir="2700000" algn="tl" rotWithShape="0">
                          <a:srgbClr val="000000">
                            <a:alpha val="43000"/>
                          </a:srgbClr>
                        </a:outerShdw>
                      </a:effectLst>
                      <a:cs typeface="+mn-cs"/>
                    </a:rPr>
                    <a:t>2</a:t>
                  </a:r>
                </a:p>
              </p:txBody>
            </p:sp>
          </p:grpSp>
          <p:sp>
            <p:nvSpPr>
              <p:cNvPr id="59" name="TextBox 58"/>
              <p:cNvSpPr txBox="1"/>
              <p:nvPr/>
            </p:nvSpPr>
            <p:spPr>
              <a:xfrm>
                <a:off x="899592" y="3687277"/>
                <a:ext cx="1590832" cy="461505"/>
              </a:xfrm>
              <a:prstGeom prst="rect">
                <a:avLst/>
              </a:prstGeom>
              <a:noFill/>
            </p:spPr>
            <p:txBody>
              <a:bodyPr wrap="none">
                <a:spAutoFit/>
              </a:bodyPr>
              <a:lstStyle/>
              <a:p>
                <a:pPr>
                  <a:defRPr/>
                </a:pPr>
                <a:r>
                  <a:rPr lang="en-GB" sz="2400" b="0" dirty="0">
                    <a:effectLst>
                      <a:outerShdw blurRad="50800" dist="38100" dir="2700000" algn="tl" rotWithShape="0">
                        <a:srgbClr val="000000">
                          <a:alpha val="43000"/>
                        </a:srgbClr>
                      </a:outerShdw>
                    </a:effectLst>
                    <a:cs typeface="+mn-cs"/>
                  </a:rPr>
                  <a:t>(     +     + 2)</a:t>
                </a:r>
              </a:p>
            </p:txBody>
          </p:sp>
        </p:grpSp>
        <p:sp>
          <p:nvSpPr>
            <p:cNvPr id="15402" name="Cloud Callout 58"/>
            <p:cNvSpPr>
              <a:spLocks noChangeArrowheads="1"/>
            </p:cNvSpPr>
            <p:nvPr/>
          </p:nvSpPr>
          <p:spPr bwMode="auto">
            <a:xfrm>
              <a:off x="4092136" y="3789040"/>
              <a:ext cx="216024" cy="216024"/>
            </a:xfrm>
            <a:prstGeom prst="cloudCallout">
              <a:avLst>
                <a:gd name="adj1" fmla="val -24606"/>
                <a:gd name="adj2" fmla="val 104944"/>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GB" sz="2400" b="0" baseline="30000">
                <a:solidFill>
                  <a:srgbClr val="631908"/>
                </a:solidFill>
                <a:latin typeface="Chalkboard" charset="0"/>
              </a:endParaRPr>
            </a:p>
          </p:txBody>
        </p:sp>
      </p:grpSp>
      <p:sp>
        <p:nvSpPr>
          <p:cNvPr id="62" name="TextBox 61"/>
          <p:cNvSpPr txBox="1"/>
          <p:nvPr/>
        </p:nvSpPr>
        <p:spPr>
          <a:xfrm>
            <a:off x="5743353" y="5704946"/>
            <a:ext cx="747712" cy="461962"/>
          </a:xfrm>
          <a:prstGeom prst="rect">
            <a:avLst/>
          </a:prstGeom>
          <a:noFill/>
        </p:spPr>
        <p:txBody>
          <a:bodyPr wrap="none">
            <a:spAutoFit/>
          </a:bodyPr>
          <a:lstStyle/>
          <a:p>
            <a:pPr>
              <a:defRPr/>
            </a:pPr>
            <a:r>
              <a:rPr lang="en-GB" sz="2400" b="0" dirty="0">
                <a:effectLst>
                  <a:outerShdw blurRad="50800" dist="38100" dir="2700000" algn="tl" rotWithShape="0">
                    <a:srgbClr val="000000">
                      <a:alpha val="43000"/>
                    </a:srgbClr>
                  </a:outerShdw>
                </a:effectLst>
                <a:cs typeface="+mn-cs"/>
              </a:rPr>
              <a:t>+…+</a:t>
            </a:r>
          </a:p>
        </p:txBody>
      </p:sp>
      <p:grpSp>
        <p:nvGrpSpPr>
          <p:cNvPr id="63" name="Group 62"/>
          <p:cNvGrpSpPr>
            <a:grpSpLocks/>
          </p:cNvGrpSpPr>
          <p:nvPr/>
        </p:nvGrpSpPr>
        <p:grpSpPr bwMode="auto">
          <a:xfrm>
            <a:off x="6399869" y="5611284"/>
            <a:ext cx="1505540" cy="575965"/>
            <a:chOff x="3300444" y="3645024"/>
            <a:chExt cx="1506090" cy="575766"/>
          </a:xfrm>
        </p:grpSpPr>
        <p:grpSp>
          <p:nvGrpSpPr>
            <p:cNvPr id="15395" name="Group 65"/>
            <p:cNvGrpSpPr>
              <a:grpSpLocks/>
            </p:cNvGrpSpPr>
            <p:nvPr/>
          </p:nvGrpSpPr>
          <p:grpSpPr bwMode="auto">
            <a:xfrm>
              <a:off x="3300444" y="3645024"/>
              <a:ext cx="1506090" cy="575766"/>
              <a:chOff x="852172" y="3573016"/>
              <a:chExt cx="1506090" cy="575766"/>
            </a:xfrm>
          </p:grpSpPr>
          <p:grpSp>
            <p:nvGrpSpPr>
              <p:cNvPr id="15397" name="Group 67"/>
              <p:cNvGrpSpPr>
                <a:grpSpLocks/>
              </p:cNvGrpSpPr>
              <p:nvPr/>
            </p:nvGrpSpPr>
            <p:grpSpPr bwMode="auto">
              <a:xfrm>
                <a:off x="1077918" y="3573016"/>
                <a:ext cx="445441" cy="360040"/>
                <a:chOff x="539552" y="3573016"/>
                <a:chExt cx="445441" cy="360040"/>
              </a:xfrm>
            </p:grpSpPr>
            <p:sp>
              <p:nvSpPr>
                <p:cNvPr id="15399" name="Cloud Callout 69"/>
                <p:cNvSpPr>
                  <a:spLocks noChangeArrowheads="1"/>
                </p:cNvSpPr>
                <p:nvPr/>
              </p:nvSpPr>
              <p:spPr bwMode="auto">
                <a:xfrm>
                  <a:off x="539552" y="3717032"/>
                  <a:ext cx="216024" cy="216024"/>
                </a:xfrm>
                <a:prstGeom prst="cloudCallout">
                  <a:avLst>
                    <a:gd name="adj1" fmla="val -24606"/>
                    <a:gd name="adj2" fmla="val 104944"/>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GB" sz="2400" b="0" baseline="30000">
                    <a:solidFill>
                      <a:srgbClr val="631908"/>
                    </a:solidFill>
                    <a:latin typeface="Chalkboard" charset="0"/>
                  </a:endParaRPr>
                </a:p>
              </p:txBody>
            </p:sp>
            <p:sp>
              <p:nvSpPr>
                <p:cNvPr id="69" name="TextBox 68"/>
                <p:cNvSpPr txBox="1"/>
                <p:nvPr/>
              </p:nvSpPr>
              <p:spPr>
                <a:xfrm>
                  <a:off x="683830" y="3573016"/>
                  <a:ext cx="301735" cy="338022"/>
                </a:xfrm>
                <a:prstGeom prst="rect">
                  <a:avLst/>
                </a:prstGeom>
                <a:noFill/>
              </p:spPr>
              <p:txBody>
                <a:bodyPr wrap="none">
                  <a:spAutoFit/>
                </a:bodyPr>
                <a:lstStyle/>
                <a:p>
                  <a:pPr>
                    <a:defRPr/>
                  </a:pPr>
                  <a:r>
                    <a:rPr lang="en-GB" sz="2400" b="0" baseline="30000" dirty="0">
                      <a:effectLst>
                        <a:outerShdw blurRad="50800" dist="38100" dir="2700000" algn="tl" rotWithShape="0">
                          <a:srgbClr val="000000">
                            <a:alpha val="43000"/>
                          </a:srgbClr>
                        </a:outerShdw>
                      </a:effectLst>
                      <a:cs typeface="+mn-cs"/>
                    </a:rPr>
                    <a:t>2</a:t>
                  </a:r>
                </a:p>
              </p:txBody>
            </p:sp>
          </p:grpSp>
          <p:sp>
            <p:nvSpPr>
              <p:cNvPr id="67" name="TextBox 66"/>
              <p:cNvSpPr txBox="1"/>
              <p:nvPr/>
            </p:nvSpPr>
            <p:spPr>
              <a:xfrm>
                <a:off x="852172" y="3687277"/>
                <a:ext cx="1506090" cy="461505"/>
              </a:xfrm>
              <a:prstGeom prst="rect">
                <a:avLst/>
              </a:prstGeom>
              <a:noFill/>
            </p:spPr>
            <p:txBody>
              <a:bodyPr wrap="none">
                <a:spAutoFit/>
              </a:bodyPr>
              <a:lstStyle/>
              <a:p>
                <a:pPr>
                  <a:defRPr/>
                </a:pPr>
                <a:r>
                  <a:rPr lang="en-GB" sz="2400" b="0" dirty="0">
                    <a:effectLst>
                      <a:outerShdw blurRad="50800" dist="38100" dir="2700000" algn="tl" rotWithShape="0">
                        <a:srgbClr val="000000">
                          <a:alpha val="43000"/>
                        </a:srgbClr>
                      </a:outerShdw>
                    </a:effectLst>
                    <a:cs typeface="+mn-cs"/>
                  </a:rPr>
                  <a:t>(    +     +   )</a:t>
                </a:r>
              </a:p>
            </p:txBody>
          </p:sp>
        </p:grpSp>
        <p:sp>
          <p:nvSpPr>
            <p:cNvPr id="15396" name="Cloud Callout 66"/>
            <p:cNvSpPr>
              <a:spLocks noChangeArrowheads="1"/>
            </p:cNvSpPr>
            <p:nvPr/>
          </p:nvSpPr>
          <p:spPr bwMode="auto">
            <a:xfrm>
              <a:off x="3937512" y="3789040"/>
              <a:ext cx="216024" cy="216024"/>
            </a:xfrm>
            <a:prstGeom prst="cloudCallout">
              <a:avLst>
                <a:gd name="adj1" fmla="val -24606"/>
                <a:gd name="adj2" fmla="val 104944"/>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GB" sz="2400" b="0" baseline="30000">
                <a:solidFill>
                  <a:srgbClr val="631908"/>
                </a:solidFill>
                <a:latin typeface="Chalkboard" charset="0"/>
              </a:endParaRPr>
            </a:p>
          </p:txBody>
        </p:sp>
      </p:grpSp>
      <p:sp>
        <p:nvSpPr>
          <p:cNvPr id="70" name="Cloud Callout 71"/>
          <p:cNvSpPr>
            <a:spLocks noChangeArrowheads="1"/>
          </p:cNvSpPr>
          <p:nvPr/>
        </p:nvSpPr>
        <p:spPr bwMode="auto">
          <a:xfrm>
            <a:off x="7479367" y="5754158"/>
            <a:ext cx="215900" cy="217488"/>
          </a:xfrm>
          <a:prstGeom prst="cloudCallout">
            <a:avLst>
              <a:gd name="adj1" fmla="val -24606"/>
              <a:gd name="adj2" fmla="val 104944"/>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GB" sz="2400" b="0" baseline="30000">
              <a:solidFill>
                <a:srgbClr val="631908"/>
              </a:solidFill>
              <a:latin typeface="Chalkboard" charset="0"/>
            </a:endParaRPr>
          </a:p>
        </p:txBody>
      </p:sp>
      <p:sp>
        <p:nvSpPr>
          <p:cNvPr id="71" name="Rectangle 70"/>
          <p:cNvSpPr/>
          <p:nvPr/>
        </p:nvSpPr>
        <p:spPr>
          <a:xfrm>
            <a:off x="3992414" y="5724925"/>
            <a:ext cx="338554" cy="461665"/>
          </a:xfrm>
          <a:prstGeom prst="rect">
            <a:avLst/>
          </a:prstGeom>
        </p:spPr>
        <p:txBody>
          <a:bodyPr wrap="none">
            <a:spAutoFit/>
          </a:bodyPr>
          <a:lstStyle/>
          <a:p>
            <a:pPr>
              <a:defRPr/>
            </a:pPr>
            <a:r>
              <a:rPr lang="en-GB" sz="2400" b="0" dirty="0">
                <a:effectLst>
                  <a:outerShdw blurRad="50800" dist="38100" dir="2700000" algn="tl" rotWithShape="0">
                    <a:srgbClr val="000000">
                      <a:alpha val="43000"/>
                    </a:srgbClr>
                  </a:outerShdw>
                </a:effectLst>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602">
                                            <p:txEl>
                                              <p:pRg st="0" end="0"/>
                                            </p:txEl>
                                          </p:spTgt>
                                        </p:tgtEl>
                                        <p:attrNameLst>
                                          <p:attrName>style.visibility</p:attrName>
                                        </p:attrNameLst>
                                      </p:cBhvr>
                                      <p:to>
                                        <p:strVal val="visible"/>
                                      </p:to>
                                    </p:set>
                                    <p:animEffect transition="in" filter="wipe(left)">
                                      <p:cBhvr>
                                        <p:cTn id="7" dur="3000"/>
                                        <p:tgtEl>
                                          <p:spTgt spid="246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603">
                                            <p:txEl>
                                              <p:pRg st="0" end="0"/>
                                            </p:txEl>
                                          </p:spTgt>
                                        </p:tgtEl>
                                        <p:attrNameLst>
                                          <p:attrName>style.visibility</p:attrName>
                                        </p:attrNameLst>
                                      </p:cBhvr>
                                      <p:to>
                                        <p:strVal val="visible"/>
                                      </p:to>
                                    </p:set>
                                    <p:animEffect transition="in" filter="wipe(left)">
                                      <p:cBhvr>
                                        <p:cTn id="12" dur="3000"/>
                                        <p:tgtEl>
                                          <p:spTgt spid="24603">
                                            <p:txEl>
                                              <p:pRg st="0" end="0"/>
                                            </p:txEl>
                                          </p:spTgt>
                                        </p:tgtEl>
                                      </p:cBhvr>
                                    </p:animEffect>
                                  </p:childTnLst>
                                </p:cTn>
                              </p:par>
                            </p:childTnLst>
                          </p:cTn>
                        </p:par>
                        <p:par>
                          <p:cTn id="13" fill="hold" nodeType="afterGroup">
                            <p:stCondLst>
                              <p:cond delay="3000"/>
                            </p:stCondLst>
                            <p:childTnLst>
                              <p:par>
                                <p:cTn id="14" presetID="1" presetClass="entr" presetSubtype="0" fill="hold" grpId="0" nodeType="afterEffect">
                                  <p:stCondLst>
                                    <p:cond delay="0"/>
                                  </p:stCondLst>
                                  <p:childTnLst>
                                    <p:set>
                                      <p:cBhvr>
                                        <p:cTn id="15" dur="1" fill="hold">
                                          <p:stCondLst>
                                            <p:cond delay="0"/>
                                          </p:stCondLst>
                                        </p:cTn>
                                        <p:tgtEl>
                                          <p:spTgt spid="2459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580">
                                            <p:txEl>
                                              <p:pRg st="0" end="0"/>
                                            </p:txEl>
                                          </p:spTgt>
                                        </p:tgtEl>
                                        <p:attrNameLst>
                                          <p:attrName>style.visibility</p:attrName>
                                        </p:attrNameLst>
                                      </p:cBhvr>
                                      <p:to>
                                        <p:strVal val="visible"/>
                                      </p:to>
                                    </p:set>
                                    <p:animEffect transition="in" filter="wipe(left)">
                                      <p:cBhvr>
                                        <p:cTn id="20" dur="3000"/>
                                        <p:tgtEl>
                                          <p:spTgt spid="24580">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604">
                                            <p:txEl>
                                              <p:pRg st="0" end="0"/>
                                            </p:txEl>
                                          </p:spTgt>
                                        </p:tgtEl>
                                        <p:attrNameLst>
                                          <p:attrName>style.visibility</p:attrName>
                                        </p:attrNameLst>
                                      </p:cBhvr>
                                      <p:to>
                                        <p:strVal val="visible"/>
                                      </p:to>
                                    </p:set>
                                    <p:animEffect transition="in" filter="wipe(left)">
                                      <p:cBhvr>
                                        <p:cTn id="25" dur="2000"/>
                                        <p:tgtEl>
                                          <p:spTgt spid="24604">
                                            <p:txEl>
                                              <p:pRg st="0" end="0"/>
                                            </p:txEl>
                                          </p:spTgt>
                                        </p:tgtEl>
                                      </p:cBhvr>
                                    </p:animEffect>
                                  </p:childTnLst>
                                </p:cTn>
                              </p:par>
                            </p:childTnLst>
                          </p:cTn>
                        </p:par>
                        <p:par>
                          <p:cTn id="26" fill="hold" nodeType="afterGroup">
                            <p:stCondLst>
                              <p:cond delay="2000"/>
                            </p:stCondLst>
                            <p:childTnLst>
                              <p:par>
                                <p:cTn id="27" presetID="1" presetClass="entr" presetSubtype="0" fill="hold" grpId="0" nodeType="afterEffect">
                                  <p:stCondLst>
                                    <p:cond delay="0"/>
                                  </p:stCondLst>
                                  <p:childTnLst>
                                    <p:set>
                                      <p:cBhvr>
                                        <p:cTn id="28" dur="1" fill="hold">
                                          <p:stCondLst>
                                            <p:cond delay="0"/>
                                          </p:stCondLst>
                                        </p:cTn>
                                        <p:tgtEl>
                                          <p:spTgt spid="2459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4581">
                                            <p:txEl>
                                              <p:pRg st="0" end="0"/>
                                            </p:txEl>
                                          </p:spTgt>
                                        </p:tgtEl>
                                        <p:attrNameLst>
                                          <p:attrName>style.visibility</p:attrName>
                                        </p:attrNameLst>
                                      </p:cBhvr>
                                      <p:to>
                                        <p:strVal val="visible"/>
                                      </p:to>
                                    </p:set>
                                    <p:animEffect transition="in" filter="wipe(left)">
                                      <p:cBhvr>
                                        <p:cTn id="33" dur="2000"/>
                                        <p:tgtEl>
                                          <p:spTgt spid="24581">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4605">
                                            <p:txEl>
                                              <p:pRg st="0" end="0"/>
                                            </p:txEl>
                                          </p:spTgt>
                                        </p:tgtEl>
                                        <p:attrNameLst>
                                          <p:attrName>style.visibility</p:attrName>
                                        </p:attrNameLst>
                                      </p:cBhvr>
                                      <p:to>
                                        <p:strVal val="visible"/>
                                      </p:to>
                                    </p:set>
                                    <p:animEffect transition="in" filter="wipe(left)">
                                      <p:cBhvr>
                                        <p:cTn id="38" dur="2000"/>
                                        <p:tgtEl>
                                          <p:spTgt spid="24605">
                                            <p:txEl>
                                              <p:pRg st="0" end="0"/>
                                            </p:txEl>
                                          </p:spTgt>
                                        </p:tgtEl>
                                      </p:cBhvr>
                                    </p:animEffect>
                                  </p:childTnLst>
                                </p:cTn>
                              </p:par>
                            </p:childTnLst>
                          </p:cTn>
                        </p:par>
                        <p:par>
                          <p:cTn id="39" fill="hold" nodeType="afterGroup">
                            <p:stCondLst>
                              <p:cond delay="2000"/>
                            </p:stCondLst>
                            <p:childTnLst>
                              <p:par>
                                <p:cTn id="40" presetID="1" presetClass="entr" presetSubtype="0" fill="hold" grpId="0" nodeType="afterEffect">
                                  <p:stCondLst>
                                    <p:cond delay="0"/>
                                  </p:stCondLst>
                                  <p:childTnLst>
                                    <p:set>
                                      <p:cBhvr>
                                        <p:cTn id="41" dur="1" fill="hold">
                                          <p:stCondLst>
                                            <p:cond delay="0"/>
                                          </p:stCondLst>
                                        </p:cTn>
                                        <p:tgtEl>
                                          <p:spTgt spid="24596"/>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60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4582">
                                            <p:txEl>
                                              <p:pRg st="0" end="0"/>
                                            </p:txEl>
                                          </p:spTgt>
                                        </p:tgtEl>
                                        <p:attrNameLst>
                                          <p:attrName>style.visibility</p:attrName>
                                        </p:attrNameLst>
                                      </p:cBhvr>
                                      <p:to>
                                        <p:strVal val="visible"/>
                                      </p:to>
                                    </p:set>
                                    <p:animEffect transition="in" filter="wipe(left)">
                                      <p:cBhvr>
                                        <p:cTn id="50" dur="2000"/>
                                        <p:tgtEl>
                                          <p:spTgt spid="24582">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60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4607">
                                            <p:txEl>
                                              <p:pRg st="0" end="0"/>
                                            </p:txEl>
                                          </p:spTgt>
                                        </p:tgtEl>
                                        <p:attrNameLst>
                                          <p:attrName>style.visibility</p:attrName>
                                        </p:attrNameLst>
                                      </p:cBhvr>
                                      <p:to>
                                        <p:strVal val="visible"/>
                                      </p:to>
                                    </p:set>
                                    <p:animEffect transition="in" filter="wipe(left)">
                                      <p:cBhvr>
                                        <p:cTn id="59" dur="2000"/>
                                        <p:tgtEl>
                                          <p:spTgt spid="2460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4606">
                                            <p:txEl>
                                              <p:pRg st="0" end="0"/>
                                            </p:txEl>
                                          </p:spTgt>
                                        </p:tgtEl>
                                        <p:attrNameLst>
                                          <p:attrName>style.visibility</p:attrName>
                                        </p:attrNameLst>
                                      </p:cBhvr>
                                      <p:to>
                                        <p:strVal val="visible"/>
                                      </p:to>
                                    </p:set>
                                    <p:animEffect transition="in" filter="wipe(left)">
                                      <p:cBhvr>
                                        <p:cTn id="64" dur="2000"/>
                                        <p:tgtEl>
                                          <p:spTgt spid="24606">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4608">
                                            <p:txEl>
                                              <p:pRg st="0" end="0"/>
                                            </p:txEl>
                                          </p:spTgt>
                                        </p:tgtEl>
                                        <p:attrNameLst>
                                          <p:attrName>style.visibility</p:attrName>
                                        </p:attrNameLst>
                                      </p:cBhvr>
                                      <p:to>
                                        <p:strVal val="visible"/>
                                      </p:to>
                                    </p:set>
                                    <p:animEffect transition="in" filter="wipe(left)">
                                      <p:cBhvr>
                                        <p:cTn id="69" dur="2000"/>
                                        <p:tgtEl>
                                          <p:spTgt spid="24608">
                                            <p:txEl>
                                              <p:pRg st="0" end="0"/>
                                            </p:txEl>
                                          </p:spTgt>
                                        </p:tgtEl>
                                      </p:cBhvr>
                                    </p:animEffect>
                                  </p:childTnLst>
                                </p:cTn>
                              </p:par>
                            </p:childTnLst>
                          </p:cTn>
                        </p:par>
                        <p:par>
                          <p:cTn id="70" fill="hold">
                            <p:stCondLst>
                              <p:cond delay="2000"/>
                            </p:stCondLst>
                            <p:childTnLst>
                              <p:par>
                                <p:cTn id="71" presetID="1" presetClass="entr" presetSubtype="0" fill="hold" grpId="0" nodeType="afterEffect">
                                  <p:stCondLst>
                                    <p:cond delay="0"/>
                                  </p:stCondLst>
                                  <p:childTnLst>
                                    <p:set>
                                      <p:cBhvr>
                                        <p:cTn id="72" dur="1" fill="hold">
                                          <p:stCondLst>
                                            <p:cond delay="0"/>
                                          </p:stCondLst>
                                        </p:cTn>
                                        <p:tgtEl>
                                          <p:spTgt spid="2459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59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4598"/>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4"/>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5"/>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6"/>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32"/>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4"/>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37"/>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nodeType="clickEffect">
                                  <p:stCondLst>
                                    <p:cond delay="0"/>
                                  </p:stCondLst>
                                  <p:childTnLst>
                                    <p:set>
                                      <p:cBhvr>
                                        <p:cTn id="120" dur="1" fill="hold">
                                          <p:stCondLst>
                                            <p:cond delay="0"/>
                                          </p:stCondLst>
                                        </p:cTn>
                                        <p:tgtEl>
                                          <p:spTgt spid="48"/>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71"/>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nodeType="clickEffect">
                                  <p:stCondLst>
                                    <p:cond delay="0"/>
                                  </p:stCondLst>
                                  <p:childTnLst>
                                    <p:set>
                                      <p:cBhvr>
                                        <p:cTn id="128" dur="1" fill="hold">
                                          <p:stCondLst>
                                            <p:cond delay="0"/>
                                          </p:stCondLst>
                                        </p:cTn>
                                        <p:tgtEl>
                                          <p:spTgt spid="55"/>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62"/>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63"/>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autoUpdateAnimBg="0"/>
      <p:bldP spid="24581" grpId="0" build="p" autoUpdateAnimBg="0"/>
      <p:bldP spid="24582" grpId="0" build="p" autoUpdateAnimBg="0"/>
      <p:bldP spid="24594" grpId="0" animBg="1"/>
      <p:bldP spid="24595" grpId="0" animBg="1"/>
      <p:bldP spid="24596" grpId="0" animBg="1"/>
      <p:bldP spid="24597" grpId="0" animBg="1"/>
      <p:bldP spid="24598" grpId="0" animBg="1"/>
      <p:bldP spid="24599" grpId="0" animBg="1"/>
      <p:bldP spid="24600" grpId="0" animBg="1"/>
      <p:bldP spid="24601" grpId="0" animBg="1"/>
      <p:bldP spid="24602" grpId="0" build="p" autoUpdateAnimBg="0"/>
      <p:bldP spid="24603" grpId="0" build="p" autoUpdateAnimBg="0"/>
      <p:bldP spid="24604" grpId="0" build="p" autoUpdateAnimBg="0"/>
      <p:bldP spid="24605" grpId="0" build="p" autoUpdateAnimBg="0"/>
      <p:bldP spid="24606" grpId="0" build="p" autoUpdateAnimBg="0"/>
      <p:bldP spid="24607" grpId="0" build="p" autoUpdateAnimBg="0"/>
      <p:bldP spid="24608" grpId="0" build="p" autoUpdateAnimBg="0"/>
      <p:bldP spid="44" grpId="0"/>
      <p:bldP spid="45" grpId="0"/>
      <p:bldP spid="46" grpId="0"/>
      <p:bldP spid="47" grpId="0"/>
      <p:bldP spid="62" grpId="0"/>
      <p:bldP spid="70" grpId="0" animBg="1"/>
      <p:bldP spid="7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622E-7A4B-BCCA-0C4F-8EB2CE5A8FD8}"/>
              </a:ext>
            </a:extLst>
          </p:cNvPr>
          <p:cNvSpPr>
            <a:spLocks noGrp="1"/>
          </p:cNvSpPr>
          <p:nvPr>
            <p:ph type="title"/>
          </p:nvPr>
        </p:nvSpPr>
        <p:spPr/>
        <p:txBody>
          <a:bodyPr/>
          <a:lstStyle/>
          <a:p>
            <a:r>
              <a:rPr lang="en-GB" dirty="0"/>
              <a:t>Gasping at Gaskets</a:t>
            </a:r>
          </a:p>
        </p:txBody>
      </p:sp>
      <p:sp>
        <p:nvSpPr>
          <p:cNvPr id="3" name="Content Placeholder 2">
            <a:extLst>
              <a:ext uri="{FF2B5EF4-FFF2-40B4-BE49-F238E27FC236}">
                <a16:creationId xmlns:a16="http://schemas.microsoft.com/office/drawing/2014/main" id="{080799E5-41BD-1389-4DE9-483E95F5C9B0}"/>
              </a:ext>
            </a:extLst>
          </p:cNvPr>
          <p:cNvSpPr>
            <a:spLocks noGrp="1"/>
          </p:cNvSpPr>
          <p:nvPr>
            <p:ph idx="1"/>
          </p:nvPr>
        </p:nvSpPr>
        <p:spPr>
          <a:xfrm>
            <a:off x="333876" y="1048179"/>
            <a:ext cx="8181474" cy="1237822"/>
          </a:xfrm>
        </p:spPr>
        <p:txBody>
          <a:bodyPr/>
          <a:lstStyle/>
          <a:p>
            <a:r>
              <a:rPr lang="en-GB" dirty="0"/>
              <a:t>Here you see a sequence of ‘gaskets’</a:t>
            </a:r>
          </a:p>
          <a:p>
            <a:r>
              <a:rPr lang="en-GB" dirty="0"/>
              <a:t>Decide on a rule which continue the sequence.</a:t>
            </a:r>
          </a:p>
          <a:p>
            <a:r>
              <a:rPr lang="en-GB" dirty="0"/>
              <a:t>What is the sequence of ratios of black to white cells?</a:t>
            </a:r>
          </a:p>
          <a:p>
            <a:r>
              <a:rPr lang="en-GB" dirty="0"/>
              <a:t>Here is another gasket!</a:t>
            </a:r>
          </a:p>
        </p:txBody>
      </p:sp>
      <p:pic>
        <p:nvPicPr>
          <p:cNvPr id="4" name="Picture 3">
            <a:extLst>
              <a:ext uri="{FF2B5EF4-FFF2-40B4-BE49-F238E27FC236}">
                <a16:creationId xmlns:a16="http://schemas.microsoft.com/office/drawing/2014/main" id="{B30D1004-3928-853A-CB5E-15B658FB2B70}"/>
              </a:ext>
            </a:extLst>
          </p:cNvPr>
          <p:cNvPicPr>
            <a:picLocks noChangeAspect="1"/>
          </p:cNvPicPr>
          <p:nvPr/>
        </p:nvPicPr>
        <p:blipFill>
          <a:blip r:embed="rId2"/>
          <a:stretch>
            <a:fillRect/>
          </a:stretch>
        </p:blipFill>
        <p:spPr>
          <a:xfrm>
            <a:off x="4572000" y="3429000"/>
            <a:ext cx="4356100" cy="2489200"/>
          </a:xfrm>
          <a:prstGeom prst="rect">
            <a:avLst/>
          </a:prstGeom>
        </p:spPr>
      </p:pic>
      <p:pic>
        <p:nvPicPr>
          <p:cNvPr id="5" name="Picture 4">
            <a:extLst>
              <a:ext uri="{FF2B5EF4-FFF2-40B4-BE49-F238E27FC236}">
                <a16:creationId xmlns:a16="http://schemas.microsoft.com/office/drawing/2014/main" id="{8DF4E654-087B-411B-9A28-0F157FFBE2EB}"/>
              </a:ext>
            </a:extLst>
          </p:cNvPr>
          <p:cNvPicPr>
            <a:picLocks noChangeAspect="1"/>
          </p:cNvPicPr>
          <p:nvPr/>
        </p:nvPicPr>
        <p:blipFill>
          <a:blip r:embed="rId3"/>
          <a:stretch>
            <a:fillRect/>
          </a:stretch>
        </p:blipFill>
        <p:spPr>
          <a:xfrm>
            <a:off x="80403" y="3530600"/>
            <a:ext cx="3987800" cy="2286000"/>
          </a:xfrm>
          <a:prstGeom prst="rect">
            <a:avLst/>
          </a:prstGeom>
        </p:spPr>
      </p:pic>
    </p:spTree>
    <p:extLst>
      <p:ext uri="{BB962C8B-B14F-4D97-AF65-F5344CB8AC3E}">
        <p14:creationId xmlns:p14="http://schemas.microsoft.com/office/powerpoint/2010/main" val="184968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p:cNvPicPr>
            <a:picLocks noChangeAspect="1" noChangeArrowheads="1"/>
          </p:cNvPicPr>
          <p:nvPr/>
        </p:nvPicPr>
        <p:blipFill>
          <a:blip r:embed="rId3">
            <a:alphaModFix/>
            <a:grayscl/>
            <a:extLst>
              <a:ext uri="{28A0092B-C50C-407E-A947-70E740481C1C}">
                <a14:useLocalDpi xmlns:a14="http://schemas.microsoft.com/office/drawing/2010/main" val="0"/>
              </a:ext>
            </a:extLst>
          </a:blip>
          <a:srcRect/>
          <a:stretch>
            <a:fillRect/>
          </a:stretch>
        </p:blipFill>
        <p:spPr bwMode="auto">
          <a:xfrm>
            <a:off x="179512" y="404664"/>
            <a:ext cx="2349500" cy="317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56324" name="Group 4"/>
          <p:cNvGrpSpPr>
            <a:grpSpLocks/>
          </p:cNvGrpSpPr>
          <p:nvPr/>
        </p:nvGrpSpPr>
        <p:grpSpPr bwMode="auto">
          <a:xfrm>
            <a:off x="2733247" y="2485351"/>
            <a:ext cx="5626100" cy="3441700"/>
            <a:chOff x="1920" y="1248"/>
            <a:chExt cx="3544" cy="2168"/>
          </a:xfrm>
        </p:grpSpPr>
        <p:pic>
          <p:nvPicPr>
            <p:cNvPr id="563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248"/>
              <a:ext cx="1720" cy="2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63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 y="1296"/>
              <a:ext cx="1624" cy="2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sp>
        <p:nvSpPr>
          <p:cNvPr id="56329" name="AutoShape 9"/>
          <p:cNvSpPr>
            <a:spLocks noChangeArrowheads="1"/>
          </p:cNvSpPr>
          <p:nvPr/>
        </p:nvSpPr>
        <p:spPr bwMode="auto">
          <a:xfrm rot="-1507129">
            <a:off x="3495247" y="5990551"/>
            <a:ext cx="685800" cy="152400"/>
          </a:xfrm>
          <a:prstGeom prst="rightArrow">
            <a:avLst>
              <a:gd name="adj1" fmla="val 50000"/>
              <a:gd name="adj2" fmla="val 112500"/>
            </a:avLst>
          </a:prstGeom>
          <a:solidFill>
            <a:schemeClr val="tx1"/>
          </a:solidFill>
          <a:ln w="9525">
            <a:solidFill>
              <a:schemeClr val="accent3">
                <a:lumMod val="10000"/>
              </a:schemeClr>
            </a:solidFill>
            <a:miter lim="800000"/>
            <a:headEnd/>
            <a:tailEnd/>
          </a:ln>
          <a:effectLst/>
        </p:spPr>
        <p:txBody>
          <a:bodyPr wrap="none" anchor="ctr"/>
          <a:lstStyle/>
          <a:p>
            <a:pPr>
              <a:defRPr/>
            </a:pPr>
            <a:endParaRPr lang="en-GB">
              <a:cs typeface="+mn-cs"/>
            </a:endParaRPr>
          </a:p>
        </p:txBody>
      </p:sp>
      <p:sp>
        <p:nvSpPr>
          <p:cNvPr id="56330" name="AutoShape 10"/>
          <p:cNvSpPr>
            <a:spLocks noChangeArrowheads="1"/>
          </p:cNvSpPr>
          <p:nvPr/>
        </p:nvSpPr>
        <p:spPr bwMode="auto">
          <a:xfrm rot="-8987557">
            <a:off x="7305247" y="6066751"/>
            <a:ext cx="685800" cy="152400"/>
          </a:xfrm>
          <a:prstGeom prst="rightArrow">
            <a:avLst>
              <a:gd name="adj1" fmla="val 50000"/>
              <a:gd name="adj2" fmla="val 112500"/>
            </a:avLst>
          </a:prstGeom>
          <a:solidFill>
            <a:schemeClr val="tx1"/>
          </a:solidFill>
          <a:ln w="9525">
            <a:solidFill>
              <a:schemeClr val="accent3">
                <a:lumMod val="10000"/>
              </a:schemeClr>
            </a:solidFill>
            <a:miter lim="800000"/>
            <a:headEnd/>
            <a:tailEnd/>
          </a:ln>
          <a:effectLst/>
        </p:spPr>
        <p:txBody>
          <a:bodyPr wrap="none" anchor="ctr"/>
          <a:lstStyle/>
          <a:p>
            <a:pPr>
              <a:defRPr/>
            </a:pPr>
            <a:endParaRPr lang="en-GB">
              <a:cs typeface="+mn-cs"/>
            </a:endParaRPr>
          </a:p>
        </p:txBody>
      </p:sp>
      <p:sp>
        <p:nvSpPr>
          <p:cNvPr id="56331" name="AutoShape 11"/>
          <p:cNvSpPr>
            <a:spLocks noChangeArrowheads="1"/>
          </p:cNvSpPr>
          <p:nvPr/>
        </p:nvSpPr>
        <p:spPr bwMode="auto">
          <a:xfrm rot="-1507129">
            <a:off x="3114247" y="5838151"/>
            <a:ext cx="685800" cy="152400"/>
          </a:xfrm>
          <a:prstGeom prst="rightArrow">
            <a:avLst>
              <a:gd name="adj1" fmla="val 50000"/>
              <a:gd name="adj2" fmla="val 112500"/>
            </a:avLst>
          </a:prstGeom>
          <a:solidFill>
            <a:schemeClr val="tx1"/>
          </a:solidFill>
          <a:ln w="9525">
            <a:solidFill>
              <a:schemeClr val="accent3">
                <a:lumMod val="10000"/>
              </a:schemeClr>
            </a:solidFill>
            <a:miter lim="800000"/>
            <a:headEnd/>
            <a:tailEnd/>
          </a:ln>
          <a:effectLst/>
        </p:spPr>
        <p:txBody>
          <a:bodyPr wrap="none" anchor="ctr"/>
          <a:lstStyle/>
          <a:p>
            <a:pPr>
              <a:defRPr/>
            </a:pPr>
            <a:endParaRPr lang="en-GB">
              <a:cs typeface="+mn-cs"/>
            </a:endParaRPr>
          </a:p>
        </p:txBody>
      </p:sp>
      <p:sp>
        <p:nvSpPr>
          <p:cNvPr id="56332" name="AutoShape 12"/>
          <p:cNvSpPr>
            <a:spLocks noChangeArrowheads="1"/>
          </p:cNvSpPr>
          <p:nvPr/>
        </p:nvSpPr>
        <p:spPr bwMode="auto">
          <a:xfrm rot="-1507129">
            <a:off x="2733247" y="5609551"/>
            <a:ext cx="685800" cy="152400"/>
          </a:xfrm>
          <a:prstGeom prst="rightArrow">
            <a:avLst>
              <a:gd name="adj1" fmla="val 50000"/>
              <a:gd name="adj2" fmla="val 112500"/>
            </a:avLst>
          </a:prstGeom>
          <a:solidFill>
            <a:schemeClr val="tx1"/>
          </a:solidFill>
          <a:ln w="9525">
            <a:solidFill>
              <a:schemeClr val="accent3">
                <a:lumMod val="10000"/>
              </a:schemeClr>
            </a:solidFill>
            <a:miter lim="800000"/>
            <a:headEnd/>
            <a:tailEnd/>
          </a:ln>
          <a:effectLst/>
        </p:spPr>
        <p:txBody>
          <a:bodyPr wrap="none" anchor="ctr"/>
          <a:lstStyle/>
          <a:p>
            <a:pPr>
              <a:defRPr/>
            </a:pPr>
            <a:endParaRPr lang="en-GB">
              <a:cs typeface="+mn-cs"/>
            </a:endParaRPr>
          </a:p>
        </p:txBody>
      </p:sp>
      <p:sp>
        <p:nvSpPr>
          <p:cNvPr id="56333" name="AutoShape 13"/>
          <p:cNvSpPr>
            <a:spLocks noChangeArrowheads="1"/>
          </p:cNvSpPr>
          <p:nvPr/>
        </p:nvSpPr>
        <p:spPr bwMode="auto">
          <a:xfrm rot="-1507129">
            <a:off x="2428447" y="5380951"/>
            <a:ext cx="685800" cy="152400"/>
          </a:xfrm>
          <a:prstGeom prst="rightArrow">
            <a:avLst>
              <a:gd name="adj1" fmla="val 50000"/>
              <a:gd name="adj2" fmla="val 112500"/>
            </a:avLst>
          </a:prstGeom>
          <a:solidFill>
            <a:schemeClr val="tx1"/>
          </a:solidFill>
          <a:ln w="9525">
            <a:solidFill>
              <a:schemeClr val="accent3">
                <a:lumMod val="10000"/>
              </a:schemeClr>
            </a:solidFill>
            <a:miter lim="800000"/>
            <a:headEnd/>
            <a:tailEnd/>
          </a:ln>
          <a:effectLst/>
        </p:spPr>
        <p:txBody>
          <a:bodyPr wrap="none" anchor="ctr"/>
          <a:lstStyle/>
          <a:p>
            <a:pPr>
              <a:defRPr/>
            </a:pPr>
            <a:endParaRPr lang="en-GB">
              <a:cs typeface="+mn-cs"/>
            </a:endParaRPr>
          </a:p>
        </p:txBody>
      </p:sp>
      <p:sp>
        <p:nvSpPr>
          <p:cNvPr id="56334" name="AutoShape 14"/>
          <p:cNvSpPr>
            <a:spLocks noChangeArrowheads="1"/>
          </p:cNvSpPr>
          <p:nvPr/>
        </p:nvSpPr>
        <p:spPr bwMode="auto">
          <a:xfrm rot="-1507129">
            <a:off x="2123647" y="5228551"/>
            <a:ext cx="685800" cy="152400"/>
          </a:xfrm>
          <a:prstGeom prst="rightArrow">
            <a:avLst>
              <a:gd name="adj1" fmla="val 50000"/>
              <a:gd name="adj2" fmla="val 112500"/>
            </a:avLst>
          </a:prstGeom>
          <a:solidFill>
            <a:schemeClr val="tx1"/>
          </a:solidFill>
          <a:ln w="9525">
            <a:solidFill>
              <a:schemeClr val="accent3">
                <a:lumMod val="10000"/>
              </a:schemeClr>
            </a:solidFill>
            <a:miter lim="800000"/>
            <a:headEnd/>
            <a:tailEnd/>
          </a:ln>
          <a:effectLst/>
        </p:spPr>
        <p:txBody>
          <a:bodyPr wrap="none" anchor="ctr"/>
          <a:lstStyle/>
          <a:p>
            <a:pPr>
              <a:defRPr/>
            </a:pPr>
            <a:endParaRPr lang="en-GB">
              <a:cs typeface="+mn-cs"/>
            </a:endParaRPr>
          </a:p>
        </p:txBody>
      </p:sp>
      <p:sp>
        <p:nvSpPr>
          <p:cNvPr id="56335" name="AutoShape 15"/>
          <p:cNvSpPr>
            <a:spLocks noChangeArrowheads="1"/>
          </p:cNvSpPr>
          <p:nvPr/>
        </p:nvSpPr>
        <p:spPr bwMode="auto">
          <a:xfrm rot="-8987557">
            <a:off x="7610047" y="5838151"/>
            <a:ext cx="685800" cy="152400"/>
          </a:xfrm>
          <a:prstGeom prst="rightArrow">
            <a:avLst>
              <a:gd name="adj1" fmla="val 50000"/>
              <a:gd name="adj2" fmla="val 112500"/>
            </a:avLst>
          </a:prstGeom>
          <a:solidFill>
            <a:schemeClr val="tx1"/>
          </a:solidFill>
          <a:ln w="9525">
            <a:solidFill>
              <a:schemeClr val="accent3">
                <a:lumMod val="10000"/>
              </a:schemeClr>
            </a:solidFill>
            <a:miter lim="800000"/>
            <a:headEnd/>
            <a:tailEnd/>
          </a:ln>
          <a:effectLst/>
        </p:spPr>
        <p:txBody>
          <a:bodyPr wrap="none" anchor="ctr"/>
          <a:lstStyle/>
          <a:p>
            <a:pPr>
              <a:defRPr/>
            </a:pPr>
            <a:endParaRPr lang="en-GB">
              <a:cs typeface="+mn-cs"/>
            </a:endParaRPr>
          </a:p>
        </p:txBody>
      </p:sp>
      <p:sp>
        <p:nvSpPr>
          <p:cNvPr id="56336" name="AutoShape 16"/>
          <p:cNvSpPr>
            <a:spLocks noChangeArrowheads="1"/>
          </p:cNvSpPr>
          <p:nvPr/>
        </p:nvSpPr>
        <p:spPr bwMode="auto">
          <a:xfrm rot="-8987557">
            <a:off x="7991047" y="5685751"/>
            <a:ext cx="685800" cy="152400"/>
          </a:xfrm>
          <a:prstGeom prst="rightArrow">
            <a:avLst>
              <a:gd name="adj1" fmla="val 50000"/>
              <a:gd name="adj2" fmla="val 112500"/>
            </a:avLst>
          </a:prstGeom>
          <a:solidFill>
            <a:schemeClr val="tx1"/>
          </a:solidFill>
          <a:ln w="9525">
            <a:solidFill>
              <a:schemeClr val="accent3">
                <a:lumMod val="10000"/>
              </a:schemeClr>
            </a:solidFill>
            <a:miter lim="800000"/>
            <a:headEnd/>
            <a:tailEnd/>
          </a:ln>
          <a:effectLst/>
        </p:spPr>
        <p:txBody>
          <a:bodyPr wrap="none" anchor="ctr"/>
          <a:lstStyle/>
          <a:p>
            <a:pPr>
              <a:defRPr/>
            </a:pPr>
            <a:endParaRPr lang="en-GB">
              <a:cs typeface="+mn-cs"/>
            </a:endParaRPr>
          </a:p>
        </p:txBody>
      </p:sp>
      <p:sp>
        <p:nvSpPr>
          <p:cNvPr id="56337" name="AutoShape 17"/>
          <p:cNvSpPr>
            <a:spLocks noChangeArrowheads="1"/>
          </p:cNvSpPr>
          <p:nvPr/>
        </p:nvSpPr>
        <p:spPr bwMode="auto">
          <a:xfrm rot="-8987557">
            <a:off x="8295847" y="5380951"/>
            <a:ext cx="685800" cy="152400"/>
          </a:xfrm>
          <a:prstGeom prst="rightArrow">
            <a:avLst>
              <a:gd name="adj1" fmla="val 50000"/>
              <a:gd name="adj2" fmla="val 112500"/>
            </a:avLst>
          </a:prstGeom>
          <a:solidFill>
            <a:schemeClr val="tx1"/>
          </a:solidFill>
          <a:ln w="9525">
            <a:solidFill>
              <a:schemeClr val="accent3">
                <a:lumMod val="10000"/>
              </a:schemeClr>
            </a:solidFill>
            <a:miter lim="800000"/>
            <a:headEnd/>
            <a:tailEnd/>
          </a:ln>
          <a:effectLst/>
        </p:spPr>
        <p:txBody>
          <a:bodyPr wrap="none" anchor="ctr"/>
          <a:lstStyle/>
          <a:p>
            <a:pPr>
              <a:defRPr/>
            </a:pPr>
            <a:endParaRPr lang="en-GB">
              <a:cs typeface="+mn-cs"/>
            </a:endParaRPr>
          </a:p>
        </p:txBody>
      </p:sp>
    </p:spTree>
    <p:extLst>
      <p:ext uri="{BB962C8B-B14F-4D97-AF65-F5344CB8AC3E}">
        <p14:creationId xmlns:p14="http://schemas.microsoft.com/office/powerpoint/2010/main" val="3344754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632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632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32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632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563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633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5633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633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5633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56333"/>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5633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56334"/>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6330"/>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56330"/>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5633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56335"/>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56336"/>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56336"/>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5633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563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9" grpId="0" animBg="1"/>
      <p:bldP spid="56329" grpId="1" animBg="1"/>
      <p:bldP spid="56330" grpId="0" animBg="1"/>
      <p:bldP spid="56330" grpId="1" animBg="1"/>
      <p:bldP spid="56331" grpId="0" animBg="1"/>
      <p:bldP spid="56331" grpId="1" animBg="1"/>
      <p:bldP spid="56332" grpId="0" animBg="1"/>
      <p:bldP spid="56332" grpId="1" animBg="1"/>
      <p:bldP spid="56333" grpId="0" animBg="1"/>
      <p:bldP spid="56333" grpId="1" animBg="1"/>
      <p:bldP spid="56334" grpId="0" animBg="1"/>
      <p:bldP spid="56334" grpId="1" animBg="1"/>
      <p:bldP spid="56335" grpId="0" animBg="1"/>
      <p:bldP spid="56335" grpId="1" animBg="1"/>
      <p:bldP spid="56336" grpId="0" animBg="1"/>
      <p:bldP spid="56336" grpId="1" animBg="1"/>
      <p:bldP spid="56337" grpId="0" animBg="1"/>
      <p:bldP spid="5633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5D-5401-AC4F-9989-AB0D63B7EDDE}"/>
              </a:ext>
            </a:extLst>
          </p:cNvPr>
          <p:cNvSpPr>
            <a:spLocks noGrp="1"/>
          </p:cNvSpPr>
          <p:nvPr>
            <p:ph type="title"/>
          </p:nvPr>
        </p:nvSpPr>
        <p:spPr/>
        <p:txBody>
          <a:bodyPr/>
          <a:lstStyle/>
          <a:p>
            <a:r>
              <a:rPr lang="en-GB" dirty="0"/>
              <a:t>Analytic Frame</a:t>
            </a:r>
          </a:p>
        </p:txBody>
      </p:sp>
      <p:sp>
        <p:nvSpPr>
          <p:cNvPr id="3" name="Content Placeholder 2">
            <a:extLst>
              <a:ext uri="{FF2B5EF4-FFF2-40B4-BE49-F238E27FC236}">
                <a16:creationId xmlns:a16="http://schemas.microsoft.com/office/drawing/2014/main" id="{52DCDE78-75EA-2449-8BE1-F56694DA605B}"/>
              </a:ext>
            </a:extLst>
          </p:cNvPr>
          <p:cNvSpPr>
            <a:spLocks noGrp="1"/>
          </p:cNvSpPr>
          <p:nvPr>
            <p:ph idx="1"/>
          </p:nvPr>
        </p:nvSpPr>
        <p:spPr/>
        <p:txBody>
          <a:bodyPr/>
          <a:lstStyle/>
          <a:p>
            <a:r>
              <a:rPr lang="en-GB" dirty="0"/>
              <a:t>What might be encountered during a task?</a:t>
            </a:r>
          </a:p>
          <a:p>
            <a:pPr lvl="1"/>
            <a:r>
              <a:rPr lang="en-GB" dirty="0"/>
              <a:t>Mathematical concepts; connections; propensity; themes; use of powers</a:t>
            </a:r>
          </a:p>
          <a:p>
            <a:r>
              <a:rPr lang="en-GB" dirty="0"/>
              <a:t>What must be varied so as to enable something to be learned?</a:t>
            </a:r>
          </a:p>
          <a:p>
            <a:pPr lvl="1"/>
            <a:r>
              <a:rPr lang="en-GB" dirty="0"/>
              <a:t>What else could be varied so as to bring something to the surface?</a:t>
            </a:r>
          </a:p>
          <a:p>
            <a:r>
              <a:rPr lang="en-GB" dirty="0"/>
              <a:t>What pedagogical actions might be needed?</a:t>
            </a:r>
          </a:p>
          <a:p>
            <a:r>
              <a:rPr lang="en-GB" dirty="0"/>
              <a:t>What will participants manipulate, get-a-sense-of, and try to articulate? (MGA)</a:t>
            </a:r>
          </a:p>
          <a:p>
            <a:r>
              <a:rPr lang="en-GB" dirty="0"/>
              <a:t>What will participants do, talk-about, and record? (DTR)</a:t>
            </a:r>
          </a:p>
          <a:p>
            <a:endParaRPr lang="en-GB" dirty="0"/>
          </a:p>
        </p:txBody>
      </p:sp>
      <p:sp>
        <p:nvSpPr>
          <p:cNvPr id="4" name="Rounded Rectangle 3">
            <a:extLst>
              <a:ext uri="{FF2B5EF4-FFF2-40B4-BE49-F238E27FC236}">
                <a16:creationId xmlns:a16="http://schemas.microsoft.com/office/drawing/2014/main" id="{E756C204-6596-F542-A5AD-49DB8CCA917B}"/>
              </a:ext>
            </a:extLst>
          </p:cNvPr>
          <p:cNvSpPr/>
          <p:nvPr/>
        </p:nvSpPr>
        <p:spPr>
          <a:xfrm>
            <a:off x="6270171" y="740229"/>
            <a:ext cx="1970315" cy="544285"/>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Awarenesses</a:t>
            </a:r>
          </a:p>
        </p:txBody>
      </p:sp>
    </p:spTree>
    <p:extLst>
      <p:ext uri="{BB962C8B-B14F-4D97-AF65-F5344CB8AC3E}">
        <p14:creationId xmlns:p14="http://schemas.microsoft.com/office/powerpoint/2010/main" val="96995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A55AB-1A4F-261A-3939-9C81A77791CF}"/>
              </a:ext>
            </a:extLst>
          </p:cNvPr>
          <p:cNvSpPr>
            <a:spLocks noGrp="1"/>
          </p:cNvSpPr>
          <p:nvPr>
            <p:ph type="title"/>
          </p:nvPr>
        </p:nvSpPr>
        <p:spPr/>
        <p:txBody>
          <a:bodyPr/>
          <a:lstStyle/>
          <a:p>
            <a:r>
              <a:rPr lang="en-GB" dirty="0"/>
              <a:t>Observations</a:t>
            </a:r>
          </a:p>
        </p:txBody>
      </p:sp>
      <p:sp>
        <p:nvSpPr>
          <p:cNvPr id="3" name="Content Placeholder 2">
            <a:extLst>
              <a:ext uri="{FF2B5EF4-FFF2-40B4-BE49-F238E27FC236}">
                <a16:creationId xmlns:a16="http://schemas.microsoft.com/office/drawing/2014/main" id="{80A6098A-4808-087B-8DEE-B74DED161B4C}"/>
              </a:ext>
            </a:extLst>
          </p:cNvPr>
          <p:cNvSpPr>
            <a:spLocks noGrp="1"/>
          </p:cNvSpPr>
          <p:nvPr>
            <p:ph idx="1"/>
          </p:nvPr>
        </p:nvSpPr>
        <p:spPr>
          <a:xfrm>
            <a:off x="333876" y="998055"/>
            <a:ext cx="8181474" cy="1200329"/>
          </a:xfrm>
        </p:spPr>
        <p:txBody>
          <a:bodyPr/>
          <a:lstStyle/>
          <a:p>
            <a:r>
              <a:rPr lang="en-GB" dirty="0"/>
              <a:t>Beauty is in the eye of the beholder</a:t>
            </a:r>
          </a:p>
          <a:p>
            <a:r>
              <a:rPr lang="en-GB" dirty="0"/>
              <a:t>Children need to be enculturated into perceiving ‘beauty’ according to the cultures in which they are immersed</a:t>
            </a:r>
          </a:p>
        </p:txBody>
      </p:sp>
      <p:sp>
        <p:nvSpPr>
          <p:cNvPr id="7" name="TextBox 6">
            <a:extLst>
              <a:ext uri="{FF2B5EF4-FFF2-40B4-BE49-F238E27FC236}">
                <a16:creationId xmlns:a16="http://schemas.microsoft.com/office/drawing/2014/main" id="{6A792E84-C7B3-5226-7348-CA4F1A1771B0}"/>
              </a:ext>
            </a:extLst>
          </p:cNvPr>
          <p:cNvSpPr txBox="1"/>
          <p:nvPr/>
        </p:nvSpPr>
        <p:spPr>
          <a:xfrm>
            <a:off x="333876" y="2152714"/>
            <a:ext cx="7855912" cy="2031325"/>
          </a:xfrm>
          <a:prstGeom prst="rect">
            <a:avLst/>
          </a:prstGeom>
          <a:noFill/>
        </p:spPr>
        <p:txBody>
          <a:bodyPr wrap="square" rtlCol="0">
            <a:spAutoFit/>
          </a:bodyPr>
          <a:lstStyle/>
          <a:p>
            <a:r>
              <a:rPr lang="en-GB" dirty="0"/>
              <a:t>Mathematics, rightly viewed, possesses not only truth, but supreme beauty—a beauty cold and austere, like that of sculpture, without appeal to any part of our weaker nature, without the gorgeous trappings of painting or music, yet sublimely pure, and capable of a stern perfection such as only the greatest art can show. The true spirit of delight, the exaltation, the sense of being more than Human, which is the touchstone of the highest excellence, is to be found in mathematics as surely as poetry. [Bertrand Russell]</a:t>
            </a:r>
            <a:endParaRPr lang="en-GB" sz="2000" dirty="0">
              <a:latin typeface="Chalkboard" charset="0"/>
              <a:ea typeface="Chalkboard" charset="0"/>
              <a:cs typeface="Chalkboard" charset="0"/>
            </a:endParaRPr>
          </a:p>
        </p:txBody>
      </p:sp>
      <p:sp>
        <p:nvSpPr>
          <p:cNvPr id="9" name="TextBox 8">
            <a:extLst>
              <a:ext uri="{FF2B5EF4-FFF2-40B4-BE49-F238E27FC236}">
                <a16:creationId xmlns:a16="http://schemas.microsoft.com/office/drawing/2014/main" id="{AC02CAFD-AB5F-04B5-975B-5933CBBB4C53}"/>
              </a:ext>
            </a:extLst>
          </p:cNvPr>
          <p:cNvSpPr txBox="1"/>
          <p:nvPr/>
        </p:nvSpPr>
        <p:spPr>
          <a:xfrm>
            <a:off x="892876" y="4379345"/>
            <a:ext cx="6737911" cy="646331"/>
          </a:xfrm>
          <a:prstGeom prst="rect">
            <a:avLst/>
          </a:prstGeom>
          <a:noFill/>
        </p:spPr>
        <p:txBody>
          <a:bodyPr wrap="square">
            <a:spAutoFit/>
          </a:bodyPr>
          <a:lstStyle/>
          <a:p>
            <a:r>
              <a:rPr lang="en-GB" b="0" i="0" u="none" strike="noStrike" dirty="0">
                <a:solidFill>
                  <a:srgbClr val="333333"/>
                </a:solidFill>
                <a:effectLst/>
                <a:latin typeface="Helvetica Neue" panose="02000503000000020004" pitchFamily="2" charset="0"/>
              </a:rPr>
              <a:t>"the mathematician is only complete in so far as they feel within </a:t>
            </a:r>
            <a:r>
              <a:rPr lang="en-GB" dirty="0">
                <a:solidFill>
                  <a:srgbClr val="333333"/>
                </a:solidFill>
                <a:latin typeface="Helvetica Neue" panose="02000503000000020004" pitchFamily="2" charset="0"/>
              </a:rPr>
              <a:t>them</a:t>
            </a:r>
            <a:r>
              <a:rPr lang="en-GB" b="0" i="0" u="none" strike="noStrike" dirty="0">
                <a:solidFill>
                  <a:srgbClr val="333333"/>
                </a:solidFill>
                <a:effectLst/>
                <a:latin typeface="Helvetica Neue" panose="02000503000000020004" pitchFamily="2" charset="0"/>
              </a:rPr>
              <a:t>self the </a:t>
            </a:r>
            <a:r>
              <a:rPr lang="en-GB" b="0" i="1" u="none" strike="noStrike" dirty="0">
                <a:solidFill>
                  <a:srgbClr val="333333"/>
                </a:solidFill>
                <a:effectLst/>
                <a:latin typeface="Helvetica Neue" panose="02000503000000020004" pitchFamily="2" charset="0"/>
              </a:rPr>
              <a:t>beauty</a:t>
            </a:r>
            <a:r>
              <a:rPr lang="en-GB" b="0" i="0" u="none" strike="noStrike" dirty="0">
                <a:solidFill>
                  <a:srgbClr val="333333"/>
                </a:solidFill>
                <a:effectLst/>
                <a:latin typeface="Helvetica Neue" panose="02000503000000020004" pitchFamily="2" charset="0"/>
              </a:rPr>
              <a:t> of the true.” [Goethe]</a:t>
            </a:r>
            <a:endParaRPr lang="en-GB" dirty="0"/>
          </a:p>
        </p:txBody>
      </p:sp>
    </p:spTree>
    <p:extLst>
      <p:ext uri="{BB962C8B-B14F-4D97-AF65-F5344CB8AC3E}">
        <p14:creationId xmlns:p14="http://schemas.microsoft.com/office/powerpoint/2010/main" val="429172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C546-5009-E6EF-671D-87CE1A74172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3B5D88D-97C2-B389-8B8C-F10AF802789B}"/>
              </a:ext>
            </a:extLst>
          </p:cNvPr>
          <p:cNvSpPr>
            <a:spLocks noGrp="1"/>
          </p:cNvSpPr>
          <p:nvPr>
            <p:ph idx="1"/>
          </p:nvPr>
        </p:nvSpPr>
        <p:spPr>
          <a:xfrm>
            <a:off x="481263" y="1094874"/>
            <a:ext cx="8181474" cy="5325804"/>
          </a:xfrm>
        </p:spPr>
        <p:txBody>
          <a:bodyPr/>
          <a:lstStyle/>
          <a:p>
            <a:r>
              <a:rPr lang="en-GB" sz="1800" dirty="0"/>
              <a:t>the attempt to educate a person by merely focusing on objective content—on inert ideas, scraps of information, bare knowledge—while disregarding the subjective form or emotional pattern of that person’s experience can never be successful. The art of education has to take into account the subjective receptiveness and appreciation of beauty and human greatness, the subjective emotions of interest, joy and adventure, and “the ultimate motive power” (1929a: 62), that is, the sense of importance, values and possibilities (cf.1929a: 45–65). Whitehead 1929</a:t>
            </a:r>
          </a:p>
          <a:p>
            <a:pPr marL="457200" lvl="1" indent="0">
              <a:buNone/>
            </a:pPr>
            <a:r>
              <a:rPr lang="en-US" sz="1600" dirty="0"/>
              <a:t>Whitehead, A. (1911, reprinted 1948). </a:t>
            </a:r>
            <a:r>
              <a:rPr lang="en-US" sz="1600" i="1" dirty="0"/>
              <a:t>An introduction to Mathematic</a:t>
            </a:r>
            <a:r>
              <a:rPr lang="en-US" sz="1600" dirty="0"/>
              <a:t>s. Oxford: Oxford University Press. </a:t>
            </a:r>
            <a:endParaRPr lang="en-GB" sz="1600" dirty="0"/>
          </a:p>
          <a:p>
            <a:r>
              <a:rPr lang="en-GB" sz="1800" dirty="0"/>
              <a:t>To </a:t>
            </a:r>
            <a:r>
              <a:rPr lang="en-GB" sz="1800" i="1" dirty="0"/>
              <a:t>tell</a:t>
            </a:r>
            <a:r>
              <a:rPr lang="en-GB" sz="1800" dirty="0"/>
              <a:t> a child this and to </a:t>
            </a:r>
            <a:r>
              <a:rPr lang="en-GB" sz="1800" i="1" dirty="0"/>
              <a:t>show</a:t>
            </a:r>
            <a:r>
              <a:rPr lang="en-GB" sz="1800" dirty="0"/>
              <a:t> it the other, is not to teach it how to observe, but to make it the mere recipient of another’s observations: a proceeding which weakens rather than strengthens its powers of self-instruction–which deprives it of the pleasures resulting from successful activity–which presents this all-attractive knowledge under the aspect of formal tuition–and which thus generates that indifference and even disgust not unfrequently felt … . [Spencer 1878 p79]</a:t>
            </a:r>
          </a:p>
          <a:p>
            <a:pPr marL="457200" lvl="1" indent="0">
              <a:buNone/>
            </a:pPr>
            <a:r>
              <a:rPr lang="en-US" sz="1600" dirty="0"/>
              <a:t>Spencer, H. (1878). </a:t>
            </a:r>
            <a:r>
              <a:rPr lang="en-US" sz="1600" i="1" dirty="0"/>
              <a:t>Education: Intellectual, moral and physical.</a:t>
            </a:r>
            <a:r>
              <a:rPr lang="en-US" sz="1600" dirty="0"/>
              <a:t> London: Williams and Norgate.</a:t>
            </a:r>
            <a:endParaRPr lang="en-GB" sz="1600" dirty="0"/>
          </a:p>
          <a:p>
            <a:endParaRPr lang="en-GB" dirty="0"/>
          </a:p>
          <a:p>
            <a:endParaRPr lang="en-GB" dirty="0"/>
          </a:p>
        </p:txBody>
      </p:sp>
    </p:spTree>
    <p:extLst>
      <p:ext uri="{BB962C8B-B14F-4D97-AF65-F5344CB8AC3E}">
        <p14:creationId xmlns:p14="http://schemas.microsoft.com/office/powerpoint/2010/main" val="1281596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A673C-03C4-0D19-9FF0-5BC37A0787FE}"/>
              </a:ext>
            </a:extLst>
          </p:cNvPr>
          <p:cNvSpPr>
            <a:spLocks noGrp="1"/>
          </p:cNvSpPr>
          <p:nvPr>
            <p:ph type="title"/>
          </p:nvPr>
        </p:nvSpPr>
        <p:spPr/>
        <p:txBody>
          <a:bodyPr/>
          <a:lstStyle/>
          <a:p>
            <a:r>
              <a:rPr lang="en-GB" dirty="0"/>
              <a:t>Beautiful Mathematics involves Relationships</a:t>
            </a:r>
          </a:p>
        </p:txBody>
      </p:sp>
      <p:sp>
        <p:nvSpPr>
          <p:cNvPr id="3" name="Content Placeholder 2">
            <a:extLst>
              <a:ext uri="{FF2B5EF4-FFF2-40B4-BE49-F238E27FC236}">
                <a16:creationId xmlns:a16="http://schemas.microsoft.com/office/drawing/2014/main" id="{5CAF33AB-A15B-277B-41BF-FCFE7DCAC66F}"/>
              </a:ext>
            </a:extLst>
          </p:cNvPr>
          <p:cNvSpPr>
            <a:spLocks noGrp="1"/>
          </p:cNvSpPr>
          <p:nvPr>
            <p:ph idx="1"/>
          </p:nvPr>
        </p:nvSpPr>
        <p:spPr/>
        <p:txBody>
          <a:bodyPr/>
          <a:lstStyle/>
          <a:p>
            <a:r>
              <a:rPr lang="en-GB" dirty="0"/>
              <a:t>Beauty is in the eye of the beholder</a:t>
            </a:r>
          </a:p>
          <a:p>
            <a:pPr lvl="1"/>
            <a:r>
              <a:rPr lang="en-GB" dirty="0"/>
              <a:t>Indicate to learners what you consider beautiful</a:t>
            </a:r>
          </a:p>
          <a:p>
            <a:pPr lvl="1"/>
            <a:r>
              <a:rPr lang="en-GB" dirty="0"/>
              <a:t>Work on enriching your own sense of the beautiful in mathematics</a:t>
            </a:r>
          </a:p>
          <a:p>
            <a:pPr lvl="2"/>
            <a:r>
              <a:rPr lang="en-GB" dirty="0"/>
              <a:t>By seeking out and articulating instances of mathematical structure (relationships)</a:t>
            </a:r>
          </a:p>
          <a:p>
            <a:pPr lvl="1"/>
            <a:endParaRPr lang="en-GB" dirty="0"/>
          </a:p>
        </p:txBody>
      </p:sp>
    </p:spTree>
    <p:extLst>
      <p:ext uri="{BB962C8B-B14F-4D97-AF65-F5344CB8AC3E}">
        <p14:creationId xmlns:p14="http://schemas.microsoft.com/office/powerpoint/2010/main" val="2133319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D0B1E-CBD0-081A-D29D-78F415004B6D}"/>
              </a:ext>
            </a:extLst>
          </p:cNvPr>
          <p:cNvSpPr>
            <a:spLocks noGrp="1"/>
          </p:cNvSpPr>
          <p:nvPr>
            <p:ph type="title"/>
          </p:nvPr>
        </p:nvSpPr>
        <p:spPr/>
        <p:txBody>
          <a:bodyPr>
            <a:normAutofit fontScale="90000"/>
          </a:bodyPr>
          <a:lstStyle/>
          <a:p>
            <a:r>
              <a:rPr lang="en-GB" dirty="0"/>
              <a:t>Being Mathematical with and in front of your learners</a:t>
            </a:r>
            <a:br>
              <a:rPr lang="en-GB" dirty="0"/>
            </a:br>
            <a:endParaRPr lang="en-GB" dirty="0"/>
          </a:p>
        </p:txBody>
      </p:sp>
      <p:sp>
        <p:nvSpPr>
          <p:cNvPr id="3" name="Content Placeholder 2">
            <a:extLst>
              <a:ext uri="{FF2B5EF4-FFF2-40B4-BE49-F238E27FC236}">
                <a16:creationId xmlns:a16="http://schemas.microsoft.com/office/drawing/2014/main" id="{54830212-38C5-6742-42C0-E3792D503F8B}"/>
              </a:ext>
            </a:extLst>
          </p:cNvPr>
          <p:cNvSpPr>
            <a:spLocks noGrp="1"/>
          </p:cNvSpPr>
          <p:nvPr>
            <p:ph idx="1"/>
          </p:nvPr>
        </p:nvSpPr>
        <p:spPr>
          <a:xfrm>
            <a:off x="481263" y="818147"/>
            <a:ext cx="8181474" cy="6039853"/>
          </a:xfrm>
        </p:spPr>
        <p:txBody>
          <a:bodyPr/>
          <a:lstStyle/>
          <a:p>
            <a:r>
              <a:rPr lang="en-GB" dirty="0"/>
              <a:t>Expressing appreciation</a:t>
            </a:r>
          </a:p>
          <a:p>
            <a:pPr lvl="1"/>
            <a:r>
              <a:rPr lang="en-GB" dirty="0"/>
              <a:t>What ‘Miss’ appreciates</a:t>
            </a:r>
          </a:p>
          <a:p>
            <a:r>
              <a:rPr lang="en-GB" dirty="0"/>
              <a:t>Locating and indicating what is surprising about each concept</a:t>
            </a:r>
          </a:p>
          <a:p>
            <a:pPr lvl="1"/>
            <a:r>
              <a:rPr lang="en-GB" dirty="0"/>
              <a:t>What needs to be attended to, and how?</a:t>
            </a:r>
          </a:p>
          <a:p>
            <a:pPr lvl="1"/>
            <a:r>
              <a:rPr lang="en-GB" dirty="0"/>
              <a:t>Relationships </a:t>
            </a:r>
            <a:r>
              <a:rPr lang="en-GB" dirty="0">
                <a:sym typeface="Wingdings" pitchFamily="2" charset="2"/>
              </a:rPr>
              <a:t>becoming properties</a:t>
            </a:r>
            <a:endParaRPr lang="en-GB" dirty="0"/>
          </a:p>
          <a:p>
            <a:r>
              <a:rPr lang="en-GB" dirty="0"/>
              <a:t>Exploiting every opportunity for learners to make choices</a:t>
            </a:r>
          </a:p>
          <a:p>
            <a:pPr lvl="1"/>
            <a:r>
              <a:rPr lang="en-GB" dirty="0"/>
              <a:t>Another and Another</a:t>
            </a:r>
          </a:p>
          <a:p>
            <a:pPr lvl="1"/>
            <a:r>
              <a:rPr lang="en-GB" dirty="0"/>
              <a:t>Simple–Complicated–Unusual–General</a:t>
            </a:r>
          </a:p>
          <a:p>
            <a:r>
              <a:rPr lang="en-GB" dirty="0"/>
              <a:t>Calling upon learners to use their own powers</a:t>
            </a:r>
          </a:p>
          <a:p>
            <a:pPr lvl="1"/>
            <a:r>
              <a:rPr lang="en-GB" dirty="0"/>
              <a:t>Imagining &amp; Expressing</a:t>
            </a:r>
          </a:p>
          <a:p>
            <a:pPr lvl="1"/>
            <a:r>
              <a:rPr lang="en-GB" dirty="0"/>
              <a:t>Specialising &amp; Generalising</a:t>
            </a:r>
          </a:p>
          <a:p>
            <a:pPr lvl="1"/>
            <a:r>
              <a:rPr lang="en-GB" dirty="0"/>
              <a:t>Conjecturing &amp; Convincing</a:t>
            </a:r>
          </a:p>
          <a:p>
            <a:r>
              <a:rPr lang="en-GB" dirty="0"/>
              <a:t>Attention</a:t>
            </a:r>
          </a:p>
          <a:p>
            <a:pPr lvl="1"/>
            <a:r>
              <a:rPr lang="en-GB" dirty="0"/>
              <a:t>Gazing (Holding Wholes)</a:t>
            </a:r>
          </a:p>
          <a:p>
            <a:pPr lvl="1"/>
            <a:r>
              <a:rPr lang="en-GB" dirty="0"/>
              <a:t>Discerning Details</a:t>
            </a:r>
          </a:p>
          <a:p>
            <a:pPr lvl="1"/>
            <a:r>
              <a:rPr lang="en-GB" dirty="0"/>
              <a:t>Recognising Relationships</a:t>
            </a:r>
          </a:p>
          <a:p>
            <a:pPr lvl="1"/>
            <a:r>
              <a:rPr lang="en-GB" dirty="0"/>
              <a:t>Perceiving Properties (as being instantiated)</a:t>
            </a:r>
          </a:p>
          <a:p>
            <a:pPr lvl="1"/>
            <a:r>
              <a:rPr lang="en-GB" dirty="0"/>
              <a:t>Reasoning on the basis of agreed properties</a:t>
            </a:r>
          </a:p>
          <a:p>
            <a:endParaRPr lang="en-GB" dirty="0"/>
          </a:p>
        </p:txBody>
      </p:sp>
    </p:spTree>
    <p:extLst>
      <p:ext uri="{BB962C8B-B14F-4D97-AF65-F5344CB8AC3E}">
        <p14:creationId xmlns:p14="http://schemas.microsoft.com/office/powerpoint/2010/main" val="368242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33777-7EE1-E5C7-0C9F-CA7040B235DA}"/>
              </a:ext>
            </a:extLst>
          </p:cNvPr>
          <p:cNvSpPr>
            <a:spLocks noGrp="1"/>
          </p:cNvSpPr>
          <p:nvPr>
            <p:ph type="title"/>
          </p:nvPr>
        </p:nvSpPr>
        <p:spPr/>
        <p:txBody>
          <a:bodyPr/>
          <a:lstStyle/>
          <a:p>
            <a:r>
              <a:rPr lang="en-GB" dirty="0"/>
              <a:t>Follow Up</a:t>
            </a:r>
          </a:p>
        </p:txBody>
      </p:sp>
      <p:sp>
        <p:nvSpPr>
          <p:cNvPr id="3" name="Content Placeholder 2">
            <a:extLst>
              <a:ext uri="{FF2B5EF4-FFF2-40B4-BE49-F238E27FC236}">
                <a16:creationId xmlns:a16="http://schemas.microsoft.com/office/drawing/2014/main" id="{0FB769A7-EECF-F0E6-64D8-B81CBA4088CF}"/>
              </a:ext>
            </a:extLst>
          </p:cNvPr>
          <p:cNvSpPr>
            <a:spLocks noGrp="1"/>
          </p:cNvSpPr>
          <p:nvPr>
            <p:ph idx="1"/>
          </p:nvPr>
        </p:nvSpPr>
        <p:spPr/>
        <p:txBody>
          <a:bodyPr/>
          <a:lstStyle/>
          <a:p>
            <a:r>
              <a:rPr lang="en-GB" dirty="0" err="1"/>
              <a:t>PMTheta.com</a:t>
            </a:r>
            <a:endParaRPr lang="en-GB" dirty="0"/>
          </a:p>
          <a:p>
            <a:r>
              <a:rPr lang="en-GB" dirty="0" err="1"/>
              <a:t>john.mason@open.ac.uk</a:t>
            </a:r>
            <a:endParaRPr lang="en-GB" dirty="0"/>
          </a:p>
          <a:p>
            <a:r>
              <a:rPr lang="en-GB" dirty="0"/>
              <a:t>Questions &amp; prompts for Mathematical Thinking </a:t>
            </a:r>
            <a:br>
              <a:rPr lang="en-GB" dirty="0"/>
            </a:br>
            <a:r>
              <a:rPr lang="en-GB" dirty="0"/>
              <a:t>(Primary &amp; Secondary versions; ATM)</a:t>
            </a:r>
          </a:p>
          <a:p>
            <a:r>
              <a:rPr lang="en-GB" dirty="0"/>
              <a:t>Thinkers (ATM)</a:t>
            </a:r>
          </a:p>
          <a:p>
            <a:r>
              <a:rPr lang="en-GB" dirty="0"/>
              <a:t>Your own encounters with the material world</a:t>
            </a:r>
          </a:p>
          <a:p>
            <a:r>
              <a:rPr lang="en-GB" dirty="0"/>
              <a:t>Your own encounters with the world of mathematical relationships</a:t>
            </a:r>
          </a:p>
        </p:txBody>
      </p:sp>
    </p:spTree>
    <p:extLst>
      <p:ext uri="{BB962C8B-B14F-4D97-AF65-F5344CB8AC3E}">
        <p14:creationId xmlns:p14="http://schemas.microsoft.com/office/powerpoint/2010/main" val="2509979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4BB7C-2371-1DA1-80B8-F8C5E0734AAF}"/>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1E5F2291-E893-93E6-2D83-5804F4B2D5D2}"/>
              </a:ext>
            </a:extLst>
          </p:cNvPr>
          <p:cNvPicPr>
            <a:picLocks noChangeAspect="1"/>
          </p:cNvPicPr>
          <p:nvPr/>
        </p:nvPicPr>
        <p:blipFill>
          <a:blip r:embed="rId2"/>
          <a:stretch>
            <a:fillRect/>
          </a:stretch>
        </p:blipFill>
        <p:spPr>
          <a:xfrm>
            <a:off x="0" y="0"/>
            <a:ext cx="5897433" cy="6858000"/>
          </a:xfrm>
          <a:prstGeom prst="rect">
            <a:avLst/>
          </a:prstGeom>
        </p:spPr>
      </p:pic>
      <p:pic>
        <p:nvPicPr>
          <p:cNvPr id="5" name="Picture 4">
            <a:extLst>
              <a:ext uri="{FF2B5EF4-FFF2-40B4-BE49-F238E27FC236}">
                <a16:creationId xmlns:a16="http://schemas.microsoft.com/office/drawing/2014/main" id="{7468782A-FB7B-A146-91D4-E39230B8D3CD}"/>
              </a:ext>
            </a:extLst>
          </p:cNvPr>
          <p:cNvPicPr>
            <a:picLocks noChangeAspect="1"/>
          </p:cNvPicPr>
          <p:nvPr/>
        </p:nvPicPr>
        <p:blipFill>
          <a:blip r:embed="rId3"/>
          <a:stretch>
            <a:fillRect/>
          </a:stretch>
        </p:blipFill>
        <p:spPr>
          <a:xfrm>
            <a:off x="916912" y="0"/>
            <a:ext cx="7310176" cy="6858000"/>
          </a:xfrm>
          <a:prstGeom prst="rect">
            <a:avLst/>
          </a:prstGeom>
        </p:spPr>
      </p:pic>
      <p:pic>
        <p:nvPicPr>
          <p:cNvPr id="6" name="Picture 5">
            <a:extLst>
              <a:ext uri="{FF2B5EF4-FFF2-40B4-BE49-F238E27FC236}">
                <a16:creationId xmlns:a16="http://schemas.microsoft.com/office/drawing/2014/main" id="{97DD2144-C87D-AEF6-AE68-B91F40035EEC}"/>
              </a:ext>
            </a:extLst>
          </p:cNvPr>
          <p:cNvPicPr>
            <a:picLocks noChangeAspect="1"/>
          </p:cNvPicPr>
          <p:nvPr/>
        </p:nvPicPr>
        <p:blipFill>
          <a:blip r:embed="rId4"/>
          <a:stretch>
            <a:fillRect/>
          </a:stretch>
        </p:blipFill>
        <p:spPr>
          <a:xfrm>
            <a:off x="0" y="1744211"/>
            <a:ext cx="9144000" cy="3369578"/>
          </a:xfrm>
          <a:prstGeom prst="rect">
            <a:avLst/>
          </a:prstGeom>
        </p:spPr>
      </p:pic>
      <p:pic>
        <p:nvPicPr>
          <p:cNvPr id="7" name="Picture 6">
            <a:extLst>
              <a:ext uri="{FF2B5EF4-FFF2-40B4-BE49-F238E27FC236}">
                <a16:creationId xmlns:a16="http://schemas.microsoft.com/office/drawing/2014/main" id="{AC7000E5-A912-B913-9F85-1DC5C3B24263}"/>
              </a:ext>
            </a:extLst>
          </p:cNvPr>
          <p:cNvPicPr>
            <a:picLocks noChangeAspect="1"/>
          </p:cNvPicPr>
          <p:nvPr/>
        </p:nvPicPr>
        <p:blipFill>
          <a:blip r:embed="rId5"/>
          <a:stretch>
            <a:fillRect/>
          </a:stretch>
        </p:blipFill>
        <p:spPr>
          <a:xfrm>
            <a:off x="0" y="1691"/>
            <a:ext cx="9144000" cy="5723384"/>
          </a:xfrm>
          <a:prstGeom prst="rect">
            <a:avLst/>
          </a:prstGeom>
        </p:spPr>
      </p:pic>
    </p:spTree>
    <p:extLst>
      <p:ext uri="{BB962C8B-B14F-4D97-AF65-F5344CB8AC3E}">
        <p14:creationId xmlns:p14="http://schemas.microsoft.com/office/powerpoint/2010/main" val="81912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51E77-4E43-1C1F-84B4-8DC1D237E2B3}"/>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8846F129-6009-BD29-50AE-46E721AD1953}"/>
              </a:ext>
            </a:extLst>
          </p:cNvPr>
          <p:cNvPicPr>
            <a:picLocks noChangeAspect="1"/>
          </p:cNvPicPr>
          <p:nvPr/>
        </p:nvPicPr>
        <p:blipFill>
          <a:blip r:embed="rId2"/>
          <a:stretch>
            <a:fillRect/>
          </a:stretch>
        </p:blipFill>
        <p:spPr>
          <a:xfrm>
            <a:off x="992648" y="0"/>
            <a:ext cx="7158704" cy="6858000"/>
          </a:xfrm>
          <a:prstGeom prst="rect">
            <a:avLst/>
          </a:prstGeom>
        </p:spPr>
      </p:pic>
    </p:spTree>
    <p:extLst>
      <p:ext uri="{BB962C8B-B14F-4D97-AF65-F5344CB8AC3E}">
        <p14:creationId xmlns:p14="http://schemas.microsoft.com/office/powerpoint/2010/main" val="2861460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3D23-7BF3-6B3C-3056-BA53E0126C01}"/>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0B254526-AE7D-AAFE-846C-DEDDAB661090}"/>
              </a:ext>
            </a:extLst>
          </p:cNvPr>
          <p:cNvPicPr>
            <a:picLocks noChangeAspect="1"/>
          </p:cNvPicPr>
          <p:nvPr/>
        </p:nvPicPr>
        <p:blipFill>
          <a:blip r:embed="rId2"/>
          <a:stretch>
            <a:fillRect/>
          </a:stretch>
        </p:blipFill>
        <p:spPr>
          <a:xfrm>
            <a:off x="114300" y="450850"/>
            <a:ext cx="8915400" cy="5956300"/>
          </a:xfrm>
          <a:prstGeom prst="rect">
            <a:avLst/>
          </a:prstGeom>
        </p:spPr>
      </p:pic>
    </p:spTree>
    <p:extLst>
      <p:ext uri="{BB962C8B-B14F-4D97-AF65-F5344CB8AC3E}">
        <p14:creationId xmlns:p14="http://schemas.microsoft.com/office/powerpoint/2010/main" val="215223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C4460-79A3-7741-51EF-0ED43E48785E}"/>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45B40DE2-C252-4BDF-F63E-7AFE7F99D373}"/>
              </a:ext>
            </a:extLst>
          </p:cNvPr>
          <p:cNvPicPr>
            <a:picLocks noChangeAspect="1"/>
          </p:cNvPicPr>
          <p:nvPr/>
        </p:nvPicPr>
        <p:blipFill>
          <a:blip r:embed="rId2"/>
          <a:stretch>
            <a:fillRect/>
          </a:stretch>
        </p:blipFill>
        <p:spPr>
          <a:xfrm>
            <a:off x="1014153" y="861324"/>
            <a:ext cx="6197600" cy="2717800"/>
          </a:xfrm>
          <a:prstGeom prst="rect">
            <a:avLst/>
          </a:prstGeom>
        </p:spPr>
      </p:pic>
      <p:pic>
        <p:nvPicPr>
          <p:cNvPr id="5" name="Picture 4">
            <a:extLst>
              <a:ext uri="{FF2B5EF4-FFF2-40B4-BE49-F238E27FC236}">
                <a16:creationId xmlns:a16="http://schemas.microsoft.com/office/drawing/2014/main" id="{AC769324-BB2F-CCFB-29EB-B60EEEDE7629}"/>
              </a:ext>
            </a:extLst>
          </p:cNvPr>
          <p:cNvPicPr>
            <a:picLocks noChangeAspect="1"/>
          </p:cNvPicPr>
          <p:nvPr/>
        </p:nvPicPr>
        <p:blipFill>
          <a:blip r:embed="rId3"/>
          <a:stretch>
            <a:fillRect/>
          </a:stretch>
        </p:blipFill>
        <p:spPr>
          <a:xfrm>
            <a:off x="232756" y="3790331"/>
            <a:ext cx="4156364" cy="2568442"/>
          </a:xfrm>
          <a:prstGeom prst="rect">
            <a:avLst/>
          </a:prstGeom>
        </p:spPr>
      </p:pic>
      <p:pic>
        <p:nvPicPr>
          <p:cNvPr id="6" name="Picture 5">
            <a:extLst>
              <a:ext uri="{FF2B5EF4-FFF2-40B4-BE49-F238E27FC236}">
                <a16:creationId xmlns:a16="http://schemas.microsoft.com/office/drawing/2014/main" id="{DBAB3234-ED77-B7B1-E97F-E0490EEC20D7}"/>
              </a:ext>
            </a:extLst>
          </p:cNvPr>
          <p:cNvPicPr>
            <a:picLocks noChangeAspect="1"/>
          </p:cNvPicPr>
          <p:nvPr/>
        </p:nvPicPr>
        <p:blipFill>
          <a:blip r:embed="rId4"/>
          <a:stretch>
            <a:fillRect/>
          </a:stretch>
        </p:blipFill>
        <p:spPr>
          <a:xfrm>
            <a:off x="4572000" y="3790331"/>
            <a:ext cx="3956858" cy="2527764"/>
          </a:xfrm>
          <a:prstGeom prst="rect">
            <a:avLst/>
          </a:prstGeom>
        </p:spPr>
      </p:pic>
    </p:spTree>
    <p:extLst>
      <p:ext uri="{BB962C8B-B14F-4D97-AF65-F5344CB8AC3E}">
        <p14:creationId xmlns:p14="http://schemas.microsoft.com/office/powerpoint/2010/main" val="205949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04967B6-2723-D9DB-C9DD-C656EB09A9C1}"/>
              </a:ext>
            </a:extLst>
          </p:cNvPr>
          <p:cNvSpPr>
            <a:spLocks noGrp="1"/>
          </p:cNvSpPr>
          <p:nvPr>
            <p:ph type="title"/>
          </p:nvPr>
        </p:nvSpPr>
        <p:spPr/>
        <p:txBody>
          <a:bodyPr/>
          <a:lstStyle/>
          <a:p>
            <a:endParaRPr lang="en-GB"/>
          </a:p>
        </p:txBody>
      </p:sp>
      <p:sp>
        <p:nvSpPr>
          <p:cNvPr id="14" name="Content Placeholder 13">
            <a:extLst>
              <a:ext uri="{FF2B5EF4-FFF2-40B4-BE49-F238E27FC236}">
                <a16:creationId xmlns:a16="http://schemas.microsoft.com/office/drawing/2014/main" id="{6F9E334A-6EE0-2640-E613-D47978071728}"/>
              </a:ext>
            </a:extLst>
          </p:cNvPr>
          <p:cNvSpPr>
            <a:spLocks noGrp="1"/>
          </p:cNvSpPr>
          <p:nvPr>
            <p:ph idx="1"/>
          </p:nvPr>
        </p:nvSpPr>
        <p:spPr>
          <a:xfrm>
            <a:off x="455184" y="5437780"/>
            <a:ext cx="8181474" cy="1097306"/>
          </a:xfrm>
        </p:spPr>
        <p:txBody>
          <a:bodyPr/>
          <a:lstStyle/>
          <a:p>
            <a:r>
              <a:rPr lang="en-GB" dirty="0"/>
              <a:t>Is it the snowflake which is beautiful?</a:t>
            </a:r>
          </a:p>
          <a:p>
            <a:r>
              <a:rPr lang="en-GB" dirty="0"/>
              <a:t>Or is it the way of making a snowflake?</a:t>
            </a:r>
          </a:p>
        </p:txBody>
      </p:sp>
      <p:pic>
        <p:nvPicPr>
          <p:cNvPr id="5" name="Picture 4">
            <a:extLst>
              <a:ext uri="{FF2B5EF4-FFF2-40B4-BE49-F238E27FC236}">
                <a16:creationId xmlns:a16="http://schemas.microsoft.com/office/drawing/2014/main" id="{DE2D45AE-3A65-0489-02D0-1DD3B9C1E07E}"/>
              </a:ext>
            </a:extLst>
          </p:cNvPr>
          <p:cNvPicPr>
            <a:picLocks noChangeAspect="1"/>
          </p:cNvPicPr>
          <p:nvPr/>
        </p:nvPicPr>
        <p:blipFill>
          <a:blip r:embed="rId2"/>
          <a:stretch>
            <a:fillRect/>
          </a:stretch>
        </p:blipFill>
        <p:spPr>
          <a:xfrm>
            <a:off x="784487" y="1153832"/>
            <a:ext cx="1206500" cy="1968500"/>
          </a:xfrm>
          <a:prstGeom prst="rect">
            <a:avLst/>
          </a:prstGeom>
        </p:spPr>
      </p:pic>
      <p:pic>
        <p:nvPicPr>
          <p:cNvPr id="6" name="Picture 5">
            <a:extLst>
              <a:ext uri="{FF2B5EF4-FFF2-40B4-BE49-F238E27FC236}">
                <a16:creationId xmlns:a16="http://schemas.microsoft.com/office/drawing/2014/main" id="{0A33B254-6976-5F72-7F06-9098AF03524E}"/>
              </a:ext>
            </a:extLst>
          </p:cNvPr>
          <p:cNvPicPr>
            <a:picLocks noChangeAspect="1"/>
          </p:cNvPicPr>
          <p:nvPr/>
        </p:nvPicPr>
        <p:blipFill>
          <a:blip r:embed="rId3"/>
          <a:stretch>
            <a:fillRect/>
          </a:stretch>
        </p:blipFill>
        <p:spPr>
          <a:xfrm>
            <a:off x="2857500" y="1153832"/>
            <a:ext cx="1206500" cy="1968500"/>
          </a:xfrm>
          <a:prstGeom prst="rect">
            <a:avLst/>
          </a:prstGeom>
        </p:spPr>
      </p:pic>
      <p:pic>
        <p:nvPicPr>
          <p:cNvPr id="7" name="Picture 6">
            <a:extLst>
              <a:ext uri="{FF2B5EF4-FFF2-40B4-BE49-F238E27FC236}">
                <a16:creationId xmlns:a16="http://schemas.microsoft.com/office/drawing/2014/main" id="{B0DEAE64-4F41-EF0E-0005-5F427C008055}"/>
              </a:ext>
            </a:extLst>
          </p:cNvPr>
          <p:cNvPicPr>
            <a:picLocks noChangeAspect="1"/>
          </p:cNvPicPr>
          <p:nvPr/>
        </p:nvPicPr>
        <p:blipFill>
          <a:blip r:embed="rId4"/>
          <a:stretch>
            <a:fillRect/>
          </a:stretch>
        </p:blipFill>
        <p:spPr>
          <a:xfrm>
            <a:off x="5159841" y="1153832"/>
            <a:ext cx="1206500" cy="1968500"/>
          </a:xfrm>
          <a:prstGeom prst="rect">
            <a:avLst/>
          </a:prstGeom>
        </p:spPr>
      </p:pic>
      <p:pic>
        <p:nvPicPr>
          <p:cNvPr id="8" name="Picture 7">
            <a:extLst>
              <a:ext uri="{FF2B5EF4-FFF2-40B4-BE49-F238E27FC236}">
                <a16:creationId xmlns:a16="http://schemas.microsoft.com/office/drawing/2014/main" id="{121FE96F-C68A-9781-0FFE-CBFBE101D7B1}"/>
              </a:ext>
            </a:extLst>
          </p:cNvPr>
          <p:cNvPicPr>
            <a:picLocks noChangeAspect="1"/>
          </p:cNvPicPr>
          <p:nvPr/>
        </p:nvPicPr>
        <p:blipFill>
          <a:blip r:embed="rId5"/>
          <a:stretch>
            <a:fillRect/>
          </a:stretch>
        </p:blipFill>
        <p:spPr>
          <a:xfrm>
            <a:off x="7287623" y="1153832"/>
            <a:ext cx="1206500" cy="1968500"/>
          </a:xfrm>
          <a:prstGeom prst="rect">
            <a:avLst/>
          </a:prstGeom>
        </p:spPr>
      </p:pic>
      <p:pic>
        <p:nvPicPr>
          <p:cNvPr id="9" name="Picture 8">
            <a:extLst>
              <a:ext uri="{FF2B5EF4-FFF2-40B4-BE49-F238E27FC236}">
                <a16:creationId xmlns:a16="http://schemas.microsoft.com/office/drawing/2014/main" id="{A94961A3-377D-A51C-9755-E7CC19889340}"/>
              </a:ext>
            </a:extLst>
          </p:cNvPr>
          <p:cNvPicPr>
            <a:picLocks noChangeAspect="1"/>
          </p:cNvPicPr>
          <p:nvPr/>
        </p:nvPicPr>
        <p:blipFill>
          <a:blip r:embed="rId6"/>
          <a:stretch>
            <a:fillRect/>
          </a:stretch>
        </p:blipFill>
        <p:spPr>
          <a:xfrm>
            <a:off x="530489" y="3322355"/>
            <a:ext cx="1714500" cy="1879600"/>
          </a:xfrm>
          <a:prstGeom prst="rect">
            <a:avLst/>
          </a:prstGeom>
        </p:spPr>
      </p:pic>
      <p:pic>
        <p:nvPicPr>
          <p:cNvPr id="10" name="Picture 9">
            <a:extLst>
              <a:ext uri="{FF2B5EF4-FFF2-40B4-BE49-F238E27FC236}">
                <a16:creationId xmlns:a16="http://schemas.microsoft.com/office/drawing/2014/main" id="{0339DE90-9A14-77BA-1D38-ECEC0142542D}"/>
              </a:ext>
            </a:extLst>
          </p:cNvPr>
          <p:cNvPicPr>
            <a:picLocks noChangeAspect="1"/>
          </p:cNvPicPr>
          <p:nvPr/>
        </p:nvPicPr>
        <p:blipFill>
          <a:blip r:embed="rId7"/>
          <a:stretch>
            <a:fillRect/>
          </a:stretch>
        </p:blipFill>
        <p:spPr>
          <a:xfrm>
            <a:off x="2599315" y="3322355"/>
            <a:ext cx="1714500" cy="1879600"/>
          </a:xfrm>
          <a:prstGeom prst="rect">
            <a:avLst/>
          </a:prstGeom>
        </p:spPr>
      </p:pic>
      <p:pic>
        <p:nvPicPr>
          <p:cNvPr id="11" name="Picture 10">
            <a:extLst>
              <a:ext uri="{FF2B5EF4-FFF2-40B4-BE49-F238E27FC236}">
                <a16:creationId xmlns:a16="http://schemas.microsoft.com/office/drawing/2014/main" id="{E297918D-488F-48E2-82C7-D971F3A806F4}"/>
              </a:ext>
            </a:extLst>
          </p:cNvPr>
          <p:cNvPicPr>
            <a:picLocks noChangeAspect="1"/>
          </p:cNvPicPr>
          <p:nvPr/>
        </p:nvPicPr>
        <p:blipFill>
          <a:blip r:embed="rId8"/>
          <a:stretch>
            <a:fillRect/>
          </a:stretch>
        </p:blipFill>
        <p:spPr>
          <a:xfrm>
            <a:off x="4898046" y="3322355"/>
            <a:ext cx="1714500" cy="1879600"/>
          </a:xfrm>
          <a:prstGeom prst="rect">
            <a:avLst/>
          </a:prstGeom>
        </p:spPr>
      </p:pic>
      <p:pic>
        <p:nvPicPr>
          <p:cNvPr id="12" name="Picture 11">
            <a:extLst>
              <a:ext uri="{FF2B5EF4-FFF2-40B4-BE49-F238E27FC236}">
                <a16:creationId xmlns:a16="http://schemas.microsoft.com/office/drawing/2014/main" id="{1B5EBE77-E599-8254-ABF3-45A354149E3E}"/>
              </a:ext>
            </a:extLst>
          </p:cNvPr>
          <p:cNvPicPr>
            <a:picLocks noChangeAspect="1"/>
          </p:cNvPicPr>
          <p:nvPr/>
        </p:nvPicPr>
        <p:blipFill>
          <a:blip r:embed="rId9"/>
          <a:stretch>
            <a:fillRect/>
          </a:stretch>
        </p:blipFill>
        <p:spPr>
          <a:xfrm>
            <a:off x="7048565" y="3322355"/>
            <a:ext cx="1714500" cy="1879600"/>
          </a:xfrm>
          <a:prstGeom prst="rect">
            <a:avLst/>
          </a:prstGeom>
        </p:spPr>
      </p:pic>
    </p:spTree>
    <p:extLst>
      <p:ext uri="{BB962C8B-B14F-4D97-AF65-F5344CB8AC3E}">
        <p14:creationId xmlns:p14="http://schemas.microsoft.com/office/powerpoint/2010/main" val="13671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FBEB8-2135-6DAE-4A38-107FEF450154}"/>
              </a:ext>
            </a:extLst>
          </p:cNvPr>
          <p:cNvSpPr>
            <a:spLocks noGrp="1"/>
          </p:cNvSpPr>
          <p:nvPr>
            <p:ph type="title"/>
          </p:nvPr>
        </p:nvSpPr>
        <p:spPr/>
        <p:txBody>
          <a:bodyPr/>
          <a:lstStyle/>
          <a:p>
            <a:r>
              <a:rPr lang="en-GB" dirty="0"/>
              <a:t>Productive Relations</a:t>
            </a:r>
          </a:p>
        </p:txBody>
      </p:sp>
      <p:sp>
        <p:nvSpPr>
          <p:cNvPr id="3" name="Content Placeholder 2">
            <a:extLst>
              <a:ext uri="{FF2B5EF4-FFF2-40B4-BE49-F238E27FC236}">
                <a16:creationId xmlns:a16="http://schemas.microsoft.com/office/drawing/2014/main" id="{F742D22E-8924-E88D-EAE0-FA143303E9CA}"/>
              </a:ext>
            </a:extLst>
          </p:cNvPr>
          <p:cNvSpPr>
            <a:spLocks noGrp="1"/>
          </p:cNvSpPr>
          <p:nvPr>
            <p:ph idx="1"/>
          </p:nvPr>
        </p:nvSpPr>
        <p:spPr>
          <a:xfrm>
            <a:off x="481263" y="1094874"/>
            <a:ext cx="3076584" cy="2612602"/>
          </a:xfrm>
        </p:spPr>
        <p:txBody>
          <a:bodyPr/>
          <a:lstStyle/>
          <a:p>
            <a:r>
              <a:rPr lang="en-GB" dirty="0"/>
              <a:t>Multiply 142857 by 3</a:t>
            </a:r>
          </a:p>
          <a:p>
            <a:r>
              <a:rPr lang="en-GB" dirty="0"/>
              <a:t>Multiply 142857 by 2</a:t>
            </a:r>
          </a:p>
          <a:p>
            <a:r>
              <a:rPr lang="en-GB" dirty="0"/>
              <a:t>Multiply 142857 by 6</a:t>
            </a:r>
          </a:p>
          <a:p>
            <a:r>
              <a:rPr lang="en-GB" dirty="0"/>
              <a:t>Multiply 142857 by 4</a:t>
            </a:r>
          </a:p>
          <a:p>
            <a:r>
              <a:rPr lang="en-GB" dirty="0"/>
              <a:t>Multiply 142857 by 5</a:t>
            </a:r>
          </a:p>
          <a:p>
            <a:r>
              <a:rPr lang="en-GB" dirty="0"/>
              <a:t>Multiply 142857 by 7</a:t>
            </a:r>
          </a:p>
        </p:txBody>
      </p:sp>
      <p:sp>
        <p:nvSpPr>
          <p:cNvPr id="4" name="TextBox 3">
            <a:extLst>
              <a:ext uri="{FF2B5EF4-FFF2-40B4-BE49-F238E27FC236}">
                <a16:creationId xmlns:a16="http://schemas.microsoft.com/office/drawing/2014/main" id="{4EE6A7FE-7E56-4B49-A900-E1780C55FDF4}"/>
              </a:ext>
            </a:extLst>
          </p:cNvPr>
          <p:cNvSpPr txBox="1"/>
          <p:nvPr/>
        </p:nvSpPr>
        <p:spPr>
          <a:xfrm>
            <a:off x="3563391" y="1044999"/>
            <a:ext cx="1008609" cy="400110"/>
          </a:xfrm>
          <a:prstGeom prst="rect">
            <a:avLst/>
          </a:prstGeom>
          <a:solidFill>
            <a:srgbClr val="FFF8EA"/>
          </a:solidFill>
          <a:ln>
            <a:noFill/>
          </a:ln>
        </p:spPr>
        <p:txBody>
          <a:bodyPr wrap="none" rtlCol="0">
            <a:spAutoFit/>
          </a:bodyPr>
          <a:lstStyle/>
          <a:p>
            <a:pPr algn="l"/>
            <a:r>
              <a:rPr lang="en-GB" sz="2000" dirty="0">
                <a:latin typeface="Chalkboard" charset="0"/>
                <a:ea typeface="Chalkboard" charset="0"/>
                <a:cs typeface="Chalkboard" charset="0"/>
              </a:rPr>
              <a:t>428571</a:t>
            </a:r>
          </a:p>
        </p:txBody>
      </p:sp>
      <p:sp>
        <p:nvSpPr>
          <p:cNvPr id="5" name="Rectangle 4">
            <a:extLst>
              <a:ext uri="{FF2B5EF4-FFF2-40B4-BE49-F238E27FC236}">
                <a16:creationId xmlns:a16="http://schemas.microsoft.com/office/drawing/2014/main" id="{B7C0B283-F28E-2276-00B6-660F8DF3542F}"/>
              </a:ext>
            </a:extLst>
          </p:cNvPr>
          <p:cNvSpPr/>
          <p:nvPr/>
        </p:nvSpPr>
        <p:spPr>
          <a:xfrm>
            <a:off x="3557848" y="1094874"/>
            <a:ext cx="250360" cy="271347"/>
          </a:xfrm>
          <a:prstGeom prst="rect">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6" name="Rectangle 5">
            <a:extLst>
              <a:ext uri="{FF2B5EF4-FFF2-40B4-BE49-F238E27FC236}">
                <a16:creationId xmlns:a16="http://schemas.microsoft.com/office/drawing/2014/main" id="{F2A92368-20E8-502C-FB08-71C90C765085}"/>
              </a:ext>
            </a:extLst>
          </p:cNvPr>
          <p:cNvSpPr/>
          <p:nvPr/>
        </p:nvSpPr>
        <p:spPr>
          <a:xfrm>
            <a:off x="3557848" y="1094874"/>
            <a:ext cx="400966" cy="271347"/>
          </a:xfrm>
          <a:prstGeom prst="rect">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7" name="Rectangle 6">
            <a:extLst>
              <a:ext uri="{FF2B5EF4-FFF2-40B4-BE49-F238E27FC236}">
                <a16:creationId xmlns:a16="http://schemas.microsoft.com/office/drawing/2014/main" id="{6FE30AD8-1888-BD2A-4066-DDEEC4B8990E}"/>
              </a:ext>
            </a:extLst>
          </p:cNvPr>
          <p:cNvSpPr/>
          <p:nvPr/>
        </p:nvSpPr>
        <p:spPr>
          <a:xfrm>
            <a:off x="3557848" y="1094874"/>
            <a:ext cx="540816" cy="271347"/>
          </a:xfrm>
          <a:prstGeom prst="rect">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8" name="Rectangle 7">
            <a:extLst>
              <a:ext uri="{FF2B5EF4-FFF2-40B4-BE49-F238E27FC236}">
                <a16:creationId xmlns:a16="http://schemas.microsoft.com/office/drawing/2014/main" id="{B00C782E-18F8-8ADC-AE1A-A0F1E2E18D44}"/>
              </a:ext>
            </a:extLst>
          </p:cNvPr>
          <p:cNvSpPr/>
          <p:nvPr/>
        </p:nvSpPr>
        <p:spPr>
          <a:xfrm>
            <a:off x="3557847" y="1094874"/>
            <a:ext cx="680665" cy="271347"/>
          </a:xfrm>
          <a:prstGeom prst="rect">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9" name="Rectangle 8">
            <a:extLst>
              <a:ext uri="{FF2B5EF4-FFF2-40B4-BE49-F238E27FC236}">
                <a16:creationId xmlns:a16="http://schemas.microsoft.com/office/drawing/2014/main" id="{04F1CCCA-13F5-B3E1-7EE5-F3FBE31651E0}"/>
              </a:ext>
            </a:extLst>
          </p:cNvPr>
          <p:cNvSpPr/>
          <p:nvPr/>
        </p:nvSpPr>
        <p:spPr>
          <a:xfrm>
            <a:off x="3557846" y="1094874"/>
            <a:ext cx="809759" cy="271347"/>
          </a:xfrm>
          <a:prstGeom prst="rect">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0" name="Rectangle 9">
            <a:extLst>
              <a:ext uri="{FF2B5EF4-FFF2-40B4-BE49-F238E27FC236}">
                <a16:creationId xmlns:a16="http://schemas.microsoft.com/office/drawing/2014/main" id="{40B50379-D890-B622-6639-FBB64CB3098B}"/>
              </a:ext>
            </a:extLst>
          </p:cNvPr>
          <p:cNvSpPr/>
          <p:nvPr/>
        </p:nvSpPr>
        <p:spPr>
          <a:xfrm>
            <a:off x="3557845" y="1094874"/>
            <a:ext cx="928094" cy="271347"/>
          </a:xfrm>
          <a:prstGeom prst="rect">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1" name="TextBox 10">
            <a:extLst>
              <a:ext uri="{FF2B5EF4-FFF2-40B4-BE49-F238E27FC236}">
                <a16:creationId xmlns:a16="http://schemas.microsoft.com/office/drawing/2014/main" id="{E6621D19-9D8E-EBEA-48BC-A91CE3FC0ADC}"/>
              </a:ext>
            </a:extLst>
          </p:cNvPr>
          <p:cNvSpPr txBox="1"/>
          <p:nvPr/>
        </p:nvSpPr>
        <p:spPr>
          <a:xfrm>
            <a:off x="3582795" y="1480032"/>
            <a:ext cx="1008609" cy="400110"/>
          </a:xfrm>
          <a:prstGeom prst="rect">
            <a:avLst/>
          </a:prstGeom>
          <a:solidFill>
            <a:srgbClr val="FFF8EA"/>
          </a:solidFill>
          <a:ln>
            <a:noFill/>
          </a:ln>
        </p:spPr>
        <p:txBody>
          <a:bodyPr wrap="none" rtlCol="0">
            <a:spAutoFit/>
          </a:bodyPr>
          <a:lstStyle/>
          <a:p>
            <a:pPr algn="l"/>
            <a:r>
              <a:rPr lang="en-GB" sz="2000" dirty="0">
                <a:latin typeface="Chalkboard" charset="0"/>
                <a:ea typeface="Chalkboard" charset="0"/>
                <a:cs typeface="Chalkboard" charset="0"/>
              </a:rPr>
              <a:t>285714</a:t>
            </a:r>
          </a:p>
        </p:txBody>
      </p:sp>
      <p:sp>
        <p:nvSpPr>
          <p:cNvPr id="12" name="Rectangle 11">
            <a:extLst>
              <a:ext uri="{FF2B5EF4-FFF2-40B4-BE49-F238E27FC236}">
                <a16:creationId xmlns:a16="http://schemas.microsoft.com/office/drawing/2014/main" id="{3FD80BF7-53C7-F337-B1B5-C6991940696E}"/>
              </a:ext>
            </a:extLst>
          </p:cNvPr>
          <p:cNvSpPr/>
          <p:nvPr/>
        </p:nvSpPr>
        <p:spPr>
          <a:xfrm>
            <a:off x="3543998" y="1529907"/>
            <a:ext cx="250360" cy="271347"/>
          </a:xfrm>
          <a:prstGeom prst="rect">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3" name="Rectangle 12">
            <a:extLst>
              <a:ext uri="{FF2B5EF4-FFF2-40B4-BE49-F238E27FC236}">
                <a16:creationId xmlns:a16="http://schemas.microsoft.com/office/drawing/2014/main" id="{54C1CDCE-A508-C13B-C5F3-84FFA093902E}"/>
              </a:ext>
            </a:extLst>
          </p:cNvPr>
          <p:cNvSpPr/>
          <p:nvPr/>
        </p:nvSpPr>
        <p:spPr>
          <a:xfrm>
            <a:off x="3543998" y="1529907"/>
            <a:ext cx="400966" cy="271347"/>
          </a:xfrm>
          <a:prstGeom prst="rect">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4" name="Rectangle 13">
            <a:extLst>
              <a:ext uri="{FF2B5EF4-FFF2-40B4-BE49-F238E27FC236}">
                <a16:creationId xmlns:a16="http://schemas.microsoft.com/office/drawing/2014/main" id="{457C8515-F67B-A82A-E47F-9417757B6F69}"/>
              </a:ext>
            </a:extLst>
          </p:cNvPr>
          <p:cNvSpPr/>
          <p:nvPr/>
        </p:nvSpPr>
        <p:spPr>
          <a:xfrm>
            <a:off x="3543998" y="1529907"/>
            <a:ext cx="540816" cy="271347"/>
          </a:xfrm>
          <a:prstGeom prst="rect">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5" name="Rectangle 14">
            <a:extLst>
              <a:ext uri="{FF2B5EF4-FFF2-40B4-BE49-F238E27FC236}">
                <a16:creationId xmlns:a16="http://schemas.microsoft.com/office/drawing/2014/main" id="{35759C07-B722-62D5-1463-5AFDCB70C1F1}"/>
              </a:ext>
            </a:extLst>
          </p:cNvPr>
          <p:cNvSpPr/>
          <p:nvPr/>
        </p:nvSpPr>
        <p:spPr>
          <a:xfrm>
            <a:off x="3543997" y="1529907"/>
            <a:ext cx="680665" cy="271347"/>
          </a:xfrm>
          <a:prstGeom prst="rect">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6" name="Rectangle 15">
            <a:extLst>
              <a:ext uri="{FF2B5EF4-FFF2-40B4-BE49-F238E27FC236}">
                <a16:creationId xmlns:a16="http://schemas.microsoft.com/office/drawing/2014/main" id="{34C85A35-D594-7994-2059-5F14A72D0ECB}"/>
              </a:ext>
            </a:extLst>
          </p:cNvPr>
          <p:cNvSpPr/>
          <p:nvPr/>
        </p:nvSpPr>
        <p:spPr>
          <a:xfrm>
            <a:off x="3543996" y="1529907"/>
            <a:ext cx="809759" cy="271347"/>
          </a:xfrm>
          <a:prstGeom prst="rect">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7" name="Rectangle 16">
            <a:extLst>
              <a:ext uri="{FF2B5EF4-FFF2-40B4-BE49-F238E27FC236}">
                <a16:creationId xmlns:a16="http://schemas.microsoft.com/office/drawing/2014/main" id="{8368230B-5558-1B11-AD3E-62C9BBB8D192}"/>
              </a:ext>
            </a:extLst>
          </p:cNvPr>
          <p:cNvSpPr/>
          <p:nvPr/>
        </p:nvSpPr>
        <p:spPr>
          <a:xfrm>
            <a:off x="3543995" y="1529907"/>
            <a:ext cx="928094" cy="271347"/>
          </a:xfrm>
          <a:prstGeom prst="rect">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8" name="TextBox 17">
            <a:extLst>
              <a:ext uri="{FF2B5EF4-FFF2-40B4-BE49-F238E27FC236}">
                <a16:creationId xmlns:a16="http://schemas.microsoft.com/office/drawing/2014/main" id="{F444128A-2855-B88B-97F7-8BDE70B1058A}"/>
              </a:ext>
            </a:extLst>
          </p:cNvPr>
          <p:cNvSpPr txBox="1"/>
          <p:nvPr/>
        </p:nvSpPr>
        <p:spPr>
          <a:xfrm>
            <a:off x="3557122" y="1878781"/>
            <a:ext cx="1008609" cy="400110"/>
          </a:xfrm>
          <a:prstGeom prst="rect">
            <a:avLst/>
          </a:prstGeom>
          <a:noFill/>
        </p:spPr>
        <p:txBody>
          <a:bodyPr wrap="none" rtlCol="0">
            <a:spAutoFit/>
          </a:bodyPr>
          <a:lstStyle/>
          <a:p>
            <a:pPr algn="l"/>
            <a:r>
              <a:rPr lang="en-GB" sz="2000" dirty="0">
                <a:latin typeface="Chalkboard" charset="0"/>
                <a:ea typeface="Chalkboard" charset="0"/>
                <a:cs typeface="Chalkboard" charset="0"/>
              </a:rPr>
              <a:t>857142</a:t>
            </a:r>
          </a:p>
        </p:txBody>
      </p:sp>
      <p:sp>
        <p:nvSpPr>
          <p:cNvPr id="19" name="TextBox 18">
            <a:extLst>
              <a:ext uri="{FF2B5EF4-FFF2-40B4-BE49-F238E27FC236}">
                <a16:creationId xmlns:a16="http://schemas.microsoft.com/office/drawing/2014/main" id="{8CFB6B78-0D9C-3E19-0530-B2ADDF031BFC}"/>
              </a:ext>
            </a:extLst>
          </p:cNvPr>
          <p:cNvSpPr txBox="1"/>
          <p:nvPr/>
        </p:nvSpPr>
        <p:spPr>
          <a:xfrm>
            <a:off x="3557122" y="2263939"/>
            <a:ext cx="1008609" cy="400110"/>
          </a:xfrm>
          <a:prstGeom prst="rect">
            <a:avLst/>
          </a:prstGeom>
          <a:noFill/>
        </p:spPr>
        <p:txBody>
          <a:bodyPr wrap="none" rtlCol="0">
            <a:spAutoFit/>
          </a:bodyPr>
          <a:lstStyle/>
          <a:p>
            <a:pPr algn="l"/>
            <a:r>
              <a:rPr lang="en-GB" sz="2000" dirty="0">
                <a:latin typeface="Chalkboard" charset="0"/>
                <a:ea typeface="Chalkboard" charset="0"/>
                <a:cs typeface="Chalkboard" charset="0"/>
              </a:rPr>
              <a:t>571428</a:t>
            </a:r>
          </a:p>
        </p:txBody>
      </p:sp>
      <p:sp>
        <p:nvSpPr>
          <p:cNvPr id="20" name="TextBox 19">
            <a:extLst>
              <a:ext uri="{FF2B5EF4-FFF2-40B4-BE49-F238E27FC236}">
                <a16:creationId xmlns:a16="http://schemas.microsoft.com/office/drawing/2014/main" id="{7AAF893B-9771-9140-9398-B086F6A9BAEA}"/>
              </a:ext>
            </a:extLst>
          </p:cNvPr>
          <p:cNvSpPr txBox="1"/>
          <p:nvPr/>
        </p:nvSpPr>
        <p:spPr>
          <a:xfrm>
            <a:off x="3557122" y="2684648"/>
            <a:ext cx="1008609" cy="400110"/>
          </a:xfrm>
          <a:prstGeom prst="rect">
            <a:avLst/>
          </a:prstGeom>
          <a:noFill/>
        </p:spPr>
        <p:txBody>
          <a:bodyPr wrap="none" rtlCol="0">
            <a:spAutoFit/>
          </a:bodyPr>
          <a:lstStyle/>
          <a:p>
            <a:pPr algn="l"/>
            <a:r>
              <a:rPr lang="en-GB" sz="2000" dirty="0">
                <a:latin typeface="Chalkboard" charset="0"/>
                <a:ea typeface="Chalkboard" charset="0"/>
                <a:cs typeface="Chalkboard" charset="0"/>
              </a:rPr>
              <a:t>714285</a:t>
            </a:r>
          </a:p>
        </p:txBody>
      </p:sp>
      <p:sp>
        <p:nvSpPr>
          <p:cNvPr id="21" name="TextBox 20">
            <a:extLst>
              <a:ext uri="{FF2B5EF4-FFF2-40B4-BE49-F238E27FC236}">
                <a16:creationId xmlns:a16="http://schemas.microsoft.com/office/drawing/2014/main" id="{118651B6-C9D3-536F-3B9A-2464EAF98AB6}"/>
              </a:ext>
            </a:extLst>
          </p:cNvPr>
          <p:cNvSpPr txBox="1"/>
          <p:nvPr/>
        </p:nvSpPr>
        <p:spPr>
          <a:xfrm>
            <a:off x="3557122" y="3055482"/>
            <a:ext cx="105990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999999</a:t>
            </a:r>
          </a:p>
        </p:txBody>
      </p:sp>
      <p:pic>
        <p:nvPicPr>
          <p:cNvPr id="24" name="Picture 23">
            <a:extLst>
              <a:ext uri="{FF2B5EF4-FFF2-40B4-BE49-F238E27FC236}">
                <a16:creationId xmlns:a16="http://schemas.microsoft.com/office/drawing/2014/main" id="{77B2B356-B4F2-F340-D0BD-598EFE5ADAC2}"/>
              </a:ext>
            </a:extLst>
          </p:cNvPr>
          <p:cNvPicPr>
            <a:picLocks noChangeAspect="1"/>
          </p:cNvPicPr>
          <p:nvPr/>
        </p:nvPicPr>
        <p:blipFill>
          <a:blip r:embed="rId2"/>
          <a:stretch>
            <a:fillRect/>
          </a:stretch>
        </p:blipFill>
        <p:spPr>
          <a:xfrm>
            <a:off x="4098664" y="3733244"/>
            <a:ext cx="4128258" cy="610689"/>
          </a:xfrm>
          <a:prstGeom prst="rect">
            <a:avLst/>
          </a:prstGeom>
        </p:spPr>
      </p:pic>
      <p:sp>
        <p:nvSpPr>
          <p:cNvPr id="25" name="Rounded Rectangle 24">
            <a:extLst>
              <a:ext uri="{FF2B5EF4-FFF2-40B4-BE49-F238E27FC236}">
                <a16:creationId xmlns:a16="http://schemas.microsoft.com/office/drawing/2014/main" id="{8ABD627E-2AE3-285D-19D8-E5057D47FA3B}"/>
              </a:ext>
            </a:extLst>
          </p:cNvPr>
          <p:cNvSpPr/>
          <p:nvPr/>
        </p:nvSpPr>
        <p:spPr>
          <a:xfrm>
            <a:off x="5170516" y="1245054"/>
            <a:ext cx="3549146" cy="914400"/>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It’s not the answers that matter</a:t>
            </a:r>
          </a:p>
        </p:txBody>
      </p:sp>
      <p:sp>
        <p:nvSpPr>
          <p:cNvPr id="26" name="Rounded Rectangle 25">
            <a:extLst>
              <a:ext uri="{FF2B5EF4-FFF2-40B4-BE49-F238E27FC236}">
                <a16:creationId xmlns:a16="http://schemas.microsoft.com/office/drawing/2014/main" id="{D7AFD96F-4826-905A-DE47-B03762C195E1}"/>
              </a:ext>
            </a:extLst>
          </p:cNvPr>
          <p:cNvSpPr/>
          <p:nvPr/>
        </p:nvSpPr>
        <p:spPr>
          <a:xfrm>
            <a:off x="5360579" y="1965753"/>
            <a:ext cx="3549146" cy="914400"/>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What matters is their relationships</a:t>
            </a:r>
          </a:p>
        </p:txBody>
      </p:sp>
    </p:spTree>
    <p:extLst>
      <p:ext uri="{BB962C8B-B14F-4D97-AF65-F5344CB8AC3E}">
        <p14:creationId xmlns:p14="http://schemas.microsoft.com/office/powerpoint/2010/main" val="236556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p:bldP spid="19" grpId="0"/>
      <p:bldP spid="20" grpId="0"/>
      <p:bldP spid="21" grpId="0"/>
      <p:bldP spid="25" grpId="0" animBg="1"/>
      <p:bldP spid="2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AB7942"/>
        </a:solidFill>
        <a:ln>
          <a:solidFill>
            <a:schemeClr val="tx1"/>
          </a:solidFill>
        </a:ln>
      </a:spPr>
      <a:bodyPr rtlCol="0" anchor="ctr"/>
      <a:lstStyle>
        <a:defPPr algn="ctr">
          <a:defRPr sz="2000">
            <a:solidFill>
              <a:srgbClr val="FFFF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000" dirty="0" err="1" smtClean="0">
            <a:latin typeface="Chalkboard" charset="0"/>
            <a:ea typeface="Chalkboard" charset="0"/>
            <a:cs typeface="Chalkboard" charset="0"/>
          </a:defRPr>
        </a:defPPr>
      </a:lstStyle>
    </a:txDef>
  </a:objectDefaults>
  <a:extraClrSchemeLst/>
  <a:extLst>
    <a:ext uri="{05A4C25C-085E-4340-85A3-A5531E510DB2}">
      <thm15:themeFamily xmlns:thm15="http://schemas.microsoft.com/office/thememl/2012/main" name="Blank" id="{266CBBC0-D244-7347-801A-1958D987A020}" vid="{EDE611A9-898C-6240-80DA-EB3238CCAF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47125</TotalTime>
  <Words>2023</Words>
  <Application>Microsoft Macintosh PowerPoint</Application>
  <PresentationFormat>On-screen Show (4:3)</PresentationFormat>
  <Paragraphs>270</Paragraphs>
  <Slides>33</Slides>
  <Notes>2</Notes>
  <HiddenSlides>1</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Chalkboard</vt:lpstr>
      <vt:lpstr>Helvetica Neue</vt:lpstr>
      <vt:lpstr>Office Theme</vt:lpstr>
      <vt:lpstr>Encountering Mathematical Beauty through engaging in  Mathematical Thinking and by recognising Mathematical Structure</vt:lpstr>
      <vt:lpstr>Abstract</vt:lpstr>
      <vt:lpstr>Observations</vt:lpstr>
      <vt:lpstr>PowerPoint Presentation</vt:lpstr>
      <vt:lpstr>PowerPoint Presentation</vt:lpstr>
      <vt:lpstr>PowerPoint Presentation</vt:lpstr>
      <vt:lpstr>PowerPoint Presentation</vt:lpstr>
      <vt:lpstr>PowerPoint Presentation</vt:lpstr>
      <vt:lpstr>Productive Relations</vt:lpstr>
      <vt:lpstr>It’s All in the Notation</vt:lpstr>
      <vt:lpstr>It’s All in the Notation</vt:lpstr>
      <vt:lpstr>Arithmetic is …</vt:lpstr>
      <vt:lpstr>Creativity!</vt:lpstr>
      <vt:lpstr>Pleasure Sources</vt:lpstr>
      <vt:lpstr>Folding Fractions</vt:lpstr>
      <vt:lpstr>Folding FurtherFractions</vt:lpstr>
      <vt:lpstr>Folding Fractions Resolved</vt:lpstr>
      <vt:lpstr>Connections</vt:lpstr>
      <vt:lpstr>Cistercian Numerals</vt:lpstr>
      <vt:lpstr>Dragon Curves</vt:lpstr>
      <vt:lpstr>More Dragon Curves</vt:lpstr>
      <vt:lpstr>Investigating Dragon Curves</vt:lpstr>
      <vt:lpstr>More Dragon Curves</vt:lpstr>
      <vt:lpstr>Peano Curves</vt:lpstr>
      <vt:lpstr>Hilbert Curves</vt:lpstr>
      <vt:lpstr>Some Sums</vt:lpstr>
      <vt:lpstr>Gasping at Gaskets</vt:lpstr>
      <vt:lpstr>PowerPoint Presentation</vt:lpstr>
      <vt:lpstr>Analytic Frame</vt:lpstr>
      <vt:lpstr>PowerPoint Presentation</vt:lpstr>
      <vt:lpstr>Beautiful Mathematics involves Relationships</vt:lpstr>
      <vt:lpstr>Being Mathematical with and in front of your learners </vt:lpstr>
      <vt:lpstr>Follow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Mason</dc:creator>
  <cp:lastModifiedBy>John Mason</cp:lastModifiedBy>
  <cp:revision>160</cp:revision>
  <cp:lastPrinted>2022-06-15T08:05:14Z</cp:lastPrinted>
  <dcterms:created xsi:type="dcterms:W3CDTF">2017-06-17T10:17:52Z</dcterms:created>
  <dcterms:modified xsi:type="dcterms:W3CDTF">2022-06-16T03:47:42Z</dcterms:modified>
</cp:coreProperties>
</file>