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50"/>
  </p:notesMasterIdLst>
  <p:handoutMasterIdLst>
    <p:handoutMasterId r:id="rId51"/>
  </p:handoutMasterIdLst>
  <p:sldIdLst>
    <p:sldId id="256" r:id="rId2"/>
    <p:sldId id="278" r:id="rId3"/>
    <p:sldId id="310" r:id="rId4"/>
    <p:sldId id="359" r:id="rId5"/>
    <p:sldId id="311" r:id="rId6"/>
    <p:sldId id="352" r:id="rId7"/>
    <p:sldId id="353" r:id="rId8"/>
    <p:sldId id="308" r:id="rId9"/>
    <p:sldId id="280" r:id="rId10"/>
    <p:sldId id="281" r:id="rId11"/>
    <p:sldId id="309" r:id="rId12"/>
    <p:sldId id="312" r:id="rId13"/>
    <p:sldId id="284" r:id="rId14"/>
    <p:sldId id="285" r:id="rId15"/>
    <p:sldId id="286"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22" r:id="rId29"/>
    <p:sldId id="301" r:id="rId30"/>
    <p:sldId id="302" r:id="rId31"/>
    <p:sldId id="303" r:id="rId32"/>
    <p:sldId id="323" r:id="rId33"/>
    <p:sldId id="331" r:id="rId34"/>
    <p:sldId id="356" r:id="rId35"/>
    <p:sldId id="355" r:id="rId36"/>
    <p:sldId id="357" r:id="rId37"/>
    <p:sldId id="358" r:id="rId38"/>
    <p:sldId id="336" r:id="rId39"/>
    <p:sldId id="339" r:id="rId40"/>
    <p:sldId id="340" r:id="rId41"/>
    <p:sldId id="344" r:id="rId42"/>
    <p:sldId id="345" r:id="rId43"/>
    <p:sldId id="361" r:id="rId44"/>
    <p:sldId id="316" r:id="rId45"/>
    <p:sldId id="347" r:id="rId46"/>
    <p:sldId id="304" r:id="rId47"/>
    <p:sldId id="362" r:id="rId48"/>
    <p:sldId id="351" r:id="rId49"/>
  </p:sldIdLst>
  <p:sldSz cx="9144000" cy="6858000" type="screen4x3"/>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05"/>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34E0C834-A045-4EFE-AA3B-E7D7D159C12C}" type="datetimeFigureOut">
              <a:rPr lang="en-GB" smtClean="0"/>
              <a:pPr/>
              <a:t>31/10/2015</a:t>
            </a:fld>
            <a:endParaRPr lang="en-GB"/>
          </a:p>
        </p:txBody>
      </p:sp>
      <p:sp>
        <p:nvSpPr>
          <p:cNvPr id="4" name="Footer Placeholder 3"/>
          <p:cNvSpPr>
            <a:spLocks noGrp="1"/>
          </p:cNvSpPr>
          <p:nvPr>
            <p:ph type="ftr" sz="quarter" idx="2"/>
          </p:nvPr>
        </p:nvSpPr>
        <p:spPr>
          <a:xfrm>
            <a:off x="0" y="9515475"/>
            <a:ext cx="2984500" cy="50165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02075" y="9515475"/>
            <a:ext cx="2984500" cy="501650"/>
          </a:xfrm>
          <a:prstGeom prst="rect">
            <a:avLst/>
          </a:prstGeom>
        </p:spPr>
        <p:txBody>
          <a:bodyPr vert="horz" lIns="91440" tIns="45720" rIns="91440" bIns="45720" rtlCol="0" anchor="b"/>
          <a:lstStyle>
            <a:lvl1pPr algn="r">
              <a:defRPr sz="1200"/>
            </a:lvl1pPr>
          </a:lstStyle>
          <a:p>
            <a:fld id="{54D92C3A-3B2D-4B87-896B-632BF021FE2A}"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endParaRPr lang="en-GB"/>
          </a:p>
        </p:txBody>
      </p:sp>
      <p:sp>
        <p:nvSpPr>
          <p:cNvPr id="3" name="Date Placeholder 2"/>
          <p:cNvSpPr>
            <a:spLocks noGrp="1"/>
          </p:cNvSpPr>
          <p:nvPr>
            <p:ph type="dt" idx="1"/>
          </p:nvPr>
        </p:nvSpPr>
        <p:spPr>
          <a:xfrm>
            <a:off x="3901698" y="0"/>
            <a:ext cx="2984871" cy="500936"/>
          </a:xfrm>
          <a:prstGeom prst="rect">
            <a:avLst/>
          </a:prstGeom>
        </p:spPr>
        <p:txBody>
          <a:bodyPr vert="horz" lIns="96606" tIns="48303" rIns="96606" bIns="48303" rtlCol="0"/>
          <a:lstStyle>
            <a:lvl1pPr algn="r">
              <a:defRPr sz="1300"/>
            </a:lvl1pPr>
          </a:lstStyle>
          <a:p>
            <a:fld id="{FBE0553A-4F41-4F5F-862A-BE7607AD0881}" type="datetimeFigureOut">
              <a:rPr lang="en-GB" smtClean="0"/>
              <a:pPr/>
              <a:t>31/10/2015</a:t>
            </a:fld>
            <a:endParaRPr lang="en-GB"/>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06" tIns="48303" rIns="96606" bIns="48303" rtlCol="0" anchor="ctr"/>
          <a:lstStyle/>
          <a:p>
            <a:endParaRPr lang="en-GB"/>
          </a:p>
        </p:txBody>
      </p:sp>
      <p:sp>
        <p:nvSpPr>
          <p:cNvPr id="5" name="Notes Placeholder 4"/>
          <p:cNvSpPr>
            <a:spLocks noGrp="1"/>
          </p:cNvSpPr>
          <p:nvPr>
            <p:ph type="body" sz="quarter" idx="3"/>
          </p:nvPr>
        </p:nvSpPr>
        <p:spPr>
          <a:xfrm>
            <a:off x="688817" y="4758889"/>
            <a:ext cx="5510530" cy="4508421"/>
          </a:xfrm>
          <a:prstGeom prst="rect">
            <a:avLst/>
          </a:prstGeom>
        </p:spPr>
        <p:txBody>
          <a:bodyPr vert="horz" lIns="96606" tIns="48303" rIns="96606" bIns="4830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6038"/>
            <a:ext cx="2984871" cy="500936"/>
          </a:xfrm>
          <a:prstGeom prst="rect">
            <a:avLst/>
          </a:prstGeom>
        </p:spPr>
        <p:txBody>
          <a:bodyPr vert="horz" lIns="96606" tIns="48303" rIns="96606" bIns="48303"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6038"/>
            <a:ext cx="2984871" cy="500936"/>
          </a:xfrm>
          <a:prstGeom prst="rect">
            <a:avLst/>
          </a:prstGeom>
        </p:spPr>
        <p:txBody>
          <a:bodyPr vert="horz" lIns="96606" tIns="48303" rIns="96606" bIns="48303" rtlCol="0" anchor="b"/>
          <a:lstStyle>
            <a:lvl1pPr algn="r">
              <a:defRPr sz="1300"/>
            </a:lvl1pPr>
          </a:lstStyle>
          <a:p>
            <a:fld id="{C45F79DD-31FF-40D7-BEFE-1A150E876A0B}"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8B3D399-A487-4337-B1C5-2F050EF6A117}"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D2A7A688-2E80-4B2E-B39F-206BFD623FFC}" type="datetimeFigureOut">
              <a:rPr lang="en-US" smtClean="0"/>
              <a:pPr/>
              <a:t>10/31/2015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4DAA62F1-4042-4AF7-ACB8-522A0080CC0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A7A688-2E80-4B2E-B39F-206BFD623FFC}" type="datetimeFigureOut">
              <a:rPr lang="en-US" smtClean="0"/>
              <a:pPr/>
              <a:t>10/31/2015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A62F1-4042-4AF7-ACB8-522A0080CC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A7A688-2E80-4B2E-B39F-206BFD623FFC}" type="datetimeFigureOut">
              <a:rPr lang="en-US" smtClean="0"/>
              <a:pPr/>
              <a:t>10/31/2015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A62F1-4042-4AF7-ACB8-522A0080CC0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72390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524000" y="1981200"/>
            <a:ext cx="35433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219700" y="1981200"/>
            <a:ext cx="35433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5219700" y="4114800"/>
            <a:ext cx="35433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4B27987-415F-4116-A613-3E987AD74DC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2A7A688-2E80-4B2E-B39F-206BFD623FFC}" type="datetimeFigureOut">
              <a:rPr lang="en-US" smtClean="0"/>
              <a:pPr/>
              <a:t>10/31/2015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4DAA62F1-4042-4AF7-ACB8-522A0080CC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D2A7A688-2E80-4B2E-B39F-206BFD623FFC}" type="datetimeFigureOut">
              <a:rPr lang="en-US" smtClean="0"/>
              <a:pPr/>
              <a:t>10/31/2015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4DAA62F1-4042-4AF7-ACB8-522A0080CC0E}"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D2A7A688-2E80-4B2E-B39F-206BFD623FFC}" type="datetimeFigureOut">
              <a:rPr lang="en-US" smtClean="0"/>
              <a:pPr/>
              <a:t>10/31/2015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DAA62F1-4042-4AF7-ACB8-522A0080CC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D2A7A688-2E80-4B2E-B39F-206BFD623FFC}" type="datetimeFigureOut">
              <a:rPr lang="en-US" smtClean="0"/>
              <a:pPr/>
              <a:t>10/31/2015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4DAA62F1-4042-4AF7-ACB8-522A0080CC0E}"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2A7A688-2E80-4B2E-B39F-206BFD623FFC}" type="datetimeFigureOut">
              <a:rPr lang="en-US" smtClean="0"/>
              <a:pPr/>
              <a:t>10/31/2015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A62F1-4042-4AF7-ACB8-522A0080CC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2A7A688-2E80-4B2E-B39F-206BFD623FFC}" type="datetimeFigureOut">
              <a:rPr lang="en-US" smtClean="0"/>
              <a:pPr/>
              <a:t>10/31/2015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AA62F1-4042-4AF7-ACB8-522A0080CC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2A7A688-2E80-4B2E-B39F-206BFD623FFC}" type="datetimeFigureOut">
              <a:rPr lang="en-US" smtClean="0"/>
              <a:pPr/>
              <a:t>10/31/2015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AA62F1-4042-4AF7-ACB8-522A0080CC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D2A7A688-2E80-4B2E-B39F-206BFD623FFC}" type="datetimeFigureOut">
              <a:rPr lang="en-US" smtClean="0"/>
              <a:pPr/>
              <a:t>10/31/2015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DAA62F1-4042-4AF7-ACB8-522A0080CC0E}"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2A7A688-2E80-4B2E-B39F-206BFD623FFC}" type="datetimeFigureOut">
              <a:rPr lang="en-US" smtClean="0"/>
              <a:pPr/>
              <a:t>10/31/2015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DAA62F1-4042-4AF7-ACB8-522A0080CC0E}"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danngoodcake.blogspot.com/2013/02/challenge-9-coffee-walnut-tray-bake.html" TargetMode="External"/><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making sense of The primary NC</a:t>
            </a:r>
            <a:endParaRPr lang="en-US" dirty="0"/>
          </a:p>
        </p:txBody>
      </p:sp>
      <p:sp>
        <p:nvSpPr>
          <p:cNvPr id="3" name="Subtitle 2"/>
          <p:cNvSpPr>
            <a:spLocks noGrp="1"/>
          </p:cNvSpPr>
          <p:nvPr>
            <p:ph type="subTitle" idx="1"/>
          </p:nvPr>
        </p:nvSpPr>
        <p:spPr/>
        <p:txBody>
          <a:bodyPr>
            <a:normAutofit fontScale="77500" lnSpcReduction="20000"/>
          </a:bodyPr>
          <a:lstStyle/>
          <a:p>
            <a:r>
              <a:rPr lang="en-GB" smtClean="0"/>
              <a:t>2014</a:t>
            </a:r>
            <a:endParaRPr lang="en-GB" dirty="0" smtClean="0"/>
          </a:p>
          <a:p>
            <a:r>
              <a:rPr lang="en-GB" dirty="0" smtClean="0"/>
              <a:t>Anne Watson</a:t>
            </a:r>
          </a:p>
          <a:p>
            <a:r>
              <a:rPr lang="en-GB" dirty="0" err="1" smtClean="0"/>
              <a:t>MaST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better news</a:t>
            </a:r>
            <a:endParaRPr lang="en-US" dirty="0"/>
          </a:p>
        </p:txBody>
      </p:sp>
      <p:sp>
        <p:nvSpPr>
          <p:cNvPr id="3" name="Content Placeholder 2"/>
          <p:cNvSpPr>
            <a:spLocks noGrp="1"/>
          </p:cNvSpPr>
          <p:nvPr>
            <p:ph idx="1"/>
          </p:nvPr>
        </p:nvSpPr>
        <p:spPr>
          <a:xfrm>
            <a:off x="251520" y="1124744"/>
            <a:ext cx="8686800" cy="5040560"/>
          </a:xfrm>
        </p:spPr>
        <p:txBody>
          <a:bodyPr>
            <a:normAutofit lnSpcReduction="10000"/>
          </a:bodyPr>
          <a:lstStyle/>
          <a:p>
            <a:pPr>
              <a:buNone/>
            </a:pPr>
            <a:endParaRPr lang="en-GB" dirty="0" smtClean="0"/>
          </a:p>
          <a:p>
            <a:r>
              <a:rPr lang="en-GB" dirty="0" smtClean="0"/>
              <a:t>Parallel development of number and measure </a:t>
            </a:r>
          </a:p>
          <a:p>
            <a:r>
              <a:rPr lang="en-GB" dirty="0" smtClean="0"/>
              <a:t>Procedures &amp; concepts progress together</a:t>
            </a:r>
          </a:p>
          <a:p>
            <a:r>
              <a:rPr lang="en-GB" dirty="0" smtClean="0"/>
              <a:t>Mental &amp; written progress together</a:t>
            </a:r>
          </a:p>
          <a:p>
            <a:r>
              <a:rPr lang="en-GB" dirty="0" smtClean="0"/>
              <a:t>Less prescription about teaching</a:t>
            </a:r>
          </a:p>
          <a:p>
            <a:r>
              <a:rPr lang="en-GB" dirty="0" smtClean="0"/>
              <a:t>Two-year </a:t>
            </a:r>
            <a:r>
              <a:rPr lang="en-GB" dirty="0" err="1" smtClean="0"/>
              <a:t>PoS</a:t>
            </a:r>
            <a:r>
              <a:rPr lang="en-GB" dirty="0" smtClean="0"/>
              <a:t> so primary schools can vary order and pace</a:t>
            </a:r>
          </a:p>
          <a:p>
            <a:r>
              <a:rPr lang="en-GB" dirty="0" smtClean="0">
                <a:solidFill>
                  <a:schemeClr val="tx1"/>
                </a:solidFill>
              </a:rPr>
              <a:t>Room for a ‘thinking’ curriculum</a:t>
            </a:r>
          </a:p>
          <a:p>
            <a:r>
              <a:rPr lang="en-GB" dirty="0" smtClean="0"/>
              <a:t>NCETM’s role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look at arithmetic</a:t>
            </a:r>
            <a:endParaRPr lang="en-GB" dirty="0"/>
          </a:p>
        </p:txBody>
      </p:sp>
      <p:sp>
        <p:nvSpPr>
          <p:cNvPr id="3" name="Content Placeholder 2"/>
          <p:cNvSpPr>
            <a:spLocks noGrp="1"/>
          </p:cNvSpPr>
          <p:nvPr>
            <p:ph idx="1"/>
          </p:nvPr>
        </p:nvSpPr>
        <p:spPr>
          <a:xfrm>
            <a:off x="304800" y="1554162"/>
            <a:ext cx="8686800" cy="4971182"/>
          </a:xfrm>
        </p:spPr>
        <p:txBody>
          <a:bodyPr>
            <a:normAutofit/>
          </a:bodyPr>
          <a:lstStyle/>
          <a:p>
            <a:pPr lvl="1">
              <a:buNone/>
            </a:pPr>
            <a:r>
              <a:rPr lang="en-GB" dirty="0" smtClean="0"/>
              <a:t>M		materials (different images/actions)</a:t>
            </a:r>
          </a:p>
          <a:p>
            <a:pPr lvl="1">
              <a:buNone/>
            </a:pPr>
            <a:r>
              <a:rPr lang="en-GB" dirty="0" smtClean="0"/>
              <a:t>P			pupils’ notation (recording) </a:t>
            </a:r>
          </a:p>
          <a:p>
            <a:pPr lvl="1">
              <a:buNone/>
            </a:pPr>
            <a:r>
              <a:rPr lang="en-GB" dirty="0" smtClean="0"/>
              <a:t>S  		standard notation (symbols; column 				methods)</a:t>
            </a:r>
          </a:p>
          <a:p>
            <a:pPr lvl="1">
              <a:buNone/>
            </a:pPr>
            <a:r>
              <a:rPr lang="en-GB" dirty="0" smtClean="0"/>
              <a:t>H             learning ‘by rote’ (memorised resources)</a:t>
            </a:r>
          </a:p>
          <a:p>
            <a:pPr lvl="1">
              <a:buNone/>
            </a:pPr>
            <a:r>
              <a:rPr lang="en-GB" dirty="0" smtClean="0"/>
              <a:t>C			conceptual learning (meaning)</a:t>
            </a:r>
          </a:p>
          <a:p>
            <a:pPr lvl="1">
              <a:buNone/>
            </a:pPr>
            <a:r>
              <a:rPr lang="en-GB" dirty="0" smtClean="0"/>
              <a:t>F			fluency (techniques and facts)</a:t>
            </a:r>
          </a:p>
          <a:p>
            <a:pPr lvl="1">
              <a:buNone/>
            </a:pPr>
            <a:endParaRPr lang="en-GB" dirty="0" smtClean="0"/>
          </a:p>
          <a:p>
            <a:pPr lvl="1">
              <a:buNone/>
            </a:pPr>
            <a:r>
              <a:rPr lang="en-GB" dirty="0" smtClean="0"/>
              <a:t>Free to make pedagogic choices about some things, not others (depends on assessment)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Relationships between materials and concepts</a:t>
            </a:r>
            <a:endParaRPr lang="en-GB" dirty="0"/>
          </a:p>
        </p:txBody>
      </p:sp>
      <p:sp>
        <p:nvSpPr>
          <p:cNvPr id="3" name="Content Placeholder 2"/>
          <p:cNvSpPr>
            <a:spLocks noGrp="1"/>
          </p:cNvSpPr>
          <p:nvPr>
            <p:ph idx="1"/>
          </p:nvPr>
        </p:nvSpPr>
        <p:spPr/>
        <p:txBody>
          <a:bodyPr/>
          <a:lstStyle/>
          <a:p>
            <a:pPr>
              <a:buNone/>
            </a:pPr>
            <a:endParaRPr lang="en-GB" dirty="0" smtClean="0"/>
          </a:p>
          <a:p>
            <a:r>
              <a:rPr lang="en-GB" dirty="0" smtClean="0"/>
              <a:t>What would it mean to add 48 to 27 using: ...</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3073" name="Picture 3" descr="http://www.tos-uk.org.uk/images/DenOmTeddies.jpg"/>
          <p:cNvPicPr>
            <a:picLocks noChangeAspect="1" noChangeArrowheads="1"/>
          </p:cNvPicPr>
          <p:nvPr/>
        </p:nvPicPr>
        <p:blipFill>
          <a:blip r:embed="rId2" cstate="print"/>
          <a:srcRect/>
          <a:stretch>
            <a:fillRect/>
          </a:stretch>
        </p:blipFill>
        <p:spPr bwMode="auto">
          <a:xfrm>
            <a:off x="467544" y="260648"/>
            <a:ext cx="8231222" cy="617341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AutoShape 3" descr="res://C:\Program%20Files\Nuance\NaturallySpeaking11\Program\web_ie.dll/ARROW.GIF"/>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7108" name="Picture 4" descr="http://webmaths.files.wordpress.com/2009/07/counters.jpg"/>
          <p:cNvPicPr>
            <a:picLocks noChangeAspect="1" noChangeArrowheads="1"/>
          </p:cNvPicPr>
          <p:nvPr/>
        </p:nvPicPr>
        <p:blipFill>
          <a:blip r:embed="rId2" cstate="print"/>
          <a:srcRect/>
          <a:stretch>
            <a:fillRect/>
          </a:stretch>
        </p:blipFill>
        <p:spPr bwMode="auto">
          <a:xfrm>
            <a:off x="755576" y="548680"/>
            <a:ext cx="3719970" cy="3600400"/>
          </a:xfrm>
          <a:prstGeom prst="rect">
            <a:avLst/>
          </a:prstGeom>
          <a:noFill/>
        </p:spPr>
      </p:pic>
      <p:sp>
        <p:nvSpPr>
          <p:cNvPr id="47106" name="AutoShape 2" descr="res://C:\Program%20Files\Nuance\NaturallySpeaking11\Program\web_ie.dll/QMARK.GIF"/>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7111" name="AutoShape 7" descr="res://C:\Program%20Files\Nuance\NaturallySpeaking11\Program\web_ie.dll/ARROW.GIF"/>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7112" name="Picture 8" descr="http://i.ebayimg.com/00/s/MTAyWDIzMA==/z/dt0AAMXQBwlRJBSp/$T2eC16h,!)sE9swmcMgDBRJBSp(P9!~~60_35.JPG?set_id=8800004005"/>
          <p:cNvPicPr>
            <a:picLocks noChangeAspect="1" noChangeArrowheads="1"/>
          </p:cNvPicPr>
          <p:nvPr/>
        </p:nvPicPr>
        <p:blipFill>
          <a:blip r:embed="rId3" cstate="print"/>
          <a:srcRect/>
          <a:stretch>
            <a:fillRect/>
          </a:stretch>
        </p:blipFill>
        <p:spPr bwMode="auto">
          <a:xfrm>
            <a:off x="3923928" y="3645024"/>
            <a:ext cx="4708758" cy="2088232"/>
          </a:xfrm>
          <a:prstGeom prst="rect">
            <a:avLst/>
          </a:prstGeom>
          <a:noFill/>
        </p:spPr>
      </p:pic>
      <p:sp>
        <p:nvSpPr>
          <p:cNvPr id="47110" name="AutoShape 6" descr="res://C:\Program%20Files\Nuance\NaturallySpeaking11\Program\web_ie.dll/QMARK.GIF"/>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AutoShape 3" descr="res://C:\Program%20Files\Nuance\NaturallySpeaking11\Program\web_ie.dll/ARROW.GIF"/>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6084" name="Picture 4" descr="http://www.learningsupplies.co.uk/WebRoot/Store3/Shops/es136647/4CB1/B6C6/949F/1B1C/40E3/0A0F/1119/C429/Snap_cubes.jpg"/>
          <p:cNvPicPr>
            <a:picLocks noChangeAspect="1" noChangeArrowheads="1"/>
          </p:cNvPicPr>
          <p:nvPr/>
        </p:nvPicPr>
        <p:blipFill>
          <a:blip r:embed="rId2" cstate="print"/>
          <a:srcRect/>
          <a:stretch>
            <a:fillRect/>
          </a:stretch>
        </p:blipFill>
        <p:spPr bwMode="auto">
          <a:xfrm>
            <a:off x="539552" y="620688"/>
            <a:ext cx="3528392" cy="3528392"/>
          </a:xfrm>
          <a:prstGeom prst="rect">
            <a:avLst/>
          </a:prstGeom>
          <a:noFill/>
        </p:spPr>
      </p:pic>
      <p:sp>
        <p:nvSpPr>
          <p:cNvPr id="46082" name="AutoShape 2" descr="res://C:\Program%20Files\Nuance\NaturallySpeaking11\Program\web_ie.dll/QMARK.GIF"/>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6087" name="AutoShape 7" descr="res://C:\Program%20Files\Nuance\NaturallySpeaking11\Program\web_ie.dll/ARROW.GIF"/>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6086" name="AutoShape 6" descr="res://C:\Program%20Files\Nuance\NaturallySpeaking11\Program\web_ie.dll/QMARK.GIF"/>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8" name="Picture 4" descr="http://upload.wikimedia.org/wikipedia/commons/thumb/8/85/Cuisenaire_staircase.JPG/220px-Cuisenaire_staircase.JPG"/>
          <p:cNvPicPr>
            <a:picLocks noChangeAspect="1" noChangeArrowheads="1"/>
          </p:cNvPicPr>
          <p:nvPr/>
        </p:nvPicPr>
        <p:blipFill>
          <a:blip r:embed="rId3" cstate="print"/>
          <a:srcRect/>
          <a:stretch>
            <a:fillRect/>
          </a:stretch>
        </p:blipFill>
        <p:spPr bwMode="auto">
          <a:xfrm>
            <a:off x="3419872" y="1772816"/>
            <a:ext cx="5400600" cy="47623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AutoShape 3" descr="res://C:\Program%20Files\Nuance\NaturallySpeaking11\Program\web_ie.dll/ARROW.GIF"/>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1988" name="Picture 4" descr="http://motivate.maths.org/conferences/conf80/Images/100square.gif"/>
          <p:cNvPicPr>
            <a:picLocks noChangeAspect="1" noChangeArrowheads="1"/>
          </p:cNvPicPr>
          <p:nvPr/>
        </p:nvPicPr>
        <p:blipFill>
          <a:blip r:embed="rId2" cstate="print"/>
          <a:srcRect/>
          <a:stretch>
            <a:fillRect/>
          </a:stretch>
        </p:blipFill>
        <p:spPr bwMode="auto">
          <a:xfrm>
            <a:off x="1475656" y="548680"/>
            <a:ext cx="5904656" cy="5904656"/>
          </a:xfrm>
          <a:prstGeom prst="rect">
            <a:avLst/>
          </a:prstGeom>
          <a:noFill/>
        </p:spPr>
      </p:pic>
      <p:sp>
        <p:nvSpPr>
          <p:cNvPr id="41986" name="AutoShape 2" descr="res://C:\Program%20Files\Nuance\NaturallySpeaking11\Program\web_ie.dll/QMARK.GIF"/>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AutoShape 3" descr="res://C:\Program%20Files\Nuance\NaturallySpeaking11\Program\web_ie.dll/ARROW.GIF"/>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9156" name="Picture 4" descr="http://reflectionsintheword.files.wordpress.com/2012/08/pouring-water-into-glass.jpg"/>
          <p:cNvPicPr>
            <a:picLocks noChangeAspect="1" noChangeArrowheads="1"/>
          </p:cNvPicPr>
          <p:nvPr/>
        </p:nvPicPr>
        <p:blipFill>
          <a:blip r:embed="rId2" cstate="print"/>
          <a:srcRect/>
          <a:stretch>
            <a:fillRect/>
          </a:stretch>
        </p:blipFill>
        <p:spPr bwMode="auto">
          <a:xfrm>
            <a:off x="1115616" y="548680"/>
            <a:ext cx="6912768" cy="5840298"/>
          </a:xfrm>
          <a:prstGeom prst="rect">
            <a:avLst/>
          </a:prstGeom>
          <a:noFill/>
        </p:spPr>
      </p:pic>
      <p:sp>
        <p:nvSpPr>
          <p:cNvPr id="49154" name="AutoShape 2" descr="res://C:\Program%20Files\Nuance\NaturallySpeaking11\Program\web_ie.dll/QMARK.GIF"/>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2271713" y="1955800"/>
            <a:ext cx="4600575" cy="2952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AutoShape 3" descr="res://C:\Program%20Files\Nuance\NaturallySpeaking11\Program\web_ie.dll/ARROW.GIF"/>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8132" name="Picture 4" descr="http://us.cdn3.123rf.com/168nwm/robeo/robeo0706/robeo070600102/1079741-a-blank-section-of-video-tape-in-a-pile.jpg"/>
          <p:cNvPicPr>
            <a:picLocks noChangeAspect="1" noChangeArrowheads="1"/>
          </p:cNvPicPr>
          <p:nvPr/>
        </p:nvPicPr>
        <p:blipFill>
          <a:blip r:embed="rId2" cstate="print"/>
          <a:srcRect/>
          <a:stretch>
            <a:fillRect/>
          </a:stretch>
        </p:blipFill>
        <p:spPr bwMode="auto">
          <a:xfrm>
            <a:off x="1403648" y="1268760"/>
            <a:ext cx="6120681" cy="4116886"/>
          </a:xfrm>
          <a:prstGeom prst="rect">
            <a:avLst/>
          </a:prstGeom>
          <a:noFill/>
        </p:spPr>
      </p:pic>
      <p:sp>
        <p:nvSpPr>
          <p:cNvPr id="48130" name="AutoShape 2" descr="res://C:\Program%20Files\Nuance\NaturallySpeaking11\Program\web_ie.dll/QMARK.GIF"/>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features</a:t>
            </a:r>
            <a:endParaRPr lang="en-US" dirty="0"/>
          </a:p>
        </p:txBody>
      </p:sp>
      <p:sp>
        <p:nvSpPr>
          <p:cNvPr id="3" name="Content Placeholder 2"/>
          <p:cNvSpPr>
            <a:spLocks noGrp="1"/>
          </p:cNvSpPr>
          <p:nvPr>
            <p:ph idx="1"/>
          </p:nvPr>
        </p:nvSpPr>
        <p:spPr>
          <a:xfrm>
            <a:off x="304800" y="1340768"/>
            <a:ext cx="8686800" cy="5184576"/>
          </a:xfrm>
        </p:spPr>
        <p:txBody>
          <a:bodyPr>
            <a:normAutofit fontScale="92500" lnSpcReduction="10000"/>
          </a:bodyPr>
          <a:lstStyle/>
          <a:p>
            <a:r>
              <a:rPr lang="en-GB" dirty="0" smtClean="0"/>
              <a:t>AIMS: fluency, reasoning, problem solving</a:t>
            </a:r>
          </a:p>
          <a:p>
            <a:r>
              <a:rPr lang="en-GB" dirty="0" smtClean="0"/>
              <a:t>KS1, lower KS2, upper KS2</a:t>
            </a:r>
          </a:p>
          <a:p>
            <a:r>
              <a:rPr lang="en-GB" dirty="0" smtClean="0"/>
              <a:t>Year by year (scheme of work) primary</a:t>
            </a:r>
          </a:p>
          <a:p>
            <a:r>
              <a:rPr lang="en-GB" dirty="0" smtClean="0"/>
              <a:t>No levels</a:t>
            </a:r>
          </a:p>
          <a:p>
            <a:r>
              <a:rPr lang="en-GB" dirty="0" err="1" smtClean="0"/>
              <a:t>PoS</a:t>
            </a:r>
            <a:r>
              <a:rPr lang="en-GB" dirty="0" smtClean="0"/>
              <a:t> list of content – “secondary ready”</a:t>
            </a:r>
          </a:p>
          <a:p>
            <a:r>
              <a:rPr lang="en-GB" dirty="0" smtClean="0"/>
              <a:t>Long division; roman numerals; adding fractions; algebra; pie charts!</a:t>
            </a:r>
          </a:p>
          <a:p>
            <a:r>
              <a:rPr lang="en-GB" dirty="0" smtClean="0"/>
              <a:t>Guidance (non-statutory; not pedagogy) for primary</a:t>
            </a:r>
          </a:p>
          <a:p>
            <a:r>
              <a:rPr lang="en-GB" dirty="0" smtClean="0"/>
              <a:t>Hidden strands</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AutoShape 3" descr="res://C:\Program%20Files\Nuance\NaturallySpeaking11\Program\web_ie.dll/ARROW.GIF"/>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4036" name="Picture 4" descr="http://www.greatlittleminds.com/images/printable-graph-paper/printable-graph-paper-1cm-sq-a4.jpg"/>
          <p:cNvPicPr>
            <a:picLocks noChangeAspect="1" noChangeArrowheads="1"/>
          </p:cNvPicPr>
          <p:nvPr/>
        </p:nvPicPr>
        <p:blipFill>
          <a:blip r:embed="rId2" cstate="print"/>
          <a:srcRect/>
          <a:stretch>
            <a:fillRect/>
          </a:stretch>
        </p:blipFill>
        <p:spPr bwMode="auto">
          <a:xfrm rot="16200000">
            <a:off x="1947373" y="-355085"/>
            <a:ext cx="5393269" cy="7632847"/>
          </a:xfrm>
          <a:prstGeom prst="rect">
            <a:avLst/>
          </a:prstGeom>
          <a:noFill/>
        </p:spPr>
      </p:pic>
      <p:sp>
        <p:nvSpPr>
          <p:cNvPr id="44034" name="AutoShape 2" descr="res://C:\Program%20Files\Nuance\NaturallySpeaking11\Program\web_ie.dll/QMARK.GIF"/>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Relationships between materials and concepts: division</a:t>
            </a:r>
            <a:endParaRPr lang="en-GB" dirty="0"/>
          </a:p>
        </p:txBody>
      </p:sp>
      <p:sp>
        <p:nvSpPr>
          <p:cNvPr id="3" name="Content Placeholder 2"/>
          <p:cNvSpPr>
            <a:spLocks noGrp="1"/>
          </p:cNvSpPr>
          <p:nvPr>
            <p:ph idx="1"/>
          </p:nvPr>
        </p:nvSpPr>
        <p:spPr>
          <a:xfrm>
            <a:off x="251520" y="1844824"/>
            <a:ext cx="8686800" cy="4525963"/>
          </a:xfrm>
        </p:spPr>
        <p:txBody>
          <a:bodyPr>
            <a:normAutofit/>
          </a:bodyPr>
          <a:lstStyle/>
          <a:p>
            <a:pPr lvl="1"/>
            <a:endParaRPr lang="en-GB" dirty="0" smtClean="0"/>
          </a:p>
          <a:p>
            <a:pPr lvl="1"/>
            <a:r>
              <a:rPr lang="en-GB" dirty="0" smtClean="0"/>
              <a:t>What does ‘divide’ mean?</a:t>
            </a:r>
          </a:p>
          <a:p>
            <a:pPr>
              <a:buNone/>
            </a:pP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15616" y="0"/>
            <a:ext cx="7239000" cy="1143000"/>
          </a:xfrm>
        </p:spPr>
        <p:txBody>
          <a:bodyPr/>
          <a:lstStyle/>
          <a:p>
            <a:pPr eaLnBrk="1" hangingPunct="1"/>
            <a:endParaRPr lang="en-US" dirty="0" smtClean="0"/>
          </a:p>
        </p:txBody>
      </p:sp>
      <p:sp>
        <p:nvSpPr>
          <p:cNvPr id="17411" name="Rectangle 3"/>
          <p:cNvSpPr>
            <a:spLocks noGrp="1" noChangeArrowheads="1"/>
          </p:cNvSpPr>
          <p:nvPr>
            <p:ph type="body" idx="1"/>
          </p:nvPr>
        </p:nvSpPr>
        <p:spPr/>
        <p:txBody>
          <a:bodyPr/>
          <a:lstStyle/>
          <a:p>
            <a:pPr eaLnBrk="1" hangingPunct="1"/>
            <a:endParaRPr lang="en-US" smtClean="0"/>
          </a:p>
        </p:txBody>
      </p:sp>
      <p:pic>
        <p:nvPicPr>
          <p:cNvPr id="17412" name="Picture 5" descr="Sharing"/>
          <p:cNvPicPr>
            <a:picLocks noChangeAspect="1" noChangeArrowheads="1"/>
          </p:cNvPicPr>
          <p:nvPr/>
        </p:nvPicPr>
        <p:blipFill>
          <a:blip r:embed="rId2" cstate="print"/>
          <a:srcRect/>
          <a:stretch>
            <a:fillRect/>
          </a:stretch>
        </p:blipFill>
        <p:spPr bwMode="auto">
          <a:xfrm>
            <a:off x="2339752" y="1196752"/>
            <a:ext cx="4857750" cy="4897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331913" y="260350"/>
            <a:ext cx="7239000" cy="1143000"/>
          </a:xfrm>
        </p:spPr>
        <p:txBody>
          <a:bodyPr/>
          <a:lstStyle/>
          <a:p>
            <a:pPr eaLnBrk="1" hangingPunct="1"/>
            <a:endParaRPr lang="en-US" dirty="0" smtClean="0"/>
          </a:p>
        </p:txBody>
      </p:sp>
      <p:sp>
        <p:nvSpPr>
          <p:cNvPr id="19459" name="Rectangle 3"/>
          <p:cNvSpPr>
            <a:spLocks noGrp="1" noChangeArrowheads="1"/>
          </p:cNvSpPr>
          <p:nvPr>
            <p:ph type="body" idx="1"/>
          </p:nvPr>
        </p:nvSpPr>
        <p:spPr/>
        <p:txBody>
          <a:bodyPr/>
          <a:lstStyle/>
          <a:p>
            <a:pPr eaLnBrk="1" hangingPunct="1"/>
            <a:endParaRPr lang="en-US" smtClean="0"/>
          </a:p>
        </p:txBody>
      </p:sp>
      <p:pic>
        <p:nvPicPr>
          <p:cNvPr id="19460" name="Picture 4" descr="4541057a-i1_0"/>
          <p:cNvPicPr>
            <a:picLocks noChangeAspect="1" noChangeArrowheads="1"/>
          </p:cNvPicPr>
          <p:nvPr/>
        </p:nvPicPr>
        <p:blipFill>
          <a:blip r:embed="rId2" cstate="print"/>
          <a:srcRect/>
          <a:stretch>
            <a:fillRect/>
          </a:stretch>
        </p:blipFill>
        <p:spPr bwMode="auto">
          <a:xfrm>
            <a:off x="1547664" y="980728"/>
            <a:ext cx="6337300" cy="5329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403350" y="549275"/>
            <a:ext cx="7239000" cy="1143000"/>
          </a:xfrm>
        </p:spPr>
        <p:txBody>
          <a:bodyPr/>
          <a:lstStyle/>
          <a:p>
            <a:pPr eaLnBrk="1" hangingPunct="1"/>
            <a:endParaRPr lang="en-US" dirty="0" smtClean="0"/>
          </a:p>
        </p:txBody>
      </p:sp>
      <p:sp>
        <p:nvSpPr>
          <p:cNvPr id="27651" name="Rectangle 3"/>
          <p:cNvSpPr>
            <a:spLocks noGrp="1" noChangeArrowheads="1"/>
          </p:cNvSpPr>
          <p:nvPr>
            <p:ph type="body" idx="1"/>
          </p:nvPr>
        </p:nvSpPr>
        <p:spPr/>
        <p:txBody>
          <a:bodyPr/>
          <a:lstStyle/>
          <a:p>
            <a:pPr eaLnBrk="1" hangingPunct="1"/>
            <a:endParaRPr lang="en-US" dirty="0" smtClean="0"/>
          </a:p>
        </p:txBody>
      </p:sp>
      <p:pic>
        <p:nvPicPr>
          <p:cNvPr id="27652" name="Picture 4" descr="italian_cookies_006"/>
          <p:cNvPicPr>
            <a:picLocks noChangeAspect="1" noChangeArrowheads="1"/>
          </p:cNvPicPr>
          <p:nvPr/>
        </p:nvPicPr>
        <p:blipFill>
          <a:blip r:embed="rId2" cstate="print"/>
          <a:srcRect/>
          <a:stretch>
            <a:fillRect/>
          </a:stretch>
        </p:blipFill>
        <p:spPr bwMode="auto">
          <a:xfrm>
            <a:off x="1475656" y="1124744"/>
            <a:ext cx="6226175" cy="4713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endParaRPr lang="en-US" smtClean="0"/>
          </a:p>
        </p:txBody>
      </p:sp>
      <p:sp>
        <p:nvSpPr>
          <p:cNvPr id="28675" name="Rectangle 3"/>
          <p:cNvSpPr>
            <a:spLocks noGrp="1" noChangeArrowheads="1"/>
          </p:cNvSpPr>
          <p:nvPr>
            <p:ph type="body" idx="1"/>
          </p:nvPr>
        </p:nvSpPr>
        <p:spPr/>
        <p:txBody>
          <a:bodyPr/>
          <a:lstStyle/>
          <a:p>
            <a:pPr eaLnBrk="1" hangingPunct="1"/>
            <a:endParaRPr lang="en-US" smtClean="0"/>
          </a:p>
        </p:txBody>
      </p:sp>
      <p:pic>
        <p:nvPicPr>
          <p:cNvPr id="28676" name="Picture 4" descr="IW-1-93-473"/>
          <p:cNvPicPr>
            <a:picLocks noChangeAspect="1" noChangeArrowheads="1"/>
          </p:cNvPicPr>
          <p:nvPr/>
        </p:nvPicPr>
        <p:blipFill>
          <a:blip r:embed="rId2" cstate="print"/>
          <a:srcRect/>
          <a:stretch>
            <a:fillRect/>
          </a:stretch>
        </p:blipFill>
        <p:spPr bwMode="auto">
          <a:xfrm>
            <a:off x="1619250" y="1268413"/>
            <a:ext cx="6335713" cy="4392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US" smtClean="0"/>
          </a:p>
        </p:txBody>
      </p:sp>
      <p:sp>
        <p:nvSpPr>
          <p:cNvPr id="31747" name="Rectangle 3"/>
          <p:cNvSpPr>
            <a:spLocks noGrp="1" noChangeArrowheads="1"/>
          </p:cNvSpPr>
          <p:nvPr>
            <p:ph type="body" idx="1"/>
          </p:nvPr>
        </p:nvSpPr>
        <p:spPr/>
        <p:txBody>
          <a:bodyPr/>
          <a:lstStyle/>
          <a:p>
            <a:pPr eaLnBrk="1" hangingPunct="1"/>
            <a:endParaRPr lang="en-US" smtClean="0"/>
          </a:p>
        </p:txBody>
      </p:sp>
      <p:pic>
        <p:nvPicPr>
          <p:cNvPr id="31748" name="Picture 4" descr="PouringTea22"/>
          <p:cNvPicPr>
            <a:picLocks noChangeAspect="1" noChangeArrowheads="1"/>
          </p:cNvPicPr>
          <p:nvPr/>
        </p:nvPicPr>
        <p:blipFill>
          <a:blip r:embed="rId2" cstate="print"/>
          <a:srcRect/>
          <a:stretch>
            <a:fillRect/>
          </a:stretch>
        </p:blipFill>
        <p:spPr bwMode="auto">
          <a:xfrm>
            <a:off x="1403648" y="980728"/>
            <a:ext cx="6959600" cy="521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C:\Users\Anne Watson\AppData\Local\Microsoft\Windows\Temporary Internet Files\Content.IE5\TRWOJKT0\MC900441343[1].png"/>
          <p:cNvPicPr>
            <a:picLocks noChangeAspect="1" noChangeArrowheads="1"/>
          </p:cNvPicPr>
          <p:nvPr/>
        </p:nvPicPr>
        <p:blipFill>
          <a:blip r:embed="rId2" cstate="print"/>
          <a:srcRect/>
          <a:stretch>
            <a:fillRect/>
          </a:stretch>
        </p:blipFill>
        <p:spPr bwMode="auto">
          <a:xfrm>
            <a:off x="611560" y="836712"/>
            <a:ext cx="4649948" cy="4649948"/>
          </a:xfrm>
          <a:prstGeom prst="rect">
            <a:avLst/>
          </a:prstGeom>
          <a:noFill/>
        </p:spPr>
      </p:pic>
      <p:pic>
        <p:nvPicPr>
          <p:cNvPr id="2051" name="Picture 3" descr="C:\Users\Anne Watson\AppData\Local\Microsoft\Windows\Temporary Internet Files\Content.IE5\V2W5IC02\MC900433845[1].png"/>
          <p:cNvPicPr>
            <a:picLocks noChangeAspect="1" noChangeArrowheads="1"/>
          </p:cNvPicPr>
          <p:nvPr/>
        </p:nvPicPr>
        <p:blipFill>
          <a:blip r:embed="rId3" cstate="print"/>
          <a:srcRect/>
          <a:stretch>
            <a:fillRect/>
          </a:stretch>
        </p:blipFill>
        <p:spPr bwMode="auto">
          <a:xfrm>
            <a:off x="5236531" y="2833786"/>
            <a:ext cx="3099965" cy="309996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E:\DCIM\101MSDCF\DSC0149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n-US" sz="3400" dirty="0" smtClean="0"/>
          </a:p>
        </p:txBody>
      </p:sp>
      <p:sp>
        <p:nvSpPr>
          <p:cNvPr id="22531" name="Rectangle 3"/>
          <p:cNvSpPr>
            <a:spLocks noGrp="1" noChangeArrowheads="1"/>
          </p:cNvSpPr>
          <p:nvPr>
            <p:ph type="body" idx="1"/>
          </p:nvPr>
        </p:nvSpPr>
        <p:spPr/>
        <p:txBody>
          <a:bodyPr/>
          <a:lstStyle/>
          <a:p>
            <a:pPr eaLnBrk="1" hangingPunct="1"/>
            <a:endParaRPr lang="en-US" smtClean="0"/>
          </a:p>
        </p:txBody>
      </p:sp>
      <p:sp>
        <p:nvSpPr>
          <p:cNvPr id="22532" name="Rectangle 4"/>
          <p:cNvSpPr>
            <a:spLocks noChangeArrowheads="1"/>
          </p:cNvSpPr>
          <p:nvPr/>
        </p:nvSpPr>
        <p:spPr bwMode="auto">
          <a:xfrm>
            <a:off x="2195513" y="3716338"/>
            <a:ext cx="4752975" cy="576262"/>
          </a:xfrm>
          <a:prstGeom prst="rect">
            <a:avLst/>
          </a:prstGeom>
          <a:solidFill>
            <a:srgbClr val="FF0000"/>
          </a:solidFill>
          <a:ln w="9525">
            <a:solidFill>
              <a:schemeClr val="tx1"/>
            </a:solidFill>
            <a:miter lim="800000"/>
            <a:headEnd/>
            <a:tailEnd/>
          </a:ln>
        </p:spPr>
        <p:txBody>
          <a:bodyPr wrap="none" anchor="ctr"/>
          <a:lstStyle/>
          <a:p>
            <a:endParaRPr lang="en-GB"/>
          </a:p>
        </p:txBody>
      </p:sp>
      <p:sp>
        <p:nvSpPr>
          <p:cNvPr id="22533" name="Rectangle 5"/>
          <p:cNvSpPr>
            <a:spLocks noChangeArrowheads="1"/>
          </p:cNvSpPr>
          <p:nvPr/>
        </p:nvSpPr>
        <p:spPr bwMode="auto">
          <a:xfrm>
            <a:off x="2268538" y="2636838"/>
            <a:ext cx="1223962" cy="576262"/>
          </a:xfrm>
          <a:prstGeom prst="rect">
            <a:avLst/>
          </a:prstGeom>
          <a:noFill/>
          <a:ln w="9525">
            <a:solidFill>
              <a:schemeClr val="tx1"/>
            </a:solidFill>
            <a:miter lim="800000"/>
            <a:headEnd/>
            <a:tailEnd/>
          </a:ln>
        </p:spPr>
        <p:txBody>
          <a:bodyPr wrap="none" anchor="ctr"/>
          <a:lstStyle/>
          <a:p>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a:t>
            </a:r>
            <a:endParaRPr lang="en-GB" dirty="0"/>
          </a:p>
        </p:txBody>
      </p:sp>
      <p:sp>
        <p:nvSpPr>
          <p:cNvPr id="3" name="Content Placeholder 2"/>
          <p:cNvSpPr>
            <a:spLocks noGrp="1"/>
          </p:cNvSpPr>
          <p:nvPr>
            <p:ph idx="1"/>
          </p:nvPr>
        </p:nvSpPr>
        <p:spPr>
          <a:xfrm>
            <a:off x="304800" y="836712"/>
            <a:ext cx="8686800" cy="5832648"/>
          </a:xfrm>
        </p:spPr>
        <p:txBody>
          <a:bodyPr>
            <a:normAutofit/>
          </a:bodyPr>
          <a:lstStyle/>
          <a:p>
            <a:pPr>
              <a:buNone/>
            </a:pPr>
            <a:endParaRPr lang="en-GB" b="1" dirty="0" smtClean="0"/>
          </a:p>
          <a:p>
            <a:r>
              <a:rPr lang="en-GB" dirty="0" smtClean="0"/>
              <a:t>The National Curriculum for mathematics aims to ensure that all pupils:</a:t>
            </a:r>
          </a:p>
          <a:p>
            <a:pPr lvl="1"/>
            <a:r>
              <a:rPr lang="en-GB" dirty="0" smtClean="0"/>
              <a:t>become </a:t>
            </a:r>
            <a:r>
              <a:rPr lang="en-GB" b="1" dirty="0" smtClean="0"/>
              <a:t>fluent in the fundamentals of mathematics, </a:t>
            </a:r>
            <a:r>
              <a:rPr lang="en-GB" dirty="0" smtClean="0"/>
              <a:t>including through varied and frequent practice with increasingly complex problems over time, so that pupils develop conceptual understanding and are able to recall and apply their knowledge rapidly and accurately to problems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endParaRPr lang="en-US" sz="3400" dirty="0" smtClean="0"/>
          </a:p>
        </p:txBody>
      </p:sp>
      <p:sp>
        <p:nvSpPr>
          <p:cNvPr id="1028" name="Rectangle 3"/>
          <p:cNvSpPr>
            <a:spLocks noGrp="1" noChangeArrowheads="1"/>
          </p:cNvSpPr>
          <p:nvPr>
            <p:ph type="body" sz="half" idx="1"/>
          </p:nvPr>
        </p:nvSpPr>
        <p:spPr>
          <a:xfrm>
            <a:off x="1524000" y="1981200"/>
            <a:ext cx="6262688" cy="4114800"/>
          </a:xfrm>
        </p:spPr>
        <p:txBody>
          <a:bodyPr/>
          <a:lstStyle/>
          <a:p>
            <a:pPr eaLnBrk="1" hangingPunct="1">
              <a:buFontTx/>
              <a:buNone/>
            </a:pPr>
            <a:endParaRPr lang="en-GB" sz="2600" dirty="0" smtClean="0"/>
          </a:p>
          <a:p>
            <a:pPr eaLnBrk="1" hangingPunct="1">
              <a:buFontTx/>
              <a:buNone/>
            </a:pPr>
            <a:endParaRPr lang="en-US" sz="2600" dirty="0" smtClean="0"/>
          </a:p>
        </p:txBody>
      </p:sp>
      <p:graphicFrame>
        <p:nvGraphicFramePr>
          <p:cNvPr id="1026" name="Object 10"/>
          <p:cNvGraphicFramePr>
            <a:graphicFrameLocks noGrp="1" noChangeAspect="1"/>
          </p:cNvGraphicFramePr>
          <p:nvPr>
            <p:ph sz="quarter" idx="2"/>
          </p:nvPr>
        </p:nvGraphicFramePr>
        <p:xfrm>
          <a:off x="6934200" y="2863850"/>
          <a:ext cx="114300" cy="215900"/>
        </p:xfrm>
        <a:graphic>
          <a:graphicData uri="http://schemas.openxmlformats.org/presentationml/2006/ole">
            <p:oleObj spid="_x0000_s1026" name="Equation" r:id="rId3" imgW="114120" imgH="215640" progId="Equation.3">
              <p:embed/>
            </p:oleObj>
          </a:graphicData>
        </a:graphic>
      </p:graphicFrame>
      <p:sp>
        <p:nvSpPr>
          <p:cNvPr id="1029" name="Rectangle 4"/>
          <p:cNvSpPr>
            <a:spLocks noChangeArrowheads="1"/>
          </p:cNvSpPr>
          <p:nvPr/>
        </p:nvSpPr>
        <p:spPr bwMode="auto">
          <a:xfrm>
            <a:off x="1979613" y="2420938"/>
            <a:ext cx="4897437" cy="576262"/>
          </a:xfrm>
          <a:prstGeom prst="rect">
            <a:avLst/>
          </a:prstGeom>
          <a:solidFill>
            <a:srgbClr val="FF0000"/>
          </a:solidFill>
          <a:ln w="9525">
            <a:solidFill>
              <a:schemeClr val="tx1"/>
            </a:solidFill>
            <a:miter lim="800000"/>
            <a:headEnd/>
            <a:tailEnd/>
          </a:ln>
        </p:spPr>
        <p:txBody>
          <a:bodyPr wrap="none" anchor="ctr"/>
          <a:lstStyle/>
          <a:p>
            <a:endParaRPr lang="en-GB"/>
          </a:p>
        </p:txBody>
      </p:sp>
      <p:sp>
        <p:nvSpPr>
          <p:cNvPr id="1030" name="Rectangle 5"/>
          <p:cNvSpPr>
            <a:spLocks noChangeArrowheads="1"/>
          </p:cNvSpPr>
          <p:nvPr/>
        </p:nvSpPr>
        <p:spPr bwMode="auto">
          <a:xfrm>
            <a:off x="1979613" y="1844675"/>
            <a:ext cx="1223962" cy="576263"/>
          </a:xfrm>
          <a:prstGeom prst="rect">
            <a:avLst/>
          </a:prstGeom>
          <a:noFill/>
          <a:ln w="9525">
            <a:solidFill>
              <a:schemeClr val="tx1"/>
            </a:solidFill>
            <a:miter lim="800000"/>
            <a:headEnd/>
            <a:tailEnd/>
          </a:ln>
        </p:spPr>
        <p:txBody>
          <a:bodyPr wrap="none" anchor="ctr"/>
          <a:lstStyle/>
          <a:p>
            <a:endParaRPr lang="en-GB"/>
          </a:p>
        </p:txBody>
      </p:sp>
      <p:sp>
        <p:nvSpPr>
          <p:cNvPr id="1031" name="Rectangle 6"/>
          <p:cNvSpPr>
            <a:spLocks noChangeArrowheads="1"/>
          </p:cNvSpPr>
          <p:nvPr/>
        </p:nvSpPr>
        <p:spPr bwMode="auto">
          <a:xfrm>
            <a:off x="3203575" y="1844675"/>
            <a:ext cx="1223963" cy="576263"/>
          </a:xfrm>
          <a:prstGeom prst="rect">
            <a:avLst/>
          </a:prstGeom>
          <a:noFill/>
          <a:ln w="9525">
            <a:solidFill>
              <a:schemeClr val="tx1"/>
            </a:solidFill>
            <a:miter lim="800000"/>
            <a:headEnd/>
            <a:tailEnd/>
          </a:ln>
        </p:spPr>
        <p:txBody>
          <a:bodyPr wrap="none" anchor="ctr"/>
          <a:lstStyle/>
          <a:p>
            <a:endParaRPr lang="en-GB"/>
          </a:p>
        </p:txBody>
      </p:sp>
      <p:sp>
        <p:nvSpPr>
          <p:cNvPr id="1032" name="Rectangle 7"/>
          <p:cNvSpPr>
            <a:spLocks noChangeArrowheads="1"/>
          </p:cNvSpPr>
          <p:nvPr/>
        </p:nvSpPr>
        <p:spPr bwMode="auto">
          <a:xfrm>
            <a:off x="4427538" y="1844675"/>
            <a:ext cx="1223962" cy="576263"/>
          </a:xfrm>
          <a:prstGeom prst="rect">
            <a:avLst/>
          </a:prstGeom>
          <a:noFill/>
          <a:ln w="9525">
            <a:solidFill>
              <a:schemeClr val="tx1"/>
            </a:solidFill>
            <a:miter lim="800000"/>
            <a:headEnd/>
            <a:tailEnd/>
          </a:ln>
        </p:spPr>
        <p:txBody>
          <a:bodyPr wrap="none" anchor="ctr"/>
          <a:lstStyle/>
          <a:p>
            <a:endParaRPr lang="en-GB"/>
          </a:p>
        </p:txBody>
      </p:sp>
      <p:sp>
        <p:nvSpPr>
          <p:cNvPr id="1033" name="Rectangle 8"/>
          <p:cNvSpPr>
            <a:spLocks noChangeArrowheads="1"/>
          </p:cNvSpPr>
          <p:nvPr/>
        </p:nvSpPr>
        <p:spPr bwMode="auto">
          <a:xfrm>
            <a:off x="5651500" y="1844675"/>
            <a:ext cx="1223963" cy="576263"/>
          </a:xfrm>
          <a:prstGeom prst="rect">
            <a:avLst/>
          </a:prstGeom>
          <a:noFill/>
          <a:ln w="9525">
            <a:solidFill>
              <a:schemeClr val="tx1"/>
            </a:solidFill>
            <a:miter lim="800000"/>
            <a:headEnd/>
            <a:tailEnd/>
          </a:ln>
        </p:spPr>
        <p:txBody>
          <a:bodyPr wrap="none" anchor="ctr"/>
          <a:lstStyle/>
          <a:p>
            <a:endParaRPr lang="en-GB"/>
          </a:p>
        </p:txBody>
      </p:sp>
      <p:sp>
        <p:nvSpPr>
          <p:cNvPr id="1034" name="Rectangle 9"/>
          <p:cNvSpPr>
            <a:spLocks noChangeArrowheads="1"/>
          </p:cNvSpPr>
          <p:nvPr/>
        </p:nvSpPr>
        <p:spPr bwMode="auto">
          <a:xfrm>
            <a:off x="1979613" y="3429000"/>
            <a:ext cx="4572000" cy="2462213"/>
          </a:xfrm>
          <a:prstGeom prst="rect">
            <a:avLst/>
          </a:prstGeom>
          <a:noFill/>
          <a:ln w="9525">
            <a:noFill/>
            <a:miter lim="800000"/>
            <a:headEnd/>
            <a:tailEnd/>
          </a:ln>
        </p:spPr>
        <p:txBody>
          <a:bodyPr>
            <a:spAutoFit/>
          </a:bodyPr>
          <a:lstStyle/>
          <a:p>
            <a:pPr algn="ctr"/>
            <a:endParaRPr lang="en-GB" sz="2800" b="1" dirty="0">
              <a:solidFill>
                <a:schemeClr val="tx2"/>
              </a:solidFill>
            </a:endParaRPr>
          </a:p>
          <a:p>
            <a:pPr algn="ctr">
              <a:lnSpc>
                <a:spcPct val="75000"/>
              </a:lnSpc>
            </a:pPr>
            <a:r>
              <a:rPr lang="en-GB" sz="2800" b="1" dirty="0">
                <a:solidFill>
                  <a:schemeClr val="tx2"/>
                </a:solidFill>
              </a:rPr>
              <a:t>      </a:t>
            </a:r>
          </a:p>
          <a:p>
            <a:pPr algn="ctr">
              <a:lnSpc>
                <a:spcPct val="75000"/>
              </a:lnSpc>
            </a:pPr>
            <a:endParaRPr lang="en-GB" sz="2800" b="1" dirty="0">
              <a:solidFill>
                <a:schemeClr val="tx2"/>
              </a:solidFill>
            </a:endParaRPr>
          </a:p>
          <a:p>
            <a:pPr algn="ctr">
              <a:lnSpc>
                <a:spcPct val="75000"/>
              </a:lnSpc>
            </a:pPr>
            <a:r>
              <a:rPr lang="en-GB" sz="2800" b="1" u="sng" dirty="0">
                <a:solidFill>
                  <a:schemeClr val="tx2"/>
                </a:solidFill>
              </a:rPr>
              <a:t> </a:t>
            </a:r>
            <a:endParaRPr lang="en-GB" sz="2800" b="1" dirty="0">
              <a:solidFill>
                <a:schemeClr val="tx2"/>
              </a:solidFill>
            </a:endParaRPr>
          </a:p>
          <a:p>
            <a:pPr algn="ctr">
              <a:lnSpc>
                <a:spcPct val="75000"/>
              </a:lnSpc>
            </a:pPr>
            <a:endParaRPr lang="en-GB" sz="2800" b="1" dirty="0">
              <a:solidFill>
                <a:schemeClr val="tx2"/>
              </a:solidFill>
            </a:endParaRPr>
          </a:p>
          <a:p>
            <a:pPr algn="ctr">
              <a:lnSpc>
                <a:spcPct val="75000"/>
              </a:lnSpc>
            </a:pPr>
            <a:endParaRPr lang="en-GB" sz="2800" b="1" dirty="0">
              <a:solidFill>
                <a:schemeClr val="tx2"/>
              </a:solidFill>
            </a:endParaRPr>
          </a:p>
          <a:p>
            <a:pPr algn="ctr">
              <a:lnSpc>
                <a:spcPct val="75000"/>
              </a:lnSpc>
            </a:pPr>
            <a:endParaRPr lang="en-GB" sz="2800" b="1" dirty="0">
              <a:solidFill>
                <a:schemeClr val="tx2"/>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23528" y="908720"/>
            <a:ext cx="8686800" cy="838200"/>
          </a:xfrm>
        </p:spPr>
        <p:txBody>
          <a:bodyPr>
            <a:normAutofit/>
          </a:bodyPr>
          <a:lstStyle/>
          <a:p>
            <a:pPr eaLnBrk="1" hangingPunct="1"/>
            <a:endParaRPr lang="en-US" sz="3400" dirty="0" smtClean="0"/>
          </a:p>
        </p:txBody>
      </p:sp>
      <p:sp>
        <p:nvSpPr>
          <p:cNvPr id="26627" name="Rectangle 3"/>
          <p:cNvSpPr>
            <a:spLocks noGrp="1" noChangeArrowheads="1"/>
          </p:cNvSpPr>
          <p:nvPr>
            <p:ph type="body" idx="1"/>
          </p:nvPr>
        </p:nvSpPr>
        <p:spPr/>
        <p:txBody>
          <a:bodyPr/>
          <a:lstStyle/>
          <a:p>
            <a:pPr eaLnBrk="1" hangingPunct="1"/>
            <a:endParaRPr lang="en-US" smtClean="0"/>
          </a:p>
        </p:txBody>
      </p:sp>
      <p:sp>
        <p:nvSpPr>
          <p:cNvPr id="26628" name="Rectangle 4"/>
          <p:cNvSpPr>
            <a:spLocks noChangeArrowheads="1"/>
          </p:cNvSpPr>
          <p:nvPr/>
        </p:nvSpPr>
        <p:spPr bwMode="auto">
          <a:xfrm>
            <a:off x="2195513" y="3716338"/>
            <a:ext cx="4608512" cy="576262"/>
          </a:xfrm>
          <a:prstGeom prst="rect">
            <a:avLst/>
          </a:prstGeom>
          <a:solidFill>
            <a:srgbClr val="FF0000"/>
          </a:solidFill>
          <a:ln w="9525">
            <a:solidFill>
              <a:schemeClr val="tx1"/>
            </a:solidFill>
            <a:miter lim="800000"/>
            <a:headEnd/>
            <a:tailEnd/>
          </a:ln>
        </p:spPr>
        <p:txBody>
          <a:bodyPr wrap="none" anchor="ctr"/>
          <a:lstStyle/>
          <a:p>
            <a:endParaRPr lang="en-GB"/>
          </a:p>
        </p:txBody>
      </p:sp>
      <p:sp>
        <p:nvSpPr>
          <p:cNvPr id="26629" name="Rectangle 5"/>
          <p:cNvSpPr>
            <a:spLocks noChangeArrowheads="1"/>
          </p:cNvSpPr>
          <p:nvPr/>
        </p:nvSpPr>
        <p:spPr bwMode="auto">
          <a:xfrm>
            <a:off x="2195513" y="3141663"/>
            <a:ext cx="1223962" cy="576262"/>
          </a:xfrm>
          <a:prstGeom prst="rect">
            <a:avLst/>
          </a:prstGeom>
          <a:noFill/>
          <a:ln w="9525">
            <a:solidFill>
              <a:schemeClr val="tx1"/>
            </a:solidFill>
            <a:miter lim="800000"/>
            <a:headEnd/>
            <a:tailEnd/>
          </a:ln>
        </p:spPr>
        <p:txBody>
          <a:bodyPr wrap="none" anchor="ctr"/>
          <a:lstStyle/>
          <a:p>
            <a:endParaRPr lang="en-GB"/>
          </a:p>
        </p:txBody>
      </p:sp>
      <p:sp>
        <p:nvSpPr>
          <p:cNvPr id="26630" name="Rectangle 6"/>
          <p:cNvSpPr>
            <a:spLocks noChangeArrowheads="1"/>
          </p:cNvSpPr>
          <p:nvPr/>
        </p:nvSpPr>
        <p:spPr bwMode="auto">
          <a:xfrm>
            <a:off x="3419475" y="3141663"/>
            <a:ext cx="1223963" cy="576262"/>
          </a:xfrm>
          <a:prstGeom prst="rect">
            <a:avLst/>
          </a:prstGeom>
          <a:noFill/>
          <a:ln w="9525">
            <a:solidFill>
              <a:schemeClr val="tx1"/>
            </a:solidFill>
            <a:miter lim="800000"/>
            <a:headEnd/>
            <a:tailEnd/>
          </a:ln>
        </p:spPr>
        <p:txBody>
          <a:bodyPr wrap="none" anchor="ctr"/>
          <a:lstStyle/>
          <a:p>
            <a:endParaRPr lang="en-GB"/>
          </a:p>
        </p:txBody>
      </p:sp>
      <p:sp>
        <p:nvSpPr>
          <p:cNvPr id="26631" name="Rectangle 7"/>
          <p:cNvSpPr>
            <a:spLocks noChangeArrowheads="1"/>
          </p:cNvSpPr>
          <p:nvPr/>
        </p:nvSpPr>
        <p:spPr bwMode="auto">
          <a:xfrm>
            <a:off x="4643438" y="3141663"/>
            <a:ext cx="1223962" cy="576262"/>
          </a:xfrm>
          <a:prstGeom prst="rect">
            <a:avLst/>
          </a:prstGeom>
          <a:noFill/>
          <a:ln w="9525">
            <a:solidFill>
              <a:schemeClr val="tx1"/>
            </a:solidFill>
            <a:miter lim="800000"/>
            <a:headEnd/>
            <a:tailEnd/>
          </a:ln>
        </p:spPr>
        <p:txBody>
          <a:bodyPr wrap="none" anchor="ctr"/>
          <a:lstStyle/>
          <a:p>
            <a:endParaRPr lang="en-GB"/>
          </a:p>
        </p:txBody>
      </p:sp>
      <p:sp>
        <p:nvSpPr>
          <p:cNvPr id="26632" name="Rectangle 8"/>
          <p:cNvSpPr>
            <a:spLocks noChangeArrowheads="1"/>
          </p:cNvSpPr>
          <p:nvPr/>
        </p:nvSpPr>
        <p:spPr bwMode="auto">
          <a:xfrm>
            <a:off x="5867400" y="3141663"/>
            <a:ext cx="1223963" cy="576262"/>
          </a:xfrm>
          <a:prstGeom prst="rect">
            <a:avLst/>
          </a:prstGeom>
          <a:noFill/>
          <a:ln w="9525">
            <a:solidFill>
              <a:schemeClr val="tx1"/>
            </a:solidFill>
            <a:miter lim="800000"/>
            <a:headEnd/>
            <a:tailEnd/>
          </a:ln>
        </p:spPr>
        <p:txBody>
          <a:bodyPr wrap="none" anchor="ctr"/>
          <a:lstStyle/>
          <a:p>
            <a:endParaRPr lang="en-GB"/>
          </a:p>
        </p:txBody>
      </p:sp>
      <p:sp>
        <p:nvSpPr>
          <p:cNvPr id="26633" name="Line 9"/>
          <p:cNvSpPr>
            <a:spLocks noChangeShapeType="1"/>
          </p:cNvSpPr>
          <p:nvPr/>
        </p:nvSpPr>
        <p:spPr bwMode="auto">
          <a:xfrm>
            <a:off x="6804025" y="3141663"/>
            <a:ext cx="0" cy="574675"/>
          </a:xfrm>
          <a:prstGeom prst="line">
            <a:avLst/>
          </a:prstGeom>
          <a:noFill/>
          <a:ln w="9525">
            <a:solidFill>
              <a:schemeClr val="tx1"/>
            </a:solidFill>
            <a:prstDash val="dashDot"/>
            <a:round/>
            <a:headEnd/>
            <a:tailEnd/>
          </a:ln>
        </p:spPr>
        <p:txBody>
          <a:bodyPr/>
          <a:lstStyle/>
          <a:p>
            <a:endParaRPr lang="en-GB"/>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GB" dirty="0" smtClean="0"/>
              <a:t>Learning arithmetic</a:t>
            </a:r>
            <a:endParaRPr lang="en-GB" dirty="0"/>
          </a:p>
        </p:txBody>
      </p:sp>
      <p:sp>
        <p:nvSpPr>
          <p:cNvPr id="3" name="Content Placeholder 2"/>
          <p:cNvSpPr>
            <a:spLocks noGrp="1"/>
          </p:cNvSpPr>
          <p:nvPr>
            <p:ph idx="1"/>
          </p:nvPr>
        </p:nvSpPr>
        <p:spPr>
          <a:xfrm>
            <a:off x="395536" y="1340768"/>
            <a:ext cx="8229600" cy="5069160"/>
          </a:xfrm>
        </p:spPr>
        <p:txBody>
          <a:bodyPr>
            <a:normAutofit fontScale="92500" lnSpcReduction="20000"/>
          </a:bodyPr>
          <a:lstStyle/>
          <a:p>
            <a:r>
              <a:rPr lang="en-GB" dirty="0" smtClean="0"/>
              <a:t>Meaning - quantities, materials, realistic situations (image/action)</a:t>
            </a:r>
          </a:p>
          <a:p>
            <a:r>
              <a:rPr lang="en-GB" dirty="0" smtClean="0"/>
              <a:t>Meaning - within mathematics, using the number system (diagram/icon)</a:t>
            </a:r>
          </a:p>
          <a:p>
            <a:r>
              <a:rPr lang="en-GB" dirty="0" smtClean="0"/>
              <a:t>Mental methods – number facts, derived facts, memory, image</a:t>
            </a:r>
          </a:p>
          <a:p>
            <a:r>
              <a:rPr lang="en-GB" dirty="0" smtClean="0"/>
              <a:t>Notation – symbols, layout</a:t>
            </a:r>
          </a:p>
          <a:p>
            <a:r>
              <a:rPr lang="en-GB" dirty="0" smtClean="0"/>
              <a:t>Written method – number facts, layout, shortcuts, inner talk</a:t>
            </a:r>
          </a:p>
          <a:p>
            <a:r>
              <a:rPr lang="en-GB" dirty="0" smtClean="0"/>
              <a:t>Do - talk - record</a:t>
            </a:r>
          </a:p>
          <a:p>
            <a:r>
              <a:rPr lang="en-GB" dirty="0" smtClean="0"/>
              <a:t>Enactive-iconic-symbolic</a:t>
            </a:r>
          </a:p>
          <a:p>
            <a:endParaRPr lang="en-GB" dirty="0" smtClean="0"/>
          </a:p>
          <a:p>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Correspondence</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What does it mean?</a:t>
            </a:r>
          </a:p>
          <a:p>
            <a:r>
              <a:rPr lang="en-GB" dirty="0" smtClean="0"/>
              <a:t>Using intuitive action schema to develop multiple meanings for multiplication and division</a:t>
            </a:r>
          </a:p>
          <a:p>
            <a:r>
              <a:rPr lang="en-GB" dirty="0" smtClean="0"/>
              <a:t>Getting away from multiplication seen only, or mainly, as repeated addition and division as only, or mainly, undoing ‘</a:t>
            </a:r>
            <a:r>
              <a:rPr lang="en-GB" dirty="0" err="1" smtClean="0"/>
              <a:t>timesing</a:t>
            </a:r>
            <a:r>
              <a:rPr lang="en-GB" dirty="0" smtClean="0"/>
              <a:t>’</a:t>
            </a:r>
          </a:p>
          <a:p>
            <a:r>
              <a:rPr lang="en-GB" dirty="0" smtClean="0"/>
              <a:t>Reasoning about the meaning of situations - the relations between quantities</a:t>
            </a:r>
          </a:p>
          <a:p>
            <a:r>
              <a:rPr lang="en-GB" dirty="0" smtClean="0"/>
              <a:t>Should run throughout primary maths, including early years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Users\Anne Watson\AppData\Local\Microsoft\Windows\Temporary Internet Files\Content.IE5\RYZBPBHL\MP900407071[1].jpg"/>
          <p:cNvPicPr>
            <a:picLocks noChangeAspect="1" noChangeArrowheads="1"/>
          </p:cNvPicPr>
          <p:nvPr/>
        </p:nvPicPr>
        <p:blipFill>
          <a:blip r:embed="rId2" cstate="print"/>
          <a:srcRect/>
          <a:stretch>
            <a:fillRect/>
          </a:stretch>
        </p:blipFill>
        <p:spPr bwMode="auto">
          <a:xfrm>
            <a:off x="467544" y="382190"/>
            <a:ext cx="8064896" cy="6093619"/>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edwardtufte.com/tufte/graphics/Tshirts.jpg"/>
          <p:cNvPicPr>
            <a:picLocks noChangeAspect="1" noChangeArrowheads="1"/>
          </p:cNvPicPr>
          <p:nvPr/>
        </p:nvPicPr>
        <p:blipFill>
          <a:blip r:embed="rId2" cstate="print"/>
          <a:srcRect/>
          <a:stretch>
            <a:fillRect/>
          </a:stretch>
        </p:blipFill>
        <p:spPr bwMode="auto">
          <a:xfrm>
            <a:off x="323528" y="620688"/>
            <a:ext cx="8474088" cy="5221709"/>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3246120"/>
          <a:ext cx="6096000" cy="365760"/>
        </p:xfrm>
        <a:graphic>
          <a:graphicData uri="http://schemas.openxmlformats.org/drawingml/2006/table">
            <a:tbl>
              <a:tblPr/>
              <a:tblGrid>
                <a:gridCol w="3048000"/>
                <a:gridCol w="3048000"/>
              </a:tblGrid>
              <a:tr h="0">
                <a:tc>
                  <a:txBody>
                    <a:bodyPr/>
                    <a:lstStyle/>
                    <a:p>
                      <a:pPr marL="0" marR="0">
                        <a:spcBef>
                          <a:spcPts val="0"/>
                        </a:spcBef>
                        <a:spcAft>
                          <a:spcPts val="0"/>
                        </a:spcAft>
                      </a:pPr>
                      <a:r>
                        <a:rPr lang="en-GB"/>
                        <a:t>Type: </a:t>
                      </a:r>
                    </a:p>
                  </a:txBody>
                  <a:tcPr anchor="ctr">
                    <a:lnL>
                      <a:noFill/>
                    </a:lnL>
                    <a:lnR>
                      <a:noFill/>
                    </a:lnR>
                    <a:lnT>
                      <a:noFill/>
                    </a:lnT>
                    <a:lnB>
                      <a:noFill/>
                    </a:lnB>
                  </a:tcPr>
                </a:tc>
                <a:tc>
                  <a:txBody>
                    <a:bodyPr/>
                    <a:lstStyle/>
                    <a:p>
                      <a:pPr marL="0" marR="0">
                        <a:spcBef>
                          <a:spcPts val="0"/>
                        </a:spcBef>
                        <a:spcAft>
                          <a:spcPts val="0"/>
                        </a:spcAft>
                      </a:pPr>
                      <a:r>
                        <a:rPr lang="en-GB" dirty="0"/>
                        <a:t>JPG</a:t>
                      </a:r>
                    </a:p>
                  </a:txBody>
                  <a:tcPr anchor="ctr">
                    <a:lnL>
                      <a:noFill/>
                    </a:lnL>
                    <a:lnR>
                      <a:noFill/>
                    </a:lnR>
                    <a:lnT>
                      <a:noFill/>
                    </a:lnT>
                    <a:lnB>
                      <a:noFill/>
                    </a:lnB>
                  </a:tcPr>
                </a:tc>
              </a:tr>
            </a:tbl>
          </a:graphicData>
        </a:graphic>
      </p:graphicFrame>
      <p:sp>
        <p:nvSpPr>
          <p:cNvPr id="66561" name="Rectangle 1"/>
          <p:cNvSpPr>
            <a:spLocks noChangeArrowheads="1"/>
          </p:cNvSpPr>
          <p:nvPr/>
        </p:nvSpPr>
        <p:spPr bwMode="auto">
          <a:xfrm>
            <a:off x="0" y="-323165"/>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6563" name="Picture 3" descr="http://4.bp.blogspot.com/-xXUqjM4KSQU/USUf3XiyFYI/AAAAAAAAAyA/x_zQbZQjxtw/s1600/_MG_9354.jpg"/>
          <p:cNvPicPr>
            <a:picLocks noChangeAspect="1" noChangeArrowheads="1"/>
          </p:cNvPicPr>
          <p:nvPr/>
        </p:nvPicPr>
        <p:blipFill>
          <a:blip r:embed="rId2" cstate="print"/>
          <a:srcRect/>
          <a:stretch>
            <a:fillRect/>
          </a:stretch>
        </p:blipFill>
        <p:spPr bwMode="auto">
          <a:xfrm>
            <a:off x="323528" y="476672"/>
            <a:ext cx="8491872" cy="5661248"/>
          </a:xfrm>
          <a:prstGeom prst="rect">
            <a:avLst/>
          </a:prstGeom>
          <a:noFill/>
        </p:spPr>
      </p:pic>
      <p:sp>
        <p:nvSpPr>
          <p:cNvPr id="66564" name="Rectangle 4">
            <a:hlinkClick r:id="rId3"/>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GB"/>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www.craftdragon.co.uk/images/Orange%20Ribbon%20Full.png"/>
          <p:cNvPicPr>
            <a:picLocks noChangeAspect="1" noChangeArrowheads="1"/>
          </p:cNvPicPr>
          <p:nvPr/>
        </p:nvPicPr>
        <p:blipFill>
          <a:blip r:embed="rId2" cstate="print"/>
          <a:srcRect/>
          <a:stretch>
            <a:fillRect/>
          </a:stretch>
        </p:blipFill>
        <p:spPr bwMode="auto">
          <a:xfrm rot="3748126">
            <a:off x="2865873" y="915528"/>
            <a:ext cx="6250087" cy="3853557"/>
          </a:xfrm>
          <a:prstGeom prst="rect">
            <a:avLst/>
          </a:prstGeom>
          <a:noFill/>
        </p:spPr>
      </p:pic>
      <p:pic>
        <p:nvPicPr>
          <p:cNvPr id="67590" name="Picture 6" descr="C:\Users\Anne Watson\AppData\Local\Microsoft\Windows\Temporary Internet Files\Content.IE5\BY2J92E1\MP900427822[1].jpg"/>
          <p:cNvPicPr>
            <a:picLocks noChangeAspect="1" noChangeArrowheads="1"/>
          </p:cNvPicPr>
          <p:nvPr/>
        </p:nvPicPr>
        <p:blipFill>
          <a:blip r:embed="rId3" cstate="print"/>
          <a:srcRect/>
          <a:stretch>
            <a:fillRect/>
          </a:stretch>
        </p:blipFill>
        <p:spPr bwMode="auto">
          <a:xfrm>
            <a:off x="899592" y="3429000"/>
            <a:ext cx="3815621" cy="2542754"/>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Fractions: Year 1 pos and </a:t>
            </a:r>
            <a:r>
              <a:rPr lang="en-GB" dirty="0" err="1" smtClean="0"/>
              <a:t>ng</a:t>
            </a:r>
            <a:endParaRPr lang="en-GB" dirty="0"/>
          </a:p>
        </p:txBody>
      </p:sp>
      <p:sp>
        <p:nvSpPr>
          <p:cNvPr id="3" name="Content Placeholder 2"/>
          <p:cNvSpPr>
            <a:spLocks noGrp="1"/>
          </p:cNvSpPr>
          <p:nvPr>
            <p:ph idx="1"/>
          </p:nvPr>
        </p:nvSpPr>
        <p:spPr/>
        <p:txBody>
          <a:bodyPr>
            <a:normAutofit/>
          </a:bodyPr>
          <a:lstStyle/>
          <a:p>
            <a:r>
              <a:rPr lang="en-GB" dirty="0" smtClean="0"/>
              <a:t>... </a:t>
            </a:r>
            <a:r>
              <a:rPr lang="en-GB" dirty="0" smtClean="0">
                <a:solidFill>
                  <a:schemeClr val="tx1"/>
                </a:solidFill>
              </a:rPr>
              <a:t>equal parts of an object, shape or quantity</a:t>
            </a:r>
          </a:p>
          <a:p>
            <a:r>
              <a:rPr lang="en-GB" dirty="0" smtClean="0">
                <a:solidFill>
                  <a:schemeClr val="tx1"/>
                </a:solidFill>
              </a:rPr>
              <a:t>... 1/2 and 1/4 as operators on discrete and continuous quantities by solving problems using shapes, objects and quantities. </a:t>
            </a:r>
          </a:p>
          <a:p>
            <a:r>
              <a:rPr lang="en-GB" dirty="0" smtClean="0">
                <a:solidFill>
                  <a:schemeClr val="tx1"/>
                </a:solidFill>
              </a:rPr>
              <a:t>... equal sharing and grouping of sets of objects and to parts of an object, shape or quantity. measures, </a:t>
            </a:r>
          </a:p>
          <a:p>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Year 4 pos &amp; </a:t>
            </a:r>
            <a:r>
              <a:rPr lang="en-GB" dirty="0" err="1" smtClean="0"/>
              <a:t>ng</a:t>
            </a:r>
            <a:endParaRPr lang="en-GB" dirty="0"/>
          </a:p>
        </p:txBody>
      </p:sp>
      <p:sp>
        <p:nvSpPr>
          <p:cNvPr id="3" name="Content Placeholder 2"/>
          <p:cNvSpPr>
            <a:spLocks noGrp="1"/>
          </p:cNvSpPr>
          <p:nvPr>
            <p:ph idx="1"/>
          </p:nvPr>
        </p:nvSpPr>
        <p:spPr>
          <a:xfrm>
            <a:off x="304800" y="1268760"/>
            <a:ext cx="8686800" cy="5589240"/>
          </a:xfrm>
        </p:spPr>
        <p:txBody>
          <a:bodyPr>
            <a:normAutofit/>
          </a:bodyPr>
          <a:lstStyle/>
          <a:p>
            <a:r>
              <a:rPr lang="en-GB" dirty="0" smtClean="0">
                <a:solidFill>
                  <a:schemeClr val="tx1"/>
                </a:solidFill>
              </a:rPr>
              <a:t>fractions to divide quantities, including non-unit fractions where the answer is a whole number</a:t>
            </a:r>
          </a:p>
          <a:p>
            <a:r>
              <a:rPr lang="en-GB" dirty="0" smtClean="0">
                <a:solidFill>
                  <a:schemeClr val="tx1"/>
                </a:solidFill>
              </a:rPr>
              <a:t>use of the number line to connect fractions, numbers and measures.</a:t>
            </a:r>
          </a:p>
          <a:p>
            <a:r>
              <a:rPr lang="en-GB" dirty="0" smtClean="0">
                <a:solidFill>
                  <a:schemeClr val="tx1"/>
                </a:solidFill>
              </a:rPr>
              <a:t>relation between non-unit fractions and multiplication and division of quantities, with particular emphasis on tenths and hundredths.</a:t>
            </a:r>
          </a:p>
          <a:p>
            <a:r>
              <a:rPr lang="en-GB" dirty="0" smtClean="0">
                <a:solidFill>
                  <a:schemeClr val="tx1"/>
                </a:solidFill>
              </a:rPr>
              <a:t>associate fractions of a length, of a shape and as a representation of one whole or set of quantities. </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lvl="1"/>
            <a:r>
              <a:rPr lang="en-GB" b="1" dirty="0" smtClean="0"/>
              <a:t>reason mathematically </a:t>
            </a:r>
            <a:r>
              <a:rPr lang="en-GB" dirty="0" smtClean="0"/>
              <a:t>by following a line of enquiry, conjecturing relationships and generalisations, and developing an argument, justification or proof using mathematical language</a:t>
            </a:r>
          </a:p>
          <a:p>
            <a:pPr lvl="1"/>
            <a:r>
              <a:rPr lang="en-GB" dirty="0" smtClean="0"/>
              <a:t>can </a:t>
            </a:r>
            <a:r>
              <a:rPr lang="en-GB" b="1" dirty="0" smtClean="0"/>
              <a:t>solve problems </a:t>
            </a:r>
            <a:r>
              <a:rPr lang="en-GB" dirty="0" smtClean="0"/>
              <a:t>by applying their mathematics to a variety of routine and </a:t>
            </a:r>
            <a:r>
              <a:rPr lang="en-GB" dirty="0" err="1" smtClean="0"/>
              <a:t>nonroutine</a:t>
            </a:r>
            <a:r>
              <a:rPr lang="en-GB" dirty="0" smtClean="0"/>
              <a:t> problems with increasing sophistication, including breaking down problems into a series of simpler steps and persevering in seeking solutions.</a:t>
            </a:r>
          </a:p>
          <a:p>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Year 5 pos &amp; </a:t>
            </a:r>
            <a:r>
              <a:rPr lang="en-GB" dirty="0" err="1" smtClean="0"/>
              <a:t>ng</a:t>
            </a:r>
            <a:endParaRPr lang="en-GB" dirty="0"/>
          </a:p>
        </p:txBody>
      </p:sp>
      <p:sp>
        <p:nvSpPr>
          <p:cNvPr id="3" name="Content Placeholder 2"/>
          <p:cNvSpPr>
            <a:spLocks noGrp="1"/>
          </p:cNvSpPr>
          <p:nvPr>
            <p:ph idx="1"/>
          </p:nvPr>
        </p:nvSpPr>
        <p:spPr>
          <a:xfrm>
            <a:off x="179512" y="2060848"/>
            <a:ext cx="8686800" cy="5472608"/>
          </a:xfrm>
        </p:spPr>
        <p:txBody>
          <a:bodyPr>
            <a:normAutofit/>
          </a:bodyPr>
          <a:lstStyle/>
          <a:p>
            <a:r>
              <a:rPr lang="en-GB" dirty="0" smtClean="0">
                <a:solidFill>
                  <a:schemeClr val="tx1"/>
                </a:solidFill>
              </a:rPr>
              <a:t>scaling by simple fractions and problems involving simple rates .... supported by materials and diagrams.</a:t>
            </a:r>
          </a:p>
          <a:p>
            <a:pPr>
              <a:buNone/>
            </a:pPr>
            <a:endParaRPr lang="en-GB"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Year 3</a:t>
            </a:r>
            <a:endParaRPr lang="en-GB" dirty="0"/>
          </a:p>
        </p:txBody>
      </p:sp>
      <p:sp>
        <p:nvSpPr>
          <p:cNvPr id="3" name="Content Placeholder 2"/>
          <p:cNvSpPr>
            <a:spLocks noGrp="1"/>
          </p:cNvSpPr>
          <p:nvPr>
            <p:ph idx="1"/>
          </p:nvPr>
        </p:nvSpPr>
        <p:spPr>
          <a:xfrm>
            <a:off x="304800" y="1484784"/>
            <a:ext cx="8686800" cy="4595341"/>
          </a:xfrm>
        </p:spPr>
        <p:txBody>
          <a:bodyPr>
            <a:normAutofit/>
          </a:bodyPr>
          <a:lstStyle/>
          <a:p>
            <a:r>
              <a:rPr lang="en-GB" dirty="0" smtClean="0">
                <a:solidFill>
                  <a:schemeClr val="tx1"/>
                </a:solidFill>
              </a:rPr>
              <a:t>integer scaling problems</a:t>
            </a:r>
          </a:p>
          <a:p>
            <a:r>
              <a:rPr lang="en-GB" dirty="0" smtClean="0">
                <a:solidFill>
                  <a:schemeClr val="tx1"/>
                </a:solidFill>
              </a:rPr>
              <a:t>scaled bar charts and pictograms and tables.</a:t>
            </a:r>
          </a:p>
          <a:p>
            <a:r>
              <a:rPr lang="en-GB" dirty="0" smtClean="0">
                <a:solidFill>
                  <a:schemeClr val="tx1"/>
                </a:solidFill>
              </a:rPr>
              <a:t>measuring and scaling contexts</a:t>
            </a:r>
          </a:p>
          <a:p>
            <a:r>
              <a:rPr lang="en-GB" dirty="0" smtClean="0">
                <a:solidFill>
                  <a:schemeClr val="tx1"/>
                </a:solidFill>
              </a:rPr>
              <a:t>comparison of measures should also include simple scaling </a:t>
            </a:r>
          </a:p>
          <a:p>
            <a:r>
              <a:rPr lang="en-GB" dirty="0" smtClean="0">
                <a:solidFill>
                  <a:schemeClr val="tx1"/>
                </a:solidFill>
              </a:rPr>
              <a:t>range of scales in their representations.</a:t>
            </a:r>
          </a:p>
          <a:p>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Year 5</a:t>
            </a:r>
            <a:endParaRPr lang="en-GB" dirty="0"/>
          </a:p>
        </p:txBody>
      </p:sp>
      <p:sp>
        <p:nvSpPr>
          <p:cNvPr id="3" name="Content Placeholder 2"/>
          <p:cNvSpPr>
            <a:spLocks noGrp="1"/>
          </p:cNvSpPr>
          <p:nvPr>
            <p:ph idx="1"/>
          </p:nvPr>
        </p:nvSpPr>
        <p:spPr/>
        <p:txBody>
          <a:bodyPr>
            <a:normAutofit/>
          </a:bodyPr>
          <a:lstStyle/>
          <a:p>
            <a:r>
              <a:rPr lang="en-GB" dirty="0" smtClean="0">
                <a:solidFill>
                  <a:schemeClr val="tx1"/>
                </a:solidFill>
              </a:rPr>
              <a:t>scaling by simple fractions</a:t>
            </a:r>
          </a:p>
          <a:p>
            <a:pPr>
              <a:buNone/>
            </a:pPr>
            <a:endParaRPr lang="en-GB" dirty="0" smtClean="0">
              <a:solidFill>
                <a:schemeClr val="tx1"/>
              </a:solidFill>
            </a:endParaRPr>
          </a:p>
          <a:p>
            <a:r>
              <a:rPr lang="en-GB" dirty="0" smtClean="0">
                <a:solidFill>
                  <a:schemeClr val="tx1"/>
                </a:solidFill>
              </a:rPr>
              <a:t>scaling by simple fractions, multiplying and dividing by powers of 10 in scale drawings</a:t>
            </a:r>
            <a:endParaRPr lang="en-GB" dirty="0">
              <a:solidFill>
                <a:schemeClr val="tx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Creates a need to ...</a:t>
            </a:r>
            <a:endParaRPr lang="en-GB" dirty="0"/>
          </a:p>
        </p:txBody>
      </p:sp>
      <p:sp>
        <p:nvSpPr>
          <p:cNvPr id="3" name="Content Placeholder 2"/>
          <p:cNvSpPr>
            <a:spLocks noGrp="1"/>
          </p:cNvSpPr>
          <p:nvPr>
            <p:ph idx="1"/>
          </p:nvPr>
        </p:nvSpPr>
        <p:spPr/>
        <p:txBody>
          <a:bodyPr/>
          <a:lstStyle/>
          <a:p>
            <a:r>
              <a:rPr lang="en-GB" dirty="0" smtClean="0"/>
              <a:t>Work with colleagues to devise a continuous whole-school approach</a:t>
            </a:r>
            <a:endParaRPr lang="en-GB"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Algebra: battle of x</a:t>
            </a:r>
            <a:endParaRPr lang="en-GB" dirty="0"/>
          </a:p>
        </p:txBody>
      </p:sp>
      <p:sp>
        <p:nvSpPr>
          <p:cNvPr id="3" name="Content Placeholder 2"/>
          <p:cNvSpPr>
            <a:spLocks noGrp="1"/>
          </p:cNvSpPr>
          <p:nvPr>
            <p:ph idx="1"/>
          </p:nvPr>
        </p:nvSpPr>
        <p:spPr/>
        <p:txBody>
          <a:bodyPr/>
          <a:lstStyle/>
          <a:p>
            <a:r>
              <a:rPr lang="en-GB" dirty="0" smtClean="0"/>
              <a:t>Expressing </a:t>
            </a:r>
            <a:r>
              <a:rPr lang="en-GB" dirty="0" smtClean="0">
                <a:solidFill>
                  <a:schemeClr val="tx1"/>
                </a:solidFill>
              </a:rPr>
              <a:t>mathematical situations that they already understand</a:t>
            </a:r>
            <a:endParaRPr lang="en-GB"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Algebra (year 6) guidance</a:t>
            </a:r>
            <a:endParaRPr lang="en-US" dirty="0"/>
          </a:p>
        </p:txBody>
      </p:sp>
      <p:sp>
        <p:nvSpPr>
          <p:cNvPr id="3" name="Content Placeholder 2"/>
          <p:cNvSpPr>
            <a:spLocks noGrp="1"/>
          </p:cNvSpPr>
          <p:nvPr>
            <p:ph sz="half" idx="1"/>
          </p:nvPr>
        </p:nvSpPr>
        <p:spPr>
          <a:xfrm>
            <a:off x="179512" y="1340768"/>
            <a:ext cx="4032448" cy="5328592"/>
          </a:xfrm>
        </p:spPr>
        <p:txBody>
          <a:bodyPr>
            <a:normAutofit fontScale="55000" lnSpcReduction="20000"/>
          </a:bodyPr>
          <a:lstStyle/>
          <a:p>
            <a:pPr>
              <a:buNone/>
            </a:pPr>
            <a:endParaRPr lang="en-US" dirty="0"/>
          </a:p>
          <a:p>
            <a:endParaRPr lang="en-US" dirty="0"/>
          </a:p>
        </p:txBody>
      </p:sp>
      <p:sp>
        <p:nvSpPr>
          <p:cNvPr id="4" name="Content Placeholder 3"/>
          <p:cNvSpPr>
            <a:spLocks noGrp="1"/>
          </p:cNvSpPr>
          <p:nvPr>
            <p:ph sz="half" idx="2"/>
          </p:nvPr>
        </p:nvSpPr>
        <p:spPr>
          <a:xfrm>
            <a:off x="467544" y="1340768"/>
            <a:ext cx="8424936" cy="5517232"/>
          </a:xfrm>
        </p:spPr>
        <p:txBody>
          <a:bodyPr>
            <a:normAutofit fontScale="55000" lnSpcReduction="20000"/>
          </a:bodyPr>
          <a:lstStyle/>
          <a:p>
            <a:r>
              <a:rPr lang="en-GB" sz="5900" dirty="0" smtClean="0"/>
              <a:t>... symbols </a:t>
            </a:r>
            <a:r>
              <a:rPr lang="en-GB" sz="5900" dirty="0"/>
              <a:t>and letters to represent variables and unknowns in</a:t>
            </a:r>
            <a:r>
              <a:rPr lang="en-GB" sz="5900" dirty="0">
                <a:solidFill>
                  <a:srgbClr val="FF0000"/>
                </a:solidFill>
              </a:rPr>
              <a:t> </a:t>
            </a:r>
            <a:r>
              <a:rPr lang="en-GB" sz="5900" dirty="0">
                <a:solidFill>
                  <a:schemeClr val="tx1"/>
                </a:solidFill>
              </a:rPr>
              <a:t>mathematical situations that they already understand, </a:t>
            </a:r>
            <a:r>
              <a:rPr lang="en-GB" sz="5900" dirty="0"/>
              <a:t>such as: </a:t>
            </a:r>
          </a:p>
          <a:p>
            <a:pPr lvl="1"/>
            <a:r>
              <a:rPr lang="en-GB" sz="5500" dirty="0" smtClean="0"/>
              <a:t>missing </a:t>
            </a:r>
            <a:r>
              <a:rPr lang="en-GB" sz="5500" dirty="0"/>
              <a:t>n</a:t>
            </a:r>
            <a:r>
              <a:rPr lang="en-GB" sz="5500" dirty="0" smtClean="0"/>
              <a:t>umbers</a:t>
            </a:r>
            <a:r>
              <a:rPr lang="en-GB" sz="5500" dirty="0"/>
              <a:t>, lengths, coordinates and angles </a:t>
            </a:r>
          </a:p>
          <a:p>
            <a:pPr lvl="1"/>
            <a:r>
              <a:rPr lang="en-GB" sz="5500" dirty="0" smtClean="0"/>
              <a:t>formulae </a:t>
            </a:r>
            <a:r>
              <a:rPr lang="en-GB" sz="5500" dirty="0"/>
              <a:t>in mathematics and science </a:t>
            </a:r>
          </a:p>
          <a:p>
            <a:pPr lvl="1"/>
            <a:r>
              <a:rPr lang="en-GB" sz="5500" dirty="0" smtClean="0"/>
              <a:t>arithmetical </a:t>
            </a:r>
            <a:r>
              <a:rPr lang="en-GB" sz="5500" dirty="0"/>
              <a:t>rules (e.g. </a:t>
            </a:r>
            <a:r>
              <a:rPr lang="en-GB" sz="5500" dirty="0" err="1" smtClean="0"/>
              <a:t>a+b</a:t>
            </a:r>
            <a:r>
              <a:rPr lang="en-GB" sz="5500" dirty="0" smtClean="0"/>
              <a:t> </a:t>
            </a:r>
            <a:r>
              <a:rPr lang="en-GB" sz="5500" dirty="0"/>
              <a:t>= </a:t>
            </a:r>
            <a:r>
              <a:rPr lang="en-GB" sz="5500" dirty="0" err="1" smtClean="0"/>
              <a:t>b+a</a:t>
            </a:r>
            <a:r>
              <a:rPr lang="en-GB" sz="5500" dirty="0"/>
              <a:t>) </a:t>
            </a:r>
          </a:p>
          <a:p>
            <a:pPr lvl="1"/>
            <a:r>
              <a:rPr lang="en-US" sz="5500" dirty="0" err="1" smtClean="0"/>
              <a:t>generalisations</a:t>
            </a:r>
            <a:r>
              <a:rPr lang="en-US" sz="5500" dirty="0" smtClean="0"/>
              <a:t> </a:t>
            </a:r>
            <a:r>
              <a:rPr lang="en-US" sz="5500" dirty="0"/>
              <a:t>of number patterns </a:t>
            </a:r>
          </a:p>
          <a:p>
            <a:pPr lvl="1"/>
            <a:r>
              <a:rPr lang="en-GB" sz="5500" dirty="0" smtClean="0"/>
              <a:t>number </a:t>
            </a:r>
            <a:r>
              <a:rPr lang="en-GB" sz="5500" dirty="0"/>
              <a:t>puzzles (e.g. what two numbers can add up to). </a:t>
            </a:r>
          </a:p>
          <a:p>
            <a:pPr>
              <a:buNone/>
            </a:pPr>
            <a:r>
              <a:rPr lang="en-US" dirty="0"/>
              <a:t>	</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quick search for hidden algebra</a:t>
            </a:r>
            <a:endParaRPr lang="en-GB" dirty="0"/>
          </a:p>
        </p:txBody>
      </p:sp>
      <p:sp>
        <p:nvSpPr>
          <p:cNvPr id="3" name="Content Placeholder 2"/>
          <p:cNvSpPr>
            <a:spLocks noGrp="1"/>
          </p:cNvSpPr>
          <p:nvPr>
            <p:ph idx="1"/>
          </p:nvPr>
        </p:nvSpPr>
        <p:spPr>
          <a:xfrm>
            <a:off x="251520" y="1268760"/>
            <a:ext cx="8686800" cy="5328592"/>
          </a:xfrm>
        </p:spPr>
        <p:txBody>
          <a:bodyPr>
            <a:normAutofit fontScale="85000" lnSpcReduction="20000"/>
          </a:bodyPr>
          <a:lstStyle/>
          <a:p>
            <a:r>
              <a:rPr lang="en-GB" dirty="0" smtClean="0"/>
              <a:t>patterns in the number system; repeating patterns with objects and with shapes..</a:t>
            </a:r>
          </a:p>
          <a:p>
            <a:r>
              <a:rPr lang="en-GB" dirty="0" smtClean="0"/>
              <a:t>several forms (e.g. 9 + 7 = 16; 16 – 7 = 9; 7 = 16 - 9)</a:t>
            </a:r>
          </a:p>
          <a:p>
            <a:r>
              <a:rPr lang="en-GB" dirty="0" smtClean="0"/>
              <a:t>proper use of equals sign. </a:t>
            </a:r>
          </a:p>
          <a:p>
            <a:r>
              <a:rPr lang="en-GB" dirty="0" smtClean="0"/>
              <a:t>addition and subtraction as related operations; the effect of adding or subtracting zero. </a:t>
            </a:r>
          </a:p>
          <a:p>
            <a:r>
              <a:rPr lang="en-GB" dirty="0" err="1" smtClean="0"/>
              <a:t>commutativity</a:t>
            </a:r>
            <a:r>
              <a:rPr lang="en-GB" dirty="0" smtClean="0"/>
              <a:t> and </a:t>
            </a:r>
            <a:r>
              <a:rPr lang="en-GB" dirty="0" err="1" smtClean="0"/>
              <a:t>associativity</a:t>
            </a:r>
            <a:r>
              <a:rPr lang="en-GB" dirty="0" smtClean="0"/>
              <a:t> of addition (e.g. 1+3+5=3+1+5 etc.)</a:t>
            </a:r>
          </a:p>
          <a:p>
            <a:r>
              <a:rPr lang="en-GB" dirty="0" smtClean="0"/>
              <a:t>inverse relations (e.g. 4 × 5 = 20 and 20 ÷ 5 = 4).</a:t>
            </a:r>
          </a:p>
          <a:p>
            <a:r>
              <a:rPr lang="en-GB" dirty="0" smtClean="0"/>
              <a:t>associative law (2 × 3) × 4 = 2 × (3 × 4)). </a:t>
            </a:r>
          </a:p>
          <a:p>
            <a:r>
              <a:rPr lang="en-GB" dirty="0" smtClean="0"/>
              <a:t>distributive law 39 × 7 = 30 × 7 + 9 × 7 can be expressed as a(b + c) = </a:t>
            </a:r>
            <a:r>
              <a:rPr lang="en-GB" dirty="0" err="1" smtClean="0"/>
              <a:t>ab</a:t>
            </a:r>
            <a:r>
              <a:rPr lang="en-GB" dirty="0" smtClean="0"/>
              <a:t> + ac </a:t>
            </a:r>
          </a:p>
          <a:p>
            <a:r>
              <a:rPr lang="en-GB" dirty="0" smtClean="0"/>
              <a:t>brackets; for example, 2 + 1 x 3 = 5 and (2 + 1) x 3 = 9</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Creates a need to ...</a:t>
            </a:r>
            <a:endParaRPr lang="en-GB" dirty="0"/>
          </a:p>
        </p:txBody>
      </p:sp>
      <p:sp>
        <p:nvSpPr>
          <p:cNvPr id="3" name="Content Placeholder 2"/>
          <p:cNvSpPr>
            <a:spLocks noGrp="1"/>
          </p:cNvSpPr>
          <p:nvPr>
            <p:ph idx="1"/>
          </p:nvPr>
        </p:nvSpPr>
        <p:spPr/>
        <p:txBody>
          <a:bodyPr/>
          <a:lstStyle/>
          <a:p>
            <a:r>
              <a:rPr lang="en-GB" dirty="0" smtClean="0"/>
              <a:t>Work with colleagues to devise a continuous whole-school approach</a:t>
            </a:r>
            <a:endParaRPr lang="en-GB"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planning tasks:</a:t>
            </a:r>
            <a:endParaRPr lang="en-GB" dirty="0"/>
          </a:p>
        </p:txBody>
      </p:sp>
      <p:sp>
        <p:nvSpPr>
          <p:cNvPr id="3" name="Content Placeholder 2"/>
          <p:cNvSpPr>
            <a:spLocks noGrp="1"/>
          </p:cNvSpPr>
          <p:nvPr>
            <p:ph idx="1"/>
          </p:nvPr>
        </p:nvSpPr>
        <p:spPr>
          <a:xfrm>
            <a:off x="304800" y="1340768"/>
            <a:ext cx="8686800" cy="5328592"/>
          </a:xfrm>
        </p:spPr>
        <p:txBody>
          <a:bodyPr>
            <a:normAutofit/>
          </a:bodyPr>
          <a:lstStyle/>
          <a:p>
            <a:r>
              <a:rPr lang="en-GB" dirty="0" smtClean="0"/>
              <a:t>Opportunities for re-</a:t>
            </a:r>
            <a:r>
              <a:rPr lang="en-GB" dirty="0" err="1" smtClean="0"/>
              <a:t>professionalisation</a:t>
            </a:r>
            <a:endParaRPr lang="en-GB" dirty="0" smtClean="0"/>
          </a:p>
          <a:p>
            <a:r>
              <a:rPr lang="en-GB" dirty="0" smtClean="0"/>
              <a:t>Need for working together across years</a:t>
            </a:r>
          </a:p>
          <a:p>
            <a:r>
              <a:rPr lang="en-GB" dirty="0" smtClean="0"/>
              <a:t>Development of teacher knowledge:</a:t>
            </a:r>
          </a:p>
          <a:p>
            <a:pPr lvl="1"/>
            <a:r>
              <a:rPr lang="en-GB" dirty="0" smtClean="0"/>
              <a:t>multiplicative reasoning throughout primary (including fractions and scaling)</a:t>
            </a:r>
          </a:p>
          <a:p>
            <a:pPr lvl="1"/>
            <a:r>
              <a:rPr lang="en-GB" dirty="0" smtClean="0"/>
              <a:t>algebra as expressing relations)</a:t>
            </a:r>
          </a:p>
          <a:p>
            <a:r>
              <a:rPr lang="en-GB" dirty="0" smtClean="0"/>
              <a:t>Ensuring the development of problem-solving and reasoning</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 solving – three kinds</a:t>
            </a:r>
            <a:endParaRPr lang="en-GB" dirty="0"/>
          </a:p>
        </p:txBody>
      </p:sp>
      <p:sp>
        <p:nvSpPr>
          <p:cNvPr id="3" name="Content Placeholder 2"/>
          <p:cNvSpPr>
            <a:spLocks noGrp="1"/>
          </p:cNvSpPr>
          <p:nvPr>
            <p:ph idx="1"/>
          </p:nvPr>
        </p:nvSpPr>
        <p:spPr>
          <a:xfrm>
            <a:off x="457200" y="1412776"/>
            <a:ext cx="8686800" cy="5184576"/>
          </a:xfrm>
        </p:spPr>
        <p:txBody>
          <a:bodyPr>
            <a:normAutofit/>
          </a:bodyPr>
          <a:lstStyle/>
          <a:p>
            <a:r>
              <a:rPr lang="en-GB" sz="2800" dirty="0" smtClean="0"/>
              <a:t>Having been subtracting numbers for three lessons, children are then asked: ‘If I have 13 sweets and eat 8 of them, how many do I have left over?’</a:t>
            </a:r>
          </a:p>
          <a:p>
            <a:r>
              <a:rPr lang="en-GB" sz="2800" dirty="0" smtClean="0"/>
              <a:t>A question has arisen in a discussion about journeys to and from school: ‘Mel and Molly walk home together but Molly has an extra bit to walk after they get to Mel’s house; it takes Molly 13 minutes to walk home and Mel 8 minutes.  For how many minutes is Molly walking on her own?’</a:t>
            </a:r>
          </a:p>
          <a:p>
            <a:r>
              <a:rPr lang="en-GB" sz="2800" dirty="0" smtClean="0"/>
              <a:t>If two numbers add to make 13, and one of them is 8, how can we find the other?</a:t>
            </a:r>
          </a:p>
          <a:p>
            <a:endParaRPr lang="en-GB"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Opportunities for Problem-solving hidden in The blurb</a:t>
            </a:r>
            <a:endParaRPr lang="en-GB" dirty="0"/>
          </a:p>
        </p:txBody>
      </p:sp>
      <p:sp>
        <p:nvSpPr>
          <p:cNvPr id="6" name="Content Placeholder 5"/>
          <p:cNvSpPr>
            <a:spLocks noGrp="1"/>
          </p:cNvSpPr>
          <p:nvPr>
            <p:ph idx="1"/>
          </p:nvPr>
        </p:nvSpPr>
        <p:spPr>
          <a:xfrm>
            <a:off x="304800" y="1554162"/>
            <a:ext cx="8686800" cy="5115198"/>
          </a:xfrm>
        </p:spPr>
        <p:txBody>
          <a:bodyPr>
            <a:normAutofit fontScale="85000" lnSpcReduction="20000"/>
          </a:bodyPr>
          <a:lstStyle/>
          <a:p>
            <a:r>
              <a:rPr lang="en-GB" dirty="0" smtClean="0"/>
              <a:t>... working with numerals, words and the 4 operations, including with practical resources [for example, concrete objects and measuring tools].</a:t>
            </a:r>
          </a:p>
          <a:p>
            <a:r>
              <a:rPr lang="en-GB" dirty="0" smtClean="0"/>
              <a:t>... a range of measures to describe and compare different quantities</a:t>
            </a:r>
          </a:p>
          <a:p>
            <a:r>
              <a:rPr lang="en-GB" dirty="0" smtClean="0"/>
              <a:t>... solve a range of problems ... make connections between measure and number</a:t>
            </a:r>
          </a:p>
          <a:p>
            <a:r>
              <a:rPr lang="en-GB" dirty="0" smtClean="0"/>
              <a:t>... develop the connections ... between multiplication and division with fractions, decimals, percentages and ratio.</a:t>
            </a:r>
          </a:p>
          <a:p>
            <a:r>
              <a:rPr lang="en-GB" dirty="0" smtClean="0"/>
              <a:t>... solve a wider range of problems, including increasingly complex properties of numbers and arithmetic, and problems demanding efficient written and mental methods of calculation.</a:t>
            </a:r>
          </a:p>
          <a:p>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Problem solving explicit in the pos</a:t>
            </a:r>
            <a:endParaRPr lang="en-GB" dirty="0"/>
          </a:p>
        </p:txBody>
      </p:sp>
      <p:sp>
        <p:nvSpPr>
          <p:cNvPr id="3" name="Content Placeholder 2"/>
          <p:cNvSpPr>
            <a:spLocks noGrp="1"/>
          </p:cNvSpPr>
          <p:nvPr>
            <p:ph idx="1"/>
          </p:nvPr>
        </p:nvSpPr>
        <p:spPr>
          <a:xfrm>
            <a:off x="323528" y="1412776"/>
            <a:ext cx="8820472" cy="5115198"/>
          </a:xfrm>
        </p:spPr>
        <p:txBody>
          <a:bodyPr>
            <a:normAutofit/>
          </a:bodyPr>
          <a:lstStyle/>
          <a:p>
            <a:r>
              <a:rPr lang="en-GB" dirty="0" smtClean="0"/>
              <a:t>Many statements saying ‘solve problems’</a:t>
            </a:r>
          </a:p>
          <a:p>
            <a:r>
              <a:rPr lang="en-GB" dirty="0" smtClean="0"/>
              <a:t>Year 3:  Correspondence problems: “solve problems, including ... correspondence problems in which n objects are connected to m objects”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news</a:t>
            </a:r>
            <a:endParaRPr lang="en-GB" dirty="0"/>
          </a:p>
        </p:txBody>
      </p:sp>
      <p:sp>
        <p:nvSpPr>
          <p:cNvPr id="3" name="Content Placeholder 2"/>
          <p:cNvSpPr>
            <a:spLocks noGrp="1"/>
          </p:cNvSpPr>
          <p:nvPr>
            <p:ph idx="1"/>
          </p:nvPr>
        </p:nvSpPr>
        <p:spPr/>
        <p:txBody>
          <a:bodyPr/>
          <a:lstStyle/>
          <a:p>
            <a:r>
              <a:rPr lang="en-GB" dirty="0" smtClean="0"/>
              <a:t>Same expectations for everyone – better teaching or more teaching</a:t>
            </a:r>
          </a:p>
          <a:p>
            <a:r>
              <a:rPr lang="en-GB" dirty="0" smtClean="0"/>
              <a:t>Some arithmetic appears earlier – higher expectations</a:t>
            </a:r>
          </a:p>
          <a:p>
            <a:r>
              <a:rPr lang="en-GB" dirty="0" smtClean="0"/>
              <a:t>More emphasis on multiplicative reasoning</a:t>
            </a:r>
          </a:p>
          <a:p>
            <a:r>
              <a:rPr lang="en-GB" dirty="0" smtClean="0"/>
              <a:t>All to be ‘secondary ready’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Sad news</a:t>
            </a:r>
            <a:endParaRPr lang="en-US" dirty="0"/>
          </a:p>
        </p:txBody>
      </p:sp>
      <p:sp>
        <p:nvSpPr>
          <p:cNvPr id="3" name="Content Placeholder 2"/>
          <p:cNvSpPr>
            <a:spLocks noGrp="1"/>
          </p:cNvSpPr>
          <p:nvPr>
            <p:ph idx="1"/>
          </p:nvPr>
        </p:nvSpPr>
        <p:spPr>
          <a:xfrm>
            <a:off x="457200" y="1556792"/>
            <a:ext cx="8686800" cy="4525963"/>
          </a:xfrm>
        </p:spPr>
        <p:txBody>
          <a:bodyPr>
            <a:normAutofit/>
          </a:bodyPr>
          <a:lstStyle/>
          <a:p>
            <a:r>
              <a:rPr lang="en-GB" dirty="0" smtClean="0">
                <a:solidFill>
                  <a:schemeClr val="tx1"/>
                </a:solidFill>
              </a:rPr>
              <a:t>Times tables up to 12 - but in a sensible order</a:t>
            </a:r>
          </a:p>
          <a:p>
            <a:r>
              <a:rPr lang="en-GB" dirty="0" smtClean="0">
                <a:solidFill>
                  <a:schemeClr val="tx1"/>
                </a:solidFill>
              </a:rPr>
              <a:t>Long division for all in year 6 (testing?)</a:t>
            </a:r>
          </a:p>
          <a:p>
            <a:r>
              <a:rPr lang="en-GB" dirty="0" smtClean="0">
                <a:solidFill>
                  <a:schemeClr val="tx1"/>
                </a:solidFill>
              </a:rPr>
              <a:t>Addition and subtraction of fractions for all</a:t>
            </a:r>
          </a:p>
          <a:p>
            <a:r>
              <a:rPr lang="en-GB" dirty="0" smtClean="0">
                <a:solidFill>
                  <a:schemeClr val="tx1"/>
                </a:solidFill>
              </a:rPr>
              <a:t>Roman numerals up to reading dates</a:t>
            </a:r>
          </a:p>
          <a:p>
            <a:r>
              <a:rPr lang="en-GB" dirty="0" smtClean="0">
                <a:solidFill>
                  <a:schemeClr val="tx1"/>
                </a:solidFill>
              </a:rPr>
              <a:t>‘Knowing and doing’  POS</a:t>
            </a:r>
          </a:p>
          <a:p>
            <a:r>
              <a:rPr lang="en-GB" dirty="0" smtClean="0"/>
              <a:t>Aim towards formal column methods</a:t>
            </a:r>
            <a:endParaRPr lang="en-GB" dirty="0" smtClean="0">
              <a:solidFill>
                <a:schemeClr val="tx1"/>
              </a:solidFill>
            </a:endParaRPr>
          </a:p>
          <a:p>
            <a:r>
              <a:rPr lang="en-GB" dirty="0" smtClean="0">
                <a:solidFill>
                  <a:schemeClr val="tx1"/>
                </a:solidFill>
              </a:rPr>
              <a:t>The appendix</a:t>
            </a:r>
          </a:p>
          <a:p>
            <a:endParaRPr lang="en-GB"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543</TotalTime>
  <Words>1240</Words>
  <Application>Microsoft Office PowerPoint</Application>
  <PresentationFormat>On-screen Show (4:3)</PresentationFormat>
  <Paragraphs>150</Paragraphs>
  <Slides>48</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Trek</vt:lpstr>
      <vt:lpstr>Equation</vt:lpstr>
      <vt:lpstr>making sense of The primary NC</vt:lpstr>
      <vt:lpstr>Key features</vt:lpstr>
      <vt:lpstr>aims</vt:lpstr>
      <vt:lpstr>Slide 4</vt:lpstr>
      <vt:lpstr>Problem solving – three kinds</vt:lpstr>
      <vt:lpstr>Opportunities for Problem-solving hidden in The blurb</vt:lpstr>
      <vt:lpstr>Problem solving explicit in the pos</vt:lpstr>
      <vt:lpstr>other news</vt:lpstr>
      <vt:lpstr>Sad news</vt:lpstr>
      <vt:lpstr>better news</vt:lpstr>
      <vt:lpstr>A look at arithmetic</vt:lpstr>
      <vt:lpstr>Relationships between materials and concepts</vt:lpstr>
      <vt:lpstr>Slide 13</vt:lpstr>
      <vt:lpstr>Slide 14</vt:lpstr>
      <vt:lpstr>Slide 15</vt:lpstr>
      <vt:lpstr>Slide 16</vt:lpstr>
      <vt:lpstr>Slide 17</vt:lpstr>
      <vt:lpstr>Slide 18</vt:lpstr>
      <vt:lpstr>Slide 19</vt:lpstr>
      <vt:lpstr>Slide 20</vt:lpstr>
      <vt:lpstr>Relationships between materials and concepts: division</vt:lpstr>
      <vt:lpstr>Slide 22</vt:lpstr>
      <vt:lpstr>Slide 23</vt:lpstr>
      <vt:lpstr>Slide 24</vt:lpstr>
      <vt:lpstr>Slide 25</vt:lpstr>
      <vt:lpstr>Slide 26</vt:lpstr>
      <vt:lpstr>Slide 27</vt:lpstr>
      <vt:lpstr>Slide 28</vt:lpstr>
      <vt:lpstr>Slide 29</vt:lpstr>
      <vt:lpstr>Slide 30</vt:lpstr>
      <vt:lpstr>Slide 31</vt:lpstr>
      <vt:lpstr>Learning arithmetic</vt:lpstr>
      <vt:lpstr>Correspondence</vt:lpstr>
      <vt:lpstr>Slide 34</vt:lpstr>
      <vt:lpstr>Slide 35</vt:lpstr>
      <vt:lpstr>Slide 36</vt:lpstr>
      <vt:lpstr>Slide 37</vt:lpstr>
      <vt:lpstr>Fractions: Year 1 pos and ng</vt:lpstr>
      <vt:lpstr>Year 4 pos &amp; ng</vt:lpstr>
      <vt:lpstr>Year 5 pos &amp; ng</vt:lpstr>
      <vt:lpstr>Year 3</vt:lpstr>
      <vt:lpstr>Year 5</vt:lpstr>
      <vt:lpstr>Creates a need to ...</vt:lpstr>
      <vt:lpstr>Algebra: battle of x</vt:lpstr>
      <vt:lpstr>Algebra (year 6) guidance</vt:lpstr>
      <vt:lpstr>A quick search for hidden algebra</vt:lpstr>
      <vt:lpstr>Creates a need to ...</vt:lpstr>
      <vt:lpstr>planning tasks: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sense of the draft primary NC</dc:title>
  <dc:creator>AnneW</dc:creator>
  <cp:lastModifiedBy>Anne Watson</cp:lastModifiedBy>
  <cp:revision>20</cp:revision>
  <dcterms:created xsi:type="dcterms:W3CDTF">2013-02-25T12:53:43Z</dcterms:created>
  <dcterms:modified xsi:type="dcterms:W3CDTF">2015-10-31T08:03:50Z</dcterms:modified>
</cp:coreProperties>
</file>