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25" r:id="rId4"/>
    <p:sldId id="266" r:id="rId5"/>
    <p:sldId id="307" r:id="rId6"/>
    <p:sldId id="267" r:id="rId7"/>
    <p:sldId id="268" r:id="rId8"/>
    <p:sldId id="337" r:id="rId9"/>
    <p:sldId id="338" r:id="rId10"/>
    <p:sldId id="342" r:id="rId11"/>
    <p:sldId id="269" r:id="rId12"/>
    <p:sldId id="270" r:id="rId13"/>
    <p:sldId id="324" r:id="rId14"/>
    <p:sldId id="320" r:id="rId15"/>
    <p:sldId id="340" r:id="rId16"/>
    <p:sldId id="263" r:id="rId17"/>
    <p:sldId id="318" r:id="rId18"/>
    <p:sldId id="341" r:id="rId19"/>
    <p:sldId id="343" r:id="rId20"/>
    <p:sldId id="328" r:id="rId21"/>
    <p:sldId id="333" r:id="rId22"/>
    <p:sldId id="334" r:id="rId23"/>
    <p:sldId id="335" r:id="rId24"/>
    <p:sldId id="336" r:id="rId25"/>
    <p:sldId id="279" r:id="rId26"/>
    <p:sldId id="323" r:id="rId27"/>
    <p:sldId id="278" r:id="rId28"/>
    <p:sldId id="288" r:id="rId29"/>
    <p:sldId id="329" r:id="rId30"/>
    <p:sldId id="330" r:id="rId31"/>
    <p:sldId id="310" r:id="rId32"/>
    <p:sldId id="303" r:id="rId33"/>
    <p:sldId id="304" r:id="rId34"/>
    <p:sldId id="305" r:id="rId35"/>
    <p:sldId id="277" r:id="rId36"/>
    <p:sldId id="280" r:id="rId37"/>
    <p:sldId id="286" r:id="rId38"/>
    <p:sldId id="287" r:id="rId39"/>
    <p:sldId id="322" r:id="rId40"/>
    <p:sldId id="319" r:id="rId41"/>
    <p:sldId id="282" r:id="rId42"/>
    <p:sldId id="291" r:id="rId43"/>
    <p:sldId id="292" r:id="rId44"/>
    <p:sldId id="293" r:id="rId45"/>
    <p:sldId id="294" r:id="rId46"/>
    <p:sldId id="272" r:id="rId47"/>
    <p:sldId id="295" r:id="rId48"/>
    <p:sldId id="29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800000"/>
    <a:srgbClr val="1E00FF"/>
    <a:srgbClr val="9F734D"/>
    <a:srgbClr val="B78762"/>
    <a:srgbClr val="800080"/>
    <a:srgbClr val="FFFAD8"/>
    <a:srgbClr val="FFF2DF"/>
    <a:srgbClr val="FFFCEB"/>
    <a:srgbClr val="FFFBEB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73" autoAdjust="0"/>
    <p:restoredTop sz="80144" autoAdjust="0"/>
  </p:normalViewPr>
  <p:slideViewPr>
    <p:cSldViewPr>
      <p:cViewPr>
        <p:scale>
          <a:sx n="100" d="100"/>
          <a:sy n="100" d="100"/>
        </p:scale>
        <p:origin x="208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4.xml"/><Relationship Id="rId20" Type="http://schemas.openxmlformats.org/officeDocument/2006/relationships/slide" Target="slides/slide35.xml"/><Relationship Id="rId21" Type="http://schemas.openxmlformats.org/officeDocument/2006/relationships/slide" Target="slides/slide36.xml"/><Relationship Id="rId22" Type="http://schemas.openxmlformats.org/officeDocument/2006/relationships/slide" Target="slides/slide37.xml"/><Relationship Id="rId23" Type="http://schemas.openxmlformats.org/officeDocument/2006/relationships/slide" Target="slides/slide38.xml"/><Relationship Id="rId24" Type="http://schemas.openxmlformats.org/officeDocument/2006/relationships/slide" Target="slides/slide40.xml"/><Relationship Id="rId25" Type="http://schemas.openxmlformats.org/officeDocument/2006/relationships/slide" Target="slides/slide41.xml"/><Relationship Id="rId26" Type="http://schemas.openxmlformats.org/officeDocument/2006/relationships/slide" Target="slides/slide42.xml"/><Relationship Id="rId27" Type="http://schemas.openxmlformats.org/officeDocument/2006/relationships/slide" Target="slides/slide43.xml"/><Relationship Id="rId28" Type="http://schemas.openxmlformats.org/officeDocument/2006/relationships/slide" Target="slides/slide44.xml"/><Relationship Id="rId29" Type="http://schemas.openxmlformats.org/officeDocument/2006/relationships/slide" Target="slides/slide45.xml"/><Relationship Id="rId30" Type="http://schemas.openxmlformats.org/officeDocument/2006/relationships/slide" Target="slides/slide46.xml"/><Relationship Id="rId31" Type="http://schemas.openxmlformats.org/officeDocument/2006/relationships/slide" Target="slides/slide47.xml"/><Relationship Id="rId32" Type="http://schemas.openxmlformats.org/officeDocument/2006/relationships/slide" Target="slides/slide48.xml"/><Relationship Id="rId10" Type="http://schemas.openxmlformats.org/officeDocument/2006/relationships/slide" Target="slides/slide16.xml"/><Relationship Id="rId11" Type="http://schemas.openxmlformats.org/officeDocument/2006/relationships/slide" Target="slides/slide17.xml"/><Relationship Id="rId12" Type="http://schemas.openxmlformats.org/officeDocument/2006/relationships/slide" Target="slides/slide18.xml"/><Relationship Id="rId13" Type="http://schemas.openxmlformats.org/officeDocument/2006/relationships/slide" Target="slides/slide25.xml"/><Relationship Id="rId14" Type="http://schemas.openxmlformats.org/officeDocument/2006/relationships/slide" Target="slides/slide27.xml"/><Relationship Id="rId15" Type="http://schemas.openxmlformats.org/officeDocument/2006/relationships/slide" Target="slides/slide28.xml"/><Relationship Id="rId16" Type="http://schemas.openxmlformats.org/officeDocument/2006/relationships/slide" Target="slides/slide31.xml"/><Relationship Id="rId17" Type="http://schemas.openxmlformats.org/officeDocument/2006/relationships/slide" Target="slides/slide32.xml"/><Relationship Id="rId18" Type="http://schemas.openxmlformats.org/officeDocument/2006/relationships/slide" Target="slides/slide33.xml"/><Relationship Id="rId19" Type="http://schemas.openxmlformats.org/officeDocument/2006/relationships/slide" Target="slides/slide34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11.xml"/><Relationship Id="rId8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1" Type="http://schemas.openxmlformats.org/officeDocument/2006/relationships/image" Target="../media/image32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6916-DBAF-974D-80FB-B169C3B6C905}" type="datetimeFigureOut"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71BA-E327-D84A-8C7B-010ADDBA98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Lucida Grande" charset="0"/>
              </a:defRPr>
            </a:lvl1pPr>
          </a:lstStyle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4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79EC1B9-6D4C-614D-9EB5-714A18073FD8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Based on knowing that students struggle with tangency when the curves ‘cross’ or meet the curve elsewhere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3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191000"/>
            <a:ext cx="5029200" cy="220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Extending and enriching accessible example spaces</a:t>
            </a:r>
          </a:p>
        </p:txBody>
      </p:sp>
    </p:spTree>
    <p:extLst>
      <p:ext uri="{BB962C8B-B14F-4D97-AF65-F5344CB8AC3E}">
        <p14:creationId xmlns:p14="http://schemas.microsoft.com/office/powerpoint/2010/main" val="132286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Perhaps require stick to polynomials,</a:t>
            </a:r>
            <a:r>
              <a:rPr lang="en-US" sz="1800" baseline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with degree as small as possible</a:t>
            </a:r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Example of reversing or undoing something which is familiar as a doing</a:t>
            </a:r>
          </a:p>
          <a:p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learners tried preserving the difference between the limits(!) despite associating integral with area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immediately multiplied by a constant, but others did not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altered the linear function; some went to sin(x)</a:t>
            </a: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 revealed uncertainty between integral and area and negative area.</a:t>
            </a:r>
          </a:p>
          <a:p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Have you ever found that students don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 recognise when a theorem can be applied (or else apply it when it is not applicable)?</a:t>
            </a:r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When technical terms are used, we are triggered into accessing a space of examples. We want students to have as rich an accessible example space as possible. This means providing them with construction techniques.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Students had failed to use the theorem about achieving extrema on a closed interval, to apply to this case of an open interval. So tutor asked them to construct examples.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Because it is continuous was all that students offered.</a:t>
            </a:r>
          </a:p>
          <a:p>
            <a:pPr algn="just">
              <a:spcBef>
                <a:spcPts val="600"/>
              </a:spcBef>
            </a:pPr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when the tutor mentioned that because the function goes to negative infinity at both ends, there cannot be a maximum  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close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to an end, so you can locate a subinterval which is closed, did 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closed &amp; bounded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cue appropriate steps.</a:t>
            </a:r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Here we want to force the function to have a relative maximum, or a relative extremum.</a:t>
            </a:r>
          </a:p>
          <a:p>
            <a:pPr algn="just">
              <a:spcBef>
                <a:spcPts val="600"/>
              </a:spcBef>
            </a:pPr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The tutor then asked what other conditions, for functions defined on other types of domain, would similarly guarantee a maximum, or a minimum.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Setting an impossible task in order to prompt possibility and significance of a theorem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Limit f(x) as x-3 is 5;</a:t>
            </a: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Egs: f(x) = 2x–1 + h(x)(x-3)^2 for any h(x) with a limit at 3.</a:t>
            </a: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If f is continuous, f(3)=5 and f</a:t>
            </a:r>
            <a:r>
              <a:rPr lang="ja-JP" alt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’</a:t>
            </a:r>
            <a:r>
              <a:rPr lang="en-US" altLang="ja-JP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(3) = 2</a:t>
            </a:r>
            <a:endParaRPr lang="en-US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These are Oxford ugs starting their 2nd year in mathematics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Alternatives:</a:t>
            </a:r>
          </a:p>
          <a:p>
            <a:endParaRPr lang="en-US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construct an object which makes it difficult to see that it is ...</a:t>
            </a:r>
          </a:p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an integration by parts; a use of L</a:t>
            </a:r>
            <a:r>
              <a:rPr lang="ja-JP" alt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’</a:t>
            </a:r>
            <a:r>
              <a:rPr lang="en-US" altLang="ja-JP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Hopital; that its symmetry group is a direct product; ...</a:t>
            </a:r>
            <a:endParaRPr lang="en-US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Babbling introduced by Nicolina Malara, used by Scataglini-Belghitar</a:t>
            </a:r>
            <a:r>
              <a:rPr lang="en-GB" baseline="0"/>
              <a:t> and by Berger at Tertiary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7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Need to break into this </a:t>
            </a:r>
            <a:r>
              <a:rPr lang="ja-JP" alt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shell</a:t>
            </a:r>
            <a:r>
              <a:rPr lang="ja-JP" alt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endParaRPr lang="en-US" altLang="ja-JP" sz="1800" dirty="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r>
              <a:rPr 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Using the previous </a:t>
            </a:r>
            <a:r>
              <a:rPr lang="ja-JP" alt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examples</a:t>
            </a:r>
            <a:r>
              <a:rPr lang="ja-JP" alt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, we can explore some pedagogic tactics</a:t>
            </a:r>
            <a:endParaRPr lang="en-US" altLang="ja-JP" dirty="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endParaRPr lang="en-US" dirty="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Link to Chris Sangwin</a:t>
            </a:r>
            <a:r>
              <a:rPr lang="ja-JP" alt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 Question Space</a:t>
            </a:r>
            <a:endParaRPr lang="en-US" sz="180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 have offered you one or two examples of each tactic ... is that sufficient to be exemplary?  Is your example-space corresponding to each richer than one example in one mathematical domain?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Is there any development over time?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745ED99-D764-584C-B944-01276A04454A}" type="slidenum">
              <a:rPr lang="en-US" sz="1200" b="0">
                <a:latin typeface="Lucida Grande" charset="0"/>
              </a:rPr>
              <a:pPr/>
              <a:t>46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Extensive research by Renkl et al shows that what matters is not only what to do next, but how you know to do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Binmore</a:t>
            </a:r>
            <a:r>
              <a:rPr lang="en-US" dirty="0" smtClean="0"/>
              <a:t> &amp; Davies Calculus p106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6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Binmore</a:t>
            </a:r>
            <a:r>
              <a:rPr lang="en-US" dirty="0" smtClean="0"/>
              <a:t> &amp; </a:t>
            </a:r>
            <a:r>
              <a:rPr lang="en-US" smtClean="0"/>
              <a:t>Davies Calculus p 224-226.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0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Fischbein: Figural </a:t>
            </a:r>
            <a:r>
              <a:rPr lang="en-GB" dirty="0" err="1"/>
              <a:t>Concpets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In each case, students have used an example as the basis for </a:t>
            </a:r>
            <a:r>
              <a:rPr lang="en-US" sz="1800" dirty="0" err="1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generalisation</a:t>
            </a:r>
            <a:r>
              <a:rPr 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!</a:t>
            </a:r>
          </a:p>
          <a:p>
            <a:r>
              <a:rPr 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Sometimes linearity is only used when the </a:t>
            </a:r>
            <a:r>
              <a:rPr lang="ja-JP" alt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‘</a:t>
            </a:r>
            <a:r>
              <a:rPr lang="en-US" altLang="ja-JP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scale factor</a:t>
            </a:r>
            <a:r>
              <a:rPr lang="ja-JP" alt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’</a:t>
            </a:r>
            <a:r>
              <a:rPr lang="en-US" altLang="ja-JP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is large</a:t>
            </a:r>
          </a:p>
          <a:p>
            <a:r>
              <a:rPr 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(accounting for: </a:t>
            </a:r>
            <a:r>
              <a:rPr lang="en-US" sz="1800" dirty="0" err="1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minimise</a:t>
            </a:r>
            <a:r>
              <a:rPr lang="en-US" sz="1800" dirty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effort; find something to do; carry out first </a:t>
            </a:r>
            <a:r>
              <a:rPr lang="en-US" sz="1800" dirty="0" smtClean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action that becomes</a:t>
            </a:r>
            <a:r>
              <a:rPr lang="en-US" sz="1800" baseline="0" dirty="0" smtClean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available</a:t>
            </a:r>
            <a:r>
              <a:rPr lang="en-US" sz="1800" dirty="0" smtClean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)</a:t>
            </a:r>
          </a:p>
          <a:p>
            <a:r>
              <a:rPr lang="en-US" sz="1800" dirty="0" smtClean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Fischbein “figural</a:t>
            </a:r>
            <a:r>
              <a:rPr lang="en-US" sz="1800" baseline="0" dirty="0" smtClean="0"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 Concepts”</a:t>
            </a:r>
            <a:endParaRPr lang="en-US" sz="1800" dirty="0"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Based on knowing that students </a:t>
            </a:r>
            <a:r>
              <a:rPr lang="en-GB" dirty="0" err="1" smtClean="0"/>
              <a:t>mis</a:t>
            </a:r>
            <a:r>
              <a:rPr lang="en-GB" dirty="0" smtClean="0"/>
              <a:t>-interpret the definition of tangency;</a:t>
            </a:r>
          </a:p>
          <a:p>
            <a:r>
              <a:rPr lang="en-GB" dirty="0" smtClean="0"/>
              <a:t>And some textbooks</a:t>
            </a:r>
            <a:r>
              <a:rPr lang="en-GB" baseline="0" dirty="0" smtClean="0"/>
              <a:t> even use a misleading definition!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Essence of the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EAFB-C6C6-9E48-9776-37D73C04362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7" y="152401"/>
            <a:ext cx="2103436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52401"/>
            <a:ext cx="6157912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76" y="980728"/>
            <a:ext cx="7704856" cy="50405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36512" y="6597352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D50CD3-C281-9C4C-8773-62A7956E36D0}" type="slidenum">
              <a:rPr lang="en-US" sz="1600" b="0" smtClean="0">
                <a:solidFill>
                  <a:srgbClr val="000000"/>
                </a:solidFill>
              </a:rPr>
              <a:t>‹#›</a:t>
            </a:fld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3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2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4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9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6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63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00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62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1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196753"/>
            <a:ext cx="770485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477000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0953D09B-2E14-0246-ABED-07E372B3E722}" type="slidenum">
              <a:rPr lang="en-US" sz="1600" smtClean="0"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 smtClean="0">
              <a:latin typeface="Lucida Grande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5496" y="650559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C8991C3-FC0F-8241-88FB-BA2057C39002}" type="slidenum">
              <a:t>‹#›</a:t>
            </a:fld>
            <a:endParaRPr lang="en-GB" sz="1400" b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00000"/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charset="2"/>
        <a:buChar char="v"/>
        <a:defRPr sz="2400">
          <a:solidFill>
            <a:srgbClr val="0000FF"/>
          </a:solidFill>
          <a:effectLst/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Tx/>
        <a:buChar char="–"/>
        <a:defRPr sz="2000">
          <a:solidFill>
            <a:srgbClr val="800000"/>
          </a:solidFill>
          <a:effectLst/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b="0" i="0">
          <a:solidFill>
            <a:srgbClr val="000000"/>
          </a:solidFill>
          <a:latin typeface="Chalkboard"/>
          <a:ea typeface="ＭＳ Ｐゴシック" charset="-128"/>
          <a:cs typeface="Chalkboard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None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b="0" i="0">
          <a:solidFill>
            <a:srgbClr val="000000"/>
          </a:solidFill>
          <a:latin typeface="Chalkboard"/>
          <a:ea typeface="ＭＳ Ｐゴシック" charset="-128"/>
          <a:cs typeface="Chalkboard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21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7.bin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9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31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32.emf"/><Relationship Id="rId25" Type="http://schemas.openxmlformats.org/officeDocument/2006/relationships/image" Target="../media/image33.emf"/><Relationship Id="rId26" Type="http://schemas.openxmlformats.org/officeDocument/2006/relationships/image" Target="../media/image34.emf"/><Relationship Id="rId27" Type="http://schemas.openxmlformats.org/officeDocument/2006/relationships/image" Target="../media/image35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8686800" cy="2286000"/>
          </a:xfrm>
        </p:spPr>
        <p:txBody>
          <a:bodyPr anchor="t"/>
          <a:lstStyle/>
          <a:p>
            <a:pPr algn="ctr">
              <a:defRPr/>
            </a:pPr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What Makes Examples Exemplary </a:t>
            </a: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for </a:t>
            </a:r>
            <a:r>
              <a:rPr lang="en-GB" smtClean="0">
                <a:latin typeface="Chalkboard" charset="0"/>
                <a:ea typeface="ＭＳ Ｐゴシック" charset="0"/>
                <a:cs typeface="ＭＳ Ｐゴシック" charset="0"/>
              </a:rPr>
              <a:t>Students of Mathematics?</a:t>
            </a: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969653" y="4572002"/>
            <a:ext cx="3090398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3200" b="0" dirty="0">
                <a:solidFill>
                  <a:srgbClr val="000000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3200" b="0" dirty="0" smtClean="0">
                <a:solidFill>
                  <a:srgbClr val="000000"/>
                </a:solidFill>
              </a:rPr>
              <a:t>Jinan Workshop</a:t>
            </a:r>
            <a:endParaRPr lang="en-US" sz="3200" b="0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3200" b="0" dirty="0" smtClean="0">
                <a:solidFill>
                  <a:srgbClr val="000000"/>
                </a:solidFill>
              </a:rPr>
              <a:t>July 2017</a:t>
            </a:r>
            <a:endParaRPr lang="en-US" sz="3200" b="0" dirty="0">
              <a:solidFill>
                <a:srgbClr val="000000"/>
              </a:solidFill>
            </a:endParaRPr>
          </a:p>
        </p:txBody>
      </p:sp>
      <p:grpSp>
        <p:nvGrpSpPr>
          <p:cNvPr id="27651" name="Group 13"/>
          <p:cNvGrpSpPr>
            <a:grpSpLocks/>
          </p:cNvGrpSpPr>
          <p:nvPr/>
        </p:nvGrpSpPr>
        <p:grpSpPr bwMode="auto">
          <a:xfrm>
            <a:off x="174627" y="152402"/>
            <a:ext cx="8748713" cy="1712913"/>
            <a:chOff x="110" y="96"/>
            <a:chExt cx="5511" cy="1079"/>
          </a:xfrm>
        </p:grpSpPr>
        <p:grpSp>
          <p:nvGrpSpPr>
            <p:cNvPr id="27654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7658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4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GB" sz="1800" b="0" smtClean="0">
                    <a:solidFill>
                      <a:srgbClr val="000000"/>
                    </a:solidFill>
                  </a:rPr>
                  <a:t>The Open University</a:t>
                </a:r>
              </a:p>
              <a:p>
                <a:pPr algn="ctr">
                  <a:defRPr/>
                </a:pPr>
                <a:r>
                  <a:rPr lang="en-GB" sz="1800" b="0" smtClean="0">
                    <a:solidFill>
                      <a:srgbClr val="000000"/>
                    </a:solidFill>
                  </a:rPr>
                  <a:t>Maths Dept</a:t>
                </a:r>
              </a:p>
            </p:txBody>
          </p:sp>
        </p:grpSp>
        <p:grpSp>
          <p:nvGrpSpPr>
            <p:cNvPr id="27655" name="Group 12"/>
            <p:cNvGrpSpPr>
              <a:grpSpLocks/>
            </p:cNvGrpSpPr>
            <p:nvPr/>
          </p:nvGrpSpPr>
          <p:grpSpPr bwMode="auto">
            <a:xfrm>
              <a:off x="4148" y="144"/>
              <a:ext cx="1473" cy="1031"/>
              <a:chOff x="4076" y="144"/>
              <a:chExt cx="1473" cy="1031"/>
            </a:xfrm>
          </p:grpSpPr>
          <p:pic>
            <p:nvPicPr>
              <p:cNvPr id="2765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2" name="Text Box 10"/>
              <p:cNvSpPr txBox="1">
                <a:spLocks noChangeArrowheads="1"/>
              </p:cNvSpPr>
              <p:nvPr/>
            </p:nvSpPr>
            <p:spPr bwMode="auto">
              <a:xfrm>
                <a:off x="4076" y="768"/>
                <a:ext cx="147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GB" sz="1800" b="0" smtClean="0">
                    <a:solidFill>
                      <a:srgbClr val="000000"/>
                    </a:solidFill>
                  </a:rPr>
                  <a:t>University of Oxford</a:t>
                </a:r>
              </a:p>
              <a:p>
                <a:pPr algn="ctr">
                  <a:defRPr/>
                </a:pPr>
                <a:r>
                  <a:rPr lang="en-GB" sz="1800" b="0" smtClean="0">
                    <a:solidFill>
                      <a:srgbClr val="000000"/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765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6632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3124203" y="1307482"/>
            <a:ext cx="2852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0" smtClean="0">
                <a:solidFill>
                  <a:srgbClr val="000000"/>
                </a:solidFill>
              </a:rPr>
              <a:t>Promoting Mathematical Thinking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2360" y="54452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Designing a Worked Example or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Careful choice of parameters to avoid confusion</a:t>
            </a:r>
          </a:p>
          <a:p>
            <a:r>
              <a:rPr lang="en-GB" dirty="0" smtClean="0"/>
              <a:t>Care not to imply misleading relationships</a:t>
            </a:r>
          </a:p>
          <a:p>
            <a:r>
              <a:rPr lang="en-GB" dirty="0" smtClean="0"/>
              <a:t>What will you encourage students to do WITH the example?</a:t>
            </a:r>
          </a:p>
          <a:p>
            <a:r>
              <a:rPr lang="en-GB" dirty="0" smtClean="0"/>
              <a:t>What key ideas are being used or illustrated?</a:t>
            </a:r>
          </a:p>
          <a:p>
            <a:r>
              <a:rPr lang="en-GB" dirty="0" smtClean="0"/>
              <a:t>What could go wrong for students trying to use it as a template?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2" y="88902"/>
            <a:ext cx="7378700" cy="1282700"/>
          </a:xfrm>
        </p:spPr>
        <p:txBody>
          <a:bodyPr anchor="ctr"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Examples of Mathematical Objects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Unfortunately, students sometimes over-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generalise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halkboard" charset="0"/>
                <a:ea typeface="ＭＳ Ｐゴシック" charset="0"/>
                <a:cs typeface="ＭＳ Ｐゴシック" charset="0"/>
              </a:rPr>
              <a:t>mis-generalise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 or fail to appreciate what is being exemplified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involved in experiencing some thing as an example of something?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Misled by an Examples</a:t>
            </a: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9"/>
            <a:ext cx="7992888" cy="532859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GB" dirty="0"/>
              <a:t>To find 10% you divide by 10</a:t>
            </a:r>
            <a:br>
              <a:rPr lang="en-GB" dirty="0"/>
            </a:br>
            <a:r>
              <a:rPr lang="en-GB" dirty="0"/>
              <a:t> so, to find 20% you divide by …</a:t>
            </a:r>
          </a:p>
          <a:p>
            <a:pPr>
              <a:buFont typeface="Wingdings" charset="2"/>
              <a:buChar char="v"/>
            </a:pPr>
            <a:r>
              <a:rPr lang="en-US" dirty="0">
                <a:cs typeface="Apple Casual"/>
              </a:rPr>
              <a:t>To differentiate </a:t>
            </a:r>
            <a:r>
              <a:rPr lang="en-US" i="1" dirty="0" err="1">
                <a:cs typeface="Apple Casual"/>
              </a:rPr>
              <a:t>x</a:t>
            </a:r>
            <a:r>
              <a:rPr lang="en-US" i="1" baseline="32000" dirty="0" err="1">
                <a:cs typeface="Apple Casual"/>
              </a:rPr>
              <a:t>n</a:t>
            </a:r>
            <a:r>
              <a:rPr lang="en-US" dirty="0">
                <a:cs typeface="Apple Casual"/>
              </a:rPr>
              <a:t> you write </a:t>
            </a:r>
            <a:r>
              <a:rPr lang="en-US" i="1" dirty="0">
                <a:cs typeface="Apple Casual"/>
              </a:rPr>
              <a:t>nx</a:t>
            </a:r>
            <a:r>
              <a:rPr lang="en-US" i="1" baseline="32000" dirty="0">
                <a:cs typeface="Apple Casual"/>
              </a:rPr>
              <a:t>n</a:t>
            </a:r>
            <a:r>
              <a:rPr lang="en-US" baseline="32000" dirty="0">
                <a:cs typeface="Apple Casual"/>
              </a:rPr>
              <a:t>-1</a:t>
            </a:r>
            <a:br>
              <a:rPr lang="en-US" baseline="32000" dirty="0">
                <a:cs typeface="Apple Casual"/>
              </a:rPr>
            </a:br>
            <a:r>
              <a:rPr lang="en-US" baseline="32000" dirty="0">
                <a:cs typeface="Apple Casual"/>
              </a:rPr>
              <a:t>   </a:t>
            </a:r>
            <a:r>
              <a:rPr lang="en-US" dirty="0">
                <a:cs typeface="Apple Casual"/>
              </a:rPr>
              <a:t>so, to differentiate </a:t>
            </a:r>
            <a:r>
              <a:rPr lang="en-US" i="1" dirty="0">
                <a:cs typeface="Apple Casual"/>
              </a:rPr>
              <a:t>x</a:t>
            </a:r>
            <a:r>
              <a:rPr lang="en-US" i="1" baseline="32000" dirty="0">
                <a:cs typeface="Apple Casual"/>
              </a:rPr>
              <a:t>x</a:t>
            </a:r>
            <a:r>
              <a:rPr lang="en-US" dirty="0">
                <a:cs typeface="Apple Casual"/>
              </a:rPr>
              <a:t> you write ...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cs typeface="Apple Casual"/>
              </a:rPr>
              <a:t>(</a:t>
            </a:r>
            <a:r>
              <a:rPr lang="en-US" i="1" dirty="0">
                <a:cs typeface="Apple Casual"/>
              </a:rPr>
              <a:t>x</a:t>
            </a:r>
            <a:r>
              <a:rPr lang="en-US" dirty="0">
                <a:cs typeface="Apple Casual"/>
              </a:rPr>
              <a:t>-1)</a:t>
            </a:r>
            <a:r>
              <a:rPr lang="en-US" baseline="32000" dirty="0">
                <a:cs typeface="Apple Casual"/>
              </a:rPr>
              <a:t>2</a:t>
            </a:r>
            <a:r>
              <a:rPr lang="en-US" dirty="0">
                <a:cs typeface="Apple Casual"/>
              </a:rPr>
              <a:t> + (</a:t>
            </a:r>
            <a:r>
              <a:rPr lang="en-US" i="1" dirty="0">
                <a:cs typeface="Apple Casual"/>
              </a:rPr>
              <a:t>y</a:t>
            </a:r>
            <a:r>
              <a:rPr lang="en-US" dirty="0">
                <a:cs typeface="Apple Casual"/>
              </a:rPr>
              <a:t>+1)</a:t>
            </a:r>
            <a:r>
              <a:rPr lang="en-US" baseline="32000" dirty="0">
                <a:cs typeface="Apple Casual"/>
              </a:rPr>
              <a:t>2</a:t>
            </a:r>
            <a:r>
              <a:rPr lang="en-US" dirty="0">
                <a:cs typeface="Apple Casual"/>
              </a:rPr>
              <a:t> = </a:t>
            </a:r>
            <a:r>
              <a:rPr lang="en-US" dirty="0" smtClean="0">
                <a:cs typeface="Apple Casual"/>
              </a:rPr>
              <a:t>2</a:t>
            </a:r>
            <a:r>
              <a:rPr lang="en-US" baseline="30000" dirty="0" smtClean="0">
                <a:cs typeface="Apple Casual"/>
              </a:rPr>
              <a:t>2</a:t>
            </a:r>
            <a:r>
              <a:rPr lang="en-US" dirty="0" smtClean="0">
                <a:cs typeface="Apple Casual"/>
              </a:rPr>
              <a:t> is a circle which</a:t>
            </a:r>
            <a:br>
              <a:rPr lang="en-US" dirty="0" smtClean="0">
                <a:cs typeface="Apple Casual"/>
              </a:rPr>
            </a:br>
            <a:r>
              <a:rPr lang="en-US" dirty="0" smtClean="0">
                <a:cs typeface="Apple Casual"/>
              </a:rPr>
              <a:t>  has </a:t>
            </a:r>
            <a:r>
              <a:rPr lang="en-US" dirty="0">
                <a:cs typeface="Apple Casual"/>
              </a:rPr>
              <a:t>centre at (1, -1) and radius 2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cs typeface="Apple Casual"/>
              </a:rPr>
              <a:t>if f(3) = 5 then f(6) = 10 </a:t>
            </a:r>
          </a:p>
          <a:p>
            <a:pPr lvl="1">
              <a:buFont typeface="Courier New"/>
              <a:buChar char="o"/>
              <a:defRPr/>
            </a:pPr>
            <a:r>
              <a:rPr lang="en-US" dirty="0" smtClean="0"/>
              <a:t>Specific appearances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sin(2</a:t>
            </a:r>
            <a:r>
              <a:rPr lang="en-US" i="1" dirty="0"/>
              <a:t>x</a:t>
            </a:r>
            <a:r>
              <a:rPr lang="en-US" dirty="0"/>
              <a:t>) = 2sin(</a:t>
            </a:r>
            <a:r>
              <a:rPr lang="en-US" i="1" dirty="0"/>
              <a:t>x</a:t>
            </a:r>
            <a:r>
              <a:rPr lang="en-US" dirty="0"/>
              <a:t>); </a:t>
            </a:r>
            <a:br>
              <a:rPr lang="en-US" dirty="0"/>
            </a:br>
            <a:r>
              <a:rPr lang="en-US" dirty="0"/>
              <a:t>ln(3</a:t>
            </a:r>
            <a:r>
              <a:rPr lang="en-US" i="1" dirty="0"/>
              <a:t>x</a:t>
            </a:r>
            <a:r>
              <a:rPr lang="en-US" dirty="0"/>
              <a:t>) = 3ln(</a:t>
            </a:r>
            <a:r>
              <a:rPr lang="en-US" i="1" dirty="0"/>
              <a:t>x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sin(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dirty="0"/>
              <a:t>) = sin(</a:t>
            </a:r>
            <a:r>
              <a:rPr lang="en-US" i="1" dirty="0"/>
              <a:t>A</a:t>
            </a:r>
            <a:r>
              <a:rPr lang="en-US" dirty="0"/>
              <a:t>) + sin(</a:t>
            </a:r>
            <a:r>
              <a:rPr lang="en-US" i="1" dirty="0"/>
              <a:t>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 etc.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Tangents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1080119"/>
          </a:xfrm>
        </p:spPr>
        <p:txBody>
          <a:bodyPr/>
          <a:lstStyle/>
          <a:p>
            <a:r>
              <a:rPr lang="en-GB"/>
              <a:t>Sketch some examples of tangents to a quartic for students learning about tangents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771577"/>
            <a:ext cx="2824970" cy="200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771577"/>
            <a:ext cx="2671753" cy="189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771577"/>
            <a:ext cx="2978294" cy="2113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844824"/>
            <a:ext cx="2886844" cy="2048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844824"/>
            <a:ext cx="2942258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2" y="1844824"/>
            <a:ext cx="2880320" cy="21375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835696" y="3933056"/>
            <a:ext cx="5400600" cy="836712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What misapprehensions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 might be induced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charset="0"/>
              </a:rPr>
              <a:t>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baseline="0" dirty="0" smtClean="0">
                <a:solidFill>
                  <a:schemeClr val="tx2"/>
                </a:solidFill>
              </a:rPr>
              <a:t>(figural</a:t>
            </a:r>
            <a:r>
              <a:rPr lang="en-GB" sz="2000" b="0" dirty="0" smtClean="0">
                <a:solidFill>
                  <a:schemeClr val="tx2"/>
                </a:solidFill>
              </a:rPr>
              <a:t> concepts)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Example Construction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84976" cy="4896544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What features need to be salient?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contrasting several examples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What can be changed </a:t>
            </a:r>
            <a:br>
              <a:rPr lang="en-US" dirty="0">
                <a:latin typeface="Chalkboard" charset="0"/>
                <a:ea typeface="ＭＳ Ｐゴシック" charset="0"/>
              </a:rPr>
            </a:br>
            <a:r>
              <a:rPr lang="en-US" dirty="0">
                <a:latin typeface="Chalkboard" charset="0"/>
                <a:ea typeface="ＭＳ Ｐゴシック" charset="0"/>
              </a:rPr>
              <a:t>      (</a:t>
            </a:r>
            <a:r>
              <a:rPr lang="en-US" i="1" dirty="0">
                <a:latin typeface="Chalkboard" charset="0"/>
                <a:ea typeface="ＭＳ Ｐゴシック" charset="0"/>
              </a:rPr>
              <a:t>dimensions of possible variation</a:t>
            </a:r>
            <a:r>
              <a:rPr lang="en-US" dirty="0">
                <a:latin typeface="Chalkboard" charset="0"/>
                <a:ea typeface="ＭＳ Ｐゴシック" charset="0"/>
              </a:rPr>
              <a:t>)</a:t>
            </a:r>
            <a:br>
              <a:rPr lang="en-US" dirty="0">
                <a:latin typeface="Chalkboard" charset="0"/>
                <a:ea typeface="ＭＳ Ｐゴシック" charset="0"/>
              </a:rPr>
            </a:br>
            <a:r>
              <a:rPr lang="en-US" dirty="0">
                <a:latin typeface="Chalkboard" charset="0"/>
                <a:ea typeface="ＭＳ Ｐゴシック" charset="0"/>
              </a:rPr>
              <a:t>and over what range </a:t>
            </a:r>
            <a:br>
              <a:rPr lang="en-US" dirty="0">
                <a:latin typeface="Chalkboard" charset="0"/>
                <a:ea typeface="ＭＳ Ｐゴシック" charset="0"/>
              </a:rPr>
            </a:br>
            <a:r>
              <a:rPr lang="en-US" dirty="0">
                <a:latin typeface="Chalkboard" charset="0"/>
                <a:ea typeface="ＭＳ Ｐゴシック" charset="0"/>
              </a:rPr>
              <a:t>      (</a:t>
            </a:r>
            <a:r>
              <a:rPr lang="en-US" i="1" dirty="0">
                <a:latin typeface="Chalkboard" charset="0"/>
                <a:ea typeface="ＭＳ Ｐゴシック" charset="0"/>
              </a:rPr>
              <a:t>range of permissible change</a:t>
            </a:r>
            <a:r>
              <a:rPr lang="en-US" dirty="0">
                <a:latin typeface="Chalkboard" charset="0"/>
                <a:ea typeface="ＭＳ Ｐゴシック" charset="0"/>
              </a:rPr>
              <a:t>)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What unintended assumptions might learners make</a:t>
            </a:r>
            <a:r>
              <a:rPr lang="en-US" dirty="0" smtClean="0">
                <a:latin typeface="Chalkboard" charset="0"/>
                <a:ea typeface="ＭＳ Ｐゴシック" charset="0"/>
              </a:rPr>
              <a:t>?</a:t>
            </a:r>
          </a:p>
          <a:p>
            <a:pPr>
              <a:buFont typeface="Courier New"/>
              <a:buChar char="o"/>
              <a:defRPr/>
            </a:pPr>
            <a:r>
              <a:rPr lang="en-US" dirty="0" smtClean="0">
                <a:latin typeface="Chalkboard" charset="0"/>
                <a:ea typeface="ＭＳ Ｐゴシック" charset="0"/>
              </a:rPr>
              <a:t>Stressing what aspects can be changed </a:t>
            </a:r>
            <a:br>
              <a:rPr lang="en-US" dirty="0" smtClean="0">
                <a:latin typeface="Chalkboard" charset="0"/>
                <a:ea typeface="ＭＳ Ｐゴシック" charset="0"/>
              </a:rPr>
            </a:br>
            <a:r>
              <a:rPr lang="en-US" dirty="0" smtClean="0">
                <a:latin typeface="Chalkboard" charset="0"/>
                <a:ea typeface="ＭＳ Ｐゴシック" charset="0"/>
              </a:rPr>
              <a:t>and what relationships remain invariant</a:t>
            </a:r>
          </a:p>
          <a:p>
            <a:pPr lvl="1">
              <a:buFont typeface="Courier New"/>
              <a:buChar char="o"/>
              <a:defRPr/>
            </a:pPr>
            <a:r>
              <a:rPr lang="en-US" dirty="0" smtClean="0">
                <a:latin typeface="Chalkboard" charset="0"/>
                <a:ea typeface="ＭＳ Ｐゴシック" charset="0"/>
              </a:rPr>
              <a:t>dimensions of possible variation</a:t>
            </a:r>
            <a:br>
              <a:rPr lang="en-US" dirty="0" smtClean="0">
                <a:latin typeface="Chalkboard" charset="0"/>
                <a:ea typeface="ＭＳ Ｐゴシック" charset="0"/>
              </a:rPr>
            </a:br>
            <a:r>
              <a:rPr lang="en-US" dirty="0" smtClean="0">
                <a:latin typeface="Chalkboard" charset="0"/>
                <a:ea typeface="ＭＳ Ｐゴシック" charset="0"/>
              </a:rPr>
              <a:t>range of permissible change</a:t>
            </a:r>
          </a:p>
          <a:p>
            <a:pPr>
              <a:buFont typeface="Courier New"/>
              <a:buChar char="o"/>
              <a:defRPr/>
            </a:pPr>
            <a:r>
              <a:rPr lang="en-US" dirty="0" smtClean="0">
                <a:latin typeface="Chalkboard" charset="0"/>
                <a:ea typeface="ＭＳ Ｐゴシック" charset="0"/>
              </a:rPr>
              <a:t>What pedagogical strategies might be used to make these features salient?</a:t>
            </a:r>
            <a:r>
              <a:rPr lang="en-US" dirty="0">
                <a:latin typeface="Chalkboard" charset="0"/>
                <a:ea typeface="ＭＳ Ｐゴシック" charset="0"/>
              </a:rPr>
              <a:t/>
            </a:r>
            <a:br>
              <a:rPr lang="en-US" dirty="0">
                <a:latin typeface="Chalkboard" charset="0"/>
                <a:ea typeface="ＭＳ Ｐゴシック" charset="0"/>
              </a:rPr>
            </a:br>
            <a:endParaRPr lang="en-US" dirty="0" smtClean="0">
              <a:latin typeface="Chalkboar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50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Distributions &amp; Demand-Supply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76" y="980728"/>
            <a:ext cx="7704856" cy="2160240"/>
          </a:xfrm>
        </p:spPr>
        <p:txBody>
          <a:bodyPr/>
          <a:lstStyle/>
          <a:p>
            <a:r>
              <a:rPr lang="en-US" dirty="0" smtClean="0"/>
              <a:t>What would be useful examples of </a:t>
            </a:r>
          </a:p>
          <a:p>
            <a:pPr lvl="1"/>
            <a:r>
              <a:rPr lang="en-US" dirty="0" smtClean="0"/>
              <a:t>probability distributions?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emand and supply curves?</a:t>
            </a:r>
          </a:p>
          <a:p>
            <a:r>
              <a:rPr lang="en-US" dirty="0" smtClean="0"/>
              <a:t>What specifics do you want to draw attention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Course Concepts and Objects</a:t>
            </a: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80728"/>
            <a:ext cx="8568952" cy="25446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Who produces examples?</a:t>
            </a:r>
          </a:p>
          <a:p>
            <a:pPr lvl="1">
              <a:defRPr/>
            </a:pPr>
            <a:r>
              <a:rPr lang="en-US">
                <a:latin typeface="Chalkboard" charset="0"/>
                <a:ea typeface="ＭＳ Ｐゴシック" charset="0"/>
              </a:rPr>
              <a:t>Lecturer?</a:t>
            </a:r>
          </a:p>
          <a:p>
            <a:pPr lvl="1">
              <a:defRPr/>
            </a:pPr>
            <a:r>
              <a:rPr lang="en-US">
                <a:latin typeface="Chalkboard" charset="0"/>
                <a:ea typeface="ＭＳ Ｐゴシック" charset="0"/>
              </a:rPr>
              <a:t>Students?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they do with them?</a:t>
            </a:r>
          </a:p>
          <a:p>
            <a:pPr>
              <a:defRPr/>
            </a:pP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Domain &amp;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573020"/>
            <a:ext cx="111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783" y="2564908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  <a:r>
              <a:rPr lang="en-GB" sz="2400" b="0">
                <a:solidFill>
                  <a:srgbClr val="80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23529" y="350100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23529" y="4077072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23529" y="458112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23529" y="5085184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23529" y="5517232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23529" y="602128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555776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72200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8820472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1520" y="2967338"/>
            <a:ext cx="1165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chemeClr val="bg1"/>
                </a:solidFill>
              </a:rPr>
              <a:t>Domain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3648" y="246328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800000"/>
                </a:solidFill>
              </a:rPr>
              <a:t>Image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24" y="4047458"/>
            <a:ext cx="210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  <a:r>
              <a:rPr lang="en-GB" sz="2400" b="0">
                <a:solidFill>
                  <a:srgbClr val="0000FF"/>
                </a:solidFill>
              </a:rPr>
              <a:t> &amp; 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 ≥0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1" y="4521897"/>
            <a:ext cx="221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  <a:r>
              <a:rPr lang="en-GB" sz="2400" b="0">
                <a:solidFill>
                  <a:srgbClr val="0000FF"/>
                </a:solidFill>
              </a:rPr>
              <a:t> &amp; 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 &gt;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3" y="5085188"/>
            <a:ext cx="2386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 </a:t>
            </a:r>
            <a:r>
              <a:rPr lang="en-GB" sz="2400" b="0">
                <a:solidFill>
                  <a:srgbClr val="0000FF"/>
                </a:solidFill>
              </a:rPr>
              <a:t>&amp; |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| ≤ 1</a:t>
            </a:r>
            <a:endParaRPr lang="en-GB" sz="2400" b="0" i="1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0" y="5606086"/>
            <a:ext cx="2377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  <a:r>
              <a:rPr lang="en-GB" sz="2400" b="0">
                <a:solidFill>
                  <a:srgbClr val="0000FF"/>
                </a:solidFill>
              </a:rPr>
              <a:t> &amp; |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| &lt; 1</a:t>
            </a:r>
            <a:endParaRPr lang="en-GB" sz="2400" b="0" i="1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0075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 i="1">
                <a:solidFill>
                  <a:srgbClr val="800000"/>
                </a:solidFill>
              </a:rPr>
              <a:t>y </a:t>
            </a:r>
            <a:r>
              <a:rPr lang="en-GB" sz="2400" b="0">
                <a:solidFill>
                  <a:srgbClr val="800000"/>
                </a:solidFill>
              </a:rPr>
              <a:t>≥ 0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72366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 i="1">
                <a:solidFill>
                  <a:srgbClr val="800000"/>
                </a:solidFill>
              </a:rPr>
              <a:t>y </a:t>
            </a:r>
            <a:r>
              <a:rPr lang="en-GB" sz="2400" b="0">
                <a:solidFill>
                  <a:srgbClr val="800000"/>
                </a:solidFill>
              </a:rPr>
              <a:t>&gt; 0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4208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 i="1">
                <a:solidFill>
                  <a:srgbClr val="800000"/>
                </a:solidFill>
              </a:rPr>
              <a:t>y </a:t>
            </a:r>
            <a:r>
              <a:rPr lang="en-GB" sz="2400" b="0">
                <a:solidFill>
                  <a:srgbClr val="800000"/>
                </a:solidFill>
              </a:rPr>
              <a:t>&gt; 1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40352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>
                <a:solidFill>
                  <a:srgbClr val="800000"/>
                </a:solidFill>
              </a:rPr>
              <a:t>|</a:t>
            </a:r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|</a:t>
            </a:r>
            <a:r>
              <a:rPr lang="en-GB" sz="2400" b="0" i="1">
                <a:solidFill>
                  <a:srgbClr val="800000"/>
                </a:solidFill>
              </a:rPr>
              <a:t> </a:t>
            </a:r>
            <a:r>
              <a:rPr lang="en-GB" sz="2400" b="0">
                <a:solidFill>
                  <a:srgbClr val="800000"/>
                </a:solidFill>
              </a:rPr>
              <a:t>≤ 1 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3779912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004048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668344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539553" y="2492896"/>
            <a:ext cx="2016224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827584" y="1106743"/>
            <a:ext cx="7848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0">
                <a:solidFill>
                  <a:srgbClr val="0000FF"/>
                </a:solidFill>
              </a:rPr>
              <a:t>Construct continuous functions </a:t>
            </a:r>
            <a:br>
              <a:rPr lang="en-GB" b="0">
                <a:solidFill>
                  <a:srgbClr val="0000FF"/>
                </a:solidFill>
              </a:rPr>
            </a:br>
            <a:r>
              <a:rPr lang="en-GB" b="0">
                <a:solidFill>
                  <a:srgbClr val="0000FF"/>
                </a:solidFill>
              </a:rPr>
              <a:t>for which the (maximal) domain and range are: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962175" y="4224366"/>
            <a:ext cx="5688632" cy="790249"/>
          </a:xfrm>
          <a:prstGeom prst="roundRect">
            <a:avLst/>
          </a:prstGeom>
          <a:solidFill>
            <a:srgbClr val="9F73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 smtClean="0">
                <a:solidFill>
                  <a:schemeClr val="tx2"/>
                </a:solidFill>
              </a:rPr>
              <a:t>Choose a class of objects your students need to be familiar with, and build a similar chart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Domain &amp;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573020"/>
            <a:ext cx="111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783" y="2564908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  <a:r>
              <a:rPr lang="en-GB" sz="2400" b="0">
                <a:solidFill>
                  <a:srgbClr val="80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23529" y="350100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23529" y="4077072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23529" y="458112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23529" y="5085184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23529" y="5517232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23529" y="602128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555776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72200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8820472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1520" y="2967338"/>
            <a:ext cx="1165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chemeClr val="bg1"/>
                </a:solidFill>
              </a:rPr>
              <a:t>Domain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3648" y="246328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800000"/>
                </a:solidFill>
              </a:rPr>
              <a:t>Image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24" y="4047458"/>
            <a:ext cx="210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  <a:r>
              <a:rPr lang="en-GB" sz="2400" b="0">
                <a:solidFill>
                  <a:srgbClr val="0000FF"/>
                </a:solidFill>
              </a:rPr>
              <a:t> &amp; 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 ≥0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1" y="4521897"/>
            <a:ext cx="221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  <a:r>
              <a:rPr lang="en-GB" sz="2400" b="0">
                <a:solidFill>
                  <a:srgbClr val="0000FF"/>
                </a:solidFill>
              </a:rPr>
              <a:t> &amp; 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 &gt;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3" y="5085188"/>
            <a:ext cx="2386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 </a:t>
            </a:r>
            <a:r>
              <a:rPr lang="en-GB" sz="2400" b="0">
                <a:solidFill>
                  <a:srgbClr val="0000FF"/>
                </a:solidFill>
              </a:rPr>
              <a:t>&amp; |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| ≤ 1</a:t>
            </a:r>
            <a:endParaRPr lang="en-GB" sz="2400" b="0" i="1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0" y="5606086"/>
            <a:ext cx="2377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>
                <a:solidFill>
                  <a:srgbClr val="0000FF"/>
                </a:solidFill>
              </a:rPr>
              <a:t>x </a:t>
            </a:r>
            <a:r>
              <a:rPr lang="en-GB" sz="2400" b="0">
                <a:solidFill>
                  <a:srgbClr val="0000FF"/>
                </a:solidFill>
              </a:rPr>
              <a:t>in </a:t>
            </a:r>
            <a:r>
              <a:rPr lang="en-GB" sz="2400" b="0" i="1">
                <a:solidFill>
                  <a:srgbClr val="0000FF"/>
                </a:solidFill>
              </a:rPr>
              <a:t>R</a:t>
            </a:r>
            <a:r>
              <a:rPr lang="en-GB" sz="2400" b="0">
                <a:solidFill>
                  <a:srgbClr val="0000FF"/>
                </a:solidFill>
              </a:rPr>
              <a:t> &amp; |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| &lt; 1</a:t>
            </a:r>
            <a:endParaRPr lang="en-GB" sz="2400" b="0" i="1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0075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 i="1">
                <a:solidFill>
                  <a:srgbClr val="800000"/>
                </a:solidFill>
              </a:rPr>
              <a:t>y </a:t>
            </a:r>
            <a:r>
              <a:rPr lang="en-GB" sz="2400" b="0">
                <a:solidFill>
                  <a:srgbClr val="800000"/>
                </a:solidFill>
              </a:rPr>
              <a:t>≥ 0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72366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 i="1">
                <a:solidFill>
                  <a:srgbClr val="800000"/>
                </a:solidFill>
              </a:rPr>
              <a:t>y </a:t>
            </a:r>
            <a:r>
              <a:rPr lang="en-GB" sz="2400" b="0">
                <a:solidFill>
                  <a:srgbClr val="800000"/>
                </a:solidFill>
              </a:rPr>
              <a:t>&gt; 0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4208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 i="1">
                <a:solidFill>
                  <a:srgbClr val="800000"/>
                </a:solidFill>
              </a:rPr>
              <a:t>y </a:t>
            </a:r>
            <a:r>
              <a:rPr lang="en-GB" sz="2400" b="0">
                <a:solidFill>
                  <a:srgbClr val="800000"/>
                </a:solidFill>
              </a:rPr>
              <a:t>&gt; 1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40352" y="2564907"/>
            <a:ext cx="111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 in </a:t>
            </a:r>
            <a:r>
              <a:rPr lang="en-GB" sz="2400" b="0" i="1">
                <a:solidFill>
                  <a:srgbClr val="800000"/>
                </a:solidFill>
              </a:rPr>
              <a:t>R</a:t>
            </a:r>
          </a:p>
          <a:p>
            <a:pPr algn="ctr"/>
            <a:r>
              <a:rPr lang="en-GB" sz="2400" b="0">
                <a:solidFill>
                  <a:srgbClr val="800000"/>
                </a:solidFill>
              </a:rPr>
              <a:t>|</a:t>
            </a:r>
            <a:r>
              <a:rPr lang="en-GB" sz="2400" b="0" i="1">
                <a:solidFill>
                  <a:srgbClr val="800000"/>
                </a:solidFill>
              </a:rPr>
              <a:t>y</a:t>
            </a:r>
            <a:r>
              <a:rPr lang="en-GB" sz="2400" b="0">
                <a:solidFill>
                  <a:srgbClr val="800000"/>
                </a:solidFill>
              </a:rPr>
              <a:t>|</a:t>
            </a:r>
            <a:r>
              <a:rPr lang="en-GB" sz="2400" b="0" i="1">
                <a:solidFill>
                  <a:srgbClr val="800000"/>
                </a:solidFill>
              </a:rPr>
              <a:t> </a:t>
            </a:r>
            <a:r>
              <a:rPr lang="en-GB" sz="2400" b="0">
                <a:solidFill>
                  <a:srgbClr val="800000"/>
                </a:solidFill>
              </a:rPr>
              <a:t>≤ 1 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3779912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004048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668344" y="2636912"/>
            <a:ext cx="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539553" y="2492896"/>
            <a:ext cx="2016224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827584" y="1106743"/>
            <a:ext cx="7848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0">
                <a:solidFill>
                  <a:srgbClr val="0000FF"/>
                </a:solidFill>
              </a:rPr>
              <a:t>Construct continuous functions </a:t>
            </a:r>
            <a:br>
              <a:rPr lang="en-GB" b="0">
                <a:solidFill>
                  <a:srgbClr val="0000FF"/>
                </a:solidFill>
              </a:rPr>
            </a:br>
            <a:r>
              <a:rPr lang="en-GB" b="0">
                <a:solidFill>
                  <a:srgbClr val="0000FF"/>
                </a:solidFill>
              </a:rPr>
              <a:t>for which the (maximal) domain and range are: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5111" y="4077072"/>
            <a:ext cx="1112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√xsin(x)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15816" y="4077074"/>
            <a:ext cx="32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020501" y="5085188"/>
            <a:ext cx="32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876256" y="5013180"/>
            <a:ext cx="32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63688" y="6067751"/>
            <a:ext cx="5688632" cy="790249"/>
          </a:xfrm>
          <a:prstGeom prst="roundRect">
            <a:avLst/>
          </a:prstGeom>
          <a:solidFill>
            <a:srgbClr val="9F73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 smtClean="0">
                <a:solidFill>
                  <a:schemeClr val="tx2"/>
                </a:solidFill>
              </a:rPr>
              <a:t>Choose a class of objects your students need to be familiar with, and build </a:t>
            </a:r>
            <a:r>
              <a:rPr lang="en-GB" sz="2000" b="0" smtClean="0">
                <a:solidFill>
                  <a:schemeClr val="tx2"/>
                </a:solidFill>
              </a:rPr>
              <a:t>a similar </a:t>
            </a:r>
            <a:r>
              <a:rPr lang="en-GB" sz="2000" b="0" dirty="0" smtClean="0">
                <a:solidFill>
                  <a:schemeClr val="tx2"/>
                </a:solidFill>
              </a:rPr>
              <a:t>chart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8" grpId="1"/>
      <p:bldP spid="97" grpId="0"/>
      <p:bldP spid="97" grpId="1"/>
      <p:bldP spid="98" grpId="0"/>
      <p:bldP spid="9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&amp; Different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2001"/>
            <a:ext cx="4615620" cy="351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3" y="4302185"/>
            <a:ext cx="4532771" cy="22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Familiar Student Behaviour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Mathematical &amp; Pedagogical Theme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Invariance in the midst of change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Examples, Example Spaces &amp; Variation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Pedagogic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Construction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507288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Sketch </a:t>
            </a:r>
            <a:r>
              <a:rPr lang="en-US" dirty="0" smtClean="0"/>
              <a:t>the graph of a </a:t>
            </a:r>
            <a:r>
              <a:rPr lang="en-US" dirty="0"/>
              <a:t>cubic </a:t>
            </a:r>
            <a:r>
              <a:rPr lang="en-US" dirty="0" smtClean="0"/>
              <a:t>polynomial which </a:t>
            </a:r>
            <a:r>
              <a:rPr lang="en-US" dirty="0"/>
              <a:t>goes through the origin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and </a:t>
            </a:r>
            <a:r>
              <a:rPr lang="en-US" dirty="0"/>
              <a:t>which also has a local maximum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and </a:t>
            </a:r>
            <a:r>
              <a:rPr lang="en-US" dirty="0"/>
              <a:t>which has only one real root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and </a:t>
            </a:r>
            <a:r>
              <a:rPr lang="en-US" dirty="0"/>
              <a:t>which also has a positive inflection slope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355976" y="3180655"/>
            <a:ext cx="4175720" cy="1419944"/>
          </a:xfrm>
          <a:prstGeom prst="wedgeRoundRectCallout">
            <a:avLst>
              <a:gd name="adj1" fmla="val -22287"/>
              <a:gd name="adj2" fmla="val -24889"/>
              <a:gd name="adj3" fmla="val 16667"/>
            </a:avLst>
          </a:prstGeom>
          <a:solidFill>
            <a:srgbClr val="804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 dirty="0">
                <a:solidFill>
                  <a:schemeClr val="tx2"/>
                </a:solidFill>
              </a:rPr>
              <a:t>Note the task structure:</a:t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use </a:t>
            </a:r>
            <a:r>
              <a:rPr lang="en-US" sz="2000" b="0" dirty="0" smtClean="0">
                <a:solidFill>
                  <a:schemeClr val="tx2"/>
                </a:solidFill>
              </a:rPr>
              <a:t>of constraints </a:t>
            </a:r>
            <a:r>
              <a:rPr lang="en-US" sz="2000" b="0" dirty="0">
                <a:solidFill>
                  <a:schemeClr val="tx2"/>
                </a:solidFill>
              </a:rPr>
              <a:t>to challenge</a:t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usual/familiar examples </a:t>
            </a:r>
            <a:endParaRPr lang="en-US" sz="20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40968"/>
            <a:ext cx="3168352" cy="3544451"/>
          </a:xfrm>
          <a:prstGeom prst="rect">
            <a:avLst/>
          </a:prstGeom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364088" y="4509120"/>
            <a:ext cx="3456384" cy="2016224"/>
          </a:xfrm>
          <a:prstGeom prst="wedgeRoundRectCallout">
            <a:avLst>
              <a:gd name="adj1" fmla="val -22287"/>
              <a:gd name="adj2" fmla="val -24889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</a:rPr>
              <a:t>What combinations of</a:t>
            </a:r>
          </a:p>
          <a:p>
            <a:pPr algn="ctr"/>
            <a:r>
              <a:rPr lang="en-US" sz="2000" b="0" dirty="0" smtClean="0">
                <a:solidFill>
                  <a:srgbClr val="00279F"/>
                </a:solidFill>
              </a:rPr>
              <a:t>Local maximum or not;</a:t>
            </a:r>
          </a:p>
          <a:p>
            <a:pPr algn="ctr"/>
            <a:r>
              <a:rPr lang="en-US" sz="2000" b="0" dirty="0" smtClean="0">
                <a:solidFill>
                  <a:srgbClr val="00279F"/>
                </a:solidFill>
              </a:rPr>
              <a:t>Numbers of real roots;</a:t>
            </a:r>
            <a:endParaRPr lang="en-US" sz="2000" b="0" dirty="0">
              <a:solidFill>
                <a:srgbClr val="00279F"/>
              </a:solidFill>
            </a:endParaRPr>
          </a:p>
          <a:p>
            <a:pPr algn="ctr"/>
            <a:r>
              <a:rPr lang="en-US" sz="2000" b="0" dirty="0" smtClean="0">
                <a:solidFill>
                  <a:srgbClr val="00279F"/>
                </a:solidFill>
              </a:rPr>
              <a:t>Sign of inflection slope;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a</a:t>
            </a:r>
            <a:r>
              <a:rPr lang="en-US" sz="2000" b="0" dirty="0" smtClean="0">
                <a:solidFill>
                  <a:schemeClr val="bg1"/>
                </a:solidFill>
              </a:rPr>
              <a:t>re possible?</a:t>
            </a:r>
          </a:p>
        </p:txBody>
      </p:sp>
    </p:spTree>
    <p:extLst>
      <p:ext uri="{BB962C8B-B14F-4D97-AF65-F5344CB8AC3E}">
        <p14:creationId xmlns:p14="http://schemas.microsoft.com/office/powerpoint/2010/main" val="6315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 autoUpdateAnimBg="0"/>
      <p:bldP spid="1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Construction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936104"/>
          </a:xfrm>
        </p:spPr>
        <p:txBody>
          <a:bodyPr/>
          <a:lstStyle/>
          <a:p>
            <a:r>
              <a:rPr lang="en-GB" dirty="0" smtClean="0"/>
              <a:t>Write down a quadratic function whose root slopes are perpendicular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7544" y="1916832"/>
          <a:ext cx="189543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" name="Equation" r:id="rId3" imgW="863600" imgH="393700" progId="Equation.DSMT4">
                  <p:embed/>
                </p:oleObj>
              </mc:Choice>
              <mc:Fallback>
                <p:oleObj name="Equation" r:id="rId3" imgW="863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1895436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125687"/>
              </p:ext>
            </p:extLst>
          </p:nvPr>
        </p:nvGraphicFramePr>
        <p:xfrm>
          <a:off x="2915816" y="2132856"/>
          <a:ext cx="1368152" cy="44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" name="Equation" r:id="rId5" imgW="698500" imgH="228600" progId="Equation.DSMT4">
                  <p:embed/>
                </p:oleObj>
              </mc:Choice>
              <mc:Fallback>
                <p:oleObj name="Equation" r:id="rId5" imgW="698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2132856"/>
                        <a:ext cx="1368152" cy="44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406900" y="3225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6900" y="3225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63311"/>
              </p:ext>
            </p:extLst>
          </p:nvPr>
        </p:nvGraphicFramePr>
        <p:xfrm>
          <a:off x="4932040" y="1984431"/>
          <a:ext cx="2088232" cy="72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" name="Equation" r:id="rId9" imgW="1244600" imgH="431800" progId="Equation.DSMT4">
                  <p:embed/>
                </p:oleObj>
              </mc:Choice>
              <mc:Fallback>
                <p:oleObj name="Equation" r:id="rId9" imgW="1244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2040" y="1984431"/>
                        <a:ext cx="2088232" cy="72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2780928"/>
            <a:ext cx="8496944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Write down a cubic function whose root slopes are alternately perpendicular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41338" y="3716338"/>
          <a:ext cx="25654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" name="Equation" r:id="rId11" imgW="1244600" imgH="279400" progId="Equation.DSMT4">
                  <p:embed/>
                </p:oleObj>
              </mc:Choice>
              <mc:Fallback>
                <p:oleObj name="Equation" r:id="rId11" imgW="1244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1338" y="3716338"/>
                        <a:ext cx="256540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98620"/>
              </p:ext>
            </p:extLst>
          </p:nvPr>
        </p:nvGraphicFramePr>
        <p:xfrm>
          <a:off x="3861470" y="3644900"/>
          <a:ext cx="2798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" name="Equation" r:id="rId13" imgW="1206500" imgH="279400" progId="Equation.DSMT4">
                  <p:embed/>
                </p:oleObj>
              </mc:Choice>
              <mc:Fallback>
                <p:oleObj name="Equation" r:id="rId13" imgW="1206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61470" y="3644900"/>
                        <a:ext cx="27987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907704" y="515719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" name="Equation" r:id="rId15" imgW="114300" imgH="165100" progId="Equation.DSMT4">
                  <p:embed/>
                </p:oleObj>
              </mc:Choice>
              <mc:Fallback>
                <p:oleObj name="Equation" r:id="rId1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4" y="515719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7494"/>
              </p:ext>
            </p:extLst>
          </p:nvPr>
        </p:nvGraphicFramePr>
        <p:xfrm>
          <a:off x="504825" y="4435896"/>
          <a:ext cx="49418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" name="Equation" r:id="rId16" imgW="2324100" imgH="304800" progId="Equation.DSMT4">
                  <p:embed/>
                </p:oleObj>
              </mc:Choice>
              <mc:Fallback>
                <p:oleObj name="Equation" r:id="rId16" imgW="23241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4825" y="4435896"/>
                        <a:ext cx="494188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40320"/>
              </p:ext>
            </p:extLst>
          </p:nvPr>
        </p:nvGraphicFramePr>
        <p:xfrm>
          <a:off x="539552" y="5229200"/>
          <a:ext cx="410445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" name="Equation" r:id="rId18" imgW="1930400" imgH="304800" progId="Equation.DSMT4">
                  <p:embed/>
                </p:oleObj>
              </mc:Choice>
              <mc:Fallback>
                <p:oleObj name="Equation" r:id="rId18" imgW="1930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9552" y="5229200"/>
                        <a:ext cx="410445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8104" y="450840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err="1" smtClean="0">
                <a:solidFill>
                  <a:srgbClr val="000000"/>
                </a:solidFill>
              </a:rPr>
              <a:t>iff</a:t>
            </a:r>
            <a:endParaRPr lang="en-GB" sz="2000" b="0" dirty="0">
              <a:solidFill>
                <a:srgbClr val="0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0915"/>
              </p:ext>
            </p:extLst>
          </p:nvPr>
        </p:nvGraphicFramePr>
        <p:xfrm>
          <a:off x="6156176" y="4232840"/>
          <a:ext cx="1080120" cy="81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" name="Equation" r:id="rId20" imgW="571500" imgH="431800" progId="Equation.DSMT4">
                  <p:embed/>
                </p:oleObj>
              </mc:Choice>
              <mc:Fallback>
                <p:oleObj name="Equation" r:id="rId20" imgW="571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56176" y="4232840"/>
                        <a:ext cx="1080120" cy="81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23528" y="5949280"/>
            <a:ext cx="374441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What about a quartic?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5805264"/>
            <a:ext cx="4392488" cy="864096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b="0" dirty="0">
                <a:solidFill>
                  <a:srgbClr val="993300"/>
                </a:solidFill>
                <a:latin typeface="Chalkboard" pitchFamily="-111" charset="0"/>
              </a:rPr>
              <a:t>The sum of the reciprocals of the non-zero root slopes must be 0!</a:t>
            </a:r>
          </a:p>
        </p:txBody>
      </p:sp>
    </p:spTree>
    <p:extLst>
      <p:ext uri="{BB962C8B-B14F-4D97-AF65-F5344CB8AC3E}">
        <p14:creationId xmlns:p14="http://schemas.microsoft.com/office/powerpoint/2010/main" val="1318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11560" y="620688"/>
          <a:ext cx="46370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9" name="Equation" r:id="rId3" imgW="2247900" imgH="228600" progId="Equation.DSMT4">
                  <p:embed/>
                </p:oleObj>
              </mc:Choice>
              <mc:Fallback>
                <p:oleObj name="Equation" r:id="rId3" imgW="224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620688"/>
                        <a:ext cx="4637088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61963" y="1392238"/>
          <a:ext cx="38496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0" name="Equation" r:id="rId5" imgW="1866900" imgH="228600" progId="Equation.DSMT4">
                  <p:embed/>
                </p:oleObj>
              </mc:Choice>
              <mc:Fallback>
                <p:oleObj name="Equation" r:id="rId5" imgW="1866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1392238"/>
                        <a:ext cx="3849687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74663" y="2041525"/>
          <a:ext cx="38242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" name="Equation" r:id="rId7" imgW="1854200" imgH="228600" progId="Equation.DSMT4">
                  <p:embed/>
                </p:oleObj>
              </mc:Choice>
              <mc:Fallback>
                <p:oleObj name="Equation" r:id="rId7" imgW="185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663" y="2041525"/>
                        <a:ext cx="3824287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6069"/>
              </p:ext>
            </p:extLst>
          </p:nvPr>
        </p:nvGraphicFramePr>
        <p:xfrm>
          <a:off x="467543" y="2636912"/>
          <a:ext cx="3745869" cy="46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" name="Equation" r:id="rId9" imgW="1841500" imgH="228600" progId="Equation.DSMT4">
                  <p:embed/>
                </p:oleObj>
              </mc:Choice>
              <mc:Fallback>
                <p:oleObj name="Equation" r:id="rId9" imgW="1841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3" y="2636912"/>
                        <a:ext cx="3745869" cy="465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70311"/>
              </p:ext>
            </p:extLst>
          </p:nvPr>
        </p:nvGraphicFramePr>
        <p:xfrm>
          <a:off x="467544" y="3284984"/>
          <a:ext cx="3648555" cy="44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3" name="Equation" r:id="rId11" imgW="1892300" imgH="228600" progId="Equation.DSMT4">
                  <p:embed/>
                </p:oleObj>
              </mc:Choice>
              <mc:Fallback>
                <p:oleObj name="Equation" r:id="rId11" imgW="1892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7544" y="3284984"/>
                        <a:ext cx="3648555" cy="440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2559" y="1548879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s</a:t>
            </a:r>
            <a:r>
              <a:rPr lang="en-GB" sz="2000" b="0" dirty="0" smtClean="0">
                <a:solidFill>
                  <a:srgbClr val="000000"/>
                </a:solidFill>
              </a:rPr>
              <a:t>1 = s3 and s2 = s4</a:t>
            </a:r>
            <a:endParaRPr lang="en-GB" sz="2000" b="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41166"/>
              </p:ext>
            </p:extLst>
          </p:nvPr>
        </p:nvGraphicFramePr>
        <p:xfrm>
          <a:off x="5634025" y="2258936"/>
          <a:ext cx="2730822" cy="937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4" name="Equation" r:id="rId13" imgW="1257300" imgH="431800" progId="Equation.DSMT4">
                  <p:embed/>
                </p:oleObj>
              </mc:Choice>
              <mc:Fallback>
                <p:oleObj name="Equation" r:id="rId13" imgW="1257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4025" y="2258936"/>
                        <a:ext cx="2730822" cy="937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731949"/>
              </p:ext>
            </p:extLst>
          </p:nvPr>
        </p:nvGraphicFramePr>
        <p:xfrm>
          <a:off x="5484528" y="3558529"/>
          <a:ext cx="1440160" cy="89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" name="Equation" r:id="rId15" imgW="698500" imgH="431800" progId="Equation.DSMT4">
                  <p:embed/>
                </p:oleObj>
              </mc:Choice>
              <mc:Fallback>
                <p:oleObj name="Equation" r:id="rId15" imgW="698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84528" y="3558529"/>
                        <a:ext cx="1440160" cy="89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136996"/>
              </p:ext>
            </p:extLst>
          </p:nvPr>
        </p:nvGraphicFramePr>
        <p:xfrm>
          <a:off x="7068703" y="3702546"/>
          <a:ext cx="160667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" name="Equation" r:id="rId17" imgW="647700" imgH="203200" progId="Equation.DSMT4">
                  <p:embed/>
                </p:oleObj>
              </mc:Choice>
              <mc:Fallback>
                <p:oleObj name="Equation" r:id="rId17" imgW="64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68703" y="3702546"/>
                        <a:ext cx="1606679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809610"/>
              </p:ext>
            </p:extLst>
          </p:nvPr>
        </p:nvGraphicFramePr>
        <p:xfrm>
          <a:off x="5412520" y="4566642"/>
          <a:ext cx="141765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7" name="Equation" r:id="rId19" imgW="571500" imgH="203200" progId="Equation.DSMT4">
                  <p:embed/>
                </p:oleObj>
              </mc:Choice>
              <mc:Fallback>
                <p:oleObj name="Equation" r:id="rId19" imgW="571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12520" y="4566642"/>
                        <a:ext cx="1417658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39747"/>
              </p:ext>
            </p:extLst>
          </p:nvPr>
        </p:nvGraphicFramePr>
        <p:xfrm>
          <a:off x="7140712" y="4494634"/>
          <a:ext cx="882096" cy="50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8" name="Equation" r:id="rId21" imgW="355600" imgH="203200" progId="Equation.DSMT4">
                  <p:embed/>
                </p:oleObj>
              </mc:Choice>
              <mc:Fallback>
                <p:oleObj name="Equation" r:id="rId21" imgW="355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40712" y="4494634"/>
                        <a:ext cx="882096" cy="50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19454"/>
              </p:ext>
            </p:extLst>
          </p:nvPr>
        </p:nvGraphicFramePr>
        <p:xfrm>
          <a:off x="7126027" y="4998690"/>
          <a:ext cx="1166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" name="Equation" r:id="rId23" imgW="469900" imgH="203200" progId="Equation.DSMT4">
                  <p:embed/>
                </p:oleObj>
              </mc:Choice>
              <mc:Fallback>
                <p:oleObj name="Equation" r:id="rId23" imgW="469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26027" y="4998690"/>
                        <a:ext cx="116681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72559" y="376575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s1 s2 = -1 </a:t>
            </a:r>
          </a:p>
          <a:p>
            <a:r>
              <a:rPr lang="en-GB" sz="2000" b="0" dirty="0">
                <a:solidFill>
                  <a:srgbClr val="000000"/>
                </a:solidFill>
              </a:rPr>
              <a:t>s</a:t>
            </a:r>
            <a:r>
              <a:rPr lang="en-GB" sz="2000" b="0" dirty="0" smtClean="0">
                <a:solidFill>
                  <a:srgbClr val="000000"/>
                </a:solidFill>
              </a:rPr>
              <a:t>2 s3= -1</a:t>
            </a:r>
          </a:p>
          <a:p>
            <a:r>
              <a:rPr lang="en-GB" sz="2000" b="0" dirty="0">
                <a:solidFill>
                  <a:srgbClr val="000000"/>
                </a:solidFill>
              </a:rPr>
              <a:t>s</a:t>
            </a:r>
            <a:r>
              <a:rPr lang="en-GB" sz="2000" b="0" dirty="0" smtClean="0">
                <a:solidFill>
                  <a:srgbClr val="000000"/>
                </a:solidFill>
              </a:rPr>
              <a:t>3 s4 = -1</a:t>
            </a:r>
            <a:endParaRPr lang="en-GB" sz="20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1560" y="4077072"/>
            <a:ext cx="3603088" cy="743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59" y="5503515"/>
            <a:ext cx="350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</a:rPr>
              <a:t>forces</a:t>
            </a:r>
            <a:endParaRPr lang="en-US" sz="2400" b="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63688" y="5445224"/>
            <a:ext cx="2282752" cy="463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6000731"/>
            <a:ext cx="9144000" cy="7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with Non-Obvious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set {2, 4, 6, 8} under multiplication modulo 10 forms a group.</a:t>
            </a:r>
          </a:p>
          <a:p>
            <a:r>
              <a:rPr lang="en-US" dirty="0" smtClean="0"/>
              <a:t>What is the identity element?</a:t>
            </a:r>
          </a:p>
          <a:p>
            <a:r>
              <a:rPr lang="en-US" dirty="0" smtClean="0"/>
              <a:t>Construct another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Dihedral group </a:t>
            </a:r>
            <a:r>
              <a:rPr lang="en-US" i="1" dirty="0" smtClean="0"/>
              <a:t>D</a:t>
            </a:r>
            <a:r>
              <a:rPr lang="en-US" baseline="-25000" dirty="0" smtClean="0"/>
              <a:t>6</a:t>
            </a:r>
            <a:r>
              <a:rPr lang="en-US" dirty="0" smtClean="0"/>
              <a:t> presented as the elements G = {e, a, a</a:t>
            </a:r>
            <a:r>
              <a:rPr lang="en-US" baseline="30000" dirty="0" smtClean="0"/>
              <a:t>2</a:t>
            </a:r>
            <a:r>
              <a:rPr lang="en-US" dirty="0" smtClean="0"/>
              <a:t>, b, ab, a</a:t>
            </a:r>
            <a:r>
              <a:rPr lang="en-US" baseline="30000" dirty="0" smtClean="0"/>
              <a:t>2</a:t>
            </a:r>
            <a:r>
              <a:rPr lang="en-US" dirty="0" smtClean="0"/>
              <a:t>b} </a:t>
            </a:r>
            <a:br>
              <a:rPr lang="en-US" dirty="0" smtClean="0"/>
            </a:br>
            <a:r>
              <a:rPr lang="en-US" dirty="0" smtClean="0"/>
              <a:t>  where a</a:t>
            </a:r>
            <a:r>
              <a:rPr lang="en-US" baseline="30000" dirty="0" smtClean="0"/>
              <a:t>3</a:t>
            </a:r>
            <a:r>
              <a:rPr lang="en-US" dirty="0" smtClean="0"/>
              <a:t> = e,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 = e and </a:t>
            </a:r>
            <a:r>
              <a:rPr lang="en-US" dirty="0" err="1" smtClean="0"/>
              <a:t>ba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b.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P(G) </a:t>
            </a:r>
            <a:r>
              <a:rPr lang="en-US" dirty="0" smtClean="0"/>
              <a:t>be the set of non-empty subsets of G considered as a group under the operation</a:t>
            </a:r>
            <a:br>
              <a:rPr lang="en-US" dirty="0" smtClean="0"/>
            </a:br>
            <a:r>
              <a:rPr lang="en-US" dirty="0" smtClean="0"/>
              <a:t>ST = {</a:t>
            </a:r>
            <a:r>
              <a:rPr lang="en-US" i="1" dirty="0" err="1" smtClean="0"/>
              <a:t>st</a:t>
            </a:r>
            <a:r>
              <a:rPr lang="en-US" i="1" dirty="0" smtClean="0"/>
              <a:t>: </a:t>
            </a:r>
            <a:r>
              <a:rPr lang="en-US" dirty="0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in</a:t>
            </a:r>
            <a:r>
              <a:rPr lang="en-US" i="1" dirty="0" smtClean="0"/>
              <a:t> S </a:t>
            </a:r>
            <a:r>
              <a:rPr lang="en-US" dirty="0" smtClean="0"/>
              <a:t>and</a:t>
            </a:r>
            <a:r>
              <a:rPr lang="en-US" i="1" dirty="0" smtClean="0"/>
              <a:t> t </a:t>
            </a:r>
            <a:r>
              <a:rPr lang="en-US" dirty="0" smtClean="0"/>
              <a:t>in</a:t>
            </a:r>
            <a:r>
              <a:rPr lang="en-US" i="1" dirty="0" smtClean="0"/>
              <a:t> T</a:t>
            </a:r>
            <a:r>
              <a:rPr lang="en-US" dirty="0" smtClean="0"/>
              <a:t>}.</a:t>
            </a:r>
          </a:p>
          <a:p>
            <a:r>
              <a:rPr lang="en-US" dirty="0" smtClean="0"/>
              <a:t>Show that {{e}, {a}, {a</a:t>
            </a:r>
            <a:r>
              <a:rPr lang="en-US" baseline="30000" dirty="0" smtClean="0"/>
              <a:t>2</a:t>
            </a:r>
            <a:r>
              <a:rPr lang="en-US" dirty="0" smtClean="0"/>
              <a:t>}, {e, a}, {e, a</a:t>
            </a:r>
            <a:r>
              <a:rPr lang="en-US" baseline="30000" dirty="0" smtClean="0"/>
              <a:t>2</a:t>
            </a:r>
            <a:r>
              <a:rPr lang="en-US" dirty="0" smtClean="0"/>
              <a:t>}, {a, a</a:t>
            </a:r>
            <a:r>
              <a:rPr lang="en-US" baseline="30000" dirty="0" smtClean="0"/>
              <a:t>2</a:t>
            </a:r>
            <a:r>
              <a:rPr lang="en-US" dirty="0" smtClean="0"/>
              <a:t>}, {e, a a</a:t>
            </a:r>
            <a:r>
              <a:rPr lang="en-US" baseline="30000" dirty="0" smtClean="0"/>
              <a:t>2</a:t>
            </a:r>
            <a:r>
              <a:rPr lang="en-US" dirty="0" smtClean="0"/>
              <a:t>}} is a subgroup of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For a general group </a:t>
            </a:r>
            <a:r>
              <a:rPr lang="en-US" i="1" dirty="0" smtClean="0"/>
              <a:t>G</a:t>
            </a:r>
            <a:r>
              <a:rPr lang="en-US" dirty="0" smtClean="0"/>
              <a:t> which subsets of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 themselves for a subgroup?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44503" y="916260"/>
            <a:ext cx="8572500" cy="5753100"/>
          </a:xfrm>
        </p:spPr>
        <p:txBody>
          <a:bodyPr anchor="ctr"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Write down another integral like this one which is also zero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and another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and another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and another which is different in some way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is the same and what is different about your examples and the original? 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features can you change and still it has integral zero?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Write down the most general integral you can, like this, which has answer zero.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2699"/>
            <a:ext cx="2667000" cy="13335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936103"/>
          </a:xfrm>
        </p:spPr>
        <p:txBody>
          <a:bodyPr/>
          <a:lstStyle/>
          <a:p>
            <a:r>
              <a:rPr lang="en-GB" dirty="0" smtClean="0"/>
              <a:t>What can be changed and still it is an example?</a:t>
            </a: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98837"/>
              </p:ext>
            </p:extLst>
          </p:nvPr>
        </p:nvGraphicFramePr>
        <p:xfrm>
          <a:off x="2987824" y="0"/>
          <a:ext cx="245216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" name="Equation" r:id="rId3" imgW="889000" imgH="469900" progId="Equation.DSMT4">
                  <p:embed/>
                </p:oleObj>
              </mc:Choice>
              <mc:Fallback>
                <p:oleObj name="Equation" r:id="rId3" imgW="889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0"/>
                        <a:ext cx="2452164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48011"/>
              </p:ext>
            </p:extLst>
          </p:nvPr>
        </p:nvGraphicFramePr>
        <p:xfrm>
          <a:off x="251421" y="2060848"/>
          <a:ext cx="25923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" name="Equation" r:id="rId5" imgW="939800" imgH="469900" progId="Equation.DSMT4">
                  <p:embed/>
                </p:oleObj>
              </mc:Choice>
              <mc:Fallback>
                <p:oleObj name="Equation" r:id="rId5" imgW="939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21" y="2060848"/>
                        <a:ext cx="259238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53774"/>
              </p:ext>
            </p:extLst>
          </p:nvPr>
        </p:nvGraphicFramePr>
        <p:xfrm>
          <a:off x="291406" y="4868316"/>
          <a:ext cx="399256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" name="Equation" r:id="rId7" imgW="1447800" imgH="469900" progId="Equation.DSMT4">
                  <p:embed/>
                </p:oleObj>
              </mc:Choice>
              <mc:Fallback>
                <p:oleObj name="Equation" r:id="rId7" imgW="1447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406" y="4868316"/>
                        <a:ext cx="3992562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12559"/>
              </p:ext>
            </p:extLst>
          </p:nvPr>
        </p:nvGraphicFramePr>
        <p:xfrm>
          <a:off x="5364088" y="4437112"/>
          <a:ext cx="269716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" name="Equation" r:id="rId9" imgW="977900" imgH="469900" progId="Equation.DSMT4">
                  <p:embed/>
                </p:oleObj>
              </mc:Choice>
              <mc:Fallback>
                <p:oleObj name="Equation" r:id="rId9" imgW="977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4088" y="4437112"/>
                        <a:ext cx="2697162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24826"/>
              </p:ext>
            </p:extLst>
          </p:nvPr>
        </p:nvGraphicFramePr>
        <p:xfrm>
          <a:off x="2771800" y="3213720"/>
          <a:ext cx="2768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" name="Equation" r:id="rId11" imgW="1003300" imgH="469900" progId="Equation.DSMT4">
                  <p:embed/>
                </p:oleObj>
              </mc:Choice>
              <mc:Fallback>
                <p:oleObj name="Equation" r:id="rId11" imgW="1003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1800" y="3213720"/>
                        <a:ext cx="27686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21017"/>
              </p:ext>
            </p:extLst>
          </p:nvPr>
        </p:nvGraphicFramePr>
        <p:xfrm>
          <a:off x="4788024" y="5661248"/>
          <a:ext cx="403244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" name="Equation" r:id="rId13" imgW="1422400" imgH="203200" progId="Equation.DSMT4">
                  <p:embed/>
                </p:oleObj>
              </mc:Choice>
              <mc:Fallback>
                <p:oleObj name="Equation" r:id="rId13" imgW="142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88024" y="5661248"/>
                        <a:ext cx="403244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340428"/>
              </p:ext>
            </p:extLst>
          </p:nvPr>
        </p:nvGraphicFramePr>
        <p:xfrm>
          <a:off x="5508104" y="1988840"/>
          <a:ext cx="35036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4" name="Equation" r:id="rId15" imgW="1270000" imgH="469900" progId="Equation.DSMT4">
                  <p:embed/>
                </p:oleObj>
              </mc:Choice>
              <mc:Fallback>
                <p:oleObj name="Equation" r:id="rId15" imgW="1270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08104" y="1988840"/>
                        <a:ext cx="3503612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6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Construction Task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2" y="800100"/>
            <a:ext cx="8572500" cy="584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Write down a pair of distinct functions for which the integral of the difference over a specified interval is zero.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and another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and another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How did your attention shift so that you could come up with those examples?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an example of a pair of distinct functions for which the integral of the difference is 0 over finitely many finite intervals; over infinitely many.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|x|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1016000"/>
            <a:ext cx="8572500" cy="1778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Of what is |x| an example?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is the same and what different about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graphs of functions of the form</a:t>
            </a:r>
          </a:p>
          <a:p>
            <a:pPr>
              <a:defRPr/>
            </a:pP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444502" y="5753101"/>
            <a:ext cx="79883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r>
              <a:rPr lang="en-US" sz="3400" b="0">
                <a:solidFill>
                  <a:srgbClr val="800000"/>
                </a:solidFill>
                <a:cs typeface="Chalkboard" charset="0"/>
                <a:sym typeface="Chalkboard" charset="0"/>
              </a:rPr>
              <a:t>Characterise these graphs in some way</a:t>
            </a:r>
          </a:p>
        </p:txBody>
      </p:sp>
      <p:sp>
        <p:nvSpPr>
          <p:cNvPr id="51210" name="Rectangle 10"/>
          <p:cNvSpPr>
            <a:spLocks/>
          </p:cNvSpPr>
          <p:nvPr/>
        </p:nvSpPr>
        <p:spPr bwMode="auto">
          <a:xfrm>
            <a:off x="2987828" y="4436779"/>
            <a:ext cx="337208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halkboard" charset="0"/>
                <a:sym typeface="Chalkboard" charset="0"/>
              </a:rPr>
              <a:t>or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72588"/>
              </p:ext>
            </p:extLst>
          </p:nvPr>
        </p:nvGraphicFramePr>
        <p:xfrm>
          <a:off x="395539" y="2708921"/>
          <a:ext cx="211223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"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9" y="2708921"/>
                        <a:ext cx="2112236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95329"/>
              </p:ext>
            </p:extLst>
          </p:nvPr>
        </p:nvGraphicFramePr>
        <p:xfrm>
          <a:off x="1331643" y="3229992"/>
          <a:ext cx="2713540" cy="63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" name="Equation" r:id="rId5" imgW="1092200" imgH="254000" progId="Equation.DSMT4">
                  <p:embed/>
                </p:oleObj>
              </mc:Choice>
              <mc:Fallback>
                <p:oleObj name="Equation" r:id="rId5" imgW="1092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3" y="3229992"/>
                        <a:ext cx="2713540" cy="631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793"/>
              </p:ext>
            </p:extLst>
          </p:nvPr>
        </p:nvGraphicFramePr>
        <p:xfrm>
          <a:off x="1907705" y="3761868"/>
          <a:ext cx="3600400" cy="74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" name="Equation" r:id="rId7" imgW="1346200" imgH="279400" progId="Equation.DSMT4">
                  <p:embed/>
                </p:oleObj>
              </mc:Choice>
              <mc:Fallback>
                <p:oleObj name="Equation" r:id="rId7" imgW="1346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5" y="3761868"/>
                        <a:ext cx="3600400" cy="747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21262"/>
              </p:ext>
            </p:extLst>
          </p:nvPr>
        </p:nvGraphicFramePr>
        <p:xfrm>
          <a:off x="539552" y="4941168"/>
          <a:ext cx="521489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" name="Equation" r:id="rId9" imgW="2184400" imgH="241300" progId="Equation.DSMT4">
                  <p:embed/>
                </p:oleObj>
              </mc:Choice>
              <mc:Fallback>
                <p:oleObj name="Equation" r:id="rId9" imgW="2184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552" y="4941168"/>
                        <a:ext cx="5214896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bldLvl="5" autoUpdateAnimBg="0"/>
      <p:bldP spid="51207" grpId="0" autoUpdateAnimBg="0"/>
      <p:bldP spid="512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Cubic Phenomenon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1008112"/>
          </a:xfrm>
        </p:spPr>
        <p:txBody>
          <a:bodyPr/>
          <a:lstStyle/>
          <a:p>
            <a:r>
              <a:rPr lang="en-GB" dirty="0" smtClean="0"/>
              <a:t>Imagine the graph of a cubic polynomial with 3 real roots</a:t>
            </a:r>
          </a:p>
          <a:p>
            <a:r>
              <a:rPr lang="en-GB" dirty="0" smtClean="0"/>
              <a:t>Imagine a straight line through one of the roots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44" y="1643994"/>
            <a:ext cx="3672408" cy="3335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44" y="1628800"/>
            <a:ext cx="3689136" cy="33506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988840"/>
            <a:ext cx="4752528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/>
              <a:t>Imagine the mid-point of the other two points of intersection with the </a:t>
            </a:r>
            <a:r>
              <a:rPr lang="en-GB" b="0" dirty="0" smtClean="0"/>
              <a:t>cubic</a:t>
            </a:r>
            <a:endParaRPr lang="en-GB" b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3356992"/>
            <a:ext cx="4608512" cy="1224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What </a:t>
            </a:r>
            <a:r>
              <a:rPr lang="en-GB" b="0" dirty="0"/>
              <a:t>is the locus of these mid-points as your line rotates about the root</a:t>
            </a:r>
            <a:r>
              <a:rPr lang="en-GB" b="0" dirty="0" smtClean="0"/>
              <a:t>?</a:t>
            </a:r>
            <a:endParaRPr lang="en-GB" b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4653136"/>
            <a:ext cx="4608512" cy="1224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What has ‘being a root’ have to do with the phenomenon?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1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Everything said here today is to </a:t>
            </a:r>
            <a:r>
              <a:rPr lang="en-GB" dirty="0" smtClean="0"/>
              <a:t>be treated </a:t>
            </a:r>
            <a:r>
              <a:rPr lang="en-GB" dirty="0"/>
              <a:t>as a conjecture </a:t>
            </a:r>
            <a:r>
              <a:rPr lang="is-IS" dirty="0"/>
              <a:t>…</a:t>
            </a:r>
          </a:p>
          <a:p>
            <a:r>
              <a:rPr lang="is-IS" dirty="0"/>
              <a:t>... </a:t>
            </a:r>
            <a:r>
              <a:rPr lang="en-US" dirty="0"/>
              <a:t>t</a:t>
            </a:r>
            <a:r>
              <a:rPr lang="is-IS" dirty="0"/>
              <a:t>o be tested in your experience</a:t>
            </a:r>
          </a:p>
          <a:p>
            <a:r>
              <a:rPr lang="is-IS" dirty="0"/>
              <a:t>I take a phenomenological stance ...</a:t>
            </a:r>
          </a:p>
          <a:p>
            <a:r>
              <a:rPr lang="is-IS" dirty="0"/>
              <a:t>... I start from and try to connect </a:t>
            </a:r>
            <a:r>
              <a:rPr lang="is-IS" dirty="0" smtClean="0"/>
              <a:t>to, </a:t>
            </a:r>
            <a:r>
              <a:rPr lang="is-IS" dirty="0"/>
              <a:t>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Cubic Phenomenon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1008112"/>
          </a:xfrm>
        </p:spPr>
        <p:txBody>
          <a:bodyPr/>
          <a:lstStyle/>
          <a:p>
            <a:r>
              <a:rPr lang="en-GB" dirty="0" smtClean="0"/>
              <a:t>Imagine the graph of a cubic polynomial with 3 real roots</a:t>
            </a:r>
          </a:p>
          <a:p>
            <a:r>
              <a:rPr lang="en-GB" dirty="0" smtClean="0"/>
              <a:t>Imagine a straight line through one of the roots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44" y="1643994"/>
            <a:ext cx="3672408" cy="3335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44" y="1628800"/>
            <a:ext cx="3689136" cy="33506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988840"/>
            <a:ext cx="4752528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/>
              <a:t>Imagine the mid-</a:t>
            </a:r>
            <a:r>
              <a:rPr lang="en-GB" b="0" dirty="0" smtClean="0"/>
              <a:t>point M </a:t>
            </a:r>
            <a:r>
              <a:rPr lang="en-GB" b="0" dirty="0"/>
              <a:t>of the other two points of intersection with the </a:t>
            </a:r>
            <a:r>
              <a:rPr lang="en-GB" b="0" dirty="0" smtClean="0"/>
              <a:t>cubic</a:t>
            </a:r>
            <a:endParaRPr lang="en-GB" b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3356992"/>
            <a:ext cx="4608512" cy="216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Imagine a chord of the cubic whose mid-point is vertically aligned with M.</a:t>
            </a:r>
          </a:p>
          <a:p>
            <a:r>
              <a:rPr lang="en-GB" b="0" dirty="0" smtClean="0"/>
              <a:t>When extended, where will it meet the cubic again?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301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Applying a Theorem as a Technique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4" y="1844827"/>
            <a:ext cx="7146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Note that </a:t>
            </a:r>
            <a:r>
              <a:rPr lang="en-GB" sz="2400" b="0" i="1">
                <a:solidFill>
                  <a:srgbClr val="0000FF"/>
                </a:solidFill>
              </a:rPr>
              <a:t>f</a:t>
            </a:r>
            <a:r>
              <a:rPr lang="en-GB" sz="2400" b="0">
                <a:solidFill>
                  <a:srgbClr val="0000FF"/>
                </a:solidFill>
              </a:rPr>
              <a:t>(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) ≥ 0, and that as 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 –&gt; ±∞, </a:t>
            </a:r>
            <a:r>
              <a:rPr lang="en-GB" sz="2400" b="0" i="1">
                <a:solidFill>
                  <a:srgbClr val="0000FF"/>
                </a:solidFill>
              </a:rPr>
              <a:t>f</a:t>
            </a:r>
            <a:r>
              <a:rPr lang="en-GB" sz="2400" b="0">
                <a:solidFill>
                  <a:srgbClr val="0000FF"/>
                </a:solidFill>
              </a:rPr>
              <a:t>(</a:t>
            </a:r>
            <a:r>
              <a:rPr lang="en-GB" sz="2400" b="0" i="1">
                <a:solidFill>
                  <a:srgbClr val="0000FF"/>
                </a:solidFill>
              </a:rPr>
              <a:t>x</a:t>
            </a:r>
            <a:r>
              <a:rPr lang="en-GB" sz="2400" b="0">
                <a:solidFill>
                  <a:srgbClr val="0000FF"/>
                </a:solidFill>
              </a:rPr>
              <a:t>) –&gt; 0</a:t>
            </a:r>
          </a:p>
          <a:p>
            <a:r>
              <a:rPr lang="en-GB" sz="2400" b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53096"/>
              </p:ext>
            </p:extLst>
          </p:nvPr>
        </p:nvGraphicFramePr>
        <p:xfrm>
          <a:off x="92075" y="2420938"/>
          <a:ext cx="73406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Equation" r:id="rId3" imgW="3746500" imgH="330200" progId="Equation.DSMT4">
                  <p:embed/>
                </p:oleObj>
              </mc:Choice>
              <mc:Fallback>
                <p:oleObj name="Equation" r:id="rId3" imgW="3746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2420938"/>
                        <a:ext cx="7340600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95878"/>
              </p:ext>
            </p:extLst>
          </p:nvPr>
        </p:nvGraphicFramePr>
        <p:xfrm>
          <a:off x="3517902" y="276860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7902" y="276860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2" y="3068964"/>
            <a:ext cx="767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Since </a:t>
            </a:r>
            <a:r>
              <a:rPr lang="en-GB" sz="2400" b="0" i="1">
                <a:solidFill>
                  <a:srgbClr val="0000FF"/>
                </a:solidFill>
              </a:rPr>
              <a:t>f</a:t>
            </a:r>
            <a:r>
              <a:rPr lang="en-GB" sz="2400" b="0">
                <a:solidFill>
                  <a:srgbClr val="0000FF"/>
                </a:solidFill>
              </a:rPr>
              <a:t> is continuous on [</a:t>
            </a:r>
            <a:r>
              <a:rPr lang="en-GB" sz="2400" b="0" i="1">
                <a:solidFill>
                  <a:srgbClr val="0000FF"/>
                </a:solidFill>
              </a:rPr>
              <a:t>-N, N</a:t>
            </a:r>
            <a:r>
              <a:rPr lang="en-GB" sz="2400" b="0">
                <a:solidFill>
                  <a:srgbClr val="0000FF"/>
                </a:solidFill>
              </a:rPr>
              <a:t>] it attains its extrema</a:t>
            </a:r>
            <a:endParaRPr lang="en-GB" sz="2400" b="0" i="1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520" y="3645024"/>
            <a:ext cx="8640960" cy="1200328"/>
            <a:chOff x="467544" y="4365104"/>
            <a:chExt cx="7128792" cy="1200328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4365104"/>
              <a:ext cx="7128792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>
                  <a:solidFill>
                    <a:srgbClr val="0000FF"/>
                  </a:solidFill>
                </a:rPr>
                <a:t>Since </a:t>
              </a:r>
              <a:r>
                <a:rPr lang="en-GB" sz="2400" b="0" i="1">
                  <a:solidFill>
                    <a:srgbClr val="0000FF"/>
                  </a:solidFill>
                </a:rPr>
                <a:t>f</a:t>
              </a:r>
              <a:r>
                <a:rPr lang="en-GB" sz="2400" b="0">
                  <a:solidFill>
                    <a:srgbClr val="0000FF"/>
                  </a:solidFill>
                </a:rPr>
                <a:t>(0) = 1, choosing       forces </a:t>
              </a:r>
              <a:r>
                <a:rPr lang="en-GB" sz="2400" b="0" i="1">
                  <a:solidFill>
                    <a:srgbClr val="0000FF"/>
                  </a:solidFill>
                </a:rPr>
                <a:t>f</a:t>
              </a:r>
              <a:r>
                <a:rPr lang="en-GB" sz="2400" b="0">
                  <a:solidFill>
                    <a:srgbClr val="0000FF"/>
                  </a:solidFill>
                </a:rPr>
                <a:t> to achieve a maximum value by the theorem that a continuous function on a bounded interval attains its extremal values   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2203064"/>
                </p:ext>
              </p:extLst>
            </p:nvPr>
          </p:nvGraphicFramePr>
          <p:xfrm>
            <a:off x="3284477" y="4494924"/>
            <a:ext cx="450430" cy="230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" name="Equation" r:id="rId7" imgW="571500" imgH="292100" progId="Equation.DSMT4">
                    <p:embed/>
                  </p:oleObj>
                </mc:Choice>
                <mc:Fallback>
                  <p:oleObj name="Equation" r:id="rId7" imgW="5715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84477" y="4494924"/>
                          <a:ext cx="450430" cy="2302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1403648" y="4869156"/>
            <a:ext cx="5880710" cy="1569660"/>
            <a:chOff x="1403648" y="5099700"/>
            <a:chExt cx="5880710" cy="1569661"/>
          </a:xfrm>
        </p:grpSpPr>
        <p:sp>
          <p:nvSpPr>
            <p:cNvPr id="4" name="TextBox 3"/>
            <p:cNvSpPr txBox="1"/>
            <p:nvPr/>
          </p:nvSpPr>
          <p:spPr>
            <a:xfrm>
              <a:off x="1403648" y="5589240"/>
              <a:ext cx="58807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i="1">
                  <a:solidFill>
                    <a:srgbClr val="0000FF"/>
                  </a:solidFill>
                </a:rPr>
                <a:t>p</a:t>
              </a:r>
              <a:r>
                <a:rPr lang="en-GB" b="0">
                  <a:solidFill>
                    <a:srgbClr val="0000FF"/>
                  </a:solidFill>
                </a:rPr>
                <a:t>(</a:t>
              </a:r>
              <a:r>
                <a:rPr lang="en-GB" b="0" i="1">
                  <a:solidFill>
                    <a:srgbClr val="0000FF"/>
                  </a:solidFill>
                </a:rPr>
                <a:t>x</a:t>
              </a:r>
              <a:r>
                <a:rPr lang="en-GB" b="0">
                  <a:solidFill>
                    <a:srgbClr val="0000FF"/>
                  </a:solidFill>
                </a:rPr>
                <a:t>) = -</a:t>
              </a:r>
              <a:r>
                <a:rPr lang="en-GB" b="0" i="1">
                  <a:solidFill>
                    <a:srgbClr val="0000FF"/>
                  </a:solidFill>
                </a:rPr>
                <a:t>x</a:t>
              </a:r>
              <a:r>
                <a:rPr lang="en-GB" b="0" baseline="30000">
                  <a:solidFill>
                    <a:srgbClr val="0000FF"/>
                  </a:solidFill>
                </a:rPr>
                <a:t>102</a:t>
              </a:r>
              <a:r>
                <a:rPr lang="en-GB" b="0">
                  <a:solidFill>
                    <a:srgbClr val="0000FF"/>
                  </a:solidFill>
                </a:rPr>
                <a:t> + </a:t>
              </a:r>
              <a:r>
                <a:rPr lang="en-GB" b="0" i="1">
                  <a:solidFill>
                    <a:srgbClr val="0000FF"/>
                  </a:solidFill>
                </a:rPr>
                <a:t>ax</a:t>
              </a:r>
              <a:r>
                <a:rPr lang="en-GB" b="0" baseline="30000">
                  <a:solidFill>
                    <a:srgbClr val="0000FF"/>
                  </a:solidFill>
                </a:rPr>
                <a:t>101</a:t>
              </a:r>
              <a:r>
                <a:rPr lang="en-GB" b="0">
                  <a:solidFill>
                    <a:srgbClr val="0000FF"/>
                  </a:solidFill>
                </a:rPr>
                <a:t> + </a:t>
              </a:r>
              <a:r>
                <a:rPr lang="en-GB" b="0" i="1">
                  <a:solidFill>
                    <a:srgbClr val="0000FF"/>
                  </a:solidFill>
                </a:rPr>
                <a:t>bx</a:t>
              </a:r>
              <a:r>
                <a:rPr lang="en-GB" b="0" baseline="30000">
                  <a:solidFill>
                    <a:srgbClr val="0000FF"/>
                  </a:solidFill>
                </a:rPr>
                <a:t>99</a:t>
              </a:r>
              <a:r>
                <a:rPr lang="en-GB" b="0">
                  <a:solidFill>
                    <a:srgbClr val="0000FF"/>
                  </a:solidFill>
                </a:rPr>
                <a:t> + </a:t>
              </a:r>
              <a:r>
                <a:rPr lang="en-GB" b="0" i="1">
                  <a:solidFill>
                    <a:srgbClr val="0000FF"/>
                  </a:solidFill>
                </a:rPr>
                <a:t>cx</a:t>
              </a:r>
              <a:r>
                <a:rPr lang="en-GB" b="0">
                  <a:solidFill>
                    <a:srgbClr val="0000FF"/>
                  </a:solidFill>
                </a:rPr>
                <a:t> + </a:t>
              </a:r>
              <a:r>
                <a:rPr lang="en-GB" b="0" i="1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1720" y="5099700"/>
              <a:ext cx="4415939" cy="1569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0000FF"/>
                  </a:solidFill>
                </a:rPr>
                <a:t>Now show that the polynomial</a:t>
              </a:r>
            </a:p>
            <a:p>
              <a:endParaRPr lang="en-GB" sz="2400" b="0">
                <a:solidFill>
                  <a:srgbClr val="0000FF"/>
                </a:solidFill>
              </a:endParaRPr>
            </a:p>
            <a:p>
              <a:endParaRPr lang="en-GB" sz="2400" b="0">
                <a:solidFill>
                  <a:srgbClr val="0000FF"/>
                </a:solidFill>
              </a:endParaRPr>
            </a:p>
            <a:p>
              <a:r>
                <a:rPr lang="en-GB" sz="2400" b="0">
                  <a:solidFill>
                    <a:srgbClr val="0000FF"/>
                  </a:solidFill>
                </a:rPr>
                <a:t>has a maximal value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908723"/>
            <a:ext cx="8640960" cy="998821"/>
            <a:chOff x="179512" y="908720"/>
            <a:chExt cx="8640960" cy="998822"/>
          </a:xfrm>
        </p:grpSpPr>
        <p:sp>
          <p:nvSpPr>
            <p:cNvPr id="17" name="TextBox 16"/>
            <p:cNvSpPr txBox="1"/>
            <p:nvPr/>
          </p:nvSpPr>
          <p:spPr>
            <a:xfrm>
              <a:off x="179512" y="1076544"/>
              <a:ext cx="8640960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>
                  <a:solidFill>
                    <a:srgbClr val="0000FF"/>
                  </a:solidFill>
                </a:rPr>
                <a:t>To show that the function                 has a maximal value. </a:t>
              </a:r>
            </a:p>
            <a:p>
              <a:endParaRPr lang="en-GB" sz="2400" b="0">
                <a:solidFill>
                  <a:srgbClr val="0000FF"/>
                </a:solidFill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678055"/>
                </p:ext>
              </p:extLst>
            </p:nvPr>
          </p:nvGraphicFramePr>
          <p:xfrm>
            <a:off x="3923927" y="908720"/>
            <a:ext cx="1855153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" name="Equation" r:id="rId9" imgW="1130300" imgH="482600" progId="Equation.DSMT4">
                    <p:embed/>
                  </p:oleObj>
                </mc:Choice>
                <mc:Fallback>
                  <p:oleObj name="Equation" r:id="rId9" imgW="1130300" imgH="482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23927" y="908720"/>
                          <a:ext cx="1855153" cy="792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172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88901"/>
            <a:ext cx="8407400" cy="1107852"/>
          </a:xfrm>
        </p:spPr>
        <p:txBody>
          <a:bodyPr/>
          <a:lstStyle/>
          <a:p>
            <a:pPr algn="ctr"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Preparing to Apply a Theorem 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 a Technique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2" y="1219200"/>
            <a:ext cx="8572500" cy="55372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Chalkboard" charset="0"/>
                <a:ea typeface="ＭＳ Ｐゴシック" charset="0"/>
                <a:cs typeface="ＭＳ Ｐゴシック" charset="0"/>
              </a:rPr>
              <a:t>Sketch a continuous function on the open interval (-1, 1) which is unbounded below as x approaches ±1 and which takes the value 0 at x = 0.</a:t>
            </a:r>
          </a:p>
          <a:p>
            <a:pPr>
              <a:defRPr/>
            </a:pPr>
            <a:r>
              <a:rPr lang="en-US" sz="2800">
                <a:latin typeface="Chalkboard" charset="0"/>
                <a:ea typeface="ＭＳ Ｐゴシック" charset="0"/>
                <a:cs typeface="ＭＳ Ｐゴシック" charset="0"/>
              </a:rPr>
              <a:t>Sketch another one that is different in some way.</a:t>
            </a:r>
          </a:p>
          <a:p>
            <a:pPr>
              <a:defRPr/>
            </a:pPr>
            <a:r>
              <a:rPr lang="en-US" sz="2800">
                <a:latin typeface="Chalkboard" charset="0"/>
                <a:ea typeface="ＭＳ Ｐゴシック" charset="0"/>
                <a:cs typeface="ＭＳ Ｐゴシック" charset="0"/>
              </a:rPr>
              <a:t>and another; and another</a:t>
            </a:r>
          </a:p>
          <a:p>
            <a:pPr>
              <a:defRPr/>
            </a:pPr>
            <a:r>
              <a:rPr lang="en-US" sz="2800">
                <a:latin typeface="Chalkboard" charset="0"/>
                <a:ea typeface="ＭＳ Ｐゴシック" charset="0"/>
                <a:cs typeface="ＭＳ Ｐゴシック" charset="0"/>
              </a:rPr>
              <a:t>What is common to all of them?  </a:t>
            </a:r>
          </a:p>
          <a:p>
            <a:pPr>
              <a:defRPr/>
            </a:pPr>
            <a:r>
              <a:rPr lang="en-US" sz="2800">
                <a:latin typeface="Chalkboard" charset="0"/>
                <a:ea typeface="ＭＳ Ｐゴシック" charset="0"/>
                <a:cs typeface="ＭＳ Ｐゴシック" charset="0"/>
              </a:rPr>
              <a:t>Can you sketch one which does not have an upper bound on the interval?</a:t>
            </a:r>
          </a:p>
        </p:txBody>
      </p:sp>
    </p:spTree>
    <p:extLst>
      <p:ext uri="{BB962C8B-B14F-4D97-AF65-F5344CB8AC3E}">
        <p14:creationId xmlns:p14="http://schemas.microsoft.com/office/powerpoint/2010/main" val="322732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Student Constructions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9259888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9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More Student Constructions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88827"/>
            <a:ext cx="543083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01" y="2323925"/>
            <a:ext cx="5402264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4376"/>
            <a:ext cx="54371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/>
          </p:cNvSpPr>
          <p:nvPr/>
        </p:nvSpPr>
        <p:spPr bwMode="auto">
          <a:xfrm>
            <a:off x="251520" y="1052736"/>
            <a:ext cx="3276600" cy="4111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  <a:buSzPct val="116000"/>
              <a:defRPr/>
            </a:pPr>
            <a:r>
              <a:rPr lang="en-US" sz="2400" b="0">
                <a:solidFill>
                  <a:srgbClr val="0000FF"/>
                </a:solidFill>
                <a:cs typeface="Chalkboard" charset="0"/>
                <a:sym typeface="Chalkboard" charset="0"/>
              </a:rPr>
              <a:t>What can we change in the conditions of the task and still have the same (or similar) phenomenon, </a:t>
            </a:r>
            <a:br>
              <a:rPr lang="en-US" sz="2400" b="0">
                <a:solidFill>
                  <a:srgbClr val="0000FF"/>
                </a:solidFill>
                <a:cs typeface="Chalkboard" charset="0"/>
                <a:sym typeface="Chalkboard" charset="0"/>
              </a:rPr>
            </a:br>
            <a:r>
              <a:rPr lang="en-US" sz="2400" b="0">
                <a:solidFill>
                  <a:srgbClr val="0000FF"/>
                </a:solidFill>
                <a:cs typeface="Chalkboard" charset="0"/>
                <a:sym typeface="Chalkboard" charset="0"/>
              </a:rPr>
              <a:t>i.e. make use of the same reasoning?</a:t>
            </a:r>
            <a:endParaRPr lang="en-US" sz="2400" b="0">
              <a:solidFill>
                <a:srgbClr val="0000FF"/>
              </a:solidFill>
              <a:cs typeface="Lucida Grande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76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Preparing the Ground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 function F : [a, b] --&gt; R 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which is continuous and differentiable on (a, b) 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for which f(a) = f(b) 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but nowhere on (a, b) is f</a:t>
            </a:r>
            <a:r>
              <a:rPr lang="ja-JP" altLang="en-US">
                <a:latin typeface="Chalkboard" charset="0"/>
                <a:ea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</a:rPr>
              <a:t>(x) = 0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</a:rPr>
              <a:t>Having attempted this, students are likely to appreciate the proof that it is impossible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88901"/>
            <a:ext cx="8559800" cy="749300"/>
          </a:xfrm>
        </p:spPr>
        <p:txBody>
          <a:bodyPr anchor="ctr"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Choosing Examples to Exemplify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1016001"/>
            <a:ext cx="8572500" cy="36195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Suppose you were about to introduce the notion of relative extrema for functions from R to R.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what examples might you choose, and why?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would you use non-examples? why or why not?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How might you present them?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Undoing a Familiar Doing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99592" y="1400696"/>
            <a:ext cx="1930400" cy="109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0">
                <a:solidFill>
                  <a:srgbClr val="0000FF"/>
                </a:solidFill>
                <a:cs typeface="Chalkboard" charset="0"/>
                <a:sym typeface="Chalkboard" charset="0"/>
              </a:rPr>
              <a:t>familiar doing: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684213" y="2912864"/>
            <a:ext cx="2590800" cy="109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0">
                <a:solidFill>
                  <a:srgbClr val="0000FF"/>
                </a:solidFill>
                <a:cs typeface="Chalkboard" charset="0"/>
                <a:sym typeface="Chalkboard" charset="0"/>
              </a:rPr>
              <a:t>unfamiliar undoing: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2867028" y="1703232"/>
            <a:ext cx="2715623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200" b="0">
                <a:solidFill>
                  <a:srgbClr val="800000"/>
                </a:solidFill>
                <a:cs typeface="Chalkboard" charset="0"/>
                <a:sym typeface="Chalkboard" charset="0"/>
              </a:rPr>
              <a:t>Given f(x), find 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3208339" y="3130551"/>
            <a:ext cx="5562600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200" b="0">
                <a:solidFill>
                  <a:srgbClr val="800000"/>
                </a:solidFill>
                <a:cs typeface="Chalkboard" charset="0"/>
                <a:sym typeface="Chalkboard" charset="0"/>
              </a:rPr>
              <a:t>What can you say about f if</a:t>
            </a:r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2123729" y="5149057"/>
            <a:ext cx="6876256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200" b="0">
                <a:solidFill>
                  <a:srgbClr val="800000"/>
                </a:solidFill>
                <a:cs typeface="Chalkboard" charset="0"/>
                <a:sym typeface="Chalkboard" charset="0"/>
              </a:rPr>
              <a:t>What if f is known to be continuous?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26123"/>
              </p:ext>
            </p:extLst>
          </p:nvPr>
        </p:nvGraphicFramePr>
        <p:xfrm>
          <a:off x="5724128" y="1412776"/>
          <a:ext cx="280156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Equation" r:id="rId4" imgW="1054100" imgH="406400" progId="Equation.DSMT4">
                  <p:embed/>
                </p:oleObj>
              </mc:Choice>
              <mc:Fallback>
                <p:oleObj name="Equation" r:id="rId4" imgW="1054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1412776"/>
                        <a:ext cx="280156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82310"/>
              </p:ext>
            </p:extLst>
          </p:nvPr>
        </p:nvGraphicFramePr>
        <p:xfrm>
          <a:off x="4299632" y="3801865"/>
          <a:ext cx="3368715" cy="128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Equation" r:id="rId6" imgW="1066800" imgH="406400" progId="Equation.DSMT4">
                  <p:embed/>
                </p:oleObj>
              </mc:Choice>
              <mc:Fallback>
                <p:oleObj name="Equation" r:id="rId6" imgW="10668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9632" y="3801865"/>
                        <a:ext cx="3368715" cy="128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Bury The Bone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3" y="1003300"/>
            <a:ext cx="8572500" cy="5156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an integral which requires two integrations by parts in order to complete it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 limit which requires three uses of L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Hôpital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 rule to calculate it.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Construct an object whose symmetry group is the direct product of four groups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bldLvl="5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Marking Student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Looking for what is correct</a:t>
            </a:r>
          </a:p>
          <a:p>
            <a:r>
              <a:rPr lang="en-GB"/>
              <a:t>Distinguishing between</a:t>
            </a:r>
          </a:p>
          <a:p>
            <a:pPr lvl="1"/>
            <a:r>
              <a:rPr lang="en-GB" b="1">
                <a:solidFill>
                  <a:srgbClr val="0000D5"/>
                </a:solidFill>
              </a:rPr>
              <a:t>Babbling</a:t>
            </a:r>
            <a:r>
              <a:rPr lang="en-GB"/>
              <a:t>: trying to express something but not quite mastering the discourse</a:t>
            </a:r>
          </a:p>
          <a:p>
            <a:pPr lvl="1"/>
            <a:r>
              <a:rPr lang="en-GB" b="1">
                <a:solidFill>
                  <a:schemeClr val="accent3">
                    <a:lumMod val="50000"/>
                  </a:schemeClr>
                </a:solidFill>
              </a:rPr>
              <a:t>Gargling</a:t>
            </a:r>
            <a:r>
              <a:rPr lang="en-GB"/>
              <a:t>: throwing words and symbols at the page in the hope that something will get some marks</a:t>
            </a:r>
          </a:p>
        </p:txBody>
      </p:sp>
    </p:spTree>
    <p:extLst>
      <p:ext uri="{BB962C8B-B14F-4D97-AF65-F5344CB8AC3E}">
        <p14:creationId xmlns:p14="http://schemas.microsoft.com/office/powerpoint/2010/main" val="38164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Phenomena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774700"/>
            <a:ext cx="8572500" cy="5588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Students often ignore conditions when applying theorems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Students often ask for more examples ...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But do they know what to do with the examples they have</a:t>
            </a:r>
            <a:r>
              <a:rPr lang="en-US" dirty="0" smtClean="0">
                <a:latin typeface="Chalkboard" charset="0"/>
                <a:ea typeface="ＭＳ Ｐゴシック" charset="0"/>
              </a:rPr>
              <a:t>?</a:t>
            </a:r>
          </a:p>
          <a:p>
            <a:pPr lvl="1">
              <a:buFont typeface="Courier New"/>
              <a:buChar char="o"/>
              <a:defRPr/>
            </a:pPr>
            <a:r>
              <a:rPr lang="en-US" dirty="0" smtClean="0">
                <a:latin typeface="Chalkboard" charset="0"/>
                <a:ea typeface="ＭＳ Ｐゴシック" charset="0"/>
              </a:rPr>
              <a:t>They usually mean ‘worked examples’</a:t>
            </a:r>
            <a:endParaRPr lang="en-US" dirty="0">
              <a:latin typeface="Chalkboard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Students often have a very limited notion of mathematical concepts ...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What is it about some examples that makes them useful for students?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What do students need to do with the examples they are given?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Conjecture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3" y="990601"/>
            <a:ext cx="7727951" cy="5334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When learners construct their own examples of mathematical objects they: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extend and enrich their accessible example spaces</a:t>
            </a:r>
            <a:endParaRPr lang="en-US">
              <a:latin typeface="Chalkboard Bold" charset="0"/>
              <a:ea typeface="ヒラギノ角ゴ ProN W6" charset="0"/>
              <a:cs typeface="ヒラギノ角ゴ ProN W6" charset="0"/>
              <a:sym typeface="Chalkboard Bold" charset="0"/>
            </a:endParaRP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become more engaged with and confident about their studies</a:t>
            </a:r>
            <a:endParaRPr lang="en-US">
              <a:latin typeface="Chalkboard Bold" charset="0"/>
              <a:ea typeface="ヒラギノ角ゴ ProN W6" charset="0"/>
              <a:cs typeface="ヒラギノ角ゴ ProN W6" charset="0"/>
              <a:sym typeface="Chalkboard Bold" charset="0"/>
            </a:endParaRP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make use of their own mathematical powers</a:t>
            </a:r>
            <a:endParaRPr lang="en-US">
              <a:latin typeface="Chalkboard Bold" charset="0"/>
              <a:ea typeface="ヒラギノ角ゴ ProN W6" charset="0"/>
              <a:cs typeface="ヒラギノ角ゴ ProN W6" charset="0"/>
              <a:sym typeface="Chalkboard Bold" charset="0"/>
            </a:endParaRP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experience mathematics as a constructive and creative enterprise</a:t>
            </a:r>
            <a:endParaRPr lang="en-US">
              <a:latin typeface="Chalkboard Bold" charset="0"/>
              <a:ea typeface="ヒラギノ角ゴ ProN W6" charset="0"/>
              <a:cs typeface="ヒラギノ角ゴ ProN W6" charset="0"/>
              <a:sym typeface="Chalkboar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22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The Exemplification Paradox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2" y="796902"/>
            <a:ext cx="8572500" cy="4432300"/>
          </a:xfrm>
        </p:spPr>
        <p:txBody>
          <a:bodyPr rIns="39686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In order to appreciate a generality, it helps to have examples;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In order to appreciate something as an example,  it is necessary to know the generality being exemplified;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so,</a:t>
            </a:r>
            <a:b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halkboard" charset="0"/>
                <a:ea typeface="ＭＳ Ｐゴシック" charset="0"/>
                <a:cs typeface="ＭＳ Ｐゴシック" charset="0"/>
              </a:rPr>
              <a:t>I need to know what is exemplary about something in order to see it as an example of something!</a:t>
            </a:r>
          </a:p>
        </p:txBody>
      </p:sp>
      <p:sp>
        <p:nvSpPr>
          <p:cNvPr id="38915" name="AutoShape 3"/>
          <p:cNvSpPr>
            <a:spLocks/>
          </p:cNvSpPr>
          <p:nvPr/>
        </p:nvSpPr>
        <p:spPr bwMode="auto">
          <a:xfrm rot="10800000" flipH="1" flipV="1">
            <a:off x="2195736" y="3429002"/>
            <a:ext cx="7416824" cy="1562100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b="0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  <a:t>What can change and </a:t>
            </a:r>
            <a:br>
              <a:rPr lang="en-US" b="0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</a:br>
            <a:r>
              <a:rPr lang="en-US" b="0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  <a:t>what must stay the same in order to preserve </a:t>
            </a:r>
            <a:r>
              <a:rPr lang="en-US" b="0" dirty="0" err="1" smtClean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  <a:t>examplehood</a:t>
            </a:r>
            <a:r>
              <a:rPr lang="en-US" b="0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Chalkboard" charset="0"/>
                <a:sym typeface="Chalkboard" charset="0"/>
              </a:rPr>
              <a:t>?</a:t>
            </a:r>
            <a:endParaRPr lang="en-US" b="0" dirty="0">
              <a:solidFill>
                <a:srgbClr val="40008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halkboard" charset="0"/>
              <a:sym typeface="Chalkboard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9402" y="5229202"/>
            <a:ext cx="7308302" cy="1435100"/>
            <a:chOff x="0" y="0"/>
            <a:chExt cx="4105" cy="904"/>
          </a:xfrm>
        </p:grpSpPr>
        <p:sp>
          <p:nvSpPr>
            <p:cNvPr id="70662" name="AutoShape 5"/>
            <p:cNvSpPr>
              <a:spLocks/>
            </p:cNvSpPr>
            <p:nvPr/>
          </p:nvSpPr>
          <p:spPr bwMode="auto">
            <a:xfrm rot="10800000">
              <a:off x="0" y="0"/>
              <a:ext cx="4105" cy="904"/>
            </a:xfrm>
            <a:prstGeom prst="wedgeEllipseCallout">
              <a:avLst>
                <a:gd name="adj1" fmla="val -25652"/>
                <a:gd name="adj2" fmla="val 67256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GB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0663" name="Rectangle 6"/>
            <p:cNvSpPr>
              <a:spLocks/>
            </p:cNvSpPr>
            <p:nvPr/>
          </p:nvSpPr>
          <p:spPr bwMode="auto">
            <a:xfrm>
              <a:off x="816" y="186"/>
              <a:ext cx="321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Dimensions of possible variation</a:t>
              </a:r>
              <a:br>
                <a:rPr lang="en-US" b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Chalkboard" charset="0"/>
                  <a:sym typeface="Chalkboard" charset="0"/>
                </a:rPr>
                <a:t>Ranges of permissible change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5" autoUpdateAnimBg="0"/>
      <p:bldP spid="3891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Probing Awareness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1"/>
            <a:ext cx="7848600" cy="5638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Asking learners what aspects of an example can be changed, and in what way.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learners may have only some possibilities come to mind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especially if they are unfamiliar with such a probe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Asking learners to construct examples</a:t>
            </a:r>
          </a:p>
          <a:p>
            <a:pPr lvl="1">
              <a:buFont typeface="Wingdings" charset="2"/>
              <a:buChar char="v"/>
              <a:defRPr/>
            </a:pPr>
            <a:r>
              <a:rPr lang="en-US">
                <a:latin typeface="Chalkboard" charset="0"/>
                <a:ea typeface="ＭＳ Ｐゴシック" charset="0"/>
              </a:rPr>
              <a:t>another &amp; another; adding constraints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Asking learners what concepts/theorems an object exemplifies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5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88901"/>
            <a:ext cx="8483600" cy="749300"/>
          </a:xfrm>
        </p:spPr>
        <p:txBody>
          <a:bodyPr anchor="ctr"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Makes an Example 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Exemplary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Awareness of 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  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invariance in the midst of change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can change and still the technique can be used or the theorem applied?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Particular seen as a representative of a space of examples.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Useful Constructs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2" y="685800"/>
            <a:ext cx="8902700" cy="6045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Accessible Example Space 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  (objects + constructions)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Dimensions of Possible Variation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Aspects that can change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Range of Permissible Change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The range over which they can change</a:t>
            </a:r>
          </a:p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Conjecture: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If lecturer</a:t>
            </a:r>
            <a:r>
              <a:rPr lang="ja-JP" altLang="en-US">
                <a:latin typeface="Chalkboard" charset="0"/>
                <a:ea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</a:rPr>
              <a:t>s perceived DofPV ≠ </a:t>
            </a:r>
            <a:br>
              <a:rPr lang="en-US">
                <a:latin typeface="Chalkboard" charset="0"/>
                <a:ea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</a:rPr>
              <a:t>student</a:t>
            </a:r>
            <a:r>
              <a:rPr lang="ja-JP" altLang="en-US">
                <a:latin typeface="Chalkboard" charset="0"/>
                <a:ea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</a:rPr>
              <a:t>s perceived DofPV</a:t>
            </a:r>
            <a:br>
              <a:rPr lang="en-US">
                <a:latin typeface="Chalkboard" charset="0"/>
                <a:ea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</a:rPr>
              <a:t>then there is likely to be confusion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If the perceived RofPCh are different, the students</a:t>
            </a:r>
            <a:r>
              <a:rPr lang="ja-JP" altLang="en-US">
                <a:latin typeface="Chalkboard" charset="0"/>
                <a:ea typeface="ＭＳ Ｐゴシック" charset="0"/>
              </a:rPr>
              <a:t>’</a:t>
            </a:r>
            <a:r>
              <a:rPr lang="en-US">
                <a:latin typeface="Chalkboard" charset="0"/>
                <a:ea typeface="ＭＳ Ｐゴシック" charset="0"/>
              </a:rPr>
              <a:t> experience is at best impoverished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Pedagogic Strategies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1016000"/>
            <a:ext cx="8572500" cy="5588000"/>
          </a:xfrm>
        </p:spPr>
        <p:txBody>
          <a:bodyPr/>
          <a:lstStyle/>
          <a:p>
            <a:pPr lvl="1">
              <a:spcBef>
                <a:spcPts val="1000"/>
              </a:spcBef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Another &amp; Another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Bury the Bone 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Sequential constraints designed to contradict simple examples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Doing &amp; Undoing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Request the impossible as prelim to proof</a:t>
            </a:r>
          </a:p>
          <a:p>
            <a:pPr>
              <a:spcBef>
                <a:spcPts val="900"/>
              </a:spcBef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These are useful as study techniques as well!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Proposal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901701"/>
            <a:ext cx="8884096" cy="5499100"/>
          </a:xfrm>
        </p:spPr>
        <p:txBody>
          <a:bodyPr/>
          <a:lstStyle/>
          <a:p>
            <a:pPr>
              <a:defRPr/>
            </a:pPr>
            <a:r>
              <a:rPr lang="en-US" sz="3100">
                <a:latin typeface="Chalkboard" charset="0"/>
                <a:ea typeface="ＭＳ Ｐゴシック" charset="0"/>
                <a:cs typeface="ＭＳ Ｐゴシック" charset="0"/>
              </a:rPr>
              <a:t>The first time you give an example of a mathematical object (not a worked example)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ask students to write down on a slip of paper what they expect to do with the example</a:t>
            </a:r>
          </a:p>
          <a:p>
            <a:pPr>
              <a:defRPr/>
            </a:pPr>
            <a:r>
              <a:rPr lang="en-US" sz="2800">
                <a:latin typeface="Chalkboard" charset="0"/>
                <a:ea typeface="ＭＳ Ｐゴシック" charset="0"/>
                <a:cs typeface="ＭＳ Ｐゴシック" charset="0"/>
              </a:rPr>
              <a:t>Near the end of the course, when you give (or get them to construct) an example</a:t>
            </a:r>
          </a:p>
          <a:p>
            <a:pPr lvl="1">
              <a:buFont typeface="Courier New"/>
              <a:buChar char="o"/>
              <a:defRPr/>
            </a:pPr>
            <a:r>
              <a:rPr lang="en-US">
                <a:latin typeface="Chalkboard" charset="0"/>
                <a:ea typeface="ＭＳ Ｐゴシック" charset="0"/>
              </a:rPr>
              <a:t>ask students to write down on a slip of paper what they expect to do with the example</a:t>
            </a:r>
          </a:p>
          <a:p>
            <a:pPr>
              <a:defRPr/>
            </a:pPr>
            <a:r>
              <a:rPr lang="en-US" sz="2700">
                <a:latin typeface="Chalkboard" charset="0"/>
                <a:ea typeface="ＭＳ Ｐゴシック" charset="0"/>
                <a:cs typeface="ＭＳ Ｐゴシック" charset="0"/>
              </a:rPr>
              <a:t>get them to put their initials or some other identifying mark on the papers, so that you can identify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To Investigate Further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2" y="1016000"/>
            <a:ext cx="8572500" cy="38531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Ask your students what they do with examples (and worked 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examples or case studies)</a:t>
            </a: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Compare responses between first and later years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When displaying an example, pay attention to how you indicate the </a:t>
            </a:r>
            <a:r>
              <a:rPr lang="en-US" i="1" dirty="0" smtClean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Dimensions of Possible Variation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&amp; the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Ranges of Permissible Change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Consider what you could do to support them in making use of examples in their studying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bldLvl="5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For MANY more tactics: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50292"/>
            <a:ext cx="8864600" cy="5647060"/>
          </a:xfrm>
        </p:spPr>
        <p:txBody>
          <a:bodyPr rIns="39686"/>
          <a:lstStyle/>
          <a:p>
            <a:pPr>
              <a:spcBef>
                <a:spcPct val="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sz="2800" i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Mathematics Teaching Practice: a guide for university and college lecturers</a:t>
            </a:r>
            <a:r>
              <a:rPr lang="en-US" sz="2800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 smtClean="0">
                <a:latin typeface="Chalkboard" charset="0"/>
                <a:ea typeface="ＭＳ Ｐゴシック" charset="0"/>
                <a:cs typeface="ＭＳ Ｐゴシック" charset="0"/>
              </a:rPr>
              <a:t>Horwood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Publishing, </a:t>
            </a:r>
            <a:r>
              <a:rPr lang="en-US" sz="2800" dirty="0" err="1">
                <a:latin typeface="Chalkboard" charset="0"/>
                <a:ea typeface="ＭＳ Ｐゴシック" charset="0"/>
                <a:cs typeface="ＭＳ Ｐゴシック" charset="0"/>
              </a:rPr>
              <a:t>Chichester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2002).</a:t>
            </a:r>
            <a:endParaRPr lang="en-US" sz="28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80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sz="2800" i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Mathematics as a Constructive Activity: learners constructing examples</a:t>
            </a:r>
            <a:r>
              <a:rPr lang="en-US" sz="2800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Chalkboard" charset="0"/>
                <a:ea typeface="ＭＳ Ｐゴシック" charset="0"/>
                <a:cs typeface="ＭＳ Ｐゴシック" charset="0"/>
              </a:rPr>
              <a:t>Erlbaum 2005).</a:t>
            </a:r>
            <a:endParaRPr lang="en-US" sz="2800" dirty="0">
              <a:solidFill>
                <a:schemeClr val="bg1"/>
              </a:solidFill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80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sz="2800" i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Using Counter-Examples in Calculus</a:t>
            </a:r>
            <a:r>
              <a:rPr lang="en-US" sz="2800" i="1" dirty="0">
                <a:solidFill>
                  <a:srgbClr val="FFFF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(College 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Press</a:t>
            </a:r>
            <a:r>
              <a:rPr lang="en-US" sz="2800" dirty="0">
                <a:solidFill>
                  <a:schemeClr val="bg2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2009)</a:t>
            </a:r>
          </a:p>
          <a:p>
            <a:pPr>
              <a:spcBef>
                <a:spcPts val="80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sz="2800" i="1" dirty="0" smtClean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Thinking Mathematically</a:t>
            </a:r>
            <a:r>
              <a:rPr lang="en-US" sz="2800" dirty="0" smtClean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800" dirty="0" smtClean="0">
                <a:solidFill>
                  <a:schemeClr val="bg2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1E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(Pearson 1982/2010)</a:t>
            </a:r>
            <a:endParaRPr lang="en-US" sz="2800" dirty="0">
              <a:solidFill>
                <a:srgbClr val="1E00FF"/>
              </a:solidFill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800"/>
              </a:spcBef>
              <a:buClr>
                <a:srgbClr val="FF0000"/>
              </a:buClr>
              <a:buFont typeface="Zapf Dingbats" charset="0"/>
              <a:buChar char="✤"/>
              <a:defRPr/>
            </a:pPr>
            <a:r>
              <a:rPr lang="en-US" sz="2800" dirty="0" err="1">
                <a:latin typeface="Chalkboard" charset="0"/>
                <a:ea typeface="ＭＳ Ｐゴシック" charset="0"/>
                <a:cs typeface="ＭＳ Ｐゴシック" charset="0"/>
              </a:rPr>
              <a:t>J.H.Mason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 @ </a:t>
            </a:r>
            <a:r>
              <a:rPr lang="en-US" sz="2800" dirty="0" err="1">
                <a:latin typeface="Chalkboard" charset="0"/>
                <a:ea typeface="ＭＳ Ｐゴシック" charset="0"/>
                <a:cs typeface="ＭＳ Ｐゴシック" charset="0"/>
              </a:rPr>
              <a:t>open.ac.uk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       </a:t>
            </a:r>
          </a:p>
          <a:p>
            <a:pP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PMTheta.com</a:t>
            </a:r>
            <a:r>
              <a:rPr lang="en-US" sz="2800" dirty="0" smtClean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jhm-Presentations.html</a:t>
            </a:r>
            <a:r>
              <a:rPr lang="en-US" sz="2800" dirty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Own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3"/>
            <a:ext cx="8352928" cy="5040560"/>
          </a:xfrm>
        </p:spPr>
        <p:txBody>
          <a:bodyPr/>
          <a:lstStyle/>
          <a:p>
            <a:r>
              <a:rPr lang="en-GB" dirty="0"/>
              <a:t>What did you do with examples when studying?</a:t>
            </a:r>
          </a:p>
          <a:p>
            <a:r>
              <a:rPr lang="en-GB" dirty="0"/>
              <a:t>What do you do with examples when reading a paper?</a:t>
            </a:r>
          </a:p>
          <a:p>
            <a:r>
              <a:rPr lang="en-GB" dirty="0"/>
              <a:t>What would you like students to do with examples that you give them or that they </a:t>
            </a:r>
            <a:r>
              <a:rPr lang="en-GB" dirty="0" smtClean="0"/>
              <a:t>find </a:t>
            </a:r>
            <a:r>
              <a:rPr lang="en-GB" dirty="0"/>
              <a:t>in texts?</a:t>
            </a:r>
          </a:p>
        </p:txBody>
      </p:sp>
    </p:spTree>
    <p:extLst>
      <p:ext uri="{BB962C8B-B14F-4D97-AF65-F5344CB8AC3E}">
        <p14:creationId xmlns:p14="http://schemas.microsoft.com/office/powerpoint/2010/main" val="34816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students say?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016000"/>
            <a:ext cx="9004300" cy="51562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seek out worked examples and model answers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practice and copy in order to memorise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skip examples when short of time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compare my own attempts with model answers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NO mention of mathematical objects other than worked examples!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On Worked 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Examples or Case Studies</a:t>
            </a: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102" y="965201"/>
            <a:ext cx="8572500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Did you ever use worked 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examples or case studies?</a:t>
            </a: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How?</a:t>
            </a:r>
          </a:p>
          <a:p>
            <a:pPr>
              <a:defRPr/>
            </a:pPr>
            <a:r>
              <a:rPr lang="en-US" i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Templating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: changing numbers to match</a:t>
            </a:r>
          </a:p>
          <a:p>
            <a:pPr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What is important about worked examples?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knowing the criteria by which each step is chosen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knowing things that can go wrong, conditions that need to be checked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having an overall sense of direction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having recourse to conceptual underpinning if something goes wrong</a:t>
            </a:r>
          </a:p>
          <a:p>
            <a:pPr lvl="1">
              <a:buFont typeface="Courier New"/>
              <a:buChar char="o"/>
              <a:defRPr/>
            </a:pPr>
            <a:r>
              <a:rPr lang="en-US" dirty="0">
                <a:latin typeface="Chalkboard" charset="0"/>
                <a:ea typeface="ＭＳ Ｐゴシック" charset="0"/>
              </a:rPr>
              <a:t>Being able to re-construct when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Investment &amp; </a:t>
            </a:r>
            <a:r>
              <a:rPr lang="en-US" dirty="0" err="1" smtClean="0"/>
              <a:t>Labour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Cobb-Douglas function is defined for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&gt; 0 by the formula </a:t>
            </a:r>
            <a:r>
              <a:rPr lang="en-US" i="1" dirty="0" smtClean="0"/>
              <a:t>P(</a:t>
            </a:r>
            <a:r>
              <a:rPr lang="en-US" dirty="0" smtClean="0"/>
              <a:t>x</a:t>
            </a:r>
            <a:r>
              <a:rPr lang="en-US" i="1" dirty="0" smtClean="0"/>
              <a:t>, </a:t>
            </a:r>
            <a:r>
              <a:rPr lang="en-US" dirty="0" smtClean="0"/>
              <a:t>y</a:t>
            </a:r>
            <a:r>
              <a:rPr lang="en-US" i="1" dirty="0" smtClean="0"/>
              <a:t>) = </a:t>
            </a:r>
            <a:r>
              <a:rPr lang="en-US" dirty="0" err="1" smtClean="0"/>
              <a:t>Ax</a:t>
            </a:r>
            <a:r>
              <a:rPr lang="en-US" i="1" baseline="30000" dirty="0" err="1" smtClean="0"/>
              <a:t>s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t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s, t </a:t>
            </a:r>
            <a:r>
              <a:rPr lang="en-US" dirty="0" smtClean="0"/>
              <a:t>&gt; 0).</a:t>
            </a:r>
            <a:br>
              <a:rPr lang="en-US" dirty="0" smtClean="0"/>
            </a:b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In a particular case </a:t>
            </a:r>
            <a:r>
              <a:rPr lang="en-US" i="1" dirty="0" smtClean="0"/>
              <a:t>A</a:t>
            </a:r>
            <a:r>
              <a:rPr lang="en-US" dirty="0" smtClean="0"/>
              <a:t> = 100; </a:t>
            </a:r>
            <a:r>
              <a:rPr lang="en-US" i="1" dirty="0" smtClean="0"/>
              <a:t>s</a:t>
            </a:r>
            <a:r>
              <a:rPr lang="en-US" dirty="0" smtClean="0"/>
              <a:t> = 1/2; </a:t>
            </a:r>
            <a:r>
              <a:rPr lang="en-US" i="1" dirty="0" smtClean="0"/>
              <a:t>t</a:t>
            </a:r>
            <a:r>
              <a:rPr lang="en-US" dirty="0" smtClean="0"/>
              <a:t> = 1/5 where </a:t>
            </a:r>
            <a:r>
              <a:rPr lang="en-US" i="1" dirty="0" smtClean="0"/>
              <a:t>x</a:t>
            </a:r>
            <a:r>
              <a:rPr lang="en-US" dirty="0" smtClean="0"/>
              <a:t> is the capital investment and </a:t>
            </a:r>
            <a:r>
              <a:rPr lang="en-US" i="1" dirty="0" smtClean="0"/>
              <a:t>y</a:t>
            </a:r>
            <a:r>
              <a:rPr lang="en-US" dirty="0" smtClean="0"/>
              <a:t> the total </a:t>
            </a:r>
            <a:r>
              <a:rPr lang="en-US" dirty="0" err="1" smtClean="0"/>
              <a:t>labour</a:t>
            </a:r>
            <a:r>
              <a:rPr lang="en-US" dirty="0" smtClean="0"/>
              <a:t> time.</a:t>
            </a:r>
          </a:p>
          <a:p>
            <a:r>
              <a:rPr lang="en-US" dirty="0" smtClean="0"/>
              <a:t>If currently, capital investment is 30 and </a:t>
            </a:r>
            <a:r>
              <a:rPr lang="en-US" dirty="0" err="1" smtClean="0"/>
              <a:t>labour</a:t>
            </a:r>
            <a:r>
              <a:rPr lang="en-US" dirty="0" smtClean="0"/>
              <a:t> time is 24, in what ratio should capital and </a:t>
            </a:r>
            <a:r>
              <a:rPr lang="en-US" dirty="0" err="1" smtClean="0"/>
              <a:t>labour</a:t>
            </a:r>
            <a:r>
              <a:rPr lang="en-US" dirty="0" smtClean="0"/>
              <a:t> be increased to </a:t>
            </a:r>
            <a:r>
              <a:rPr lang="en-US" dirty="0" err="1" smtClean="0"/>
              <a:t>maximise</a:t>
            </a:r>
            <a:r>
              <a:rPr lang="en-US" dirty="0" smtClean="0"/>
              <a:t> output?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Re-Stocking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44" y="777652"/>
            <a:ext cx="7704856" cy="5675683"/>
          </a:xfrm>
        </p:spPr>
        <p:txBody>
          <a:bodyPr/>
          <a:lstStyle/>
          <a:p>
            <a:r>
              <a:rPr lang="en-US" dirty="0" smtClean="0"/>
              <a:t>At regular intervals a firm orders a quantity </a:t>
            </a:r>
            <a:r>
              <a:rPr lang="en-US" i="1" dirty="0" smtClean="0"/>
              <a:t>x</a:t>
            </a:r>
            <a:r>
              <a:rPr lang="en-US" dirty="0" smtClean="0"/>
              <a:t> of raw materials which is placed in stock. This is depleted at constant rate until none remains, at which point it is immediately re-stocked. With quantity </a:t>
            </a:r>
            <a:r>
              <a:rPr lang="en-US" i="1" dirty="0" smtClean="0"/>
              <a:t>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firm requires </a:t>
            </a:r>
            <a:r>
              <a:rPr lang="en-US" i="1" dirty="0" smtClean="0"/>
              <a:t>X</a:t>
            </a:r>
            <a:r>
              <a:rPr lang="en-US" dirty="0" smtClean="0"/>
              <a:t> units of each year and on average the firm re-stocks </a:t>
            </a:r>
            <a:r>
              <a:rPr lang="en-US" i="1" dirty="0" smtClean="0"/>
              <a:t>y</a:t>
            </a:r>
            <a:r>
              <a:rPr lang="en-US" dirty="0" smtClean="0"/>
              <a:t> times a year. Thus </a:t>
            </a:r>
            <a:r>
              <a:rPr lang="en-US" i="1" dirty="0" err="1" smtClean="0"/>
              <a:t>xy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cost of holding one unit for a year is </a:t>
            </a:r>
            <a:r>
              <a:rPr lang="en-US" i="1" dirty="0" smtClean="0"/>
              <a:t>d</a:t>
            </a:r>
            <a:r>
              <a:rPr lang="en-US" dirty="0" smtClean="0"/>
              <a:t>. Since the average time an item is in stock is </a:t>
            </a:r>
            <a:r>
              <a:rPr lang="en-US" i="1" dirty="0" smtClean="0"/>
              <a:t>x</a:t>
            </a:r>
            <a:r>
              <a:rPr lang="en-US" dirty="0" smtClean="0"/>
              <a:t>/2, it costs </a:t>
            </a:r>
            <a:r>
              <a:rPr lang="en-US" i="1" dirty="0" err="1" smtClean="0"/>
              <a:t>xd</a:t>
            </a:r>
            <a:r>
              <a:rPr lang="en-US" dirty="0" smtClean="0"/>
              <a:t>/2. </a:t>
            </a:r>
          </a:p>
          <a:p>
            <a:r>
              <a:rPr lang="en-US" dirty="0" smtClean="0"/>
              <a:t>The cost of reordering is </a:t>
            </a:r>
            <a:r>
              <a:rPr lang="en-US" i="1" dirty="0" smtClean="0"/>
              <a:t>e</a:t>
            </a:r>
            <a:r>
              <a:rPr lang="en-US" dirty="0" smtClean="0"/>
              <a:t>. The yearly reordering cost is </a:t>
            </a:r>
            <a:r>
              <a:rPr lang="en-US" i="1" dirty="0" err="1" smtClean="0"/>
              <a:t>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firm wants to </a:t>
            </a:r>
            <a:r>
              <a:rPr lang="en-US" dirty="0" err="1" smtClean="0"/>
              <a:t>minimise</a:t>
            </a:r>
            <a:r>
              <a:rPr lang="en-US" dirty="0" smtClean="0"/>
              <a:t> </a:t>
            </a:r>
            <a:r>
              <a:rPr lang="en-US" i="1" dirty="0" err="1" smtClean="0"/>
              <a:t>xd</a:t>
            </a:r>
            <a:r>
              <a:rPr lang="en-US" dirty="0" smtClean="0"/>
              <a:t>/2 + </a:t>
            </a:r>
            <a:r>
              <a:rPr lang="en-US" i="1" dirty="0" err="1" smtClean="0"/>
              <a:t>ey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b="0">
            <a:solidFill>
              <a:srgbClr val="000000"/>
            </a:solidFill>
          </a:defRPr>
        </a:defPPr>
      </a:lstStyle>
    </a:tx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7251</TotalTime>
  <Words>2774</Words>
  <Application>Microsoft Macintosh PowerPoint</Application>
  <PresentationFormat>On-screen Show (4:3)</PresentationFormat>
  <Paragraphs>358</Paragraphs>
  <Slides>48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Apple Casual</vt:lpstr>
      <vt:lpstr>Chalkboard</vt:lpstr>
      <vt:lpstr>Chalkboard Bold</vt:lpstr>
      <vt:lpstr>Courier New</vt:lpstr>
      <vt:lpstr>Lucida Grande</vt:lpstr>
      <vt:lpstr>Monotype Sorts</vt:lpstr>
      <vt:lpstr>ＭＳ Ｐゴシック</vt:lpstr>
      <vt:lpstr>Times</vt:lpstr>
      <vt:lpstr>Wingdings</vt:lpstr>
      <vt:lpstr>Zapf Dingbats</vt:lpstr>
      <vt:lpstr>ヒラギノ角ゴ ProN W6</vt:lpstr>
      <vt:lpstr>Yellow on Blue</vt:lpstr>
      <vt:lpstr>Equation</vt:lpstr>
      <vt:lpstr>What Makes Examples Exemplary   for Students of Mathematics?</vt:lpstr>
      <vt:lpstr>Outline</vt:lpstr>
      <vt:lpstr>Conjectures</vt:lpstr>
      <vt:lpstr>Phenomena</vt:lpstr>
      <vt:lpstr>Own Experience</vt:lpstr>
      <vt:lpstr>What do students say?</vt:lpstr>
      <vt:lpstr>On Worked Examples or Case Studies</vt:lpstr>
      <vt:lpstr>Capital Investment &amp; Labour</vt:lpstr>
      <vt:lpstr>Re-Stocking</vt:lpstr>
      <vt:lpstr>Designing a Worked Example or Case Study</vt:lpstr>
      <vt:lpstr>Examples of Mathematical Objects</vt:lpstr>
      <vt:lpstr>Misled by an Examples</vt:lpstr>
      <vt:lpstr>Tangents</vt:lpstr>
      <vt:lpstr>Example Construction</vt:lpstr>
      <vt:lpstr>Distributions &amp; Demand-Supply Curves</vt:lpstr>
      <vt:lpstr>Course Concepts and Objects</vt:lpstr>
      <vt:lpstr>Domain &amp; Image</vt:lpstr>
      <vt:lpstr>Domain &amp; Image</vt:lpstr>
      <vt:lpstr>Same &amp; Different</vt:lpstr>
      <vt:lpstr>Constrained Construction</vt:lpstr>
      <vt:lpstr>Construction Tasks</vt:lpstr>
      <vt:lpstr>PowerPoint Presentation</vt:lpstr>
      <vt:lpstr>Groups with Non-Obvious Identities</vt:lpstr>
      <vt:lpstr>Power Groups</vt:lpstr>
      <vt:lpstr>PowerPoint Presentation</vt:lpstr>
      <vt:lpstr>Variation</vt:lpstr>
      <vt:lpstr>Construction Task</vt:lpstr>
      <vt:lpstr>|x|</vt:lpstr>
      <vt:lpstr>Cubic Phenomenon</vt:lpstr>
      <vt:lpstr>Cubic Phenomenon</vt:lpstr>
      <vt:lpstr>Applying a Theorem as a Technique</vt:lpstr>
      <vt:lpstr>Preparing to Apply a Theorem  as a Technique</vt:lpstr>
      <vt:lpstr>Student Constructions</vt:lpstr>
      <vt:lpstr>More Student Constructions</vt:lpstr>
      <vt:lpstr>Preparing the Ground</vt:lpstr>
      <vt:lpstr>Choosing Examples to Exemplify</vt:lpstr>
      <vt:lpstr>Undoing a Familiar Doing</vt:lpstr>
      <vt:lpstr>Bury The Bone</vt:lpstr>
      <vt:lpstr>Marking Student Scripts</vt:lpstr>
      <vt:lpstr>Conjecture</vt:lpstr>
      <vt:lpstr>The Exemplification Paradox</vt:lpstr>
      <vt:lpstr>Probing Awareness</vt:lpstr>
      <vt:lpstr>What Makes an Example ‘Exemplary’?</vt:lpstr>
      <vt:lpstr>Useful Constructs</vt:lpstr>
      <vt:lpstr>Pedagogic Strategies</vt:lpstr>
      <vt:lpstr>Proposal</vt:lpstr>
      <vt:lpstr>To Investigate Further</vt:lpstr>
      <vt:lpstr>For MANY more tactics:</vt:lpstr>
    </vt:vector>
  </TitlesOfParts>
  <Company>CME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309</cp:revision>
  <cp:lastPrinted>2013-09-11T18:17:41Z</cp:lastPrinted>
  <dcterms:created xsi:type="dcterms:W3CDTF">2010-09-16T08:48:00Z</dcterms:created>
  <dcterms:modified xsi:type="dcterms:W3CDTF">2017-07-19T08:50:07Z</dcterms:modified>
</cp:coreProperties>
</file>