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5" r:id="rId4"/>
    <p:sldId id="273" r:id="rId5"/>
    <p:sldId id="267" r:id="rId6"/>
    <p:sldId id="283" r:id="rId7"/>
    <p:sldId id="259" r:id="rId8"/>
    <p:sldId id="261" r:id="rId9"/>
    <p:sldId id="260" r:id="rId10"/>
    <p:sldId id="282" r:id="rId11"/>
    <p:sldId id="262" r:id="rId12"/>
    <p:sldId id="281" r:id="rId13"/>
    <p:sldId id="277" r:id="rId14"/>
    <p:sldId id="278" r:id="rId15"/>
    <p:sldId id="279" r:id="rId16"/>
    <p:sldId id="280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A7B8"/>
    <a:srgbClr val="FFF8E9"/>
    <a:srgbClr val="855F33"/>
    <a:srgbClr val="FFF9E8"/>
    <a:srgbClr val="FFF5C4"/>
    <a:srgbClr val="FCF3A7"/>
    <a:srgbClr val="AB7942"/>
    <a:srgbClr val="FFF1BF"/>
    <a:srgbClr val="FFE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11"/>
    <p:restoredTop sz="94666"/>
  </p:normalViewPr>
  <p:slideViewPr>
    <p:cSldViewPr snapToGrid="0" snapToObjects="1">
      <p:cViewPr varScale="1">
        <p:scale>
          <a:sx n="101" d="100"/>
          <a:sy n="101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80DA6FB1-CFC4-FF4C-8D8A-780BA5162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3ACD4B80-34E7-1B4A-A5B1-923B33D56C05}" type="slidenum">
              <a:rPr lang="en-US" altLang="en-US" sz="1200" b="0">
                <a:latin typeface="Lucida Grande" panose="020B0600040502020204" pitchFamily="34" charset="0"/>
              </a:rPr>
              <a:pPr/>
              <a:t>4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8AEFDF1-D085-8548-9CBC-37BAEAECB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320618F-4EA3-7448-90D2-4B0092FC4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33560B8-96C0-624D-8246-8C3F64413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2119D6A9-7202-CA4A-B677-58409D42E0C5}" type="slidenum">
              <a:rPr lang="en-US" altLang="en-US" sz="1200" b="0">
                <a:latin typeface="Lucida Grande" panose="020B0600040502020204" pitchFamily="34" charset="0"/>
              </a:rPr>
              <a:pPr/>
              <a:t>5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FE2FE9E-2DF6-F943-9C23-B416BBF63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10F5237-747D-1945-9191-EDC44153F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72" y="6506663"/>
            <a:ext cx="381261" cy="365125"/>
          </a:xfrm>
        </p:spPr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96937" y="2633398"/>
            <a:ext cx="7772400" cy="16508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Using Our Natural Powers: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Expressing Generality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54137" y="5089064"/>
            <a:ext cx="6858000" cy="1274665"/>
          </a:xfrm>
        </p:spPr>
        <p:txBody>
          <a:bodyPr/>
          <a:lstStyle/>
          <a:p>
            <a:r>
              <a:rPr lang="en-US" dirty="0"/>
              <a:t>IMM</a:t>
            </a:r>
          </a:p>
          <a:p>
            <a:r>
              <a:rPr lang="en-US" dirty="0"/>
              <a:t>Sept 2021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0B08-7E11-1543-AF2B-9F9F136B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DC14-75BF-B54F-8AA6-15903FEF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you aware of</a:t>
            </a:r>
          </a:p>
          <a:p>
            <a:pPr lvl="1"/>
            <a:r>
              <a:rPr lang="en-GB" dirty="0"/>
              <a:t>Imagining &amp; Expressing</a:t>
            </a:r>
          </a:p>
          <a:p>
            <a:pPr lvl="1"/>
            <a:r>
              <a:rPr lang="en-GB" dirty="0"/>
              <a:t>Specialising &amp; Generalising</a:t>
            </a:r>
          </a:p>
          <a:p>
            <a:pPr lvl="1"/>
            <a:r>
              <a:rPr lang="en-GB" dirty="0"/>
              <a:t>Conjecturing </a:t>
            </a:r>
            <a:r>
              <a:rPr lang="en-GB"/>
              <a:t>&amp; Convincing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40850C-22FD-994F-ADDA-DDC16B0A6E83}"/>
              </a:ext>
            </a:extLst>
          </p:cNvPr>
          <p:cNvSpPr/>
          <p:nvPr/>
        </p:nvSpPr>
        <p:spPr>
          <a:xfrm>
            <a:off x="5194299" y="1369934"/>
            <a:ext cx="3321051" cy="12547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FF00"/>
                </a:solidFill>
              </a:rPr>
              <a:t>Imagining and then expressing the relationships you know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975C18-45F6-6B49-B3FE-031965EECE94}"/>
              </a:ext>
            </a:extLst>
          </p:cNvPr>
          <p:cNvSpPr/>
          <p:nvPr/>
        </p:nvSpPr>
        <p:spPr>
          <a:xfrm>
            <a:off x="5634566" y="2284891"/>
            <a:ext cx="3050117" cy="14748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FF00"/>
                </a:solidFill>
              </a:rPr>
              <a:t>Role of particular (special) cases in order to imagine and express a generality, from which to then reason</a:t>
            </a:r>
          </a:p>
        </p:txBody>
      </p:sp>
    </p:spTree>
    <p:extLst>
      <p:ext uri="{BB962C8B-B14F-4D97-AF65-F5344CB8AC3E}">
        <p14:creationId xmlns:p14="http://schemas.microsoft.com/office/powerpoint/2010/main" val="20339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5EAB-9089-F04E-ABF0-541089FA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Sundaram’s Second Claim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8A9305D-8F86-8D4D-9B98-7F357954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88" y="880481"/>
            <a:ext cx="7886700" cy="634896"/>
          </a:xfrm>
        </p:spPr>
        <p:txBody>
          <a:bodyPr>
            <a:normAutofit/>
          </a:bodyPr>
          <a:lstStyle/>
          <a:p>
            <a:r>
              <a:rPr lang="en-GB" sz="1800" dirty="0"/>
              <a:t>The difference in the sums of the diagonally opposite corners of any unit square on the grid, is 2. Generalise!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EA32BC-01DA-AF4D-9FAA-B17470490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D5EF1B49-6ACA-2049-B2BA-ABB31D3D10A1}"/>
              </a:ext>
            </a:extLst>
          </p:cNvPr>
          <p:cNvSpPr txBox="1">
            <a:spLocks/>
          </p:cNvSpPr>
          <p:nvPr/>
        </p:nvSpPr>
        <p:spPr>
          <a:xfrm>
            <a:off x="0" y="1733848"/>
            <a:ext cx="4402667" cy="116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Strategy</a:t>
            </a:r>
          </a:p>
          <a:p>
            <a:pPr lvl="1"/>
            <a:r>
              <a:rPr lang="en-GB" dirty="0"/>
              <a:t>express the entry in row R and column C</a:t>
            </a:r>
          </a:p>
          <a:p>
            <a:pPr lvl="1"/>
            <a:r>
              <a:rPr lang="en-GB" dirty="0"/>
              <a:t>Show that making a rectangle has the required property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87E30089-850E-4C45-BFFE-958AD865BB86}"/>
              </a:ext>
            </a:extLst>
          </p:cNvPr>
          <p:cNvSpPr txBox="1">
            <a:spLocks/>
          </p:cNvSpPr>
          <p:nvPr/>
        </p:nvSpPr>
        <p:spPr>
          <a:xfrm>
            <a:off x="0" y="3957275"/>
            <a:ext cx="8226425" cy="266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R-C entry is E(R, C) = 2RC+R+C</a:t>
            </a:r>
          </a:p>
          <a:p>
            <a:r>
              <a:rPr lang="en-GB" dirty="0"/>
              <a:t>To make a rectangle, add [r, c] </a:t>
            </a:r>
            <a:br>
              <a:rPr lang="en-GB" dirty="0"/>
            </a:br>
            <a:r>
              <a:rPr lang="en-GB" dirty="0"/>
              <a:t>to make the opposite vertex</a:t>
            </a:r>
          </a:p>
          <a:p>
            <a:r>
              <a:rPr lang="en-GB" dirty="0"/>
              <a:t>The other vertices are [</a:t>
            </a:r>
            <a:r>
              <a:rPr lang="en-GB" dirty="0" err="1"/>
              <a:t>R+r</a:t>
            </a:r>
            <a:r>
              <a:rPr lang="en-GB" dirty="0"/>
              <a:t>, 0] and [0, </a:t>
            </a:r>
            <a:r>
              <a:rPr lang="en-GB" dirty="0" err="1"/>
              <a:t>C+c</a:t>
            </a:r>
            <a:r>
              <a:rPr lang="en-GB" dirty="0"/>
              <a:t>] </a:t>
            </a:r>
          </a:p>
          <a:p>
            <a:r>
              <a:rPr lang="en-GB" dirty="0"/>
              <a:t>Calculate</a:t>
            </a:r>
          </a:p>
          <a:p>
            <a:pPr lvl="1"/>
            <a:r>
              <a:rPr lang="en-GB" dirty="0"/>
              <a:t>Diff = E(R, C) + E(</a:t>
            </a:r>
            <a:r>
              <a:rPr lang="en-GB" dirty="0" err="1"/>
              <a:t>R+r,C+c</a:t>
            </a:r>
            <a:r>
              <a:rPr lang="en-GB" dirty="0"/>
              <a:t>) – ( E(</a:t>
            </a:r>
            <a:r>
              <a:rPr lang="en-GB" dirty="0" err="1"/>
              <a:t>R+r</a:t>
            </a:r>
            <a:r>
              <a:rPr lang="en-GB" dirty="0"/>
              <a:t>, C) + E(R, </a:t>
            </a:r>
            <a:r>
              <a:rPr lang="en-GB" dirty="0" err="1"/>
              <a:t>C+c</a:t>
            </a:r>
            <a:r>
              <a:rPr lang="en-GB" dirty="0"/>
              <a:t>) )</a:t>
            </a:r>
          </a:p>
          <a:p>
            <a:pPr lvl="1"/>
            <a:r>
              <a:rPr lang="en-GB" dirty="0"/>
              <a:t>Diff = </a:t>
            </a:r>
            <a:r>
              <a:rPr lang="en-GB" dirty="0" err="1"/>
              <a:t>rc</a:t>
            </a:r>
            <a:endParaRPr lang="en-GB" dirty="0"/>
          </a:p>
          <a:p>
            <a:r>
              <a:rPr lang="en-GB" dirty="0"/>
              <a:t>Difference is independent of R and C! </a:t>
            </a:r>
            <a:br>
              <a:rPr lang="en-GB" dirty="0"/>
            </a:br>
            <a:r>
              <a:rPr lang="en-GB" dirty="0"/>
              <a:t>What about parallelograms?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AAF6B0-03C5-6C47-8B41-C892CB0C899B}"/>
              </a:ext>
            </a:extLst>
          </p:cNvPr>
          <p:cNvSpPr/>
          <p:nvPr/>
        </p:nvSpPr>
        <p:spPr>
          <a:xfrm>
            <a:off x="5505451" y="4087645"/>
            <a:ext cx="2857500" cy="9652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Some initial specialising in order to ‘check’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D1B8C78-8252-324A-BC91-DC58053A12E4}"/>
              </a:ext>
            </a:extLst>
          </p:cNvPr>
          <p:cNvSpPr/>
          <p:nvPr/>
        </p:nvSpPr>
        <p:spPr>
          <a:xfrm>
            <a:off x="5786176" y="4922706"/>
            <a:ext cx="2476500" cy="64059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Expressing generality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D2E36A3-468B-334C-A8BC-56B46E114B4B}"/>
              </a:ext>
            </a:extLst>
          </p:cNvPr>
          <p:cNvSpPr/>
          <p:nvPr/>
        </p:nvSpPr>
        <p:spPr>
          <a:xfrm>
            <a:off x="5984876" y="5473214"/>
            <a:ext cx="3006725" cy="64059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Performing Calculation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4859E-BCE5-E64F-B10A-495BD8A6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252" y="1464554"/>
            <a:ext cx="5033539" cy="249269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93FF34-F794-5D42-94D1-23443732D185}"/>
              </a:ext>
            </a:extLst>
          </p:cNvPr>
          <p:cNvSpPr/>
          <p:nvPr/>
        </p:nvSpPr>
        <p:spPr>
          <a:xfrm>
            <a:off x="6221942" y="6050112"/>
            <a:ext cx="2922057" cy="64059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Recognising implications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7E286-CC54-6343-BF42-FE3557935E79}"/>
              </a:ext>
            </a:extLst>
          </p:cNvPr>
          <p:cNvSpPr/>
          <p:nvPr/>
        </p:nvSpPr>
        <p:spPr>
          <a:xfrm>
            <a:off x="5505451" y="2383110"/>
            <a:ext cx="479425" cy="250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59D03A-4176-CB47-B406-D8A2C0F51FE2}"/>
              </a:ext>
            </a:extLst>
          </p:cNvPr>
          <p:cNvSpPr/>
          <p:nvPr/>
        </p:nvSpPr>
        <p:spPr>
          <a:xfrm>
            <a:off x="5989230" y="2113524"/>
            <a:ext cx="479425" cy="250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FA219-675F-6A4E-B77A-4A9BD5D54AD2}"/>
              </a:ext>
            </a:extLst>
          </p:cNvPr>
          <p:cNvSpPr/>
          <p:nvPr/>
        </p:nvSpPr>
        <p:spPr>
          <a:xfrm>
            <a:off x="5503103" y="2127547"/>
            <a:ext cx="479425" cy="2502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  <a:highlight>
                <a:srgbClr val="FF00FF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21BE1B-3A8B-204E-8F72-A6EA1F26211A}"/>
              </a:ext>
            </a:extLst>
          </p:cNvPr>
          <p:cNvSpPr/>
          <p:nvPr/>
        </p:nvSpPr>
        <p:spPr>
          <a:xfrm>
            <a:off x="6000950" y="2392535"/>
            <a:ext cx="479425" cy="2502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  <a:highlight>
                <a:srgbClr val="FF00FF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1E94D8-DB35-CC44-8138-58A033DAD084}"/>
              </a:ext>
            </a:extLst>
          </p:cNvPr>
          <p:cNvSpPr/>
          <p:nvPr/>
        </p:nvSpPr>
        <p:spPr>
          <a:xfrm>
            <a:off x="6646066" y="1674520"/>
            <a:ext cx="2358725" cy="7199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(58 + 82) – (67 + 71)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33957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  <p:bldP spid="19" grpId="0" build="p" bldLvl="2"/>
      <p:bldP spid="20" grpId="0" animBg="1"/>
      <p:bldP spid="21" grpId="0" animBg="1"/>
      <p:bldP spid="2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0B08-7E11-1543-AF2B-9F9F136B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DC14-75BF-B54F-8AA6-15903FEF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you aware of</a:t>
            </a:r>
          </a:p>
          <a:p>
            <a:pPr lvl="1"/>
            <a:r>
              <a:rPr lang="en-GB" dirty="0"/>
              <a:t>Imagining &amp; Expressing</a:t>
            </a:r>
          </a:p>
          <a:p>
            <a:pPr lvl="1"/>
            <a:r>
              <a:rPr lang="en-GB" dirty="0"/>
              <a:t>Specialising &amp; Generalising</a:t>
            </a:r>
          </a:p>
          <a:p>
            <a:pPr lvl="1"/>
            <a:r>
              <a:rPr lang="en-GB" dirty="0"/>
              <a:t>Conjecturing &amp; Convincing</a:t>
            </a:r>
          </a:p>
          <a:p>
            <a:pPr lvl="1"/>
            <a:r>
              <a:rPr lang="en-GB" dirty="0"/>
              <a:t>Using what you found recently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87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8907-C2A8-2A40-A023-1A4044F3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AF25-BB4B-BD47-8D2E-52DC5949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878866"/>
            <a:ext cx="7886700" cy="2016734"/>
          </a:xfrm>
        </p:spPr>
        <p:txBody>
          <a:bodyPr/>
          <a:lstStyle/>
          <a:p>
            <a:r>
              <a:rPr lang="en-GB"/>
              <a:t>A ‘Word</a:t>
            </a:r>
            <a:r>
              <a:rPr lang="en-GB" dirty="0"/>
              <a:t>’ consists of a sequence made up of L and R</a:t>
            </a:r>
          </a:p>
          <a:p>
            <a:r>
              <a:rPr lang="en-GB" dirty="0"/>
              <a:t>An ‘Angle set’ consist of a sequence of angles</a:t>
            </a:r>
          </a:p>
          <a:p>
            <a:r>
              <a:rPr lang="en-GB" dirty="0"/>
              <a:t>A ‘Scale Set’ consist of a sequence of scale factors.</a:t>
            </a:r>
          </a:p>
          <a:p>
            <a:r>
              <a:rPr lang="en-GB" dirty="0"/>
              <a:t>Repetitions is the number of times the actions indicated by the word are repeated, taking into account the scaling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6322CA-8386-BF4B-8C4E-D5839D06D1E1}"/>
              </a:ext>
            </a:extLst>
          </p:cNvPr>
          <p:cNvSpPr/>
          <p:nvPr/>
        </p:nvSpPr>
        <p:spPr>
          <a:xfrm>
            <a:off x="628649" y="3365500"/>
            <a:ext cx="2143125" cy="1343587"/>
          </a:xfrm>
          <a:prstGeom prst="roundRect">
            <a:avLst/>
          </a:prstGeom>
          <a:noFill/>
          <a:ln w="38100">
            <a:solidFill>
              <a:srgbClr val="855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55F33"/>
                </a:solidFill>
              </a:rPr>
              <a:t>Word = RLL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Angles = [90°]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Scaling = [1]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Repetitions = 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68942C8-EF06-1A4C-8601-F4717AA38A1A}"/>
              </a:ext>
            </a:extLst>
          </p:cNvPr>
          <p:cNvSpPr/>
          <p:nvPr/>
        </p:nvSpPr>
        <p:spPr>
          <a:xfrm>
            <a:off x="3106735" y="3365500"/>
            <a:ext cx="2143125" cy="1343587"/>
          </a:xfrm>
          <a:prstGeom prst="roundRect">
            <a:avLst/>
          </a:prstGeom>
          <a:noFill/>
          <a:ln w="38100">
            <a:solidFill>
              <a:srgbClr val="855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55F33"/>
                </a:solidFill>
              </a:rPr>
              <a:t>Word = RLRLL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Angles = [90°]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Scaling = [1]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Repetitions =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0FF93-D6D4-4B4F-8A4D-3BDCE192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71" y="4773943"/>
            <a:ext cx="2025651" cy="2061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0CBEE-FBEA-C14F-8C38-ED0F5306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5" y="4774739"/>
            <a:ext cx="2025651" cy="206103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95A952-9E40-FD48-987D-C38056690B43}"/>
              </a:ext>
            </a:extLst>
          </p:cNvPr>
          <p:cNvSpPr txBox="1">
            <a:spLocks/>
          </p:cNvSpPr>
          <p:nvPr/>
        </p:nvSpPr>
        <p:spPr>
          <a:xfrm>
            <a:off x="5584821" y="3441701"/>
            <a:ext cx="3251200" cy="177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Keeping the Scaling and Angles fixed as here, what words will result in a closed figure?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35D547-66C3-D74B-AC1B-185B8940254F}"/>
              </a:ext>
            </a:extLst>
          </p:cNvPr>
          <p:cNvSpPr txBox="1">
            <a:spLocks/>
          </p:cNvSpPr>
          <p:nvPr/>
        </p:nvSpPr>
        <p:spPr>
          <a:xfrm>
            <a:off x="5643557" y="5454934"/>
            <a:ext cx="3251200" cy="104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if Words also include F (straight forward)?</a:t>
            </a:r>
          </a:p>
        </p:txBody>
      </p:sp>
    </p:spTree>
    <p:extLst>
      <p:ext uri="{BB962C8B-B14F-4D97-AF65-F5344CB8AC3E}">
        <p14:creationId xmlns:p14="http://schemas.microsoft.com/office/powerpoint/2010/main" val="16310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1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8907-C2A8-2A40-A023-1A4044F3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AF25-BB4B-BD47-8D2E-52DC5949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053381"/>
            <a:ext cx="7886700" cy="534119"/>
          </a:xfrm>
        </p:spPr>
        <p:txBody>
          <a:bodyPr/>
          <a:lstStyle/>
          <a:p>
            <a:r>
              <a:rPr lang="en-GB" dirty="0"/>
              <a:t>What is the limit point for the following, taking the green points as [0,0] and [1,0]?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9C54299-F931-424D-BF95-F336238F381C}"/>
              </a:ext>
            </a:extLst>
          </p:cNvPr>
          <p:cNvSpPr/>
          <p:nvPr/>
        </p:nvSpPr>
        <p:spPr>
          <a:xfrm>
            <a:off x="628650" y="2275685"/>
            <a:ext cx="3968750" cy="1343587"/>
          </a:xfrm>
          <a:prstGeom prst="roundRect">
            <a:avLst/>
          </a:prstGeom>
          <a:noFill/>
          <a:ln w="38100">
            <a:solidFill>
              <a:srgbClr val="855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55F33"/>
                </a:solidFill>
              </a:rPr>
              <a:t>Word = RLL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Angles = [90°]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Scaling = [1,1,1,2/3, 2/3, 2/3]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Repetitions =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8A5CA-49C1-F648-8427-7C1B327B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0" y="2216509"/>
            <a:ext cx="3276600" cy="29591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92F1AA-8DDD-674C-A84F-D4DFDE87C98B}"/>
              </a:ext>
            </a:extLst>
          </p:cNvPr>
          <p:cNvSpPr txBox="1">
            <a:spLocks/>
          </p:cNvSpPr>
          <p:nvPr/>
        </p:nvSpPr>
        <p:spPr>
          <a:xfrm>
            <a:off x="628650" y="5804619"/>
            <a:ext cx="7886700" cy="534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other input data would have the same limit point?</a:t>
            </a:r>
          </a:p>
        </p:txBody>
      </p:sp>
    </p:spTree>
    <p:extLst>
      <p:ext uri="{BB962C8B-B14F-4D97-AF65-F5344CB8AC3E}">
        <p14:creationId xmlns:p14="http://schemas.microsoft.com/office/powerpoint/2010/main" val="22672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5C6F-ED52-5343-80FA-15CEAF16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2536-D67B-B748-8693-A99374607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Learner choices</a:t>
            </a:r>
          </a:p>
          <a:p>
            <a:r>
              <a:rPr lang="en-GB" dirty="0"/>
              <a:t>Reading instructions and interpreting them on a diagram</a:t>
            </a:r>
          </a:p>
          <a:p>
            <a:r>
              <a:rPr lang="en-GB" dirty="0"/>
              <a:t>Constructing own examples for a purpose</a:t>
            </a:r>
          </a:p>
          <a:p>
            <a:pPr lvl="1"/>
            <a:r>
              <a:rPr lang="en-GB" dirty="0"/>
              <a:t>Providing practice in predicting, expressing generality</a:t>
            </a:r>
          </a:p>
          <a:p>
            <a:r>
              <a:rPr lang="en-GB" dirty="0"/>
              <a:t>Immersed in a larger domain of tasks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1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on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5"/>
            <a:ext cx="7886700" cy="4870001"/>
          </a:xfrm>
        </p:spPr>
        <p:txBody>
          <a:bodyPr/>
          <a:lstStyle/>
          <a:p>
            <a:r>
              <a:rPr lang="en-GB" dirty="0"/>
              <a:t>What struck you particularly?</a:t>
            </a:r>
          </a:p>
          <a:p>
            <a:r>
              <a:rPr lang="en-GB" dirty="0"/>
              <a:t>What natural powers did you use?</a:t>
            </a:r>
          </a:p>
          <a:p>
            <a:pPr lvl="1"/>
            <a:r>
              <a:rPr lang="en-GB" dirty="0"/>
              <a:t>Imagining &amp; Expressing</a:t>
            </a:r>
          </a:p>
          <a:p>
            <a:pPr lvl="1"/>
            <a:r>
              <a:rPr lang="en-GB" dirty="0"/>
              <a:t>Specialising &amp; Generalising</a:t>
            </a:r>
          </a:p>
          <a:p>
            <a:pPr lvl="1"/>
            <a:r>
              <a:rPr lang="en-GB" dirty="0"/>
              <a:t>Conjecturing &amp; Convincing</a:t>
            </a:r>
          </a:p>
          <a:p>
            <a:pPr lvl="1"/>
            <a:r>
              <a:rPr lang="en-GB" dirty="0"/>
              <a:t>Organising &amp; Characterising</a:t>
            </a:r>
          </a:p>
          <a:p>
            <a:pPr lvl="1"/>
            <a:r>
              <a:rPr lang="en-GB" dirty="0"/>
              <a:t>Others?</a:t>
            </a:r>
          </a:p>
          <a:p>
            <a:r>
              <a:rPr lang="en-GB" dirty="0"/>
              <a:t>What Mathematical Themes did you encounter?</a:t>
            </a:r>
          </a:p>
          <a:p>
            <a:pPr lvl="1"/>
            <a:r>
              <a:rPr lang="en-GB" dirty="0"/>
              <a:t>Doing &amp; Undoing</a:t>
            </a:r>
          </a:p>
          <a:p>
            <a:pPr lvl="1"/>
            <a:r>
              <a:rPr lang="en-GB" dirty="0"/>
              <a:t>Invariance in the midst of change</a:t>
            </a:r>
          </a:p>
          <a:p>
            <a:pPr lvl="1"/>
            <a:r>
              <a:rPr lang="en-GB" dirty="0"/>
              <a:t>Freedom &amp; Constraint</a:t>
            </a:r>
          </a:p>
          <a:p>
            <a:pPr lvl="1"/>
            <a:r>
              <a:rPr lang="en-GB" dirty="0"/>
              <a:t>Making the implicit explicit</a:t>
            </a:r>
          </a:p>
          <a:p>
            <a:pPr lvl="1"/>
            <a:r>
              <a:rPr lang="en-GB" dirty="0"/>
              <a:t>Others?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3C39-2E79-814C-9B6E-6984EBE7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Next Session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E44D-D2DA-9244-A824-10F4C651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… will focus on Functions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Slides from this session are available at</a:t>
            </a:r>
            <a:br>
              <a:rPr lang="en-GB" dirty="0"/>
            </a:br>
            <a:r>
              <a:rPr lang="en-GB" dirty="0" err="1"/>
              <a:t>www.PMTheta.com</a:t>
            </a:r>
            <a:r>
              <a:rPr lang="en-GB" dirty="0"/>
              <a:t>/</a:t>
            </a:r>
            <a:r>
              <a:rPr lang="en-GB" dirty="0" err="1"/>
              <a:t>jhm-presentations.html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5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8907-C2A8-2A40-A023-1A4044F3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Throat Clearing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AF25-BB4B-BD47-8D2E-52DC5949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529333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dirty="0"/>
              <a:t> Conjecturing Atmosphere</a:t>
            </a:r>
          </a:p>
          <a:p>
            <a:pPr lvl="1"/>
            <a:r>
              <a:rPr lang="en-GB" dirty="0"/>
              <a:t>Everything that is said and during our time together is to be treated as a conjecture … </a:t>
            </a:r>
          </a:p>
          <a:p>
            <a:pPr lvl="1"/>
            <a:r>
              <a:rPr lang="en-GB" dirty="0"/>
              <a:t>… it is said in order to reconsider and modify as required</a:t>
            </a:r>
          </a:p>
          <a:p>
            <a:pPr lvl="1"/>
            <a:r>
              <a:rPr lang="en-GB" dirty="0"/>
              <a:t>… it must be tested in your experience</a:t>
            </a:r>
          </a:p>
          <a:p>
            <a:pPr marL="457200" lvl="1" indent="0">
              <a:buNone/>
            </a:pPr>
            <a:r>
              <a:rPr lang="en-GB" dirty="0"/>
              <a:t>You must not believe anything I say!!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 It is through working on tasks that we gain experience, encounter mathematical themes, and make use of our natural powers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 What matters in these sessions is </a:t>
            </a:r>
            <a:br>
              <a:rPr lang="en-GB" dirty="0"/>
            </a:br>
            <a:r>
              <a:rPr lang="en-GB" dirty="0"/>
              <a:t>NOT what conjectures you come up with, </a:t>
            </a:r>
            <a:br>
              <a:rPr lang="en-GB" dirty="0"/>
            </a:br>
            <a:r>
              <a:rPr lang="en-GB" dirty="0"/>
              <a:t>NOT what justifications you are able to make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 BUT what you notice yourself doing and encountering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6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7187-DB6B-204E-A259-B7277E83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7047-76E1-FA4C-B1AC-D4A11FC7A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Getting stuck on a problem is an honourable state,</a:t>
            </a:r>
            <a:br>
              <a:rPr lang="en-GB" dirty="0"/>
            </a:br>
            <a:r>
              <a:rPr lang="en-GB" dirty="0"/>
              <a:t>from which one can learn.</a:t>
            </a:r>
          </a:p>
          <a:p>
            <a:r>
              <a:rPr lang="en-GB" dirty="0"/>
              <a:t>When (not ‘if’) you get stuck, ask yourself</a:t>
            </a:r>
          </a:p>
          <a:p>
            <a:pPr lvl="1"/>
            <a:r>
              <a:rPr lang="en-GB" dirty="0"/>
              <a:t>What do I know?</a:t>
            </a:r>
          </a:p>
          <a:p>
            <a:pPr lvl="1"/>
            <a:r>
              <a:rPr lang="en-GB" dirty="0"/>
              <a:t>What do I want?</a:t>
            </a:r>
          </a:p>
          <a:p>
            <a:pPr lvl="1"/>
            <a:r>
              <a:rPr lang="en-GB" dirty="0"/>
              <a:t>Can I find a simple(r) example?</a:t>
            </a:r>
          </a:p>
        </p:txBody>
      </p:sp>
    </p:spTree>
    <p:extLst>
      <p:ext uri="{BB962C8B-B14F-4D97-AF65-F5344CB8AC3E}">
        <p14:creationId xmlns:p14="http://schemas.microsoft.com/office/powerpoint/2010/main" val="185045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CF42B95-3F2C-2D46-BDCA-C8615150E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Task 1: Square </a:t>
            </a:r>
            <a:r>
              <a:rPr lang="en-GB" altLang="en-US" dirty="0">
                <a:ea typeface="ＭＳ Ｐゴシック" panose="020B0600070205080204" pitchFamily="34" charset="-128"/>
              </a:rPr>
              <a:t>Deduction</a:t>
            </a:r>
          </a:p>
        </p:txBody>
      </p:sp>
      <p:pic>
        <p:nvPicPr>
          <p:cNvPr id="28675" name="Picture 13" descr="Picture.jpg">
            <a:extLst>
              <a:ext uri="{FF2B5EF4-FFF2-40B4-BE49-F238E27FC236}">
                <a16:creationId xmlns:a16="http://schemas.microsoft.com/office/drawing/2014/main" id="{529CB00C-E6A1-6B45-9B42-623ECF75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" y="1040202"/>
            <a:ext cx="36353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9FDAFB4-7836-BE40-94D1-8A8CD774C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728" y="1219297"/>
            <a:ext cx="2714625" cy="904875"/>
          </a:xfrm>
          <a:prstGeom prst="wedgeRoundRectCallout">
            <a:avLst>
              <a:gd name="adj1" fmla="val -95361"/>
              <a:gd name="adj2" fmla="val 40181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0" dirty="0">
                <a:solidFill>
                  <a:srgbClr val="631908"/>
                </a:solidFill>
              </a:rPr>
              <a:t>Could these all be squares?</a:t>
            </a:r>
            <a:endParaRPr lang="en-US" altLang="en-US" sz="2400" b="0" dirty="0">
              <a:solidFill>
                <a:srgbClr val="631908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2B2BC4-9053-5B47-A254-6784A125A75D}"/>
              </a:ext>
            </a:extLst>
          </p:cNvPr>
          <p:cNvSpPr/>
          <p:nvPr/>
        </p:nvSpPr>
        <p:spPr>
          <a:xfrm>
            <a:off x="3483637" y="2837564"/>
            <a:ext cx="3268101" cy="633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How might you get started?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E2EC55-BBE5-A34B-8977-9B343F959ACF}"/>
              </a:ext>
            </a:extLst>
          </p:cNvPr>
          <p:cNvSpPr/>
          <p:nvPr/>
        </p:nvSpPr>
        <p:spPr>
          <a:xfrm>
            <a:off x="3664173" y="3360635"/>
            <a:ext cx="3268101" cy="633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Anyone willing to admit being stuck?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A414A0-9BC4-6E4F-BFF1-CC09A40052E6}"/>
              </a:ext>
            </a:extLst>
          </p:cNvPr>
          <p:cNvSpPr/>
          <p:nvPr/>
        </p:nvSpPr>
        <p:spPr>
          <a:xfrm>
            <a:off x="3858777" y="3982182"/>
            <a:ext cx="3268101" cy="633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Acknowledge your ignorance (Mary Boole)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06B94D-949B-CE41-B93B-7437D50AA6DC}"/>
              </a:ext>
            </a:extLst>
          </p:cNvPr>
          <p:cNvSpPr/>
          <p:nvPr/>
        </p:nvSpPr>
        <p:spPr>
          <a:xfrm>
            <a:off x="4053380" y="4605711"/>
            <a:ext cx="3971686" cy="10354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Take some quantity that 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you don’t know but want to know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and assign it a variable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DF8B48-16BA-2F45-A4F7-E2230A9E0C10}"/>
              </a:ext>
            </a:extLst>
          </p:cNvPr>
          <p:cNvSpPr/>
          <p:nvPr/>
        </p:nvSpPr>
        <p:spPr>
          <a:xfrm>
            <a:off x="4299013" y="5583071"/>
            <a:ext cx="3726053" cy="10354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Now express relationships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using that (those)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219F3F-2B5B-C249-86D1-6F8B52A24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59813" cy="609600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Square Deduction: acknowledging ignorance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1AA5FA9B-0F98-754C-A806-2DF40A14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255270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 dirty="0"/>
              <a:t>a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7A38ADC-A559-5846-8539-57C1A5F7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2528888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b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86903968-EE2D-ED47-BAD4-50E0458B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3048000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a+b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13A91E80-F47D-DB45-A0DC-F7DD43B40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29718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a+2b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008C52DC-F465-3E4F-A4B4-2062FC07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304800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2a+b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28EB9B95-485A-D94E-8C1F-0CBD3031A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478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a+3b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F15EF05F-9637-BC48-903E-DAF7F510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1752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3a+b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198B2A0C-28E0-0D43-BEDE-EDF75929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914400"/>
            <a:ext cx="3482975" cy="96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3a+b = 3(3b-3a)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12a = 8b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So 3a = 2b</a:t>
            </a:r>
          </a:p>
        </p:txBody>
      </p:sp>
      <p:sp>
        <p:nvSpPr>
          <p:cNvPr id="11291" name="Rectangle 27">
            <a:extLst>
              <a:ext uri="{FF2B5EF4-FFF2-40B4-BE49-F238E27FC236}">
                <a16:creationId xmlns:a16="http://schemas.microsoft.com/office/drawing/2014/main" id="{897AC0EA-C53A-B44F-BDD6-933EF5AB6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838200"/>
            <a:ext cx="2257424" cy="104075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 sz="1800" b="0"/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19EC6E06-5F6E-B646-9C3C-A28E72849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2616200"/>
            <a:ext cx="3962400" cy="96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For an overall square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4a + 4b = 2a + 5b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So 2a = b</a:t>
            </a:r>
          </a:p>
        </p:txBody>
      </p:sp>
      <p:sp>
        <p:nvSpPr>
          <p:cNvPr id="11292" name="Rectangle 28">
            <a:extLst>
              <a:ext uri="{FF2B5EF4-FFF2-40B4-BE49-F238E27FC236}">
                <a16:creationId xmlns:a16="http://schemas.microsoft.com/office/drawing/2014/main" id="{78E80ED7-CDE3-C449-8380-2870ED653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2590800"/>
            <a:ext cx="2465387" cy="104075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66FFFF"/>
              </a:solidFill>
            </a:endParaRP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1C385C0A-F45B-5C41-8AE0-602DC0CC3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4495800"/>
            <a:ext cx="4191000" cy="149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br>
              <a:rPr lang="en-US" altLang="en-US" sz="1800" b="0" dirty="0"/>
            </a:br>
            <a:r>
              <a:rPr lang="en-US" altLang="en-US" sz="1800" b="0" dirty="0"/>
              <a:t>For n squares upper left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0" dirty="0"/>
              <a:t>n(3b - 3a) = 3a + b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0" dirty="0"/>
              <a:t>So 3a(n + 1) = b(3n - 1)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0" dirty="0"/>
              <a:t>But not also 2a = b</a:t>
            </a:r>
          </a:p>
        </p:txBody>
      </p:sp>
      <p:sp>
        <p:nvSpPr>
          <p:cNvPr id="11293" name="Rectangle 29">
            <a:extLst>
              <a:ext uri="{FF2B5EF4-FFF2-40B4-BE49-F238E27FC236}">
                <a16:creationId xmlns:a16="http://schemas.microsoft.com/office/drawing/2014/main" id="{42CDCB11-EDAF-064A-BA35-99A5F14A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4495800"/>
            <a:ext cx="2782887" cy="158355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66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16E256-32F3-4B43-9974-240DE42A4153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765175"/>
            <a:ext cx="1889125" cy="369332"/>
            <a:chOff x="19059" y="764704"/>
            <a:chExt cx="1888645" cy="369094"/>
          </a:xfrm>
        </p:grpSpPr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1CE6944D-9604-E447-B024-5BB9008AF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9" y="764704"/>
              <a:ext cx="136807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/>
                <a:t>(3a+b)/3</a:t>
              </a:r>
            </a:p>
          </p:txBody>
        </p:sp>
        <p:cxnSp>
          <p:nvCxnSpPr>
            <p:cNvPr id="32817" name="Straight Arrow Connector 3">
              <a:extLst>
                <a:ext uri="{FF2B5EF4-FFF2-40B4-BE49-F238E27FC236}">
                  <a16:creationId xmlns:a16="http://schemas.microsoft.com/office/drawing/2014/main" id="{2091C29C-2844-D34D-BB46-CA8754728533}"/>
                </a:ext>
              </a:extLst>
            </p:cNvPr>
            <p:cNvCxnSpPr>
              <a:cxnSpLocks noChangeShapeType="1"/>
              <a:stCxn id="29" idx="3"/>
            </p:cNvCxnSpPr>
            <p:nvPr/>
          </p:nvCxnSpPr>
          <p:spPr bwMode="auto">
            <a:xfrm>
              <a:off x="1387136" y="949251"/>
              <a:ext cx="520568" cy="1754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A6B09F-587E-064F-BFC2-E2493B08CE9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125537"/>
            <a:ext cx="1800225" cy="1139230"/>
            <a:chOff x="107504" y="1124744"/>
            <a:chExt cx="1800200" cy="1139440"/>
          </a:xfrm>
        </p:grpSpPr>
        <p:sp>
          <p:nvSpPr>
            <p:cNvPr id="11276" name="Text Box 12">
              <a:extLst>
                <a:ext uri="{FF2B5EF4-FFF2-40B4-BE49-F238E27FC236}">
                  <a16:creationId xmlns:a16="http://schemas.microsoft.com/office/drawing/2014/main" id="{C5DBD749-D03B-574B-8D8C-6541D2BA2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340684"/>
              <a:ext cx="1219183" cy="92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b="0" dirty="0"/>
                <a:t>(2a+5b) – (5a+2b) </a:t>
              </a:r>
              <a:br>
                <a:rPr lang="en-US" sz="1800" b="0" dirty="0"/>
              </a:br>
              <a:r>
                <a:rPr lang="en-US" sz="1800" b="0" dirty="0"/>
                <a:t>= 3b-3a</a:t>
              </a:r>
            </a:p>
          </p:txBody>
        </p:sp>
        <p:cxnSp>
          <p:nvCxnSpPr>
            <p:cNvPr id="32815" name="Straight Arrow Connector 33">
              <a:extLst>
                <a:ext uri="{FF2B5EF4-FFF2-40B4-BE49-F238E27FC236}">
                  <a16:creationId xmlns:a16="http://schemas.microsoft.com/office/drawing/2014/main" id="{DD5961E4-ECE1-0244-A556-6137FF351D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87624" y="1124744"/>
              <a:ext cx="720080" cy="4320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5" name="Group 39">
            <a:extLst>
              <a:ext uri="{FF2B5EF4-FFF2-40B4-BE49-F238E27FC236}">
                <a16:creationId xmlns:a16="http://schemas.microsoft.com/office/drawing/2014/main" id="{561C0D6E-F1D2-E64F-BDFE-63346A5993FC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908050"/>
            <a:ext cx="2879725" cy="2736850"/>
            <a:chOff x="3779912" y="1196752"/>
            <a:chExt cx="2880320" cy="2736304"/>
          </a:xfrm>
        </p:grpSpPr>
        <p:sp>
          <p:nvSpPr>
            <p:cNvPr id="32805" name="Rectangle 40">
              <a:extLst>
                <a:ext uri="{FF2B5EF4-FFF2-40B4-BE49-F238E27FC236}">
                  <a16:creationId xmlns:a16="http://schemas.microsoft.com/office/drawing/2014/main" id="{367E4961-CF80-CC48-9990-EF285BF9D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2924944"/>
              <a:ext cx="288032" cy="288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6" name="Rectangle 41">
              <a:extLst>
                <a:ext uri="{FF2B5EF4-FFF2-40B4-BE49-F238E27FC236}">
                  <a16:creationId xmlns:a16="http://schemas.microsoft.com/office/drawing/2014/main" id="{5373639B-DD20-074A-B4DF-BB687345A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1196752"/>
              <a:ext cx="432048" cy="432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7" name="Rectangle 42">
              <a:extLst>
                <a:ext uri="{FF2B5EF4-FFF2-40B4-BE49-F238E27FC236}">
                  <a16:creationId xmlns:a16="http://schemas.microsoft.com/office/drawing/2014/main" id="{89E55918-3FF2-624D-A7C4-20843389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3212976"/>
              <a:ext cx="72008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8" name="Rectangle 43">
              <a:extLst>
                <a:ext uri="{FF2B5EF4-FFF2-40B4-BE49-F238E27FC236}">
                  <a16:creationId xmlns:a16="http://schemas.microsoft.com/office/drawing/2014/main" id="{A9731B1E-E0D9-584F-A8C4-5635529FB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104" y="2780928"/>
              <a:ext cx="1152128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9" name="Rectangle 44">
              <a:extLst>
                <a:ext uri="{FF2B5EF4-FFF2-40B4-BE49-F238E27FC236}">
                  <a16:creationId xmlns:a16="http://schemas.microsoft.com/office/drawing/2014/main" id="{BD211307-9B7A-6745-A944-C40F41E8B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1196752"/>
              <a:ext cx="1584176" cy="1584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0" name="Rectangle 45">
              <a:extLst>
                <a:ext uri="{FF2B5EF4-FFF2-40B4-BE49-F238E27FC236}">
                  <a16:creationId xmlns:a16="http://schemas.microsoft.com/office/drawing/2014/main" id="{6829F116-8ABA-E349-B8EC-63707987E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2924944"/>
              <a:ext cx="1008112" cy="10081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1" name="Rectangle 46">
              <a:extLst>
                <a:ext uri="{FF2B5EF4-FFF2-40B4-BE49-F238E27FC236}">
                  <a16:creationId xmlns:a16="http://schemas.microsoft.com/office/drawing/2014/main" id="{7157CE42-B4BC-E24F-8400-0F2A94E8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1628800"/>
              <a:ext cx="1296144" cy="1296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2" name="Rectangle 47">
              <a:extLst>
                <a:ext uri="{FF2B5EF4-FFF2-40B4-BE49-F238E27FC236}">
                  <a16:creationId xmlns:a16="http://schemas.microsoft.com/office/drawing/2014/main" id="{484A5B62-9E2B-8443-8AC0-83FBD17AF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960" y="1196752"/>
              <a:ext cx="432048" cy="432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3" name="Rectangle 48">
              <a:extLst>
                <a:ext uri="{FF2B5EF4-FFF2-40B4-BE49-F238E27FC236}">
                  <a16:creationId xmlns:a16="http://schemas.microsoft.com/office/drawing/2014/main" id="{E92CE2E6-A02B-B241-AF10-6A1D1929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1196752"/>
              <a:ext cx="432048" cy="432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514474-B9A5-974E-9EE0-B7971BB486A3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971950"/>
            <a:ext cx="2879725" cy="2735238"/>
            <a:chOff x="1763688" y="3971196"/>
            <a:chExt cx="2880320" cy="2736304"/>
          </a:xfrm>
        </p:grpSpPr>
        <p:sp>
          <p:nvSpPr>
            <p:cNvPr id="53269" name="Text Box 16">
              <a:extLst>
                <a:ext uri="{FF2B5EF4-FFF2-40B4-BE49-F238E27FC236}">
                  <a16:creationId xmlns:a16="http://schemas.microsoft.com/office/drawing/2014/main" id="{AA6769EF-CD15-344C-A629-41809C15A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141" y="5646637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/>
                <a:t>2</a:t>
              </a:r>
            </a:p>
          </p:txBody>
        </p:sp>
        <p:sp>
          <p:nvSpPr>
            <p:cNvPr id="53270" name="Text Box 17">
              <a:extLst>
                <a:ext uri="{FF2B5EF4-FFF2-40B4-BE49-F238E27FC236}">
                  <a16:creationId xmlns:a16="http://schemas.microsoft.com/office/drawing/2014/main" id="{44575181-2944-7049-8247-CCEF0663F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517" y="5506882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3</a:t>
              </a:r>
            </a:p>
          </p:txBody>
        </p:sp>
        <p:sp>
          <p:nvSpPr>
            <p:cNvPr id="53271" name="Text Box 18">
              <a:extLst>
                <a:ext uri="{FF2B5EF4-FFF2-40B4-BE49-F238E27FC236}">
                  <a16:creationId xmlns:a16="http://schemas.microsoft.com/office/drawing/2014/main" id="{0F70F5CB-AA8D-F442-AB04-E8E9F5CD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086" y="6040490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5</a:t>
              </a:r>
            </a:p>
          </p:txBody>
        </p:sp>
        <p:sp>
          <p:nvSpPr>
            <p:cNvPr id="53272" name="Text Box 19">
              <a:extLst>
                <a:ext uri="{FF2B5EF4-FFF2-40B4-BE49-F238E27FC236}">
                  <a16:creationId xmlns:a16="http://schemas.microsoft.com/office/drawing/2014/main" id="{7941D9D9-8DE2-9A4C-98CB-6515CDBA8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3302" y="5811801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8</a:t>
              </a:r>
            </a:p>
          </p:txBody>
        </p:sp>
        <p:sp>
          <p:nvSpPr>
            <p:cNvPr id="53273" name="Text Box 20">
              <a:extLst>
                <a:ext uri="{FF2B5EF4-FFF2-40B4-BE49-F238E27FC236}">
                  <a16:creationId xmlns:a16="http://schemas.microsoft.com/office/drawing/2014/main" id="{492F929D-2AFD-6944-AFD0-F1AB0AFB8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497" y="5964260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7</a:t>
              </a:r>
            </a:p>
          </p:txBody>
        </p:sp>
        <p:sp>
          <p:nvSpPr>
            <p:cNvPr id="53274" name="Text Box 21">
              <a:extLst>
                <a:ext uri="{FF2B5EF4-FFF2-40B4-BE49-F238E27FC236}">
                  <a16:creationId xmlns:a16="http://schemas.microsoft.com/office/drawing/2014/main" id="{4EABDE1F-1898-FA4A-B39A-B0D68DE38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929" y="4744585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9</a:t>
              </a:r>
            </a:p>
          </p:txBody>
        </p:sp>
        <p:sp>
          <p:nvSpPr>
            <p:cNvPr id="53275" name="Text Box 22">
              <a:extLst>
                <a:ext uri="{FF2B5EF4-FFF2-40B4-BE49-F238E27FC236}">
                  <a16:creationId xmlns:a16="http://schemas.microsoft.com/office/drawing/2014/main" id="{4B6BD50D-4B43-0148-B4B4-9B3F2D4FC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655" y="4515896"/>
              <a:ext cx="457294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11</a:t>
              </a:r>
            </a:p>
          </p:txBody>
        </p:sp>
        <p:sp>
          <p:nvSpPr>
            <p:cNvPr id="53276" name="Text Box 23">
              <a:extLst>
                <a:ext uri="{FF2B5EF4-FFF2-40B4-BE49-F238E27FC236}">
                  <a16:creationId xmlns:a16="http://schemas.microsoft.com/office/drawing/2014/main" id="{305C69A3-206C-6545-AB1C-CB81411F8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850" y="3996581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/>
                <a:t>3</a:t>
              </a:r>
            </a:p>
          </p:txBody>
        </p:sp>
        <p:grpSp>
          <p:nvGrpSpPr>
            <p:cNvPr id="32795" name="Group 49">
              <a:extLst>
                <a:ext uri="{FF2B5EF4-FFF2-40B4-BE49-F238E27FC236}">
                  <a16:creationId xmlns:a16="http://schemas.microsoft.com/office/drawing/2014/main" id="{9D415F17-F985-9047-B274-66FCCFF58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3688" y="3971196"/>
              <a:ext cx="2880320" cy="2736304"/>
              <a:chOff x="3779912" y="1196752"/>
              <a:chExt cx="2880320" cy="2736304"/>
            </a:xfrm>
          </p:grpSpPr>
          <p:sp>
            <p:nvSpPr>
              <p:cNvPr id="32796" name="Rectangle 50">
                <a:extLst>
                  <a:ext uri="{FF2B5EF4-FFF2-40B4-BE49-F238E27FC236}">
                    <a16:creationId xmlns:a16="http://schemas.microsoft.com/office/drawing/2014/main" id="{F58B27AA-0284-7E4D-87EE-3CD04F91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024" y="2924944"/>
                <a:ext cx="288032" cy="2880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797" name="Rectangle 51">
                <a:extLst>
                  <a:ext uri="{FF2B5EF4-FFF2-40B4-BE49-F238E27FC236}">
                    <a16:creationId xmlns:a16="http://schemas.microsoft.com/office/drawing/2014/main" id="{5A910C98-EA87-AF4E-849A-131F6356E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008" y="1196752"/>
                <a:ext cx="432048" cy="432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798" name="Rectangle 52">
                <a:extLst>
                  <a:ext uri="{FF2B5EF4-FFF2-40B4-BE49-F238E27FC236}">
                    <a16:creationId xmlns:a16="http://schemas.microsoft.com/office/drawing/2014/main" id="{E310E239-E647-8A4D-8898-06105F92F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024" y="3212976"/>
                <a:ext cx="720080" cy="7200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799" name="Rectangle 53">
                <a:extLst>
                  <a:ext uri="{FF2B5EF4-FFF2-40B4-BE49-F238E27FC236}">
                    <a16:creationId xmlns:a16="http://schemas.microsoft.com/office/drawing/2014/main" id="{AB727233-3E6E-414F-979C-54903174F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8104" y="2780928"/>
                <a:ext cx="1152128" cy="11521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0" name="Rectangle 54">
                <a:extLst>
                  <a:ext uri="{FF2B5EF4-FFF2-40B4-BE49-F238E27FC236}">
                    <a16:creationId xmlns:a16="http://schemas.microsoft.com/office/drawing/2014/main" id="{3B66E894-9ABF-6D4D-8F24-CED384286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056" y="1196752"/>
                <a:ext cx="1584176" cy="15841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1" name="Rectangle 55">
                <a:extLst>
                  <a:ext uri="{FF2B5EF4-FFF2-40B4-BE49-F238E27FC236}">
                    <a16:creationId xmlns:a16="http://schemas.microsoft.com/office/drawing/2014/main" id="{D376D57E-ED5D-6449-8039-92FBA06C5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2924944"/>
                <a:ext cx="1008112" cy="10081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2" name="Rectangle 56">
                <a:extLst>
                  <a:ext uri="{FF2B5EF4-FFF2-40B4-BE49-F238E27FC236}">
                    <a16:creationId xmlns:a16="http://schemas.microsoft.com/office/drawing/2014/main" id="{F9BEC6BA-864A-6F44-93CE-D16C9F47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1628800"/>
                <a:ext cx="1296144" cy="1296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3" name="Rectangle 57">
                <a:extLst>
                  <a:ext uri="{FF2B5EF4-FFF2-40B4-BE49-F238E27FC236}">
                    <a16:creationId xmlns:a16="http://schemas.microsoft.com/office/drawing/2014/main" id="{B75F77B5-11EE-2448-8F05-16E613DCC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960" y="1196752"/>
                <a:ext cx="432048" cy="432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4" name="Rectangle 58">
                <a:extLst>
                  <a:ext uri="{FF2B5EF4-FFF2-40B4-BE49-F238E27FC236}">
                    <a16:creationId xmlns:a16="http://schemas.microsoft.com/office/drawing/2014/main" id="{E282B690-4152-D64F-885B-379CB887A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1196752"/>
                <a:ext cx="432048" cy="432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7" grpId="0" build="p"/>
      <p:bldP spid="11291" grpId="0" animBg="1"/>
      <p:bldP spid="11279" grpId="0" build="p"/>
      <p:bldP spid="11292" grpId="0" animBg="1"/>
      <p:bldP spid="11288" grpId="0" build="p"/>
      <p:bldP spid="112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5EC5D2-FEE0-D045-B0F7-7F92782D6D84}"/>
              </a:ext>
            </a:extLst>
          </p:cNvPr>
          <p:cNvSpPr/>
          <p:nvPr/>
        </p:nvSpPr>
        <p:spPr>
          <a:xfrm>
            <a:off x="6294966" y="360123"/>
            <a:ext cx="2849034" cy="12547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432FF"/>
                </a:solidFill>
              </a:rPr>
              <a:t>Present what you do not know as a symbol</a:t>
            </a:r>
            <a:br>
              <a:rPr lang="en-GB" dirty="0">
                <a:solidFill>
                  <a:srgbClr val="0432FF"/>
                </a:solidFill>
              </a:rPr>
            </a:br>
            <a:r>
              <a:rPr lang="en-GB" dirty="0">
                <a:solidFill>
                  <a:srgbClr val="0432FF"/>
                </a:solidFill>
              </a:rPr>
              <a:t>             (Mary Boole)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C0B08-7E11-1543-AF2B-9F9F136B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DC14-75BF-B54F-8AA6-15903FEF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did you notice?</a:t>
            </a:r>
          </a:p>
          <a:p>
            <a:r>
              <a:rPr lang="en-GB" dirty="0"/>
              <a:t>Where you aware of</a:t>
            </a:r>
          </a:p>
          <a:p>
            <a:pPr lvl="1"/>
            <a:r>
              <a:rPr lang="en-GB" dirty="0"/>
              <a:t>Imagining &amp; Expressing</a:t>
            </a:r>
          </a:p>
          <a:p>
            <a:pPr lvl="1"/>
            <a:r>
              <a:rPr lang="en-GB" dirty="0"/>
              <a:t>Specialising &amp; Generalising</a:t>
            </a:r>
          </a:p>
          <a:p>
            <a:pPr lvl="1"/>
            <a:r>
              <a:rPr lang="en-GB" dirty="0"/>
              <a:t>Conjecturing &amp; Convincing</a:t>
            </a:r>
          </a:p>
          <a:p>
            <a:pPr lvl="1"/>
            <a:r>
              <a:rPr lang="en-GB" dirty="0"/>
              <a:t>Organising &amp; Characterising</a:t>
            </a:r>
          </a:p>
          <a:p>
            <a:r>
              <a:rPr lang="en-GB" dirty="0"/>
              <a:t>Did you encounter</a:t>
            </a:r>
          </a:p>
          <a:p>
            <a:pPr lvl="1"/>
            <a:r>
              <a:rPr lang="en-GB" dirty="0"/>
              <a:t>Doing &amp; Undoing</a:t>
            </a:r>
          </a:p>
          <a:p>
            <a:pPr lvl="1"/>
            <a:r>
              <a:rPr lang="en-GB" dirty="0"/>
              <a:t>Invariance in the midst of change</a:t>
            </a:r>
          </a:p>
          <a:p>
            <a:pPr lvl="1"/>
            <a:r>
              <a:rPr lang="en-GB" dirty="0"/>
              <a:t>Freedom &amp; Constraint</a:t>
            </a:r>
          </a:p>
          <a:p>
            <a:pPr lvl="1"/>
            <a:r>
              <a:rPr lang="en-GB" dirty="0"/>
              <a:t>Extending &amp; Restricting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40850C-22FD-994F-ADDA-DDC16B0A6E83}"/>
              </a:ext>
            </a:extLst>
          </p:cNvPr>
          <p:cNvSpPr/>
          <p:nvPr/>
        </p:nvSpPr>
        <p:spPr>
          <a:xfrm>
            <a:off x="4550834" y="1129082"/>
            <a:ext cx="2849034" cy="12547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Acknowledging and expressing ‘ignorance’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FB378D-3ED7-9D49-970B-AA78BBAC61CF}"/>
              </a:ext>
            </a:extLst>
          </p:cNvPr>
          <p:cNvSpPr/>
          <p:nvPr/>
        </p:nvSpPr>
        <p:spPr>
          <a:xfrm>
            <a:off x="4958293" y="2135055"/>
            <a:ext cx="2982383" cy="8280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Seeking a place to ‘start’</a:t>
            </a:r>
            <a:endParaRPr lang="en-GB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975C18-45F6-6B49-B3FE-031965EECE94}"/>
              </a:ext>
            </a:extLst>
          </p:cNvPr>
          <p:cNvSpPr/>
          <p:nvPr/>
        </p:nvSpPr>
        <p:spPr>
          <a:xfrm>
            <a:off x="5601484" y="3546822"/>
            <a:ext cx="3170767" cy="12547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Imagining and then expressing relationships</a:t>
            </a:r>
            <a:endParaRPr lang="en-GB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FEC7F2-6B08-D149-BB7C-DFBECD85F015}"/>
              </a:ext>
            </a:extLst>
          </p:cNvPr>
          <p:cNvSpPr/>
          <p:nvPr/>
        </p:nvSpPr>
        <p:spPr>
          <a:xfrm>
            <a:off x="5952291" y="4619049"/>
            <a:ext cx="2982383" cy="10927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Using expressed relationships to reason with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(justifying conjectures)</a:t>
            </a:r>
            <a:endParaRPr lang="en-GB" dirty="0">
              <a:solidFill>
                <a:srgbClr val="FFFF00"/>
              </a:solidFill>
              <a:effectLst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7C5BC2-962B-4246-8885-5A9106B53EBE}"/>
              </a:ext>
            </a:extLst>
          </p:cNvPr>
          <p:cNvSpPr/>
          <p:nvPr/>
        </p:nvSpPr>
        <p:spPr>
          <a:xfrm>
            <a:off x="5245630" y="2804446"/>
            <a:ext cx="2982383" cy="8280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Discerning Details</a:t>
            </a:r>
            <a:endParaRPr lang="en-GB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91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uiExpand="1" build="p"/>
      <p:bldP spid="4" grpId="0" animBg="1"/>
      <p:bldP spid="7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35B6-7F9C-B34A-9C98-9DD7B25A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2: Sundaram’s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5ABF-822C-B047-AF9E-EE54A528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04" y="898846"/>
            <a:ext cx="7886700" cy="8791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the grid provided, each row and each column are in arithmetic progression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D0C82-4FE5-FC40-A2C2-DC89CCC88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531"/>
            <a:ext cx="9154741" cy="45385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183A3A-AC10-A24C-883A-DFFF9ADF9647}"/>
              </a:ext>
            </a:extLst>
          </p:cNvPr>
          <p:cNvSpPr/>
          <p:nvPr/>
        </p:nvSpPr>
        <p:spPr>
          <a:xfrm>
            <a:off x="4566629" y="4254278"/>
            <a:ext cx="914400" cy="4211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3D944D-C6B4-DB4C-A3AB-47EBEF8D09EB}"/>
              </a:ext>
            </a:extLst>
          </p:cNvPr>
          <p:cNvSpPr/>
          <p:nvPr/>
        </p:nvSpPr>
        <p:spPr>
          <a:xfrm>
            <a:off x="5714999" y="4379494"/>
            <a:ext cx="1961147" cy="1230617"/>
          </a:xfrm>
          <a:prstGeom prst="roundRect">
            <a:avLst/>
          </a:prstGeom>
          <a:solidFill>
            <a:srgbClr val="FFA7B8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will the entry in row 5 column 6 be?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47800-596C-8E47-BCB7-7B5A9219692C}"/>
              </a:ext>
            </a:extLst>
          </p:cNvPr>
          <p:cNvSpPr/>
          <p:nvPr/>
        </p:nvSpPr>
        <p:spPr>
          <a:xfrm>
            <a:off x="463629" y="6200266"/>
            <a:ext cx="82274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432FF"/>
                </a:solidFill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Sundaram’s Claim: If you double any entry in the grid and add 1, however far extended to the right and up, the result will be a composite number.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248D-CA04-3E43-9EB7-306B40CF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Sundaram’s Claim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3D646-D3C6-8846-9AD0-BF342FBD8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11" y="1014609"/>
            <a:ext cx="7886700" cy="1213836"/>
          </a:xfrm>
        </p:spPr>
        <p:txBody>
          <a:bodyPr/>
          <a:lstStyle/>
          <a:p>
            <a:r>
              <a:rPr lang="en-GB" dirty="0"/>
              <a:t>If you take any entry in the grid, no matter how far extended to the right and up, double it and add 1, then the result will be a composite number.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447B4-2418-1D46-AB9B-2FF1363C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728"/>
            <a:ext cx="9144000" cy="45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7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5EAB-9089-F04E-ABF0-541089FA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Sundaram’s Claim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8A9305D-8F86-8D4D-9B98-7F3579544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6752"/>
            <a:ext cx="7886700" cy="741387"/>
          </a:xfrm>
        </p:spPr>
        <p:txBody>
          <a:bodyPr>
            <a:normAutofit/>
          </a:bodyPr>
          <a:lstStyle/>
          <a:p>
            <a:r>
              <a:rPr lang="en-GB" sz="1800" dirty="0"/>
              <a:t>If you double any entry in the grid and add 1, however far extended to the right and up, the result will be a composite number.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EA32BC-01DA-AF4D-9FAA-B17470490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D5EF1B49-6ACA-2049-B2BA-ABB31D3D10A1}"/>
              </a:ext>
            </a:extLst>
          </p:cNvPr>
          <p:cNvSpPr txBox="1">
            <a:spLocks/>
          </p:cNvSpPr>
          <p:nvPr/>
        </p:nvSpPr>
        <p:spPr>
          <a:xfrm>
            <a:off x="0" y="3698719"/>
            <a:ext cx="7886700" cy="7413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Strategy</a:t>
            </a:r>
          </a:p>
          <a:p>
            <a:pPr lvl="1"/>
            <a:r>
              <a:rPr lang="en-GB" dirty="0"/>
              <a:t>Need to express the entry in row R and column C</a:t>
            </a:r>
          </a:p>
          <a:p>
            <a:pPr lvl="1"/>
            <a:r>
              <a:rPr lang="en-GB" dirty="0"/>
              <a:t>Show that adding one to its double makes it factor non-trivially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87E30089-850E-4C45-BFFE-958AD865BB86}"/>
              </a:ext>
            </a:extLst>
          </p:cNvPr>
          <p:cNvSpPr txBox="1">
            <a:spLocks/>
          </p:cNvSpPr>
          <p:nvPr/>
        </p:nvSpPr>
        <p:spPr>
          <a:xfrm>
            <a:off x="79375" y="4440106"/>
            <a:ext cx="8226425" cy="2417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Step 1</a:t>
            </a:r>
          </a:p>
          <a:p>
            <a:pPr lvl="1"/>
            <a:r>
              <a:rPr lang="en-GB" dirty="0"/>
              <a:t>The entry in row 1 column C is 1+3C</a:t>
            </a:r>
          </a:p>
          <a:p>
            <a:pPr lvl="1"/>
            <a:r>
              <a:rPr lang="en-GB" dirty="0"/>
              <a:t>The entry in row 2 column C is 2+5C</a:t>
            </a:r>
          </a:p>
          <a:p>
            <a:pPr lvl="1"/>
            <a:r>
              <a:rPr lang="en-GB" dirty="0"/>
              <a:t>The entry in row 3 column C is 3+7C</a:t>
            </a:r>
          </a:p>
          <a:p>
            <a:r>
              <a:rPr lang="en-GB" dirty="0"/>
              <a:t>Conjecture</a:t>
            </a:r>
          </a:p>
          <a:p>
            <a:pPr lvl="1"/>
            <a:r>
              <a:rPr lang="en-GB" dirty="0"/>
              <a:t>The entry E in row R column C is E = R+(2R+1)C</a:t>
            </a:r>
          </a:p>
          <a:p>
            <a:r>
              <a:rPr lang="en-GB" dirty="0"/>
              <a:t>The R-C entry is E = 2RC+R+C</a:t>
            </a:r>
          </a:p>
          <a:p>
            <a:pPr lvl="1"/>
            <a:r>
              <a:rPr lang="en-GB" dirty="0"/>
              <a:t>2E + 1 = 4RC+2R+2C+1 = (2R+1)(2C+1)</a:t>
            </a:r>
          </a:p>
          <a:p>
            <a:r>
              <a:rPr lang="en-GB" dirty="0"/>
              <a:t>2E+1 is composite as long as R &gt; 0 and C &gt; 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AAF6B0-03C5-6C47-8B41-C892CB0C899B}"/>
              </a:ext>
            </a:extLst>
          </p:cNvPr>
          <p:cNvSpPr/>
          <p:nvPr/>
        </p:nvSpPr>
        <p:spPr>
          <a:xfrm>
            <a:off x="6207125" y="3646005"/>
            <a:ext cx="2857500" cy="9652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Some initial specialising in order to ‘check’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D1B8C78-8252-324A-BC91-DC58053A12E4}"/>
              </a:ext>
            </a:extLst>
          </p:cNvPr>
          <p:cNvSpPr/>
          <p:nvPr/>
        </p:nvSpPr>
        <p:spPr>
          <a:xfrm>
            <a:off x="5994952" y="4483799"/>
            <a:ext cx="2476500" cy="640593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Expressing generality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D722D41-5270-F44D-B182-6F48B280C665}"/>
              </a:ext>
            </a:extLst>
          </p:cNvPr>
          <p:cNvSpPr/>
          <p:nvPr/>
        </p:nvSpPr>
        <p:spPr>
          <a:xfrm>
            <a:off x="5448300" y="4996986"/>
            <a:ext cx="2857500" cy="9652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Using what is known to re-express what is given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D2E36A3-468B-334C-A8BC-56B46E114B4B}"/>
              </a:ext>
            </a:extLst>
          </p:cNvPr>
          <p:cNvSpPr/>
          <p:nvPr/>
        </p:nvSpPr>
        <p:spPr>
          <a:xfrm>
            <a:off x="5123622" y="5891620"/>
            <a:ext cx="3006725" cy="9652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Recognising what is found as what is wanted!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B3326-6999-824D-B15E-A283C0E3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31" y="1600452"/>
            <a:ext cx="4466907" cy="22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19" grpId="0" uiExpand="1" build="p" bldLvl="2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1365</TotalTime>
  <Words>1235</Words>
  <Application>Microsoft Macintosh PowerPoint</Application>
  <PresentationFormat>On-screen Show (4:3)</PresentationFormat>
  <Paragraphs>173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Chalkboard</vt:lpstr>
      <vt:lpstr>Lucida Grande</vt:lpstr>
      <vt:lpstr>Times</vt:lpstr>
      <vt:lpstr>Wingdings</vt:lpstr>
      <vt:lpstr>Office Theme</vt:lpstr>
      <vt:lpstr>Using Our Natural Powers: Expressing Generality </vt:lpstr>
      <vt:lpstr>Throat Clearing</vt:lpstr>
      <vt:lpstr>Advice</vt:lpstr>
      <vt:lpstr>Task 1: Square Deduction</vt:lpstr>
      <vt:lpstr>Square Deduction: acknowledging ignorance</vt:lpstr>
      <vt:lpstr>Reflection</vt:lpstr>
      <vt:lpstr>Task 2: Sundaram’s Grid</vt:lpstr>
      <vt:lpstr>Sundaram’s Claim</vt:lpstr>
      <vt:lpstr>Sundaram’s Claim</vt:lpstr>
      <vt:lpstr>Reflection</vt:lpstr>
      <vt:lpstr>Sundaram’s Second Claim</vt:lpstr>
      <vt:lpstr>Reflection</vt:lpstr>
      <vt:lpstr>Word Play</vt:lpstr>
      <vt:lpstr>Word Play</vt:lpstr>
      <vt:lpstr>Reflection</vt:lpstr>
      <vt:lpstr>Reflection on Session</vt:lpstr>
      <vt:lpstr>The Next Session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61</cp:revision>
  <cp:lastPrinted>2021-09-05T21:24:45Z</cp:lastPrinted>
  <dcterms:created xsi:type="dcterms:W3CDTF">2017-06-17T10:17:52Z</dcterms:created>
  <dcterms:modified xsi:type="dcterms:W3CDTF">2021-09-06T07:20:33Z</dcterms:modified>
</cp:coreProperties>
</file>