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72" r:id="rId10"/>
    <p:sldId id="264" r:id="rId11"/>
    <p:sldId id="265" r:id="rId12"/>
    <p:sldId id="266" r:id="rId13"/>
    <p:sldId id="276" r:id="rId14"/>
    <p:sldId id="278" r:id="rId15"/>
    <p:sldId id="277" r:id="rId16"/>
    <p:sldId id="279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AB7942"/>
    <a:srgbClr val="FFF8E9"/>
    <a:srgbClr val="855F33"/>
    <a:srgbClr val="FFF9E8"/>
    <a:srgbClr val="FFF5C4"/>
    <a:srgbClr val="FCF3A7"/>
    <a:srgbClr val="FFF1BF"/>
    <a:srgbClr val="FFE29F"/>
    <a:srgbClr val="FFF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394"/>
    <p:restoredTop sz="94666"/>
  </p:normalViewPr>
  <p:slideViewPr>
    <p:cSldViewPr snapToGrid="0" snapToObjects="1">
      <p:cViewPr varScale="1">
        <p:scale>
          <a:sx n="95" d="100"/>
          <a:sy n="95" d="100"/>
        </p:scale>
        <p:origin x="176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836D-B0CF-D94A-86DB-32DAECE4C346}" type="datetimeFigureOut">
              <a:rPr lang="en-GB" smtClean="0"/>
              <a:t>02/04/2022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38976-516C-4447-B9E0-F21B8CB8D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3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4/2/22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4/2/22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4/2/22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53020"/>
          </a:xfrm>
        </p:spPr>
        <p:txBody>
          <a:bodyPr anchor="t">
            <a:normAutofit/>
          </a:bodyPr>
          <a:lstStyle>
            <a:lvl1pPr>
              <a:defRPr sz="2400" b="1" i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4138862"/>
          </a:xfrm>
        </p:spPr>
        <p:txBody>
          <a:bodyPr anchor="t"/>
          <a:lstStyle>
            <a:lvl1pPr>
              <a:defRPr sz="20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>
              <a:defRPr sz="1800" b="0" i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801D1-C753-974E-9255-D3541935511B}"/>
              </a:ext>
            </a:extLst>
          </p:cNvPr>
          <p:cNvSpPr txBox="1"/>
          <p:nvPr userDrawn="1"/>
        </p:nvSpPr>
        <p:spPr>
          <a:xfrm>
            <a:off x="0" y="6472989"/>
            <a:ext cx="48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0927A3A-0FD8-D74B-AA61-F37621BF3B52}" type="slidenum">
              <a:rPr lang="en-GB" sz="14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400" dirty="0" err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4/2/22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4/2/22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4/2/22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4/2/22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4/2/22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4/2/22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4/2/22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B99F-9CA2-7248-966B-FD562C13B124}" type="datetimeFigureOut">
              <a:rPr lang="en-US" smtClean="0"/>
              <a:t>4/2/22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microsoft.com/office/2007/relationships/media" Target="../media/media3.mov"/><Relationship Id="rId7" Type="http://schemas.openxmlformats.org/officeDocument/2006/relationships/image" Target="../media/image11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96937" y="2633398"/>
            <a:ext cx="7772400" cy="165084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A Mathematician’s work is never done: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there is (almost) always 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a way to </a:t>
            </a:r>
            <a:r>
              <a:rPr lang="en-US" sz="3600" dirty="0" err="1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generalise</a:t>
            </a:r>
            <a:endParaRPr lang="en-US" sz="3600" dirty="0">
              <a:solidFill>
                <a:srgbClr val="855F33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43000" y="4492716"/>
            <a:ext cx="6858000" cy="1274665"/>
          </a:xfrm>
        </p:spPr>
        <p:txBody>
          <a:bodyPr/>
          <a:lstStyle/>
          <a:p>
            <a:r>
              <a:rPr lang="en-US" dirty="0"/>
              <a:t>John Mason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Hungary</a:t>
            </a:r>
            <a:br>
              <a:rPr lang="en-US" dirty="0"/>
            </a:br>
            <a:r>
              <a:rPr lang="en-US" dirty="0"/>
              <a:t>April 2 2022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1170" y="1606062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17" y="0"/>
            <a:ext cx="2895600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A385-2951-9849-9C05-02F78E63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52" y="182890"/>
            <a:ext cx="1152054" cy="1156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E39D3-D3A7-EE46-8D06-BC60453F1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197" y="169189"/>
            <a:ext cx="1165703" cy="1170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EE6C5-9655-5E4E-82C6-7DB4A4B8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8" y="163910"/>
            <a:ext cx="2184891" cy="15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F677-B1F8-BC40-B174-05DA92582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Being Rational about Irrationals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4CA8-825E-DA4E-A648-1F7E50979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3"/>
            <a:ext cx="8181474" cy="2919565"/>
          </a:xfrm>
        </p:spPr>
        <p:txBody>
          <a:bodyPr/>
          <a:lstStyle/>
          <a:p>
            <a:r>
              <a:rPr lang="en-GB" dirty="0"/>
              <a:t>Articulate how the following decimal numbers would be continued indefinitely</a:t>
            </a:r>
          </a:p>
          <a:p>
            <a:pPr lvl="1"/>
            <a:r>
              <a:rPr lang="en-GB" dirty="0"/>
              <a:t>0.101001000100001…</a:t>
            </a:r>
          </a:p>
          <a:p>
            <a:pPr lvl="1"/>
            <a:r>
              <a:rPr lang="en-GB" dirty="0"/>
              <a:t>0.102003000400005…80000000090000000010…</a:t>
            </a:r>
          </a:p>
          <a:p>
            <a:pPr lvl="1"/>
            <a:r>
              <a:rPr lang="en-GB" dirty="0"/>
              <a:t>0.1234567891011121314…</a:t>
            </a:r>
          </a:p>
          <a:p>
            <a:r>
              <a:rPr lang="en-GB" dirty="0"/>
              <a:t>Why must these be irrational?</a:t>
            </a:r>
          </a:p>
          <a:p>
            <a:r>
              <a:rPr lang="en-GB" dirty="0"/>
              <a:t>Make up your own irrational using these ideas</a:t>
            </a:r>
          </a:p>
          <a:p>
            <a:pPr lvl="1"/>
            <a:r>
              <a:rPr lang="en-GB" dirty="0"/>
              <a:t>Justify your claim that it is irrational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4E1BB7-F535-CE4C-9CCE-8DC81F5A5683}"/>
              </a:ext>
            </a:extLst>
          </p:cNvPr>
          <p:cNvSpPr/>
          <p:nvPr/>
        </p:nvSpPr>
        <p:spPr>
          <a:xfrm>
            <a:off x="1331259" y="4014439"/>
            <a:ext cx="3119717" cy="55756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Pleasure of creativity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D917E8-9BA6-BA4C-BC26-9A6466F6474D}"/>
              </a:ext>
            </a:extLst>
          </p:cNvPr>
          <p:cNvSpPr/>
          <p:nvPr/>
        </p:nvSpPr>
        <p:spPr>
          <a:xfrm>
            <a:off x="1721224" y="4464425"/>
            <a:ext cx="3119717" cy="55756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Enriched example space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59947CD-ECD0-9448-B9DE-43086B7E6486}"/>
              </a:ext>
            </a:extLst>
          </p:cNvPr>
          <p:cNvSpPr/>
          <p:nvPr/>
        </p:nvSpPr>
        <p:spPr>
          <a:xfrm>
            <a:off x="2111189" y="4914411"/>
            <a:ext cx="3119717" cy="55756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Method not objects</a:t>
            </a:r>
          </a:p>
        </p:txBody>
      </p:sp>
    </p:spTree>
    <p:extLst>
      <p:ext uri="{BB962C8B-B14F-4D97-AF65-F5344CB8AC3E}">
        <p14:creationId xmlns:p14="http://schemas.microsoft.com/office/powerpoint/2010/main" val="18476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F677-B1F8-BC40-B174-05DA92582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Being Rational about Irrationals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4CA8-825E-DA4E-A648-1F7E50979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1379969"/>
          </a:xfrm>
        </p:spPr>
        <p:txBody>
          <a:bodyPr/>
          <a:lstStyle/>
          <a:p>
            <a:r>
              <a:rPr lang="en-GB" dirty="0"/>
              <a:t>Write down a decimal ‘point’ followed by the numbers from 1 to 9 in sequence.</a:t>
            </a:r>
          </a:p>
          <a:p>
            <a:r>
              <a:rPr lang="en-GB" dirty="0"/>
              <a:t>Now follow those by the ‘digits’ (10), (11), … and imagine continuing forever.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90AAF9-19D4-E14E-B6D1-38DA208AF736}"/>
              </a:ext>
            </a:extLst>
          </p:cNvPr>
          <p:cNvSpPr txBox="1">
            <a:spLocks/>
          </p:cNvSpPr>
          <p:nvPr/>
        </p:nvSpPr>
        <p:spPr>
          <a:xfrm>
            <a:off x="628650" y="4683753"/>
            <a:ext cx="8181474" cy="13799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Now re-write as an ordinary decimal.</a:t>
            </a:r>
          </a:p>
          <a:p>
            <a:r>
              <a:rPr lang="en-GB" dirty="0"/>
              <a:t>Is the result rational or irrational?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28188-BB10-B94D-9800-A73B35BC1E5D}"/>
              </a:ext>
            </a:extLst>
          </p:cNvPr>
          <p:cNvSpPr txBox="1"/>
          <p:nvPr/>
        </p:nvSpPr>
        <p:spPr>
          <a:xfrm>
            <a:off x="5105789" y="2403934"/>
            <a:ext cx="160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0.123456789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9145F3-62C1-8A49-B2E4-67F13E23C26B}"/>
              </a:ext>
            </a:extLst>
          </p:cNvPr>
          <p:cNvSpPr txBox="1"/>
          <p:nvPr/>
        </p:nvSpPr>
        <p:spPr>
          <a:xfrm>
            <a:off x="6387936" y="2662352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9FF7E-C486-594F-861E-A2835C2A7747}"/>
              </a:ext>
            </a:extLst>
          </p:cNvPr>
          <p:cNvSpPr txBox="1"/>
          <p:nvPr/>
        </p:nvSpPr>
        <p:spPr>
          <a:xfrm>
            <a:off x="6520856" y="2920770"/>
            <a:ext cx="373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22C8FE-28F0-F841-8FAF-961043FD2D69}"/>
              </a:ext>
            </a:extLst>
          </p:cNvPr>
          <p:cNvSpPr txBox="1"/>
          <p:nvPr/>
        </p:nvSpPr>
        <p:spPr>
          <a:xfrm>
            <a:off x="6628158" y="3160581"/>
            <a:ext cx="413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196C10-A9DD-814D-ADD8-19751F2E0D40}"/>
              </a:ext>
            </a:extLst>
          </p:cNvPr>
          <p:cNvCxnSpPr/>
          <p:nvPr/>
        </p:nvCxnSpPr>
        <p:spPr>
          <a:xfrm>
            <a:off x="4956702" y="3837716"/>
            <a:ext cx="31490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0B0B0F0-28A2-404C-9EDE-3F0867F83105}"/>
              </a:ext>
            </a:extLst>
          </p:cNvPr>
          <p:cNvSpPr txBox="1"/>
          <p:nvPr/>
        </p:nvSpPr>
        <p:spPr>
          <a:xfrm>
            <a:off x="1114848" y="2520660"/>
            <a:ext cx="2923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0.123456789(10)(11)(12)…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37D2D2-11D4-6340-856A-8B9602D18639}"/>
              </a:ext>
            </a:extLst>
          </p:cNvPr>
          <p:cNvSpPr txBox="1"/>
          <p:nvPr/>
        </p:nvSpPr>
        <p:spPr>
          <a:xfrm>
            <a:off x="6894676" y="3491118"/>
            <a:ext cx="378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ECA6A6-DFE0-334B-BA71-2521F88048C3}"/>
              </a:ext>
            </a:extLst>
          </p:cNvPr>
          <p:cNvSpPr txBox="1"/>
          <p:nvPr/>
        </p:nvSpPr>
        <p:spPr>
          <a:xfrm>
            <a:off x="5247861" y="4006618"/>
            <a:ext cx="2029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0.12345679012…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265E8FE-E4AD-1A4B-8E69-D5FA88FB0AB1}"/>
              </a:ext>
            </a:extLst>
          </p:cNvPr>
          <p:cNvSpPr/>
          <p:nvPr/>
        </p:nvSpPr>
        <p:spPr>
          <a:xfrm>
            <a:off x="2606899" y="5684502"/>
            <a:ext cx="4829325" cy="80837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questions does this open up for you?</a:t>
            </a:r>
          </a:p>
        </p:txBody>
      </p:sp>
    </p:spTree>
    <p:extLst>
      <p:ext uri="{BB962C8B-B14F-4D97-AF65-F5344CB8AC3E}">
        <p14:creationId xmlns:p14="http://schemas.microsoft.com/office/powerpoint/2010/main" val="274985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/>
      <p:bldP spid="6" grpId="0"/>
      <p:bldP spid="7" grpId="0"/>
      <p:bldP spid="8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91FB-D206-8844-B459-9FF168CF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2284C-6F18-394C-AE1C-041226EF2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3"/>
            <a:ext cx="8181474" cy="4324619"/>
          </a:xfrm>
        </p:spPr>
        <p:txBody>
          <a:bodyPr/>
          <a:lstStyle/>
          <a:p>
            <a:r>
              <a:rPr lang="en-US" dirty="0"/>
              <a:t>If Anne gives one of her marbles to John, they will have the same number of marbles.</a:t>
            </a:r>
            <a:endParaRPr lang="en-GB" dirty="0"/>
          </a:p>
          <a:p>
            <a:pPr lvl="1"/>
            <a:r>
              <a:rPr lang="en-US" dirty="0"/>
              <a:t>What can you say about the </a:t>
            </a:r>
            <a:br>
              <a:rPr lang="en-US" dirty="0"/>
            </a:br>
            <a:r>
              <a:rPr lang="en-US" dirty="0"/>
              <a:t>number of marbles they each started with?</a:t>
            </a:r>
          </a:p>
          <a:p>
            <a:r>
              <a:rPr lang="en-GB" dirty="0"/>
              <a:t>If Anne gives John one of her marbles, she will then have one more than twice as many marbles as John then has. </a:t>
            </a:r>
          </a:p>
          <a:p>
            <a:pPr lvl="1"/>
            <a:r>
              <a:rPr lang="en-GB" dirty="0"/>
              <a:t>How are Anne’s and John’s starting marbles related?</a:t>
            </a:r>
          </a:p>
          <a:p>
            <a:pPr lvl="1"/>
            <a:r>
              <a:rPr lang="en-GB" dirty="0"/>
              <a:t>If John started with 12 marbles, how many did Anne start with?</a:t>
            </a:r>
          </a:p>
          <a:p>
            <a:pPr lvl="1"/>
            <a:r>
              <a:rPr lang="en-US" dirty="0"/>
              <a:t>What can you say about the number of marbles they each started with?</a:t>
            </a:r>
            <a:endParaRPr lang="en-GB" dirty="0"/>
          </a:p>
          <a:p>
            <a:r>
              <a:rPr lang="en-GB" dirty="0"/>
              <a:t>If Anne gives John one of her marbles, she will then have one more than twice as many marbles as John then has.</a:t>
            </a:r>
            <a:br>
              <a:rPr lang="en-GB" dirty="0"/>
            </a:br>
            <a:r>
              <a:rPr lang="en-GB" dirty="0"/>
              <a:t>However, if instead, John gives Anne one of his marbles, he will have one more than a third as many marbles as Anne then has.  </a:t>
            </a:r>
          </a:p>
          <a:p>
            <a:pPr lvl="1"/>
            <a:r>
              <a:rPr lang="en-GB" dirty="0"/>
              <a:t>How many marbles have they each currently?</a:t>
            </a:r>
          </a:p>
          <a:p>
            <a:endParaRPr lang="en-GB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76F19B0-9063-5444-A7DF-8E9B5B3BAF2D}"/>
              </a:ext>
            </a:extLst>
          </p:cNvPr>
          <p:cNvSpPr/>
          <p:nvPr/>
        </p:nvSpPr>
        <p:spPr>
          <a:xfrm>
            <a:off x="628650" y="5696218"/>
            <a:ext cx="1854586" cy="66078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Generalise!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1E9A48E-997B-1F43-B4B5-59EEE92CBD50}"/>
              </a:ext>
            </a:extLst>
          </p:cNvPr>
          <p:cNvSpPr/>
          <p:nvPr/>
        </p:nvSpPr>
        <p:spPr>
          <a:xfrm>
            <a:off x="2089461" y="6162480"/>
            <a:ext cx="3084706" cy="66078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further variations can you come up with?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F7F9F65-F9F0-D74C-8D06-60ABD3355680}"/>
              </a:ext>
            </a:extLst>
          </p:cNvPr>
          <p:cNvSpPr/>
          <p:nvPr/>
        </p:nvSpPr>
        <p:spPr>
          <a:xfrm>
            <a:off x="4951141" y="5763126"/>
            <a:ext cx="4003288" cy="949907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Recast these as :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people getting on and off buses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People’s ages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F2EA79B-8D5B-7D48-B251-10B66BF8D0E6}"/>
              </a:ext>
            </a:extLst>
          </p:cNvPr>
          <p:cNvSpPr/>
          <p:nvPr/>
        </p:nvSpPr>
        <p:spPr>
          <a:xfrm>
            <a:off x="4951142" y="1561135"/>
            <a:ext cx="4192858" cy="4156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variations are available to you?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0040CC4-1097-3244-9CC5-9EC30C14D0E1}"/>
              </a:ext>
            </a:extLst>
          </p:cNvPr>
          <p:cNvSpPr/>
          <p:nvPr/>
        </p:nvSpPr>
        <p:spPr>
          <a:xfrm>
            <a:off x="4856356" y="3841593"/>
            <a:ext cx="4192858" cy="4156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variations are available to you?</a:t>
            </a:r>
          </a:p>
        </p:txBody>
      </p:sp>
    </p:spTree>
    <p:extLst>
      <p:ext uri="{BB962C8B-B14F-4D97-AF65-F5344CB8AC3E}">
        <p14:creationId xmlns:p14="http://schemas.microsoft.com/office/powerpoint/2010/main" val="358192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5EDB3-8464-A84B-904E-70D9B12D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3527714" cy="644276"/>
          </a:xfrm>
        </p:spPr>
        <p:txBody>
          <a:bodyPr>
            <a:normAutofit/>
          </a:bodyPr>
          <a:lstStyle/>
          <a:p>
            <a:r>
              <a:rPr lang="en-GB" sz="2400" dirty="0" err="1"/>
              <a:t>Proizvolov</a:t>
            </a: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BCE61-1B39-DB4E-B73E-745D75AAC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372" y="1009403"/>
            <a:ext cx="4833999" cy="4060308"/>
          </a:xfrm>
        </p:spPr>
        <p:txBody>
          <a:bodyPr>
            <a:normAutofit/>
          </a:bodyPr>
          <a:lstStyle/>
          <a:p>
            <a:r>
              <a:rPr lang="en-GB" sz="1800" dirty="0"/>
              <a:t>Write down the numbers from 1 to 8. Choose four numbers from your set and put them in a </a:t>
            </a:r>
            <a:r>
              <a:rPr lang="en-GB" sz="2000" dirty="0"/>
              <a:t>column</a:t>
            </a:r>
            <a:r>
              <a:rPr lang="en-GB" sz="1800" dirty="0"/>
              <a:t>, in descending order as you read down. </a:t>
            </a:r>
          </a:p>
          <a:p>
            <a:r>
              <a:rPr lang="en-GB" sz="1800" dirty="0"/>
              <a:t>Put the remaining four numbers in a parallel column, but in ascending order as you read down.</a:t>
            </a:r>
          </a:p>
          <a:p>
            <a:r>
              <a:rPr lang="en-GB" sz="1800" dirty="0"/>
              <a:t>For each pair on the same row, form the positive (absolute) difference.</a:t>
            </a:r>
          </a:p>
          <a:p>
            <a:r>
              <a:rPr lang="en-GB" sz="1800" dirty="0"/>
              <a:t>Add up all the differences.</a:t>
            </a:r>
          </a:p>
          <a:p>
            <a:r>
              <a:rPr lang="en-GB" sz="1800" dirty="0"/>
              <a:t>Try using a different selection for your first column.</a:t>
            </a:r>
          </a:p>
          <a:p>
            <a:r>
              <a:rPr lang="en-GB" sz="1800" dirty="0"/>
              <a:t>Why is the answer always the same?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33366-FF83-9E41-AED9-0581E88D82AF}"/>
              </a:ext>
            </a:extLst>
          </p:cNvPr>
          <p:cNvSpPr txBox="1"/>
          <p:nvPr/>
        </p:nvSpPr>
        <p:spPr>
          <a:xfrm>
            <a:off x="6162868" y="1318161"/>
            <a:ext cx="3305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6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4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3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E8797-3EB8-1D4F-8CE0-CB303B9BD964}"/>
              </a:ext>
            </a:extLst>
          </p:cNvPr>
          <p:cNvSpPr txBox="1"/>
          <p:nvPr/>
        </p:nvSpPr>
        <p:spPr>
          <a:xfrm>
            <a:off x="6766530" y="1318161"/>
            <a:ext cx="3305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2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5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7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A232E-D849-FE4A-B076-DE197AA5A0D5}"/>
              </a:ext>
            </a:extLst>
          </p:cNvPr>
          <p:cNvSpPr txBox="1"/>
          <p:nvPr/>
        </p:nvSpPr>
        <p:spPr>
          <a:xfrm>
            <a:off x="7370192" y="1318160"/>
            <a:ext cx="3305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4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4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29A16-D6C1-704F-90E3-81C65A1DC957}"/>
              </a:ext>
            </a:extLst>
          </p:cNvPr>
          <p:cNvSpPr txBox="1"/>
          <p:nvPr/>
        </p:nvSpPr>
        <p:spPr>
          <a:xfrm>
            <a:off x="7310340" y="2632338"/>
            <a:ext cx="51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806D3C-2C63-0545-85EB-F75A45DD0846}"/>
              </a:ext>
            </a:extLst>
          </p:cNvPr>
          <p:cNvCxnSpPr/>
          <p:nvPr/>
        </p:nvCxnSpPr>
        <p:spPr>
          <a:xfrm>
            <a:off x="7310340" y="2632338"/>
            <a:ext cx="4251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27BE5B2-2416-9740-B3A0-5297083FACB5}"/>
              </a:ext>
            </a:extLst>
          </p:cNvPr>
          <p:cNvSpPr/>
          <p:nvPr/>
        </p:nvSpPr>
        <p:spPr>
          <a:xfrm>
            <a:off x="1479665" y="5054145"/>
            <a:ext cx="2676699" cy="66501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Response to surprise …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9C66593-8F04-E549-87D2-EC236C2D3980}"/>
              </a:ext>
            </a:extLst>
          </p:cNvPr>
          <p:cNvSpPr/>
          <p:nvPr/>
        </p:nvSpPr>
        <p:spPr>
          <a:xfrm>
            <a:off x="2818014" y="5599222"/>
            <a:ext cx="2947325" cy="665018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Exploration of variations!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E77E90-4F1A-804F-8E89-F8EA5C6A3AE6}"/>
              </a:ext>
            </a:extLst>
          </p:cNvPr>
          <p:cNvSpPr/>
          <p:nvPr/>
        </p:nvSpPr>
        <p:spPr>
          <a:xfrm>
            <a:off x="5631941" y="5943600"/>
            <a:ext cx="1935698" cy="914400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Specialising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Generalising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B1D7A0-9D0F-8342-AFDA-56EB5786FB1B}"/>
              </a:ext>
            </a:extLst>
          </p:cNvPr>
          <p:cNvSpPr/>
          <p:nvPr/>
        </p:nvSpPr>
        <p:spPr>
          <a:xfrm>
            <a:off x="5024032" y="4089170"/>
            <a:ext cx="3302845" cy="91439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What are you attending to?</a:t>
            </a:r>
          </a:p>
          <a:p>
            <a:pPr algn="ctr"/>
            <a:r>
              <a:rPr lang="en-GB" sz="2000" dirty="0">
                <a:solidFill>
                  <a:srgbClr val="0432FF"/>
                </a:solidFill>
              </a:rPr>
              <a:t>How are you attending to it?</a:t>
            </a:r>
          </a:p>
        </p:txBody>
      </p:sp>
    </p:spTree>
    <p:extLst>
      <p:ext uri="{BB962C8B-B14F-4D97-AF65-F5344CB8AC3E}">
        <p14:creationId xmlns:p14="http://schemas.microsoft.com/office/powerpoint/2010/main" val="2810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 build="p"/>
      <p:bldP spid="7" grpId="0"/>
      <p:bldP spid="8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7D9EB-E42A-B54C-A466-75B681BD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Proizvlov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31063-3127-E64C-B150-F2C1B3739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Why does it work?</a:t>
            </a:r>
          </a:p>
          <a:p>
            <a:r>
              <a:rPr lang="en-GB" dirty="0"/>
              <a:t>What is the ‘it’ that is happening?</a:t>
            </a:r>
          </a:p>
          <a:p>
            <a:r>
              <a:rPr lang="en-GB" dirty="0"/>
              <a:t>What variations might be considered?</a:t>
            </a:r>
          </a:p>
        </p:txBody>
      </p:sp>
    </p:spTree>
    <p:extLst>
      <p:ext uri="{BB962C8B-B14F-4D97-AF65-F5344CB8AC3E}">
        <p14:creationId xmlns:p14="http://schemas.microsoft.com/office/powerpoint/2010/main" val="49126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4405-F3DB-CE4C-BA7A-3E431DFF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Proizvlov</a:t>
            </a:r>
            <a:r>
              <a:rPr lang="en-GB" dirty="0"/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542CF-53A4-234A-B605-B41366848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421" y="900966"/>
            <a:ext cx="5570269" cy="5754469"/>
          </a:xfrm>
        </p:spPr>
        <p:txBody>
          <a:bodyPr>
            <a:normAutofit/>
          </a:bodyPr>
          <a:lstStyle/>
          <a:p>
            <a:r>
              <a:rPr lang="en-GB" sz="2000" dirty="0"/>
              <a:t>Choose four numbers each greater than 20 and summing to 121. Write them on slips of paper</a:t>
            </a:r>
          </a:p>
          <a:p>
            <a:r>
              <a:rPr lang="en-GB" sz="2000" dirty="0"/>
              <a:t>Choose four numbers each smaller than 20 and summing to 41. Write them on slips of paper.</a:t>
            </a:r>
          </a:p>
          <a:p>
            <a:r>
              <a:rPr lang="en-GB" sz="2000" dirty="0"/>
              <a:t>Choose any four of your 8 numbers and put them in a column in descending order reading down.</a:t>
            </a:r>
          </a:p>
          <a:p>
            <a:r>
              <a:rPr lang="en-GB" sz="2000" dirty="0"/>
              <a:t>Put the remaining four in a parallel column beside the first, but in ascending order as you read down.</a:t>
            </a:r>
          </a:p>
          <a:p>
            <a:r>
              <a:rPr lang="en-GB" sz="2000" dirty="0"/>
              <a:t>Now form the positive differences in each row.</a:t>
            </a:r>
          </a:p>
          <a:p>
            <a:r>
              <a:rPr lang="en-GB" sz="2000" dirty="0"/>
              <a:t>Add up all the differences.</a:t>
            </a:r>
          </a:p>
          <a:p>
            <a:r>
              <a:rPr lang="en-GB" sz="2000" dirty="0"/>
              <a:t>No matter how you arrange your columns subject to the specified constraints, the answer will be the same. WHY?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5CE06-C245-B74B-A968-294A8B69DB26}"/>
              </a:ext>
            </a:extLst>
          </p:cNvPr>
          <p:cNvSpPr txBox="1"/>
          <p:nvPr/>
        </p:nvSpPr>
        <p:spPr>
          <a:xfrm>
            <a:off x="6459794" y="1224116"/>
            <a:ext cx="177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30, 21, 36, 34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4D356-C13C-2743-BFDD-95F9DBFDE178}"/>
              </a:ext>
            </a:extLst>
          </p:cNvPr>
          <p:cNvSpPr txBox="1"/>
          <p:nvPr/>
        </p:nvSpPr>
        <p:spPr>
          <a:xfrm>
            <a:off x="6656963" y="2084438"/>
            <a:ext cx="1383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6, 16, 11, 8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69FA3-7A23-FF4B-B4D6-EDCF36DB9C4E}"/>
              </a:ext>
            </a:extLst>
          </p:cNvPr>
          <p:cNvSpPr txBox="1"/>
          <p:nvPr/>
        </p:nvSpPr>
        <p:spPr>
          <a:xfrm>
            <a:off x="6656963" y="3050014"/>
            <a:ext cx="4764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34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30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21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5277F-EA33-7747-9A5A-964F2AA70A37}"/>
              </a:ext>
            </a:extLst>
          </p:cNvPr>
          <p:cNvSpPr txBox="1"/>
          <p:nvPr/>
        </p:nvSpPr>
        <p:spPr>
          <a:xfrm>
            <a:off x="7296554" y="3050014"/>
            <a:ext cx="4764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6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8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11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F4F3BA-D767-3048-92C6-9F11C003B38C}"/>
              </a:ext>
            </a:extLst>
          </p:cNvPr>
          <p:cNvSpPr txBox="1"/>
          <p:nvPr/>
        </p:nvSpPr>
        <p:spPr>
          <a:xfrm>
            <a:off x="8235582" y="3043195"/>
            <a:ext cx="4764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28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22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10</a:t>
            </a:r>
          </a:p>
          <a:p>
            <a:pPr algn="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20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1AE2CE-B290-CE42-8B89-E8028D9385CF}"/>
              </a:ext>
            </a:extLst>
          </p:cNvPr>
          <p:cNvGrpSpPr/>
          <p:nvPr/>
        </p:nvGrpSpPr>
        <p:grpSpPr>
          <a:xfrm>
            <a:off x="8235582" y="4373453"/>
            <a:ext cx="551103" cy="465924"/>
            <a:chOff x="8235582" y="4373453"/>
            <a:chExt cx="551103" cy="46592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2C2576-1BAD-414D-A9C3-55CE49EBDBAA}"/>
                </a:ext>
              </a:extLst>
            </p:cNvPr>
            <p:cNvSpPr txBox="1"/>
            <p:nvPr/>
          </p:nvSpPr>
          <p:spPr>
            <a:xfrm>
              <a:off x="8235582" y="4439267"/>
              <a:ext cx="476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80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DEE1C6-D1B4-0443-8383-12B5C83D55DC}"/>
                </a:ext>
              </a:extLst>
            </p:cNvPr>
            <p:cNvCxnSpPr/>
            <p:nvPr/>
          </p:nvCxnSpPr>
          <p:spPr>
            <a:xfrm>
              <a:off x="8235582" y="4373453"/>
              <a:ext cx="55110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561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0A96-FA33-F14B-9D62-412BB10E7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52330-E58B-644F-AA28-AA279E550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3154397"/>
          </a:xfrm>
        </p:spPr>
        <p:txBody>
          <a:bodyPr/>
          <a:lstStyle/>
          <a:p>
            <a:r>
              <a:rPr lang="en-GB" dirty="0"/>
              <a:t>Bring  to mind a task that you have set for someone else recently</a:t>
            </a:r>
          </a:p>
          <a:p>
            <a:r>
              <a:rPr lang="en-GB" dirty="0"/>
              <a:t>What were learners expected to encounter?</a:t>
            </a:r>
          </a:p>
          <a:p>
            <a:r>
              <a:rPr lang="en-GB" dirty="0"/>
              <a:t>What examples of the task are  learners currently familiar with?</a:t>
            </a:r>
          </a:p>
          <a:p>
            <a:r>
              <a:rPr lang="en-GB" dirty="0"/>
              <a:t>What examples of a relevant concept can learners construct?</a:t>
            </a:r>
          </a:p>
          <a:p>
            <a:r>
              <a:rPr lang="en-GB" dirty="0"/>
              <a:t>What opportunities for variation and generalisation can you discern?</a:t>
            </a:r>
          </a:p>
        </p:txBody>
      </p:sp>
    </p:spTree>
    <p:extLst>
      <p:ext uri="{BB962C8B-B14F-4D97-AF65-F5344CB8AC3E}">
        <p14:creationId xmlns:p14="http://schemas.microsoft.com/office/powerpoint/2010/main" val="118882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82AA-F5D5-BF45-BA1A-B08F22EB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a Task is ‘Completed’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1C1D3-8E58-164A-B719-461FBE0FE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else can I now do that I couldn’t before?</a:t>
            </a:r>
          </a:p>
          <a:p>
            <a:r>
              <a:rPr lang="en-GB" dirty="0"/>
              <a:t>What could be varied?</a:t>
            </a:r>
          </a:p>
          <a:p>
            <a:pPr lvl="1"/>
            <a:r>
              <a:rPr lang="en-GB" dirty="0"/>
              <a:t>How does this alter the approach?</a:t>
            </a:r>
          </a:p>
          <a:p>
            <a:pPr lvl="1"/>
            <a:r>
              <a:rPr lang="en-GB" dirty="0"/>
              <a:t>What constraints are there restricting what can be varied?</a:t>
            </a:r>
          </a:p>
          <a:p>
            <a:r>
              <a:rPr lang="en-GB" dirty="0"/>
              <a:t>Are there any boundary examples?</a:t>
            </a:r>
          </a:p>
        </p:txBody>
      </p:sp>
    </p:spTree>
    <p:extLst>
      <p:ext uri="{BB962C8B-B14F-4D97-AF65-F5344CB8AC3E}">
        <p14:creationId xmlns:p14="http://schemas.microsoft.com/office/powerpoint/2010/main" val="57041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C1D7-C5F2-D445-BFC7-B0FE34C8D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a Topic is Near 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999BE-6A73-CF46-922C-D0BCF4836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examples do I have access to?</a:t>
            </a:r>
          </a:p>
          <a:p>
            <a:r>
              <a:rPr lang="en-GB" dirty="0"/>
              <a:t>How can more examples be constructed?</a:t>
            </a:r>
          </a:p>
        </p:txBody>
      </p:sp>
    </p:spTree>
    <p:extLst>
      <p:ext uri="{BB962C8B-B14F-4D97-AF65-F5344CB8AC3E}">
        <p14:creationId xmlns:p14="http://schemas.microsoft.com/office/powerpoint/2010/main" val="185902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7DEC6-21E6-2141-9734-D6083E56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97D22-CEDF-E24E-84FF-B89A5628D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PMTheta.com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John.Mason@open.ac.uk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/>
              <a:t>Questions &amp; Prompts for Mathematical Thinking (ATM UK)</a:t>
            </a:r>
          </a:p>
          <a:p>
            <a:r>
              <a:rPr lang="en-GB" dirty="0">
                <a:solidFill>
                  <a:schemeClr val="tx1"/>
                </a:solidFill>
              </a:rPr>
              <a:t>Thinkers (ATM UK)</a:t>
            </a:r>
          </a:p>
          <a:p>
            <a:r>
              <a:rPr lang="en-GB" dirty="0"/>
              <a:t>Thinking Mathematically (Pearson)</a:t>
            </a:r>
          </a:p>
          <a:p>
            <a:r>
              <a:rPr lang="en-GB" dirty="0">
                <a:solidFill>
                  <a:schemeClr val="tx1"/>
                </a:solidFill>
              </a:rPr>
              <a:t>Learning &amp; Doing Mathematics (Tarquin)</a:t>
            </a:r>
          </a:p>
        </p:txBody>
      </p:sp>
    </p:spTree>
    <p:extLst>
      <p:ext uri="{BB962C8B-B14F-4D97-AF65-F5344CB8AC3E}">
        <p14:creationId xmlns:p14="http://schemas.microsoft.com/office/powerpoint/2010/main" val="486706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5A5C-DD5F-6241-9A0E-93D8A91E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AC12A-0A4A-ED47-B848-C8CB8339E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tasks that might appear ‘finished’ but can be extended</a:t>
            </a:r>
          </a:p>
          <a:p>
            <a:r>
              <a:rPr lang="en-GB" dirty="0"/>
              <a:t>Extending &amp; Enriching the space of examples to which you have access usually releases endorphins (pleasure) because of the extra scope and hence sense of power</a:t>
            </a:r>
          </a:p>
          <a:p>
            <a:r>
              <a:rPr lang="en-GB" dirty="0"/>
              <a:t>Paying attention to the focus and form of your attention</a:t>
            </a:r>
          </a:p>
          <a:p>
            <a:r>
              <a:rPr lang="en-GB" dirty="0"/>
              <a:t>Conjecture</a:t>
            </a:r>
          </a:p>
          <a:p>
            <a:pPr lvl="1"/>
            <a:r>
              <a:rPr lang="en-GB" dirty="0"/>
              <a:t>If teacher and learners are not attending to the same things and in the same ways, then communication between them is likely to be impoverished</a:t>
            </a:r>
          </a:p>
        </p:txBody>
      </p:sp>
    </p:spTree>
    <p:extLst>
      <p:ext uri="{BB962C8B-B14F-4D97-AF65-F5344CB8AC3E}">
        <p14:creationId xmlns:p14="http://schemas.microsoft.com/office/powerpoint/2010/main" val="42440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86CE0-0227-6447-8AE3-2524032D1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0D2FF-3F4A-414E-8299-9B059CDEDAA6}"/>
              </a:ext>
            </a:extLst>
          </p:cNvPr>
          <p:cNvSpPr txBox="1"/>
          <p:nvPr/>
        </p:nvSpPr>
        <p:spPr>
          <a:xfrm>
            <a:off x="2632107" y="1018888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 x 8 + 1 = 9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8BBBF-95A5-5149-9D7B-C0C9E572EA48}"/>
              </a:ext>
            </a:extLst>
          </p:cNvPr>
          <p:cNvSpPr txBox="1"/>
          <p:nvPr/>
        </p:nvSpPr>
        <p:spPr>
          <a:xfrm>
            <a:off x="2496077" y="1418998"/>
            <a:ext cx="1989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12 x 8 + 2 = 98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00ED8-4CF1-E347-B5A7-CCC585E91161}"/>
              </a:ext>
            </a:extLst>
          </p:cNvPr>
          <p:cNvSpPr txBox="1"/>
          <p:nvPr/>
        </p:nvSpPr>
        <p:spPr>
          <a:xfrm>
            <a:off x="2330231" y="1819108"/>
            <a:ext cx="2281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123 x 8 + 3 = 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27F380-5ACF-124C-9687-0CC844068B61}"/>
              </a:ext>
            </a:extLst>
          </p:cNvPr>
          <p:cNvSpPr txBox="1"/>
          <p:nvPr/>
        </p:nvSpPr>
        <p:spPr>
          <a:xfrm>
            <a:off x="2184263" y="2219218"/>
            <a:ext cx="2556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1234 x 8 + 4 = 9876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093B4-0F76-F349-918E-8C2BB9118E1E}"/>
              </a:ext>
            </a:extLst>
          </p:cNvPr>
          <p:cNvSpPr txBox="1"/>
          <p:nvPr/>
        </p:nvSpPr>
        <p:spPr>
          <a:xfrm>
            <a:off x="1520105" y="3056241"/>
            <a:ext cx="3901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123456789 x 8 + 9 = 987654321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C21B35-FF4A-8A45-B1A4-3C0F3E26B310}"/>
              </a:ext>
            </a:extLst>
          </p:cNvPr>
          <p:cNvSpPr txBox="1"/>
          <p:nvPr/>
        </p:nvSpPr>
        <p:spPr>
          <a:xfrm>
            <a:off x="1127308" y="3487605"/>
            <a:ext cx="4542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123456789(10) x 8 + 10 = 9876543210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29AA2-97BE-ED48-BCC1-94B882C3974F}"/>
              </a:ext>
            </a:extLst>
          </p:cNvPr>
          <p:cNvSpPr txBox="1"/>
          <p:nvPr/>
        </p:nvSpPr>
        <p:spPr>
          <a:xfrm>
            <a:off x="779438" y="3918631"/>
            <a:ext cx="5269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123456789(10)(11) x 8 + 11 = 9876543210(-1)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745E33-5F8B-6C48-9C98-63E5DE2AF33F}"/>
              </a:ext>
            </a:extLst>
          </p:cNvPr>
          <p:cNvSpPr txBox="1"/>
          <p:nvPr/>
        </p:nvSpPr>
        <p:spPr>
          <a:xfrm>
            <a:off x="411692" y="4319427"/>
            <a:ext cx="6062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123456789(10)(11)(12) x 8 + 12 = 9876543210(-1)(-2)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27CC2A-08B7-D341-99B9-9DA494065624}"/>
              </a:ext>
            </a:extLst>
          </p:cNvPr>
          <p:cNvSpPr txBox="1"/>
          <p:nvPr/>
        </p:nvSpPr>
        <p:spPr>
          <a:xfrm>
            <a:off x="3132504" y="2327078"/>
            <a:ext cx="532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600" dirty="0">
                <a:latin typeface="Chalkboard" charset="0"/>
                <a:ea typeface="Chalkboard" charset="0"/>
                <a:cs typeface="Chalkboard" charset="0"/>
              </a:rPr>
              <a:t>…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72860B-68CA-2A40-9E97-114E1DB28977}"/>
              </a:ext>
            </a:extLst>
          </p:cNvPr>
          <p:cNvSpPr/>
          <p:nvPr/>
        </p:nvSpPr>
        <p:spPr>
          <a:xfrm>
            <a:off x="1520105" y="5226712"/>
            <a:ext cx="2144917" cy="612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struck you?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BA40F69-B651-1342-BEAD-D3E94C03BB6A}"/>
              </a:ext>
            </a:extLst>
          </p:cNvPr>
          <p:cNvSpPr/>
          <p:nvPr/>
        </p:nvSpPr>
        <p:spPr>
          <a:xfrm>
            <a:off x="3272185" y="5719812"/>
            <a:ext cx="3091583" cy="612401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does ‘this ‘enable?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21E4029-C68A-7844-B970-95A3B00E8A8D}"/>
              </a:ext>
            </a:extLst>
          </p:cNvPr>
          <p:cNvSpPr/>
          <p:nvPr/>
        </p:nvSpPr>
        <p:spPr>
          <a:xfrm>
            <a:off x="6185823" y="3412142"/>
            <a:ext cx="1715786" cy="4001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Being playful!</a:t>
            </a:r>
          </a:p>
        </p:txBody>
      </p:sp>
    </p:spTree>
    <p:extLst>
      <p:ext uri="{BB962C8B-B14F-4D97-AF65-F5344CB8AC3E}">
        <p14:creationId xmlns:p14="http://schemas.microsoft.com/office/powerpoint/2010/main" val="34602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3" grpId="0"/>
      <p:bldP spid="14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7F654-B075-4544-B3D6-3B9CFC2D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Digits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2B49C7-7FA2-2C4B-9FCA-F89A7037E0F4}"/>
              </a:ext>
            </a:extLst>
          </p:cNvPr>
          <p:cNvSpPr txBox="1"/>
          <p:nvPr/>
        </p:nvSpPr>
        <p:spPr>
          <a:xfrm>
            <a:off x="1137829" y="4092820"/>
            <a:ext cx="725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8 x 12345678987654321 + 222222221 = 98765432123456789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5E006-4FA7-B44D-8BC3-1FC0F5984195}"/>
              </a:ext>
            </a:extLst>
          </p:cNvPr>
          <p:cNvSpPr txBox="1"/>
          <p:nvPr/>
        </p:nvSpPr>
        <p:spPr>
          <a:xfrm>
            <a:off x="2125716" y="1594824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8 x 1 + 1 = 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8AF03-BDCC-3E4F-B410-4B24BC288F8E}"/>
              </a:ext>
            </a:extLst>
          </p:cNvPr>
          <p:cNvSpPr txBox="1"/>
          <p:nvPr/>
        </p:nvSpPr>
        <p:spPr>
          <a:xfrm>
            <a:off x="1792356" y="2065401"/>
            <a:ext cx="2324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8 x 121 + 21 = 989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A6EA5-634B-4B47-A6E2-CA7C508F0E2C}"/>
              </a:ext>
            </a:extLst>
          </p:cNvPr>
          <p:cNvSpPr txBox="1"/>
          <p:nvPr/>
        </p:nvSpPr>
        <p:spPr>
          <a:xfrm>
            <a:off x="1357837" y="2478699"/>
            <a:ext cx="3027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8 x 12321 + 221 = 98789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FA8694-59B7-5F4B-BD00-A344BEB8FF1E}"/>
              </a:ext>
            </a:extLst>
          </p:cNvPr>
          <p:cNvSpPr txBox="1"/>
          <p:nvPr/>
        </p:nvSpPr>
        <p:spPr>
          <a:xfrm>
            <a:off x="1007164" y="2996081"/>
            <a:ext cx="3728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8 x 1234321 + 2221 = 9876789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3CCFD-E4A3-DF49-870F-F4AE149EEDCA}"/>
              </a:ext>
            </a:extLst>
          </p:cNvPr>
          <p:cNvSpPr txBox="1"/>
          <p:nvPr/>
        </p:nvSpPr>
        <p:spPr>
          <a:xfrm>
            <a:off x="476487" y="4610202"/>
            <a:ext cx="819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8 x 123456789(10)987654321 + 2222222221 = 9876543210123456789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791A76-E07A-904B-971B-453637D317F5}"/>
              </a:ext>
            </a:extLst>
          </p:cNvPr>
          <p:cNvSpPr txBox="1"/>
          <p:nvPr/>
        </p:nvSpPr>
        <p:spPr>
          <a:xfrm>
            <a:off x="270284" y="5130182"/>
            <a:ext cx="812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8 x 123456789(10)(11)(10)987654321 + 22222222221 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					= 9876543210(-1)0123456789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D53467-41DE-A444-A854-4E79CC005358}"/>
              </a:ext>
            </a:extLst>
          </p:cNvPr>
          <p:cNvSpPr txBox="1"/>
          <p:nvPr/>
        </p:nvSpPr>
        <p:spPr>
          <a:xfrm>
            <a:off x="2339099" y="3326619"/>
            <a:ext cx="532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600" dirty="0">
                <a:latin typeface="Chalkboard" charset="0"/>
                <a:ea typeface="Chalkboard" charset="0"/>
                <a:cs typeface="Chalkboard" charset="0"/>
              </a:rPr>
              <a:t>…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5AEDC1-B07E-2647-88F8-2C5D9658D749}"/>
              </a:ext>
            </a:extLst>
          </p:cNvPr>
          <p:cNvSpPr/>
          <p:nvPr/>
        </p:nvSpPr>
        <p:spPr>
          <a:xfrm>
            <a:off x="3518115" y="5957938"/>
            <a:ext cx="4184542" cy="7439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A world of possibilities opens up!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F33358A-BC44-5042-8019-63DFA484CB78}"/>
              </a:ext>
            </a:extLst>
          </p:cNvPr>
          <p:cNvSpPr/>
          <p:nvPr/>
        </p:nvSpPr>
        <p:spPr>
          <a:xfrm>
            <a:off x="4766867" y="1472089"/>
            <a:ext cx="3496162" cy="655596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FFFF00"/>
                </a:solidFill>
              </a:rPr>
              <a:t>What are you attending to?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How are you attending to it?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4F3E2E0-ACE7-664D-8A13-33916ABF3D09}"/>
              </a:ext>
            </a:extLst>
          </p:cNvPr>
          <p:cNvSpPr/>
          <p:nvPr/>
        </p:nvSpPr>
        <p:spPr>
          <a:xfrm>
            <a:off x="5274056" y="2113866"/>
            <a:ext cx="3548889" cy="173118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FFFF00"/>
                </a:solidFill>
              </a:rPr>
              <a:t>Gazing (Holding a whole)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Discerning Details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Recognising Relationships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Perceiving Properties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Reasoning using Properties</a:t>
            </a:r>
          </a:p>
        </p:txBody>
      </p:sp>
    </p:spTree>
    <p:extLst>
      <p:ext uri="{BB962C8B-B14F-4D97-AF65-F5344CB8AC3E}">
        <p14:creationId xmlns:p14="http://schemas.microsoft.com/office/powerpoint/2010/main" val="233888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  <p:bldP spid="13" grpId="0"/>
      <p:bldP spid="3" grpId="0"/>
      <p:bldP spid="7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EF2E-0155-414D-A02A-4A0D4868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Sundaram Grids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7F7DA-9D80-1045-A39B-616BE3ED8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72" y="985543"/>
            <a:ext cx="8181474" cy="453020"/>
          </a:xfrm>
        </p:spPr>
        <p:txBody>
          <a:bodyPr/>
          <a:lstStyle/>
          <a:p>
            <a:r>
              <a:rPr lang="en-GB" dirty="0"/>
              <a:t>The rows and columns of this grid are arithmetic progressions</a:t>
            </a:r>
          </a:p>
          <a:p>
            <a:r>
              <a:rPr lang="en-GB" dirty="0"/>
              <a:t>What is the entry in the highlighted cell?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A1F9E-B83A-BC41-AEAC-E61ED7A09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" y="1929620"/>
            <a:ext cx="8647043" cy="43006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184C58-8C96-FF41-BF65-66556D0CB1BA}"/>
              </a:ext>
            </a:extLst>
          </p:cNvPr>
          <p:cNvSpPr/>
          <p:nvPr/>
        </p:nvSpPr>
        <p:spPr>
          <a:xfrm>
            <a:off x="8001000" y="2643809"/>
            <a:ext cx="795130" cy="4273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40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33CAA-EBF5-2645-A5F2-DE950197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Bottema’s</a:t>
            </a:r>
            <a:r>
              <a:rPr lang="en-GB" dirty="0"/>
              <a:t>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5D5E9-5D26-1C4F-8D60-05B637D08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2443456"/>
          </a:xfrm>
        </p:spPr>
        <p:txBody>
          <a:bodyPr/>
          <a:lstStyle/>
          <a:p>
            <a:r>
              <a:rPr lang="en-GB" dirty="0"/>
              <a:t>On a line segment AB, draw a triangle ABC. Put squares outwards on sides AC and BC. </a:t>
            </a:r>
          </a:p>
          <a:p>
            <a:r>
              <a:rPr lang="en-GB" dirty="0"/>
              <a:t>Join the vertex of the square on AB adjacent to A to the vertex of the square on BC adjacent to B. Let H be the midpoint of that segment.</a:t>
            </a:r>
          </a:p>
          <a:p>
            <a:r>
              <a:rPr lang="en-GB" dirty="0"/>
              <a:t>Vary the position of C.</a:t>
            </a:r>
          </a:p>
          <a:p>
            <a:r>
              <a:rPr lang="en-GB" dirty="0"/>
              <a:t>Explain/justify the invariance.</a:t>
            </a:r>
          </a:p>
        </p:txBody>
      </p:sp>
      <p:pic>
        <p:nvPicPr>
          <p:cNvPr id="5" name="Bottema's Theorem" descr="Bottema's Theorem">
            <a:hlinkClick r:id="" action="ppaction://media"/>
            <a:extLst>
              <a:ext uri="{FF2B5EF4-FFF2-40B4-BE49-F238E27FC236}">
                <a16:creationId xmlns:a16="http://schemas.microsoft.com/office/drawing/2014/main" id="{29F630C5-C906-A147-9C34-6A3897BB6A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8185" y="2520028"/>
            <a:ext cx="4705815" cy="271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6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0EE28-436C-B64E-8914-2B210D12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Bottema’s</a:t>
            </a:r>
            <a:r>
              <a:rPr lang="en-GB" dirty="0"/>
              <a:t> Theorem Justified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212DF-8101-E04F-B516-0DFABBB26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60" y="3540357"/>
            <a:ext cx="4603653" cy="2659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C04EE5-3E48-1140-945B-DF98EB512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394" y="3540357"/>
            <a:ext cx="4603654" cy="2659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128BD8-2900-6C4A-A55D-9FA95C112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35" y="880636"/>
            <a:ext cx="4603653" cy="2659721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5B4B0B-9A55-264D-8323-066FBD5E50B2}"/>
              </a:ext>
            </a:extLst>
          </p:cNvPr>
          <p:cNvSpPr/>
          <p:nvPr/>
        </p:nvSpPr>
        <p:spPr>
          <a:xfrm>
            <a:off x="5142423" y="778931"/>
            <a:ext cx="1607168" cy="80264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An action is required!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F33358A-BC44-5042-8019-63DFA484CB78}"/>
              </a:ext>
            </a:extLst>
          </p:cNvPr>
          <p:cNvSpPr/>
          <p:nvPr/>
        </p:nvSpPr>
        <p:spPr>
          <a:xfrm>
            <a:off x="5328103" y="1577573"/>
            <a:ext cx="3496162" cy="655596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are you attending to?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How are you attending to it?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4F3E2E0-ACE7-664D-8A13-33916ABF3D09}"/>
              </a:ext>
            </a:extLst>
          </p:cNvPr>
          <p:cNvSpPr/>
          <p:nvPr/>
        </p:nvSpPr>
        <p:spPr>
          <a:xfrm>
            <a:off x="5634159" y="2222500"/>
            <a:ext cx="3548889" cy="173118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Gazing (Holding a whole)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Discerning Details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Recognising Relationships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Perceiving Properties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Reasoning using Properties</a:t>
            </a:r>
          </a:p>
        </p:txBody>
      </p:sp>
    </p:spTree>
    <p:extLst>
      <p:ext uri="{BB962C8B-B14F-4D97-AF65-F5344CB8AC3E}">
        <p14:creationId xmlns:p14="http://schemas.microsoft.com/office/powerpoint/2010/main" val="82408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1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EE264-63F0-8742-B7A1-FF984A60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the Theorem Work?</a:t>
            </a:r>
          </a:p>
        </p:txBody>
      </p:sp>
      <p:pic>
        <p:nvPicPr>
          <p:cNvPr id="4" name="Bottema's Theorem Extended 1" descr="Bottema's Theorem Extended 1">
            <a:hlinkClick r:id="" action="ppaction://media"/>
            <a:extLst>
              <a:ext uri="{FF2B5EF4-FFF2-40B4-BE49-F238E27FC236}">
                <a16:creationId xmlns:a16="http://schemas.microsoft.com/office/drawing/2014/main" id="{86B323C5-43FA-4A4D-A2D8-49FBA6E51A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10" y="2321042"/>
            <a:ext cx="4204133" cy="3427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49C5B9-27C5-A244-A85F-A4EBD1BF369E}"/>
              </a:ext>
            </a:extLst>
          </p:cNvPr>
          <p:cNvSpPr txBox="1"/>
          <p:nvPr/>
        </p:nvSpPr>
        <p:spPr>
          <a:xfrm>
            <a:off x="628650" y="1382751"/>
            <a:ext cx="2996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What have the squares 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to do with it?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2BB4C-6175-9545-8124-54A66FB67178}"/>
              </a:ext>
            </a:extLst>
          </p:cNvPr>
          <p:cNvSpPr txBox="1"/>
          <p:nvPr/>
        </p:nvSpPr>
        <p:spPr>
          <a:xfrm>
            <a:off x="5186225" y="1382751"/>
            <a:ext cx="2928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If not the scale, 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what about ‘the’ angle?</a:t>
            </a:r>
          </a:p>
        </p:txBody>
      </p:sp>
      <p:pic>
        <p:nvPicPr>
          <p:cNvPr id="7" name="Bottema's Theorem Extension 2" descr="Bottema's Theorem Extension 2">
            <a:hlinkClick r:id="" action="ppaction://media"/>
            <a:extLst>
              <a:ext uri="{FF2B5EF4-FFF2-40B4-BE49-F238E27FC236}">
                <a16:creationId xmlns:a16="http://schemas.microsoft.com/office/drawing/2014/main" id="{F36C442A-550F-2948-A964-BF8969CFAD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321042"/>
            <a:ext cx="4328189" cy="3528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0B52E4-A4B7-7049-9B4E-67C03F0BF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880" y="6492873"/>
            <a:ext cx="557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2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67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A34B-5F2C-F148-8163-2F8480A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Sizing it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91B38-B8D0-3B41-96B7-7899B62E9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453020"/>
          </a:xfrm>
        </p:spPr>
        <p:txBody>
          <a:bodyPr/>
          <a:lstStyle/>
          <a:p>
            <a:r>
              <a:rPr lang="en-GB" dirty="0"/>
              <a:t>What is the size of the square?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79B31-7B6C-1445-A9F3-2848D07CB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88" y="1691307"/>
            <a:ext cx="3128341" cy="3078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F337C7-6249-9148-8F56-92A5076D295F}"/>
              </a:ext>
            </a:extLst>
          </p:cNvPr>
          <p:cNvSpPr txBox="1"/>
          <p:nvPr/>
        </p:nvSpPr>
        <p:spPr>
          <a:xfrm>
            <a:off x="4840356" y="1824621"/>
            <a:ext cx="3436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Diving in with …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 Trig (insert angle labels)?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 Diagonal?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 Extend lines?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4238B2-C91F-F24B-8AA5-6A36EE519BA6}"/>
              </a:ext>
            </a:extLst>
          </p:cNvPr>
          <p:cNvGrpSpPr/>
          <p:nvPr/>
        </p:nvGrpSpPr>
        <p:grpSpPr>
          <a:xfrm>
            <a:off x="3101009" y="1824621"/>
            <a:ext cx="1331841" cy="1733588"/>
            <a:chOff x="3101009" y="1824621"/>
            <a:chExt cx="1331841" cy="173358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594016E-76DE-DE43-8251-834EB639C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1009" y="2882348"/>
              <a:ext cx="1331841" cy="6758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216B27-4841-1247-86CF-02292AA16090}"/>
                </a:ext>
              </a:extLst>
            </p:cNvPr>
            <p:cNvCxnSpPr>
              <a:cxnSpLocks/>
            </p:cNvCxnSpPr>
            <p:nvPr/>
          </p:nvCxnSpPr>
          <p:spPr>
            <a:xfrm>
              <a:off x="3896139" y="1824621"/>
              <a:ext cx="536711" cy="10577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FEDA050-6D89-A94A-AAAB-BF337D5DDDD2}"/>
              </a:ext>
            </a:extLst>
          </p:cNvPr>
          <p:cNvSpPr txBox="1"/>
          <p:nvPr/>
        </p:nvSpPr>
        <p:spPr>
          <a:xfrm>
            <a:off x="7404652" y="6492873"/>
            <a:ext cx="11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Ola </a:t>
            </a:r>
            <a:r>
              <a:rPr lang="en-GB" sz="1400" dirty="0" err="1">
                <a:latin typeface="Chalkboard" charset="0"/>
                <a:ea typeface="Chalkboard" charset="0"/>
                <a:cs typeface="Chalkboard" charset="0"/>
              </a:rPr>
              <a:t>Helenius</a:t>
            </a:r>
            <a:endParaRPr lang="en-GB" sz="14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8C0C9-EE8B-D347-BDAC-464D1291364A}"/>
              </a:ext>
            </a:extLst>
          </p:cNvPr>
          <p:cNvSpPr txBox="1"/>
          <p:nvPr/>
        </p:nvSpPr>
        <p:spPr>
          <a:xfrm>
            <a:off x="4531971" y="3762850"/>
            <a:ext cx="4053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What tasks can you now resolve?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E6028-5D84-A64C-8513-8FD9A706EFA7}"/>
              </a:ext>
            </a:extLst>
          </p:cNvPr>
          <p:cNvSpPr txBox="1"/>
          <p:nvPr/>
        </p:nvSpPr>
        <p:spPr>
          <a:xfrm>
            <a:off x="4531971" y="3313395"/>
            <a:ext cx="2882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(14 + 9)</a:t>
            </a:r>
            <a:r>
              <a:rPr lang="en-GB" sz="2000" baseline="30000" dirty="0">
                <a:latin typeface="Chalkboard" charset="0"/>
                <a:ea typeface="Chalkboard" charset="0"/>
                <a:cs typeface="Chalkboard" charset="0"/>
              </a:rPr>
              <a:t>2</a:t>
            </a: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+ 7</a:t>
            </a:r>
            <a:r>
              <a:rPr lang="en-GB" sz="2000" baseline="30000" dirty="0">
                <a:latin typeface="Chalkboard" charset="0"/>
                <a:ea typeface="Chalkboard" charset="0"/>
                <a:cs typeface="Chalkboard" charset="0"/>
              </a:rPr>
              <a:t>2</a:t>
            </a: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= 2 x 17</a:t>
            </a:r>
            <a:r>
              <a:rPr lang="en-GB" sz="2000" baseline="30000" dirty="0">
                <a:latin typeface="Chalkboard" charset="0"/>
                <a:ea typeface="Chalkboard" charset="0"/>
                <a:cs typeface="Chalkboard" charset="0"/>
              </a:rPr>
              <a:t>2</a:t>
            </a:r>
            <a:endParaRPr lang="en-GB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4DFA57-3F61-9B49-AEB7-B33B9FD342E0}"/>
              </a:ext>
            </a:extLst>
          </p:cNvPr>
          <p:cNvSpPr txBox="1"/>
          <p:nvPr/>
        </p:nvSpPr>
        <p:spPr>
          <a:xfrm>
            <a:off x="2256183" y="5786115"/>
            <a:ext cx="1548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Parametrise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F0708B-F9F8-9046-98AC-97F66E9E3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994" y="5821070"/>
            <a:ext cx="1320800" cy="33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BBFCB1-298B-BE4A-977D-66F2C1AD8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0" y="6316605"/>
            <a:ext cx="3797300" cy="330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2843AD-B4C2-0C4F-A66D-7A89290F4D75}"/>
              </a:ext>
            </a:extLst>
          </p:cNvPr>
          <p:cNvSpPr txBox="1"/>
          <p:nvPr/>
        </p:nvSpPr>
        <p:spPr>
          <a:xfrm>
            <a:off x="4473923" y="4316745"/>
            <a:ext cx="4188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How could you make a similar task using ‘nice numbers’?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38239A-5962-A34A-AA44-C2F3A1B7F6C7}"/>
              </a:ext>
            </a:extLst>
          </p:cNvPr>
          <p:cNvSpPr txBox="1"/>
          <p:nvPr/>
        </p:nvSpPr>
        <p:spPr>
          <a:xfrm>
            <a:off x="2119772" y="5394671"/>
            <a:ext cx="2412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What about the 2?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7F0D7A-3734-E54F-9C61-84852963A7D0}"/>
              </a:ext>
            </a:extLst>
          </p:cNvPr>
          <p:cNvCxnSpPr/>
          <p:nvPr/>
        </p:nvCxnSpPr>
        <p:spPr>
          <a:xfrm flipV="1">
            <a:off x="968188" y="1770833"/>
            <a:ext cx="2927951" cy="29453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AB709FD-D99C-E144-A200-47FCD7761E89}"/>
              </a:ext>
            </a:extLst>
          </p:cNvPr>
          <p:cNvSpPr txBox="1"/>
          <p:nvPr/>
        </p:nvSpPr>
        <p:spPr>
          <a:xfrm>
            <a:off x="5327930" y="5027722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i="1" dirty="0">
                <a:latin typeface="Chalkboard" charset="0"/>
                <a:ea typeface="Chalkboard" charset="0"/>
                <a:cs typeface="Chalkboard" charset="0"/>
              </a:rPr>
              <a:t>x</a:t>
            </a:r>
            <a:r>
              <a:rPr lang="en-GB" sz="2000" baseline="30000" dirty="0">
                <a:latin typeface="Chalkboard" charset="0"/>
                <a:ea typeface="Chalkboard" charset="0"/>
                <a:cs typeface="Chalkboard" charset="0"/>
              </a:rPr>
              <a:t>2</a:t>
            </a: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+ </a:t>
            </a:r>
            <a:r>
              <a:rPr lang="en-GB" sz="2000" i="1" dirty="0">
                <a:latin typeface="Chalkboard" charset="0"/>
                <a:ea typeface="Chalkboard" charset="0"/>
                <a:cs typeface="Chalkboard" charset="0"/>
              </a:rPr>
              <a:t>y</a:t>
            </a:r>
            <a:r>
              <a:rPr lang="en-GB" sz="2000" baseline="30000" dirty="0">
                <a:latin typeface="Chalkboard" charset="0"/>
                <a:ea typeface="Chalkboard" charset="0"/>
                <a:cs typeface="Chalkboard" charset="0"/>
              </a:rPr>
              <a:t>2</a:t>
            </a: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= 2</a:t>
            </a:r>
            <a:r>
              <a:rPr lang="en-GB" sz="2000" i="1" dirty="0">
                <a:latin typeface="Chalkboard" charset="0"/>
                <a:ea typeface="Chalkboard" charset="0"/>
                <a:cs typeface="Chalkboard" charset="0"/>
              </a:rPr>
              <a:t>z</a:t>
            </a:r>
            <a:r>
              <a:rPr lang="en-GB" sz="2000" baseline="30000" dirty="0">
                <a:latin typeface="Chalkboard" charset="0"/>
                <a:ea typeface="Chalkboard" charset="0"/>
                <a:cs typeface="Chalkboard" charset="0"/>
              </a:rPr>
              <a:t>2</a:t>
            </a:r>
            <a:endParaRPr lang="en-GB" sz="2000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0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  <p:bldP spid="6" grpId="0"/>
      <p:bldP spid="8" grpId="0"/>
      <p:bldP spid="10" grpId="0"/>
      <p:bldP spid="11" grpId="0"/>
      <p:bldP spid="15" grpId="0"/>
      <p:bldP spid="16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B7942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Chalkboard" charset="0"/>
            <a:ea typeface="Chalkboard" charset="0"/>
            <a:cs typeface="Chalkboar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266CBBC0-D244-7347-801A-1958D987A020}" vid="{EDE611A9-898C-6240-80DA-EB3238CCA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2672</TotalTime>
  <Words>1293</Words>
  <Application>Microsoft Macintosh PowerPoint</Application>
  <PresentationFormat>On-screen Show (4:3)</PresentationFormat>
  <Paragraphs>185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Chalkboard</vt:lpstr>
      <vt:lpstr>Office Theme</vt:lpstr>
      <vt:lpstr>A Mathematician’s work is never done: there is (almost) always  a way to generalise</vt:lpstr>
      <vt:lpstr>Outline</vt:lpstr>
      <vt:lpstr>Digits</vt:lpstr>
      <vt:lpstr>More Digits</vt:lpstr>
      <vt:lpstr>Sundaram Grids</vt:lpstr>
      <vt:lpstr>Bottema’s Theorem</vt:lpstr>
      <vt:lpstr>Bottema’s Theorem Justified</vt:lpstr>
      <vt:lpstr>What Makes the Theorem Work?</vt:lpstr>
      <vt:lpstr>Sizing it Up</vt:lpstr>
      <vt:lpstr>Being Rational about Irrationals</vt:lpstr>
      <vt:lpstr>Being Rational about Irrationals</vt:lpstr>
      <vt:lpstr>Marbles</vt:lpstr>
      <vt:lpstr>Proizvolov</vt:lpstr>
      <vt:lpstr>Proizvlov</vt:lpstr>
      <vt:lpstr>Proizvlov 2</vt:lpstr>
      <vt:lpstr>Reflection</vt:lpstr>
      <vt:lpstr>When a Task is ‘Completed’</vt:lpstr>
      <vt:lpstr>When a Topic is Near Completion</vt:lpstr>
      <vt:lpstr>Follow-Up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80</cp:revision>
  <dcterms:created xsi:type="dcterms:W3CDTF">2017-06-17T10:17:52Z</dcterms:created>
  <dcterms:modified xsi:type="dcterms:W3CDTF">2022-04-02T08:02:49Z</dcterms:modified>
</cp:coreProperties>
</file>