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embeddings/oleObject8.bin" ContentType="application/vnd.openxmlformats-officedocument.oleObject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embeddings/oleObject6.bin" ContentType="application/vnd.openxmlformats-officedocument.oleObject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4.bin" ContentType="application/vnd.openxmlformats-officedocument.oleObject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embeddings/oleObject9.bin" ContentType="application/vnd.openxmlformats-officedocument.oleObject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embeddings/oleObject7.bin" ContentType="application/vnd.openxmlformats-officedocument.oleObject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5.bin" ContentType="application/vnd.openxmlformats-officedocument.oleObject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legacyDocTextInfo.bin" ContentType="application/vnd.ms-office.legacyDocTextInfo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302" r:id="rId2"/>
    <p:sldId id="282" r:id="rId3"/>
    <p:sldId id="283" r:id="rId4"/>
    <p:sldId id="259" r:id="rId5"/>
    <p:sldId id="258" r:id="rId6"/>
    <p:sldId id="260" r:id="rId7"/>
    <p:sldId id="261" r:id="rId8"/>
    <p:sldId id="263" r:id="rId9"/>
    <p:sldId id="278" r:id="rId10"/>
    <p:sldId id="270" r:id="rId11"/>
    <p:sldId id="276" r:id="rId12"/>
    <p:sldId id="265" r:id="rId13"/>
    <p:sldId id="266" r:id="rId14"/>
    <p:sldId id="284" r:id="rId15"/>
    <p:sldId id="285" r:id="rId16"/>
    <p:sldId id="287" r:id="rId17"/>
    <p:sldId id="289" r:id="rId18"/>
    <p:sldId id="290" r:id="rId19"/>
    <p:sldId id="292" r:id="rId20"/>
    <p:sldId id="281" r:id="rId21"/>
    <p:sldId id="294" r:id="rId22"/>
    <p:sldId id="296" r:id="rId23"/>
    <p:sldId id="298" r:id="rId24"/>
    <p:sldId id="299" r:id="rId25"/>
    <p:sldId id="267" r:id="rId26"/>
    <p:sldId id="279" r:id="rId27"/>
    <p:sldId id="280" r:id="rId28"/>
    <p:sldId id="277" r:id="rId29"/>
    <p:sldId id="304" r:id="rId30"/>
    <p:sldId id="303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3D5157C-D909-47E7-B8F1-229C903D96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29A19E4-1143-4079-8858-F6DC142A30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251E9-2028-4762-833B-D724BC56FA2B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38624-BD21-486D-B116-ECA9AF69263C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37186-05BC-4971-B82C-779E5FB1AB66}" type="slidenum">
              <a:rPr lang="en-US"/>
              <a:pPr/>
              <a:t>11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BB118-1640-42DA-A5D2-30885AB0DF15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E6EED-407F-48EB-9464-991768963695}" type="slidenum">
              <a:rPr lang="en-US"/>
              <a:pPr/>
              <a:t>13</a:t>
            </a:fld>
            <a:endParaRPr 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7F0C7-5F50-46A1-9741-BF5B1C9AD652}" type="slidenum">
              <a:rPr lang="en-US"/>
              <a:pPr/>
              <a:t>14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9167E-2BDC-46B9-8404-0DBBE9563601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C6E580-69B3-4697-AA97-1C205FB601C8}" type="slidenum">
              <a:rPr lang="en-US"/>
              <a:pPr/>
              <a:t>16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0EEF1-A6CD-4973-94DF-7ABE674930AA}" type="slidenum">
              <a:rPr lang="en-US"/>
              <a:pPr/>
              <a:t>17</a:t>
            </a:fld>
            <a:endParaRPr lang="en-US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5DD1E-3869-454B-9CB5-4322C697444A}" type="slidenum">
              <a:rPr lang="en-US"/>
              <a:pPr/>
              <a:t>18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76295-299B-4C1B-B25D-794BD9B96214}" type="slidenum">
              <a:rPr lang="en-US"/>
              <a:pPr/>
              <a:t>19</a:t>
            </a:fld>
            <a:endParaRPr lang="en-US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2D7D5-C155-4880-B20E-1E45CBBEAB8C}" type="slidenum">
              <a:rPr lang="en-US"/>
              <a:pPr/>
              <a:t>2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139A7-668A-4CD3-9C71-15CFACD7861A}" type="slidenum">
              <a:rPr lang="en-US"/>
              <a:pPr/>
              <a:t>20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06145-9921-4105-8920-5245B031371A}" type="slidenum">
              <a:rPr lang="en-US"/>
              <a:pPr/>
              <a:t>21</a:t>
            </a:fld>
            <a:endParaRPr lang="en-US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A60E1-3945-447D-B7C3-7B0C84DECC70}" type="slidenum">
              <a:rPr lang="en-US"/>
              <a:pPr/>
              <a:t>22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D176E-A90F-414C-8F9B-4D8D5FA9D9BD}" type="slidenum">
              <a:rPr lang="en-US"/>
              <a:pPr/>
              <a:t>23</a:t>
            </a:fld>
            <a:endParaRPr lang="en-US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A38CB-30B7-443E-9FBE-B0AE58976100}" type="slidenum">
              <a:rPr lang="en-US"/>
              <a:pPr/>
              <a:t>24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FA981-00BD-4937-92AC-6054F267B909}" type="slidenum">
              <a:rPr lang="en-US"/>
              <a:pPr/>
              <a:t>25</a:t>
            </a:fld>
            <a:endParaRPr lang="en-U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7BADD-D04D-4289-8CE7-758E59744BA6}" type="slidenum">
              <a:rPr lang="en-US"/>
              <a:pPr/>
              <a:t>26</a:t>
            </a:fld>
            <a:endParaRPr 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BB74C-BB0D-4EC3-9CB9-B64123DDE46F}" type="slidenum">
              <a:rPr lang="en-US"/>
              <a:pPr/>
              <a:t>27</a:t>
            </a:fld>
            <a:endParaRPr lang="en-US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9697C-75C2-43C3-B877-B3EC5BA2A9D1}" type="slidenum">
              <a:rPr lang="en-US"/>
              <a:pPr/>
              <a:t>28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8D5E3-AEEA-4A26-A33E-0ACCA1A17DF0}" type="slidenum">
              <a:rPr lang="en-US"/>
              <a:pPr/>
              <a:t>29</a:t>
            </a:fld>
            <a:endParaRPr lang="en-US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5C393-F011-4BDF-B2CF-4EBCFF22C2A2}" type="slidenum">
              <a:rPr lang="en-US"/>
              <a:pPr/>
              <a:t>3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A2F26-2B0A-458B-817A-B47E467E7445}" type="slidenum">
              <a:rPr lang="en-US"/>
              <a:pPr/>
              <a:t>30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704CF-01C3-4A47-B7CE-5B5CCA6031B2}" type="slidenum">
              <a:rPr lang="en-US"/>
              <a:pPr/>
              <a:t>4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304CA-D440-43E3-8E89-F6EA95D560E3}" type="slidenum">
              <a:rPr lang="en-US"/>
              <a:pPr/>
              <a:t>5</a:t>
            </a:fld>
            <a:endParaRPr 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ECBC6-6129-43AD-8D04-81D8B7D66F1E}" type="slidenum">
              <a:rPr lang="en-US"/>
              <a:pPr/>
              <a:t>6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D93AA-7BD8-4CD7-9FA8-B4E1C2A6AB95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ACA74-217A-4D03-87F5-3AF0C91A9BC9}" type="slidenum">
              <a:rPr lang="en-US"/>
              <a:pPr/>
              <a:t>8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5D0F0-05A5-4D95-B458-5E127C17C977}" type="slidenum">
              <a:rPr lang="en-US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Also the role of diagram, visual effects, (e.g. the simultaneous graphs) interplay of variation with invariance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B8DE87-4B69-4952-80A1-093E8C5D340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144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6144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1800">
                <a:latin typeface="Arial" charset="0"/>
              </a:endParaRP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4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5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5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9962A-C577-4F25-A153-6310E08AC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2CC8B-AD5E-476B-AD94-E2DC82321B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8EF815-64ED-4595-B36E-20AD1D61C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35C0EB-B995-4202-877A-1D5DA1CD5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20062-4F1B-4236-B11F-EBD29B042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1C7D4-86F1-422A-BB59-FBB346D61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32581-7CA3-47C1-A90D-6568468C5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64518-647D-466D-ABC5-02328A015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01AB1-7761-42B9-A30E-0554D26FE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26AB5-815D-40AA-96EB-760E175F8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75D8C-EAFB-48A6-9340-D65B1173E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B283F-DCB0-4FFC-9A0F-DF8A5B50C2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FF0382C9-8BE7-417E-AEED-167CE22BA0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042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042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/>
              <a:t>Good tasks, good questions, good teaching, good learning …. </a:t>
            </a:r>
            <a:endParaRPr lang="en-US" sz="3600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Anne Watson</a:t>
            </a:r>
          </a:p>
          <a:p>
            <a:r>
              <a:rPr lang="en-GB"/>
              <a:t>Leeds PGCE</a:t>
            </a:r>
          </a:p>
          <a:p>
            <a:r>
              <a:rPr lang="en-GB"/>
              <a:t>Feb 2007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28600"/>
            <a:ext cx="7037387" cy="1143000"/>
          </a:xfrm>
        </p:spPr>
        <p:txBody>
          <a:bodyPr/>
          <a:lstStyle/>
          <a:p>
            <a:r>
              <a:rPr lang="en-GB" sz="3600"/>
              <a:t>Use of controlled variation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18413" cy="4419600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GB"/>
              <a:t>4 pens plus 5 pencils cost £2.60 </a:t>
            </a:r>
          </a:p>
          <a:p>
            <a:pPr marL="342900" indent="-342900">
              <a:buFontTx/>
              <a:buNone/>
            </a:pPr>
            <a:r>
              <a:rPr lang="en-GB"/>
              <a:t>4 pens plus 2 pencils cost £2.00 </a:t>
            </a:r>
          </a:p>
          <a:p>
            <a:pPr marL="342900" indent="-342900">
              <a:buFontTx/>
              <a:buNone/>
            </a:pPr>
            <a:endParaRPr lang="en-GB"/>
          </a:p>
          <a:p>
            <a:pPr marL="342900" indent="-342900">
              <a:buFontTx/>
              <a:buNone/>
            </a:pPr>
            <a:r>
              <a:rPr lang="en-GB"/>
              <a:t>5 oranges plus 3 apples cost £2.36 </a:t>
            </a:r>
          </a:p>
          <a:p>
            <a:pPr marL="342900" indent="-342900">
              <a:buFontTx/>
              <a:buNone/>
            </a:pPr>
            <a:r>
              <a:rPr lang="en-GB"/>
              <a:t>5 oranges plus 1 apple cost £2.12 </a:t>
            </a:r>
          </a:p>
          <a:p>
            <a:pPr marL="342900" indent="-342900">
              <a:buFontTx/>
              <a:buNone/>
            </a:pPr>
            <a:endParaRPr lang="en-GB"/>
          </a:p>
          <a:p>
            <a:pPr marL="342900" indent="-342900">
              <a:buFontTx/>
              <a:buNone/>
            </a:pPr>
            <a:r>
              <a:rPr lang="en-GB"/>
              <a:t>8 stamps plus 5 envelopes cost £3.90</a:t>
            </a:r>
          </a:p>
          <a:p>
            <a:pPr marL="342900" indent="-342900">
              <a:buFontTx/>
              <a:buNone/>
            </a:pPr>
            <a:r>
              <a:rPr lang="en-GB"/>
              <a:t>8 stamps plus 4 envelopes cost £3.60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158038" cy="1412875"/>
          </a:xfrm>
        </p:spPr>
        <p:txBody>
          <a:bodyPr/>
          <a:lstStyle/>
          <a:p>
            <a:r>
              <a:rPr lang="en-GB" sz="3600"/>
              <a:t>Controlling variation and using layout to show structure</a:t>
            </a:r>
            <a:endParaRPr lang="en-US" sz="36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    	   sin</a:t>
            </a:r>
            <a:r>
              <a:rPr lang="en-GB" baseline="30000"/>
              <a:t>2</a:t>
            </a:r>
            <a:r>
              <a:rPr lang="en-GB"/>
              <a:t>x  +   cos</a:t>
            </a:r>
            <a:r>
              <a:rPr lang="en-GB" baseline="30000"/>
              <a:t>2</a:t>
            </a:r>
            <a:r>
              <a:rPr lang="en-GB"/>
              <a:t>x 	=  1</a:t>
            </a:r>
          </a:p>
          <a:p>
            <a:pPr>
              <a:buFont typeface="Wingdings" pitchFamily="2" charset="2"/>
              <a:buNone/>
            </a:pPr>
            <a:r>
              <a:rPr lang="en-GB"/>
              <a:t>        2 sin</a:t>
            </a:r>
            <a:r>
              <a:rPr lang="en-GB" baseline="30000"/>
              <a:t>2</a:t>
            </a:r>
            <a:r>
              <a:rPr lang="en-GB"/>
              <a:t>x + 2 cos</a:t>
            </a:r>
            <a:r>
              <a:rPr lang="en-GB" baseline="30000"/>
              <a:t>2</a:t>
            </a:r>
            <a:r>
              <a:rPr lang="en-GB"/>
              <a:t>x	=  2 </a:t>
            </a:r>
          </a:p>
          <a:p>
            <a:pPr>
              <a:buFont typeface="Wingdings" pitchFamily="2" charset="2"/>
              <a:buNone/>
            </a:pPr>
            <a:r>
              <a:rPr lang="en-GB"/>
              <a:t>        3 sin</a:t>
            </a:r>
            <a:r>
              <a:rPr lang="en-GB" baseline="30000"/>
              <a:t>2</a:t>
            </a:r>
            <a:r>
              <a:rPr lang="en-GB"/>
              <a:t>x + 3 cos</a:t>
            </a:r>
            <a:r>
              <a:rPr lang="en-GB" baseline="30000"/>
              <a:t>2</a:t>
            </a:r>
            <a:r>
              <a:rPr lang="en-GB"/>
              <a:t>x 	=  3</a:t>
            </a:r>
          </a:p>
          <a:p>
            <a:pPr>
              <a:buFont typeface="Wingdings" pitchFamily="2" charset="2"/>
              <a:buNone/>
            </a:pPr>
            <a:r>
              <a:rPr lang="en-GB"/>
              <a:t>        4 sin</a:t>
            </a:r>
            <a:r>
              <a:rPr lang="en-GB" baseline="30000"/>
              <a:t>2</a:t>
            </a:r>
            <a:r>
              <a:rPr lang="en-GB"/>
              <a:t>x + 4 cos</a:t>
            </a:r>
            <a:r>
              <a:rPr lang="en-GB" baseline="30000"/>
              <a:t>2</a:t>
            </a:r>
            <a:r>
              <a:rPr lang="en-GB"/>
              <a:t>x 	=  4 </a:t>
            </a:r>
          </a:p>
          <a:p>
            <a:pPr>
              <a:buFont typeface="Wingdings" pitchFamily="2" charset="2"/>
              <a:buNone/>
            </a:pPr>
            <a:r>
              <a:rPr lang="en-GB"/>
              <a:t>  </a:t>
            </a:r>
          </a:p>
          <a:p>
            <a:pPr>
              <a:buFont typeface="Wingdings" pitchFamily="2" charset="2"/>
              <a:buNone/>
            </a:pPr>
            <a:r>
              <a:rPr lang="en-GB"/>
              <a:t>        e</a:t>
            </a:r>
            <a:r>
              <a:rPr lang="en-GB" baseline="30000"/>
              <a:t>x</a:t>
            </a:r>
            <a:r>
              <a:rPr lang="en-GB"/>
              <a:t>sin</a:t>
            </a:r>
            <a:r>
              <a:rPr lang="en-GB" baseline="30000"/>
              <a:t>2</a:t>
            </a:r>
            <a:r>
              <a:rPr lang="en-GB"/>
              <a:t>x + e</a:t>
            </a:r>
            <a:r>
              <a:rPr lang="en-GB" baseline="30000"/>
              <a:t>x</a:t>
            </a:r>
            <a:r>
              <a:rPr lang="en-GB"/>
              <a:t>cos</a:t>
            </a:r>
            <a:r>
              <a:rPr lang="en-GB" baseline="30000"/>
              <a:t>2</a:t>
            </a:r>
            <a:r>
              <a:rPr lang="en-GB"/>
              <a:t>x 	=  e</a:t>
            </a:r>
            <a:r>
              <a:rPr lang="en-GB" baseline="30000"/>
              <a:t>x</a:t>
            </a:r>
            <a:r>
              <a:rPr lang="en-GB"/>
              <a:t> </a:t>
            </a:r>
          </a:p>
          <a:p>
            <a:pPr>
              <a:buFont typeface="Wingdings" pitchFamily="2" charset="2"/>
              <a:buNone/>
            </a:pPr>
            <a:r>
              <a:rPr lang="en-GB"/>
              <a:t>   cosx sin</a:t>
            </a:r>
            <a:r>
              <a:rPr lang="en-GB" baseline="30000"/>
              <a:t>2</a:t>
            </a:r>
            <a:r>
              <a:rPr lang="en-GB"/>
              <a:t>x + cos</a:t>
            </a:r>
            <a:r>
              <a:rPr lang="en-GB" baseline="30000"/>
              <a:t>3</a:t>
            </a:r>
            <a:r>
              <a:rPr lang="en-GB"/>
              <a:t>x 	=  cosx</a:t>
            </a:r>
          </a:p>
          <a:p>
            <a:pPr>
              <a:buFont typeface="Wingdings" pitchFamily="2" charset="2"/>
              <a:buNone/>
            </a:pPr>
            <a:endParaRPr lang="en-US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158038" cy="1412875"/>
          </a:xfrm>
        </p:spPr>
        <p:txBody>
          <a:bodyPr/>
          <a:lstStyle/>
          <a:p>
            <a:r>
              <a:rPr lang="en-GB"/>
              <a:t> Giving choice; learners’ examples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Multiply each of the terms in the top row by each of the terms in the bottom row in pairs:</a:t>
            </a:r>
            <a:endParaRPr lang="en-US" i="1"/>
          </a:p>
          <a:p>
            <a:pPr>
              <a:buFont typeface="Wingdings" pitchFamily="2" charset="2"/>
              <a:buNone/>
            </a:pPr>
            <a:r>
              <a:rPr lang="en-US" i="1"/>
              <a:t>x</a:t>
            </a:r>
            <a:r>
              <a:rPr lang="en-US"/>
              <a:t> – 1		</a:t>
            </a:r>
            <a:r>
              <a:rPr lang="en-US" i="1"/>
              <a:t>x + </a:t>
            </a:r>
            <a:r>
              <a:rPr lang="en-US"/>
              <a:t>1		</a:t>
            </a:r>
            <a:r>
              <a:rPr lang="en-US" i="1"/>
              <a:t>x</a:t>
            </a:r>
            <a:r>
              <a:rPr lang="en-US"/>
              <a:t> + 2	 	</a:t>
            </a:r>
            <a:r>
              <a:rPr lang="en-US" i="1"/>
              <a:t>x</a:t>
            </a:r>
            <a:r>
              <a:rPr lang="en-US"/>
              <a:t> + 3</a:t>
            </a:r>
            <a:endParaRPr lang="en-US" i="1"/>
          </a:p>
          <a:p>
            <a:pPr>
              <a:buFont typeface="Wingdings" pitchFamily="2" charset="2"/>
              <a:buNone/>
            </a:pPr>
            <a:r>
              <a:rPr lang="en-US" i="1"/>
              <a:t>x</a:t>
            </a:r>
            <a:r>
              <a:rPr lang="en-US"/>
              <a:t> – 1		</a:t>
            </a:r>
            <a:r>
              <a:rPr lang="en-US" i="1"/>
              <a:t>x + </a:t>
            </a:r>
            <a:r>
              <a:rPr lang="en-US"/>
              <a:t>1		</a:t>
            </a:r>
            <a:r>
              <a:rPr lang="en-US" i="1"/>
              <a:t>x</a:t>
            </a:r>
            <a:r>
              <a:rPr lang="en-US"/>
              <a:t> + 2	 	</a:t>
            </a:r>
            <a:r>
              <a:rPr lang="en-US" i="1"/>
              <a:t>x</a:t>
            </a:r>
            <a:r>
              <a:rPr lang="en-US"/>
              <a:t> + 3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Add some more options of your own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Answers worth comparing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49300" y="1890713"/>
            <a:ext cx="764857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981200" algn="l"/>
                <a:tab pos="3125788" algn="l"/>
              </a:tabLst>
            </a:pPr>
            <a:r>
              <a:rPr lang="en-US"/>
              <a:t>Simplify these: </a:t>
            </a:r>
          </a:p>
          <a:p>
            <a:pPr>
              <a:tabLst>
                <a:tab pos="1981200" algn="l"/>
                <a:tab pos="3125788" algn="l"/>
              </a:tabLst>
            </a:pPr>
            <a:r>
              <a:rPr lang="en-US"/>
              <a:t>	6/10 	 18/20	  6/8	     14/16</a:t>
            </a:r>
          </a:p>
          <a:p>
            <a:pPr>
              <a:tabLst>
                <a:tab pos="1981200" algn="l"/>
                <a:tab pos="3125788" algn="l"/>
              </a:tabLst>
            </a:pPr>
            <a:endParaRPr lang="en-US"/>
          </a:p>
          <a:p>
            <a:pPr>
              <a:tabLst>
                <a:tab pos="1981200" algn="l"/>
                <a:tab pos="3125788" algn="l"/>
              </a:tabLst>
            </a:pPr>
            <a:r>
              <a:rPr lang="en-US"/>
              <a:t>Now simplify these: </a:t>
            </a:r>
          </a:p>
          <a:p>
            <a:pPr>
              <a:tabLst>
                <a:tab pos="1981200" algn="l"/>
                <a:tab pos="3125788" algn="l"/>
              </a:tabLst>
            </a:pPr>
            <a:r>
              <a:rPr lang="en-US"/>
              <a:t>	15/25	  45/50	  15/20	35/40</a:t>
            </a:r>
          </a:p>
          <a:p>
            <a:pPr>
              <a:tabLst>
                <a:tab pos="1981200" algn="l"/>
                <a:tab pos="3125788" algn="l"/>
              </a:tabLst>
            </a:pPr>
            <a:endParaRPr lang="en-US"/>
          </a:p>
          <a:p>
            <a:pPr>
              <a:tabLst>
                <a:tab pos="1981200" algn="l"/>
                <a:tab pos="3125788" algn="l"/>
              </a:tabLst>
            </a:pPr>
            <a:r>
              <a:rPr lang="en-US"/>
              <a:t>Compare the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437438" cy="1143000"/>
          </a:xfrm>
        </p:spPr>
        <p:txBody>
          <a:bodyPr/>
          <a:lstStyle/>
          <a:p>
            <a:r>
              <a:rPr lang="en-GB"/>
              <a:t>Sorting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2x + 1		3x – 3		2x – 5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x + 1			-x – 5		x – 3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3x + 3		3x – 1		-2x + 1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-x + 2		x + 2			x - 2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Sorting processes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6612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Sort into two groups – not necessarily equal in size</a:t>
            </a:r>
          </a:p>
          <a:p>
            <a:pPr>
              <a:lnSpc>
                <a:spcPct val="90000"/>
              </a:lnSpc>
            </a:pPr>
            <a:r>
              <a:rPr lang="en-GB"/>
              <a:t>Describe the two groups</a:t>
            </a:r>
          </a:p>
          <a:p>
            <a:pPr>
              <a:lnSpc>
                <a:spcPct val="90000"/>
              </a:lnSpc>
            </a:pPr>
            <a:r>
              <a:rPr lang="en-GB"/>
              <a:t>Now sort the biggest pile into two groups</a:t>
            </a:r>
          </a:p>
          <a:p>
            <a:pPr>
              <a:lnSpc>
                <a:spcPct val="90000"/>
              </a:lnSpc>
            </a:pPr>
            <a:r>
              <a:rPr lang="en-GB"/>
              <a:t>Describe these two groups</a:t>
            </a:r>
          </a:p>
          <a:p>
            <a:pPr>
              <a:lnSpc>
                <a:spcPct val="90000"/>
              </a:lnSpc>
            </a:pPr>
            <a:r>
              <a:rPr lang="en-GB"/>
              <a:t>Make a new example for the smallest groups</a:t>
            </a:r>
          </a:p>
          <a:p>
            <a:pPr>
              <a:lnSpc>
                <a:spcPct val="90000"/>
              </a:lnSpc>
            </a:pPr>
            <a:r>
              <a:rPr lang="en-GB"/>
              <a:t>Choose one to get rid of which would make the sorting task different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Sorting grids</a:t>
            </a:r>
            <a:endParaRPr lang="en-US"/>
          </a:p>
        </p:txBody>
      </p:sp>
      <p:graphicFrame>
        <p:nvGraphicFramePr>
          <p:cNvPr id="44035" name="Group 3"/>
          <p:cNvGraphicFramePr>
            <a:graphicFrameLocks noGrp="1"/>
          </p:cNvGraphicFramePr>
          <p:nvPr>
            <p:ph idx="1"/>
          </p:nvPr>
        </p:nvGraphicFramePr>
        <p:xfrm>
          <a:off x="949325" y="1981200"/>
          <a:ext cx="7661275" cy="4114800"/>
        </p:xfrm>
        <a:graphic>
          <a:graphicData uri="http://schemas.openxmlformats.org/drawingml/2006/table">
            <a:tbl>
              <a:tblPr/>
              <a:tblGrid>
                <a:gridCol w="1916113"/>
                <a:gridCol w="1914525"/>
                <a:gridCol w="1916112"/>
                <a:gridCol w="1914525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y-intercept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y-intercept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Goes through origin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+ve gradient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-ve gradient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Sorting trees</a:t>
            </a:r>
            <a:endParaRPr lang="en-US"/>
          </a:p>
        </p:txBody>
      </p:sp>
      <p:graphicFrame>
        <p:nvGraphicFramePr>
          <p:cNvPr id="46083" name="Organization Chart 3"/>
          <p:cNvGraphicFramePr>
            <a:graphicFrameLocks/>
          </p:cNvGraphicFramePr>
          <p:nvPr>
            <p:ph idx="1"/>
          </p:nvPr>
        </p:nvGraphicFramePr>
        <p:xfrm>
          <a:off x="949325" y="1981200"/>
          <a:ext cx="7661275" cy="4114800"/>
        </p:xfrm>
        <a:graphic>
          <a:graphicData uri="http://schemas.openxmlformats.org/drawingml/2006/compatibility">
            <com:legacyDrawing xmlns:com="http://schemas.openxmlformats.org/drawingml/2006/compatibility" spid="_x0000_s4608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Comparing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what ways are these pairs the same, and in what ways are they different? </a:t>
            </a:r>
          </a:p>
          <a:p>
            <a:pPr lvl="2"/>
            <a:r>
              <a:rPr lang="en-GB"/>
              <a:t>4x + 8 and 4(x + 2)</a:t>
            </a:r>
          </a:p>
          <a:p>
            <a:pPr lvl="2"/>
            <a:r>
              <a:rPr lang="en-GB"/>
              <a:t>Rectangles and parallelograms</a:t>
            </a:r>
          </a:p>
          <a:p>
            <a:pPr lvl="2"/>
            <a:endParaRPr lang="en-GB"/>
          </a:p>
          <a:p>
            <a:r>
              <a:rPr lang="en-GB"/>
              <a:t>Which is bigger?</a:t>
            </a:r>
          </a:p>
          <a:p>
            <a:pPr lvl="2"/>
            <a:r>
              <a:rPr lang="en-GB"/>
              <a:t>5/6 or 7/9</a:t>
            </a:r>
          </a:p>
          <a:p>
            <a:pPr lvl="2"/>
            <a:r>
              <a:rPr lang="en-GB"/>
              <a:t>A 4 centimetre square or 4 square centimetres</a:t>
            </a:r>
          </a:p>
          <a:p>
            <a:pPr lvl="2"/>
            <a:endParaRPr lang="en-GB"/>
          </a:p>
          <a:p>
            <a:pPr lvl="2"/>
            <a:endParaRPr lang="en-GB"/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Ordering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Put these in increasing order:</a:t>
            </a:r>
          </a:p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  6</a:t>
            </a:r>
            <a:r>
              <a:rPr lang="en-GB">
                <a:cs typeface="Arial" charset="0"/>
              </a:rPr>
              <a:t>√2      4√3      2√8      2√9       9       4√4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Decimals!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2208213"/>
          </a:xfrm>
        </p:spPr>
        <p:txBody>
          <a:bodyPr/>
          <a:lstStyle/>
          <a:p>
            <a:r>
              <a:rPr lang="en-GB"/>
              <a:t>10% of 23</a:t>
            </a:r>
          </a:p>
          <a:p>
            <a:pPr lvl="1">
              <a:buFont typeface="Wingdings" pitchFamily="2" charset="2"/>
              <a:buNone/>
            </a:pPr>
            <a:r>
              <a:rPr lang="en-GB"/>
              <a:t>				2.3</a:t>
            </a:r>
          </a:p>
          <a:p>
            <a:r>
              <a:rPr lang="en-GB"/>
              <a:t>20% of 23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			.23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Put these in order of ……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21531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GB" b="1"/>
          </a:p>
          <a:p>
            <a:pPr>
              <a:buFont typeface="Wingdings" pitchFamily="2" charset="2"/>
              <a:buNone/>
            </a:pPr>
            <a:endParaRPr lang="en-GB" b="1"/>
          </a:p>
          <a:p>
            <a:pPr>
              <a:buFont typeface="Wingdings" pitchFamily="2" charset="2"/>
              <a:buNone/>
            </a:pPr>
            <a:r>
              <a:rPr lang="en-GB" b="1"/>
              <a:t>x</a:t>
            </a:r>
            <a:r>
              <a:rPr lang="en-GB" b="1" baseline="30000"/>
              <a:t>√2</a:t>
            </a:r>
            <a:r>
              <a:rPr lang="en-GB" b="1"/>
              <a:t>		e </a:t>
            </a:r>
            <a:r>
              <a:rPr lang="en-GB" b="1" baseline="30000"/>
              <a:t>x/2</a:t>
            </a:r>
            <a:r>
              <a:rPr lang="en-GB" b="1"/>
              <a:t>	      </a:t>
            </a:r>
            <a:r>
              <a:rPr lang="en-GB" b="1" baseline="30000"/>
              <a:t>3</a:t>
            </a:r>
            <a:r>
              <a:rPr lang="en-GB" b="1"/>
              <a:t>√ x </a:t>
            </a:r>
            <a:r>
              <a:rPr lang="en-GB" b="1" baseline="30000"/>
              <a:t>2</a:t>
            </a:r>
            <a:r>
              <a:rPr lang="en-GB" b="1"/>
              <a:t>          2 </a:t>
            </a:r>
            <a:r>
              <a:rPr lang="en-GB" b="1" baseline="30000"/>
              <a:t>x</a:t>
            </a:r>
            <a:r>
              <a:rPr lang="en-GB" b="1"/>
              <a:t>          x </a:t>
            </a:r>
            <a:r>
              <a:rPr lang="en-GB" b="1" baseline="30000"/>
              <a:t>-2/3</a:t>
            </a:r>
          </a:p>
          <a:p>
            <a:pPr>
              <a:buFont typeface="Wingdings" pitchFamily="2" charset="2"/>
              <a:buNone/>
            </a:pPr>
            <a:endParaRPr lang="en-GB" b="1" baseline="30000"/>
          </a:p>
          <a:p>
            <a:pPr>
              <a:buFont typeface="Wingdings" pitchFamily="2" charset="2"/>
              <a:buNone/>
            </a:pPr>
            <a:r>
              <a:rPr lang="en-GB" b="1"/>
              <a:t>x</a:t>
            </a:r>
            <a:r>
              <a:rPr lang="en-GB" b="1" baseline="30000"/>
              <a:t>√2</a:t>
            </a:r>
            <a:r>
              <a:rPr lang="en-GB" b="1"/>
              <a:t>		x </a:t>
            </a:r>
            <a:r>
              <a:rPr lang="en-GB" b="1" baseline="30000"/>
              <a:t>3/2</a:t>
            </a:r>
            <a:r>
              <a:rPr lang="en-GB" b="1"/>
              <a:t>	        </a:t>
            </a:r>
            <a:r>
              <a:rPr lang="en-GB" b="1" baseline="30000"/>
              <a:t>3</a:t>
            </a:r>
            <a:r>
              <a:rPr lang="en-GB" b="1"/>
              <a:t>√ x </a:t>
            </a:r>
            <a:r>
              <a:rPr lang="en-GB" b="1" baseline="30000"/>
              <a:t>2</a:t>
            </a:r>
            <a:r>
              <a:rPr lang="en-GB" b="1"/>
              <a:t>        x </a:t>
            </a:r>
            <a:r>
              <a:rPr lang="en-GB" b="1" baseline="30000"/>
              <a:t>2sin x</a:t>
            </a:r>
            <a:r>
              <a:rPr lang="en-GB" b="1"/>
              <a:t>     x </a:t>
            </a:r>
            <a:r>
              <a:rPr lang="en-GB" b="1" baseline="30000"/>
              <a:t>-2/3</a:t>
            </a:r>
            <a:endParaRPr lang="en-US" b="1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Arguing about …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064500" cy="4114800"/>
          </a:xfrm>
        </p:spPr>
        <p:txBody>
          <a:bodyPr/>
          <a:lstStyle/>
          <a:p>
            <a:r>
              <a:rPr lang="en-GB"/>
              <a:t>Anne says that when a percentage goes down, the actual number goes down </a:t>
            </a:r>
          </a:p>
          <a:p>
            <a:pPr>
              <a:buFontTx/>
              <a:buChar char="-"/>
            </a:pPr>
            <a:r>
              <a:rPr lang="en-GB"/>
              <a:t>Is this always, sometimes or never true?</a:t>
            </a:r>
          </a:p>
          <a:p>
            <a:pPr>
              <a:buFontTx/>
              <a:buChar char="-"/>
            </a:pPr>
            <a:endParaRPr lang="en-GB"/>
          </a:p>
          <a:p>
            <a:r>
              <a:rPr lang="en-GB"/>
              <a:t>John says that when you square a number, the result is always bigger than the number you started with</a:t>
            </a:r>
          </a:p>
          <a:p>
            <a:pPr>
              <a:buFont typeface="Wingdings" pitchFamily="2" charset="2"/>
              <a:buNone/>
            </a:pPr>
            <a:r>
              <a:rPr lang="en-GB"/>
              <a:t> - Is this always, sometimes or never true?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Characterising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Which multiples of 3 are also square numbers?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/>
              <a:t>Which quadratic curves go through (0,0)?</a:t>
            </a:r>
          </a:p>
          <a:p>
            <a:pPr lvl="2">
              <a:buFont typeface="Wingdings" pitchFamily="2" charset="2"/>
              <a:buNone/>
            </a:pPr>
            <a:endParaRPr lang="en-GB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Needing harder methods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	Find a number half-way between:		</a:t>
            </a:r>
          </a:p>
          <a:p>
            <a:pPr>
              <a:buFont typeface="Wingdings" pitchFamily="2" charset="2"/>
              <a:buNone/>
            </a:pPr>
            <a:r>
              <a:rPr lang="en-GB"/>
              <a:t>			28 	and  34</a:t>
            </a:r>
          </a:p>
          <a:p>
            <a:pPr>
              <a:buFont typeface="Wingdings" pitchFamily="2" charset="2"/>
              <a:buNone/>
            </a:pPr>
            <a:r>
              <a:rPr lang="en-GB"/>
              <a:t>			2.8 	and  3.4</a:t>
            </a:r>
          </a:p>
          <a:p>
            <a:pPr>
              <a:buFont typeface="Wingdings" pitchFamily="2" charset="2"/>
              <a:buNone/>
            </a:pPr>
            <a:r>
              <a:rPr lang="en-GB"/>
              <a:t>			 38 	and  44</a:t>
            </a:r>
          </a:p>
          <a:p>
            <a:pPr>
              <a:buFont typeface="Wingdings" pitchFamily="2" charset="2"/>
              <a:buNone/>
            </a:pPr>
            <a:r>
              <a:rPr lang="en-GB"/>
              <a:t>		        -34 	and -28</a:t>
            </a:r>
          </a:p>
          <a:p>
            <a:pPr>
              <a:buFont typeface="Wingdings" pitchFamily="2" charset="2"/>
              <a:buNone/>
            </a:pPr>
            <a:r>
              <a:rPr lang="en-GB"/>
              <a:t>		     9028 	and  9034</a:t>
            </a:r>
          </a:p>
          <a:p>
            <a:pPr>
              <a:buFont typeface="Wingdings" pitchFamily="2" charset="2"/>
              <a:buNone/>
            </a:pPr>
            <a:r>
              <a:rPr lang="en-GB"/>
              <a:t>		    .0058 	and .0064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Needing harder methods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Find a number half-way between:</a:t>
            </a:r>
            <a:endParaRPr lang="en-US"/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3419475" y="2636838"/>
            <a:ext cx="1728788" cy="2952750"/>
            <a:chOff x="2245" y="1389"/>
            <a:chExt cx="1089" cy="1542"/>
          </a:xfrm>
        </p:grpSpPr>
        <p:graphicFrame>
          <p:nvGraphicFramePr>
            <p:cNvPr id="56325" name="Object 5"/>
            <p:cNvGraphicFramePr>
              <a:graphicFrameLocks noChangeAspect="1"/>
            </p:cNvGraphicFramePr>
            <p:nvPr/>
          </p:nvGraphicFramePr>
          <p:xfrm>
            <a:off x="2245" y="1389"/>
            <a:ext cx="287" cy="349"/>
          </p:xfrm>
          <a:graphic>
            <a:graphicData uri="http://schemas.openxmlformats.org/presentationml/2006/ole">
              <p:oleObj spid="_x0000_s56325" name="Equation" r:id="rId4" imgW="228501" imgH="304668" progId="Equation.3">
                <p:embed/>
              </p:oleObj>
            </a:graphicData>
          </a:graphic>
        </p:graphicFrame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2353" y="1473"/>
              <a:ext cx="616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lang="en-GB" sz="1200">
                  <a:latin typeface="Arial" charset="0"/>
                  <a:cs typeface="Times New Roman" pitchFamily="18" charset="0"/>
                </a:rPr>
                <a:t>       </a:t>
              </a:r>
              <a:r>
                <a:rPr lang="en-GB" sz="2000">
                  <a:latin typeface="Arial" charset="0"/>
                  <a:cs typeface="Times New Roman" pitchFamily="18" charset="0"/>
                </a:rPr>
                <a:t>and </a:t>
              </a:r>
              <a:endParaRPr lang="en-GB" sz="2000">
                <a:latin typeface="Arial" charset="0"/>
              </a:endParaRPr>
            </a:p>
          </p:txBody>
        </p:sp>
        <p:graphicFrame>
          <p:nvGraphicFramePr>
            <p:cNvPr id="56327" name="Object 7"/>
            <p:cNvGraphicFramePr>
              <a:graphicFrameLocks noChangeAspect="1"/>
            </p:cNvGraphicFramePr>
            <p:nvPr/>
          </p:nvGraphicFramePr>
          <p:xfrm>
            <a:off x="3007" y="1389"/>
            <a:ext cx="286" cy="347"/>
          </p:xfrm>
          <a:graphic>
            <a:graphicData uri="http://schemas.openxmlformats.org/presentationml/2006/ole">
              <p:oleObj spid="_x0000_s56327" name="Equation" r:id="rId5" imgW="228501" imgH="304668" progId="Equation.3">
                <p:embed/>
              </p:oleObj>
            </a:graphicData>
          </a:graphic>
        </p:graphicFrame>
        <p:graphicFrame>
          <p:nvGraphicFramePr>
            <p:cNvPr id="56328" name="Object 8"/>
            <p:cNvGraphicFramePr>
              <a:graphicFrameLocks noChangeAspect="1"/>
            </p:cNvGraphicFramePr>
            <p:nvPr/>
          </p:nvGraphicFramePr>
          <p:xfrm>
            <a:off x="2245" y="1787"/>
            <a:ext cx="327" cy="398"/>
          </p:xfrm>
          <a:graphic>
            <a:graphicData uri="http://schemas.openxmlformats.org/presentationml/2006/ole">
              <p:oleObj spid="_x0000_s56328" name="Equation" r:id="rId6" imgW="228501" imgH="304668" progId="Equation.3">
                <p:embed/>
              </p:oleObj>
            </a:graphicData>
          </a:graphic>
        </p:graphicFrame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2385" y="1819"/>
              <a:ext cx="603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/>
              <a:r>
                <a:rPr lang="en-GB" sz="2000">
                  <a:latin typeface="Arial" charset="0"/>
                  <a:cs typeface="Times New Roman" pitchFamily="18" charset="0"/>
                </a:rPr>
                <a:t>    and </a:t>
              </a:r>
              <a:endParaRPr lang="en-GB" sz="2000">
                <a:latin typeface="Arial" charset="0"/>
              </a:endParaRPr>
            </a:p>
          </p:txBody>
        </p:sp>
        <p:graphicFrame>
          <p:nvGraphicFramePr>
            <p:cNvPr id="56330" name="Object 10"/>
            <p:cNvGraphicFramePr>
              <a:graphicFrameLocks noChangeAspect="1"/>
            </p:cNvGraphicFramePr>
            <p:nvPr/>
          </p:nvGraphicFramePr>
          <p:xfrm>
            <a:off x="2975" y="1797"/>
            <a:ext cx="319" cy="388"/>
          </p:xfrm>
          <a:graphic>
            <a:graphicData uri="http://schemas.openxmlformats.org/presentationml/2006/ole">
              <p:oleObj spid="_x0000_s56330" name="Equation" r:id="rId7" imgW="228501" imgH="304668" progId="Equation.3">
                <p:embed/>
              </p:oleObj>
            </a:graphicData>
          </a:graphic>
        </p:graphicFrame>
        <p:graphicFrame>
          <p:nvGraphicFramePr>
            <p:cNvPr id="56331" name="Object 11"/>
            <p:cNvGraphicFramePr>
              <a:graphicFrameLocks noChangeAspect="1"/>
            </p:cNvGraphicFramePr>
            <p:nvPr/>
          </p:nvGraphicFramePr>
          <p:xfrm>
            <a:off x="2245" y="2185"/>
            <a:ext cx="327" cy="397"/>
          </p:xfrm>
          <a:graphic>
            <a:graphicData uri="http://schemas.openxmlformats.org/presentationml/2006/ole">
              <p:oleObj spid="_x0000_s56331" name="Equation" r:id="rId8" imgW="228501" imgH="304668" progId="Equation.3">
                <p:embed/>
              </p:oleObj>
            </a:graphicData>
          </a:graphic>
        </p:graphicFrame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2390" y="2217"/>
              <a:ext cx="59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lang="en-GB" sz="2000">
                  <a:latin typeface="Arial" charset="0"/>
                  <a:cs typeface="Times New Roman" pitchFamily="18" charset="0"/>
                </a:rPr>
                <a:t>    and</a:t>
              </a:r>
              <a:r>
                <a:rPr lang="en-GB" sz="1800">
                  <a:latin typeface="Arial" charset="0"/>
                  <a:cs typeface="Times New Roman" pitchFamily="18" charset="0"/>
                </a:rPr>
                <a:t> </a:t>
              </a:r>
              <a:endParaRPr lang="en-GB" sz="1800">
                <a:latin typeface="Arial" charset="0"/>
              </a:endParaRPr>
            </a:p>
          </p:txBody>
        </p:sp>
        <p:graphicFrame>
          <p:nvGraphicFramePr>
            <p:cNvPr id="56333" name="Object 13"/>
            <p:cNvGraphicFramePr>
              <a:graphicFrameLocks noChangeAspect="1"/>
            </p:cNvGraphicFramePr>
            <p:nvPr/>
          </p:nvGraphicFramePr>
          <p:xfrm>
            <a:off x="3007" y="2185"/>
            <a:ext cx="327" cy="397"/>
          </p:xfrm>
          <a:graphic>
            <a:graphicData uri="http://schemas.openxmlformats.org/presentationml/2006/ole">
              <p:oleObj spid="_x0000_s56333" name="Equation" r:id="rId9" imgW="228501" imgH="304668" progId="Equation.3">
                <p:embed/>
              </p:oleObj>
            </a:graphicData>
          </a:graphic>
        </p:graphicFrame>
        <p:graphicFrame>
          <p:nvGraphicFramePr>
            <p:cNvPr id="56334" name="Object 14"/>
            <p:cNvGraphicFramePr>
              <a:graphicFrameLocks noChangeAspect="1"/>
            </p:cNvGraphicFramePr>
            <p:nvPr/>
          </p:nvGraphicFramePr>
          <p:xfrm>
            <a:off x="2245" y="2582"/>
            <a:ext cx="287" cy="349"/>
          </p:xfrm>
          <a:graphic>
            <a:graphicData uri="http://schemas.openxmlformats.org/presentationml/2006/ole">
              <p:oleObj spid="_x0000_s56334" name="Equation" r:id="rId10" imgW="228501" imgH="304668" progId="Equation.3">
                <p:embed/>
              </p:oleObj>
            </a:graphicData>
          </a:graphic>
        </p:graphicFrame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385" y="2617"/>
              <a:ext cx="603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lang="en-GB" sz="2000">
                  <a:latin typeface="Arial" charset="0"/>
                  <a:cs typeface="Times New Roman" pitchFamily="18" charset="0"/>
                </a:rPr>
                <a:t>    and </a:t>
              </a:r>
              <a:endParaRPr lang="en-GB" sz="2000">
                <a:latin typeface="Arial" charset="0"/>
              </a:endParaRPr>
            </a:p>
          </p:txBody>
        </p:sp>
        <p:graphicFrame>
          <p:nvGraphicFramePr>
            <p:cNvPr id="56336" name="Object 16"/>
            <p:cNvGraphicFramePr>
              <a:graphicFrameLocks noChangeAspect="1"/>
            </p:cNvGraphicFramePr>
            <p:nvPr/>
          </p:nvGraphicFramePr>
          <p:xfrm>
            <a:off x="3007" y="2582"/>
            <a:ext cx="305" cy="349"/>
          </p:xfrm>
          <a:graphic>
            <a:graphicData uri="http://schemas.openxmlformats.org/presentationml/2006/ole">
              <p:oleObj spid="_x0000_s56336" name="Equation" r:id="rId11" imgW="266400" imgH="3301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158038" cy="1412875"/>
          </a:xfrm>
        </p:spPr>
        <p:txBody>
          <a:bodyPr/>
          <a:lstStyle/>
          <a:p>
            <a:r>
              <a:rPr lang="en-GB"/>
              <a:t>Using numbers as placeholders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u="sng"/>
              <a:t>1</a:t>
            </a:r>
            <a:r>
              <a:rPr lang="en-US" sz="2800"/>
              <a:t>  x  </a:t>
            </a:r>
            <a:r>
              <a:rPr lang="en-US" sz="2800" u="sng"/>
              <a:t>7 </a:t>
            </a:r>
            <a:r>
              <a:rPr lang="en-US" sz="2800"/>
              <a:t>       </a:t>
            </a:r>
            <a:r>
              <a:rPr lang="en-US" sz="2800" u="sng"/>
              <a:t>1</a:t>
            </a:r>
            <a:r>
              <a:rPr lang="en-US" sz="2800"/>
              <a:t>  x  </a:t>
            </a:r>
            <a:r>
              <a:rPr lang="en-US" sz="2800" u="sng"/>
              <a:t>7</a:t>
            </a:r>
            <a:r>
              <a:rPr lang="en-US" sz="2800"/>
              <a:t>	          </a:t>
            </a:r>
            <a:r>
              <a:rPr lang="en-US" sz="2800" u="sng"/>
              <a:t>1</a:t>
            </a:r>
            <a:r>
              <a:rPr lang="en-US" sz="2800"/>
              <a:t>  x  </a:t>
            </a:r>
            <a:r>
              <a:rPr lang="en-US" sz="2800" u="sng"/>
              <a:t>7</a:t>
            </a:r>
            <a:r>
              <a:rPr lang="en-US" sz="2800"/>
              <a:t>    … </a:t>
            </a:r>
          </a:p>
          <a:p>
            <a:pPr>
              <a:buFont typeface="Wingdings" pitchFamily="2" charset="2"/>
              <a:buNone/>
            </a:pPr>
            <a:r>
              <a:rPr lang="en-GB" sz="2800"/>
              <a:t>7      2        7     3           7     4</a:t>
            </a:r>
            <a:endParaRPr lang="en-US" sz="2800"/>
          </a:p>
          <a:p>
            <a:pPr>
              <a:buFont typeface="Wingdings" pitchFamily="2" charset="2"/>
              <a:buNone/>
            </a:pPr>
            <a:endParaRPr lang="en-US" sz="2800" u="sng"/>
          </a:p>
          <a:p>
            <a:pPr>
              <a:buFont typeface="Wingdings" pitchFamily="2" charset="2"/>
              <a:buNone/>
            </a:pPr>
            <a:r>
              <a:rPr lang="en-US" sz="2800" u="sng"/>
              <a:t>3</a:t>
            </a:r>
            <a:r>
              <a:rPr lang="en-US" sz="2800"/>
              <a:t>  x  </a:t>
            </a:r>
            <a:r>
              <a:rPr lang="en-US" sz="2800" u="sng"/>
              <a:t>7</a:t>
            </a:r>
            <a:r>
              <a:rPr lang="en-US" sz="2800"/>
              <a:t>        </a:t>
            </a:r>
            <a:r>
              <a:rPr lang="en-US" sz="2800" u="sng"/>
              <a:t>3</a:t>
            </a:r>
            <a:r>
              <a:rPr lang="en-US" sz="2800"/>
              <a:t>  x  </a:t>
            </a:r>
            <a:r>
              <a:rPr lang="en-US" sz="2800" u="sng"/>
              <a:t>14 </a:t>
            </a:r>
            <a:r>
              <a:rPr lang="en-US" sz="2800"/>
              <a:t>        </a:t>
            </a:r>
            <a:r>
              <a:rPr lang="en-US" sz="2800" u="sng"/>
              <a:t>3</a:t>
            </a:r>
            <a:r>
              <a:rPr lang="en-US" sz="2800"/>
              <a:t>  x  </a:t>
            </a:r>
            <a:r>
              <a:rPr lang="en-US" sz="2800" u="sng"/>
              <a:t>21</a:t>
            </a:r>
            <a:r>
              <a:rPr lang="en-US" sz="2800"/>
              <a:t>…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7      8        7      15         7     22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 u="sng"/>
              <a:t>9</a:t>
            </a:r>
            <a:r>
              <a:rPr lang="en-US" sz="2800"/>
              <a:t>   x  </a:t>
            </a:r>
            <a:r>
              <a:rPr lang="en-US" sz="2800" u="sng"/>
              <a:t>14</a:t>
            </a:r>
            <a:r>
              <a:rPr lang="en-US" sz="2800"/>
              <a:t>     …</a:t>
            </a:r>
          </a:p>
          <a:p>
            <a:pPr>
              <a:buFont typeface="Wingdings" pitchFamily="2" charset="2"/>
              <a:buNone/>
            </a:pPr>
            <a:r>
              <a:rPr lang="en-GB" sz="2800"/>
              <a:t>21     21</a:t>
            </a:r>
            <a:endParaRPr lang="en-US" sz="280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524000" y="1316038"/>
          <a:ext cx="6216650" cy="4144962"/>
        </p:xfrm>
        <a:graphic>
          <a:graphicData uri="http://schemas.openxmlformats.org/presentationml/2006/ole">
            <p:oleObj spid="_x0000_s16388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04813"/>
            <a:ext cx="7283450" cy="1079500"/>
          </a:xfrm>
        </p:spPr>
        <p:txBody>
          <a:bodyPr/>
          <a:lstStyle/>
          <a:p>
            <a:r>
              <a:rPr lang="en-GB"/>
              <a:t>Varying order …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530475"/>
            <a:ext cx="7661275" cy="3565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/>
              <a:t>	2x – 3		     x + 4		(5x + 2)/2</a:t>
            </a:r>
            <a:r>
              <a:rPr lang="en-GB"/>
              <a:t> 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Varying order ….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/>
              <a:t>adding 1	     </a:t>
            </a:r>
          </a:p>
          <a:p>
            <a:pPr>
              <a:buFont typeface="Wingdings" pitchFamily="2" charset="2"/>
              <a:buNone/>
            </a:pPr>
            <a:r>
              <a:rPr lang="en-GB" b="1"/>
              <a:t>dividing by 1	</a:t>
            </a:r>
          </a:p>
          <a:p>
            <a:pPr>
              <a:buFont typeface="Wingdings" pitchFamily="2" charset="2"/>
              <a:buNone/>
            </a:pPr>
            <a:r>
              <a:rPr lang="en-GB" b="1"/>
              <a:t>subtracting 1   </a:t>
            </a:r>
          </a:p>
          <a:p>
            <a:pPr>
              <a:buFont typeface="Wingdings" pitchFamily="2" charset="2"/>
              <a:buNone/>
            </a:pPr>
            <a:r>
              <a:rPr lang="en-GB" b="1"/>
              <a:t>multiplying by 1</a:t>
            </a:r>
          </a:p>
          <a:p>
            <a:pPr>
              <a:buFont typeface="Wingdings" pitchFamily="2" charset="2"/>
              <a:buNone/>
            </a:pPr>
            <a:endParaRPr lang="en-GB" b="1"/>
          </a:p>
          <a:p>
            <a:pPr>
              <a:buFont typeface="Wingdings" pitchFamily="2" charset="2"/>
              <a:buNone/>
            </a:pPr>
            <a:r>
              <a:rPr lang="en-GB" b="1"/>
              <a:t>substitute n for 1 and find values for n which change the order</a:t>
            </a:r>
            <a:endParaRPr lang="en-US" b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… and another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	</a:t>
            </a:r>
          </a:p>
          <a:p>
            <a:pPr>
              <a:buFont typeface="Wingdings" pitchFamily="2" charset="2"/>
              <a:buNone/>
            </a:pPr>
            <a:r>
              <a:rPr lang="en-GB"/>
              <a:t>	Find a quadratic whose roots have a difference of three</a:t>
            </a:r>
          </a:p>
          <a:p>
            <a:pPr>
              <a:buFont typeface="Wingdings" pitchFamily="2" charset="2"/>
              <a:buNone/>
            </a:pPr>
            <a:r>
              <a:rPr lang="en-GB"/>
              <a:t>  			 … find another</a:t>
            </a:r>
          </a:p>
          <a:p>
            <a:pPr>
              <a:buFont typeface="Wingdings" pitchFamily="2" charset="2"/>
              <a:buNone/>
            </a:pPr>
            <a:r>
              <a:rPr lang="en-GB"/>
              <a:t>  			 … find another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Purposeful textbook tasks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Teaching context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25963"/>
          </a:xfrm>
        </p:spPr>
        <p:txBody>
          <a:bodyPr/>
          <a:lstStyle/>
          <a:p>
            <a:r>
              <a:rPr lang="en-GB"/>
              <a:t>All learners generalise all the time</a:t>
            </a:r>
          </a:p>
          <a:p>
            <a:r>
              <a:rPr lang="en-GB"/>
              <a:t>It is the teacher’s role to organise experience</a:t>
            </a:r>
          </a:p>
          <a:p>
            <a:r>
              <a:rPr lang="en-GB"/>
              <a:t>It is the learners’ role to make sense of experience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 of key ideas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81200"/>
            <a:ext cx="41052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Exercise design: expectation, surprise, practice</a:t>
            </a:r>
          </a:p>
          <a:p>
            <a:pPr>
              <a:lnSpc>
                <a:spcPct val="90000"/>
              </a:lnSpc>
            </a:pPr>
            <a:r>
              <a:rPr lang="en-GB" sz="2400"/>
              <a:t>Control variation: a lot, a little, what?</a:t>
            </a:r>
          </a:p>
          <a:p>
            <a:pPr>
              <a:lnSpc>
                <a:spcPct val="90000"/>
              </a:lnSpc>
            </a:pPr>
            <a:r>
              <a:rPr lang="en-GB" sz="2400"/>
              <a:t>Interplay of examples and generalisation</a:t>
            </a:r>
          </a:p>
          <a:p>
            <a:pPr>
              <a:lnSpc>
                <a:spcPct val="90000"/>
              </a:lnSpc>
            </a:pPr>
            <a:r>
              <a:rPr lang="en-GB" sz="2400"/>
              <a:t>Visual impact</a:t>
            </a:r>
          </a:p>
          <a:p>
            <a:pPr>
              <a:lnSpc>
                <a:spcPct val="90000"/>
              </a:lnSpc>
            </a:pPr>
            <a:r>
              <a:rPr lang="en-GB" sz="2400"/>
              <a:t>Complexifying</a:t>
            </a:r>
          </a:p>
          <a:p>
            <a:pPr>
              <a:lnSpc>
                <a:spcPct val="90000"/>
              </a:lnSpc>
            </a:pPr>
            <a:r>
              <a:rPr lang="en-GB" sz="2400"/>
              <a:t>Choice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989138"/>
            <a:ext cx="41862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Making up examples Comparing answers</a:t>
            </a:r>
          </a:p>
          <a:p>
            <a:pPr>
              <a:lnSpc>
                <a:spcPct val="90000"/>
              </a:lnSpc>
            </a:pPr>
            <a:r>
              <a:rPr lang="en-GB" sz="2400"/>
              <a:t>Sorting</a:t>
            </a:r>
          </a:p>
          <a:p>
            <a:pPr>
              <a:lnSpc>
                <a:spcPct val="90000"/>
              </a:lnSpc>
            </a:pPr>
            <a:r>
              <a:rPr lang="en-GB" sz="2400"/>
              <a:t>Ordering</a:t>
            </a:r>
          </a:p>
          <a:p>
            <a:pPr>
              <a:lnSpc>
                <a:spcPct val="90000"/>
              </a:lnSpc>
            </a:pPr>
            <a:r>
              <a:rPr lang="en-GB" sz="2400"/>
              <a:t>Arguing about …</a:t>
            </a:r>
          </a:p>
          <a:p>
            <a:pPr>
              <a:lnSpc>
                <a:spcPct val="90000"/>
              </a:lnSpc>
            </a:pPr>
            <a:r>
              <a:rPr lang="en-GB" sz="2400"/>
              <a:t>Characterising</a:t>
            </a:r>
          </a:p>
          <a:p>
            <a:pPr>
              <a:lnSpc>
                <a:spcPct val="90000"/>
              </a:lnSpc>
            </a:pPr>
            <a:r>
              <a:rPr lang="en-GB" sz="2400"/>
              <a:t>Leading into harder methods</a:t>
            </a:r>
          </a:p>
          <a:p>
            <a:pPr>
              <a:lnSpc>
                <a:spcPct val="90000"/>
              </a:lnSpc>
            </a:pPr>
            <a:r>
              <a:rPr lang="en-GB" sz="2400"/>
              <a:t>Numbers as placeholders</a:t>
            </a:r>
          </a:p>
          <a:p>
            <a:pPr>
              <a:lnSpc>
                <a:spcPct val="90000"/>
              </a:lnSpc>
            </a:pPr>
            <a:r>
              <a:rPr lang="en-GB" sz="2400"/>
              <a:t>… and another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331913" y="2420938"/>
            <a:ext cx="48974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lphaLcParenBoth"/>
              <a:tabLst>
                <a:tab pos="3125788" algn="l"/>
              </a:tabLst>
            </a:pPr>
            <a:r>
              <a:rPr lang="en-US" i="1"/>
              <a:t>P</a:t>
            </a:r>
            <a:r>
              <a:rPr lang="en-US"/>
              <a:t> = (1, -1)	</a:t>
            </a:r>
          </a:p>
          <a:p>
            <a:pPr marL="342900" indent="-342900">
              <a:buFontTx/>
              <a:buAutoNum type="alphaLcParenBoth"/>
              <a:tabLst>
                <a:tab pos="3125788" algn="l"/>
              </a:tabLst>
            </a:pPr>
            <a:r>
              <a:rPr lang="en-US" i="1"/>
              <a:t>P</a:t>
            </a:r>
            <a:r>
              <a:rPr lang="en-US"/>
              <a:t> = (-2, -4)	   </a:t>
            </a:r>
          </a:p>
          <a:p>
            <a:pPr marL="342900" indent="-342900">
              <a:tabLst>
                <a:tab pos="3125788" algn="l"/>
              </a:tabLst>
            </a:pPr>
            <a:r>
              <a:rPr lang="en-US"/>
              <a:t>(c) </a:t>
            </a:r>
            <a:r>
              <a:rPr lang="en-US" i="1"/>
              <a:t>P</a:t>
            </a:r>
            <a:r>
              <a:rPr lang="en-US"/>
              <a:t> = (-1, -3)	   </a:t>
            </a:r>
          </a:p>
          <a:p>
            <a:pPr marL="342900" indent="-342900">
              <a:tabLst>
                <a:tab pos="3125788" algn="l"/>
              </a:tabLst>
            </a:pPr>
            <a:r>
              <a:rPr lang="en-US"/>
              <a:t>(d) </a:t>
            </a:r>
            <a:r>
              <a:rPr lang="en-US" i="1"/>
              <a:t>P</a:t>
            </a:r>
            <a:r>
              <a:rPr lang="en-US"/>
              <a:t> = (0, -2)</a:t>
            </a:r>
          </a:p>
          <a:p>
            <a:pPr marL="342900" indent="-342900">
              <a:tabLst>
                <a:tab pos="3125788" algn="l"/>
              </a:tabLst>
            </a:pPr>
            <a:r>
              <a:rPr lang="en-US"/>
              <a:t>(e) </a:t>
            </a:r>
            <a:r>
              <a:rPr lang="en-US" i="1"/>
              <a:t>P</a:t>
            </a:r>
            <a:r>
              <a:rPr lang="en-US"/>
              <a:t> = (½, -1½ )</a:t>
            </a:r>
          </a:p>
          <a:p>
            <a:pPr marL="342900" indent="-342900">
              <a:tabLst>
                <a:tab pos="3125788" algn="l"/>
              </a:tabLst>
            </a:pPr>
            <a:r>
              <a:rPr lang="en-US"/>
              <a:t>(f) </a:t>
            </a:r>
            <a:r>
              <a:rPr lang="en-US" i="1"/>
              <a:t>P </a:t>
            </a:r>
            <a:r>
              <a:rPr lang="en-US"/>
              <a:t>= (-1½ , -3½)</a:t>
            </a:r>
          </a:p>
          <a:p>
            <a:pPr marL="342900" indent="-342900">
              <a:tabLst>
                <a:tab pos="3125788" algn="l"/>
              </a:tabLst>
            </a:pPr>
            <a:r>
              <a:rPr lang="en-US"/>
              <a:t>(g) </a:t>
            </a:r>
            <a:r>
              <a:rPr lang="en-US" i="1"/>
              <a:t>P</a:t>
            </a:r>
            <a:r>
              <a:rPr lang="en-US"/>
              <a:t> = (0, 0)	 </a:t>
            </a:r>
          </a:p>
          <a:p>
            <a:pPr marL="342900" indent="-342900">
              <a:tabLst>
                <a:tab pos="3125788" algn="l"/>
              </a:tabLst>
            </a:pPr>
            <a:r>
              <a:rPr lang="en-US"/>
              <a:t>(h) </a:t>
            </a:r>
            <a:r>
              <a:rPr lang="en-US" i="1"/>
              <a:t>P</a:t>
            </a:r>
            <a:r>
              <a:rPr lang="en-US"/>
              <a:t>= (-2, 2)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Taxicab distances</a:t>
            </a: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49325" y="1628775"/>
            <a:ext cx="7661275" cy="4467225"/>
          </a:xfrm>
        </p:spPr>
        <p:txBody>
          <a:bodyPr/>
          <a:lstStyle/>
          <a:p>
            <a:r>
              <a:rPr lang="en-GB"/>
              <a:t>Let A =(-2, -1)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Phrases we are not going to use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417763"/>
            <a:ext cx="7661275" cy="3678237"/>
          </a:xfrm>
        </p:spPr>
        <p:txBody>
          <a:bodyPr/>
          <a:lstStyle/>
          <a:p>
            <a:r>
              <a:rPr lang="en-GB"/>
              <a:t>Today we are going to do page 93 …</a:t>
            </a:r>
            <a:endParaRPr lang="en-US"/>
          </a:p>
          <a:p>
            <a:r>
              <a:rPr lang="en-GB"/>
              <a:t>Then they did the exercise …</a:t>
            </a:r>
          </a:p>
          <a:p>
            <a:r>
              <a:rPr lang="en-GB"/>
              <a:t>I gave them a worksheet …</a:t>
            </a:r>
          </a:p>
          <a:p>
            <a:r>
              <a:rPr lang="en-GB"/>
              <a:t>They practised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Gradient exercise 1: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8313" y="1462088"/>
            <a:ext cx="82804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3125788" algn="l"/>
              </a:tabLst>
            </a:pPr>
            <a:endParaRPr lang="en-US"/>
          </a:p>
          <a:p>
            <a:pPr>
              <a:tabLst>
                <a:tab pos="3125788" algn="l"/>
              </a:tabLst>
            </a:pPr>
            <a:r>
              <a:rPr lang="en-GB"/>
              <a:t>(4, 3) &amp; (8, 12)	           (-2, -1) &amp; (-10, 1)</a:t>
            </a:r>
            <a:endParaRPr lang="en-US"/>
          </a:p>
          <a:p>
            <a:pPr>
              <a:tabLst>
                <a:tab pos="3125788" algn="l"/>
              </a:tabLst>
            </a:pPr>
            <a:r>
              <a:rPr lang="en-GB"/>
              <a:t>(7, 4) &amp; (-4, 8)	           (8, -7) &amp; (11, -1)</a:t>
            </a:r>
            <a:endParaRPr lang="en-US"/>
          </a:p>
          <a:p>
            <a:pPr>
              <a:tabLst>
                <a:tab pos="3125788" algn="l"/>
              </a:tabLst>
            </a:pPr>
            <a:r>
              <a:rPr lang="en-GB"/>
              <a:t>(6, -4) &amp; (6, 7)	           (-5, 2) &amp; (10, 6)</a:t>
            </a:r>
            <a:endParaRPr lang="en-US"/>
          </a:p>
          <a:p>
            <a:pPr>
              <a:tabLst>
                <a:tab pos="3125788" algn="l"/>
              </a:tabLst>
            </a:pPr>
            <a:r>
              <a:rPr lang="en-GB"/>
              <a:t>(-5, 2) &amp; (-3, -9)	           (-6, -9) &amp; (-6, -8)</a:t>
            </a:r>
            <a:endParaRPr lang="en-US"/>
          </a:p>
          <a:p>
            <a:pPr>
              <a:tabLst>
                <a:tab pos="3125788" algn="l"/>
              </a:tabLst>
            </a:pPr>
            <a:r>
              <a:rPr lang="en-GB"/>
              <a:t>(8, 9) &amp; (2, -9)	           (7, -8) &amp; (-7, 5)</a:t>
            </a:r>
            <a:endParaRPr lang="en-US"/>
          </a:p>
          <a:p>
            <a:pPr>
              <a:tabLst>
                <a:tab pos="3125788" algn="l"/>
              </a:tabLst>
            </a:pPr>
            <a:r>
              <a:rPr lang="en-GB"/>
              <a:t>(-9, -7) &amp; (1, 4)	    	       (-4, -3) &amp; (4, -2)</a:t>
            </a:r>
            <a:endParaRPr lang="en-US"/>
          </a:p>
          <a:p>
            <a:pPr>
              <a:tabLst>
                <a:tab pos="3125788" algn="l"/>
              </a:tabLst>
            </a:pPr>
            <a:r>
              <a:rPr lang="en-GB"/>
              <a:t>(2, -5) &amp; (-3, -7)            (1, 6) &amp; (-1, -3)</a:t>
            </a:r>
            <a:endParaRPr lang="en-US"/>
          </a:p>
          <a:p>
            <a:pPr>
              <a:tabLst>
                <a:tab pos="3125788" algn="l"/>
              </a:tabLst>
            </a:pPr>
            <a:r>
              <a:rPr lang="en-GB"/>
              <a:t>(-1, 0) &amp; (5, -1)	     	(-3, 5) &amp; (-3,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Gradient exercise 2: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3000"/>
              <a:t>(i)  (4, 3) &amp; (8, 12)	(ii)   (-2, -3) &amp; (4, 6)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3000"/>
              <a:t>(iii) (5, 6) &amp; (10, 2)	(iv)  (-3, 4) &amp; (8, -6)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3000"/>
              <a:t>(v)  (-5, 3) &amp; (2, 3)	(vi)  (2, 1) &amp; (2, 9)</a:t>
            </a:r>
            <a:endParaRPr lang="en-US" sz="3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/>
              <a:t>(vii) (</a:t>
            </a:r>
            <a:r>
              <a:rPr lang="en-US" sz="3000" i="1"/>
              <a:t>p</a:t>
            </a:r>
            <a:r>
              <a:rPr lang="en-US" sz="3000"/>
              <a:t>, </a:t>
            </a:r>
            <a:r>
              <a:rPr lang="en-US" sz="3000" i="1"/>
              <a:t>q</a:t>
            </a:r>
            <a:r>
              <a:rPr lang="en-US" sz="3000"/>
              <a:t>) &amp; (</a:t>
            </a:r>
            <a:r>
              <a:rPr lang="en-US" sz="3000" i="1"/>
              <a:t>r</a:t>
            </a:r>
            <a:r>
              <a:rPr lang="en-US" sz="3000"/>
              <a:t>, </a:t>
            </a:r>
            <a:r>
              <a:rPr lang="en-US" sz="3000" i="1"/>
              <a:t>s</a:t>
            </a:r>
            <a:r>
              <a:rPr lang="en-US" sz="3000"/>
              <a:t>)	(viii) (0, </a:t>
            </a:r>
            <a:r>
              <a:rPr lang="en-US" sz="3000" i="1"/>
              <a:t>a</a:t>
            </a:r>
            <a:r>
              <a:rPr lang="en-US" sz="3000"/>
              <a:t>) &amp; (</a:t>
            </a:r>
            <a:r>
              <a:rPr lang="en-US" sz="3000" i="1"/>
              <a:t>a</a:t>
            </a:r>
            <a:r>
              <a:rPr lang="en-US" sz="3000"/>
              <a:t>,</a:t>
            </a:r>
            <a:r>
              <a:rPr lang="en-GB" sz="3000"/>
              <a:t> 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3000"/>
              <a:t>(ix)  (0, 0) &amp; (</a:t>
            </a:r>
            <a:r>
              <a:rPr lang="en-GB" sz="3000" i="1"/>
              <a:t>a</a:t>
            </a:r>
            <a:r>
              <a:rPr lang="en-GB" sz="3000"/>
              <a:t>, </a:t>
            </a:r>
            <a:r>
              <a:rPr lang="en-GB" sz="3000" i="1"/>
              <a:t>b</a:t>
            </a:r>
            <a:r>
              <a:rPr lang="en-GB" sz="3000"/>
              <a:t>)</a:t>
            </a: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Gradient exercise 3: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(4, 3) &amp; (8, 12)		(4, 3) &amp; (4, 12)</a:t>
            </a:r>
          </a:p>
          <a:p>
            <a:pPr>
              <a:buFont typeface="Wingdings" pitchFamily="2" charset="2"/>
              <a:buNone/>
            </a:pPr>
            <a:r>
              <a:rPr lang="en-GB"/>
              <a:t>(4, 3) &amp; (7, 12)		(4, 3) &amp; (3, 12)</a:t>
            </a:r>
          </a:p>
          <a:p>
            <a:pPr>
              <a:buFont typeface="Wingdings" pitchFamily="2" charset="2"/>
              <a:buNone/>
            </a:pPr>
            <a:r>
              <a:rPr lang="en-GB"/>
              <a:t>(4, 3) &amp; (6, 12)		(4, 3) &amp; (2, 12)</a:t>
            </a:r>
          </a:p>
          <a:p>
            <a:pPr>
              <a:buFont typeface="Wingdings" pitchFamily="2" charset="2"/>
              <a:buNone/>
            </a:pPr>
            <a:r>
              <a:rPr lang="en-GB"/>
              <a:t>(4, 3) &amp; (5, 12)		(4, 3) &amp; (1, 12)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395288" y="836613"/>
            <a:ext cx="3276600" cy="3276600"/>
            <a:chOff x="960" y="1344"/>
            <a:chExt cx="1680" cy="1680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960" y="1344"/>
              <a:ext cx="1680" cy="168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277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1440"/>
              <a:ext cx="1512" cy="151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5651500" y="836613"/>
            <a:ext cx="3276600" cy="3276600"/>
            <a:chOff x="3552" y="192"/>
            <a:chExt cx="2064" cy="2064"/>
          </a:xfrm>
        </p:grpSpPr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3552" y="192"/>
              <a:ext cx="2064" cy="20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2775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8" y="288"/>
              <a:ext cx="1872" cy="187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2700338" y="3276600"/>
            <a:ext cx="3352800" cy="3581400"/>
            <a:chOff x="1728" y="2064"/>
            <a:chExt cx="2112" cy="2256"/>
          </a:xfrm>
        </p:grpSpPr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1776" y="2064"/>
              <a:ext cx="2064" cy="20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2778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28" y="2160"/>
              <a:ext cx="2017" cy="216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277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What do you see?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xis">
  <a:themeElements>
    <a:clrScheme name="Axis 5">
      <a:dk1>
        <a:srgbClr val="333333"/>
      </a:dk1>
      <a:lt1>
        <a:srgbClr val="F8F8F8"/>
      </a:lt1>
      <a:dk2>
        <a:srgbClr val="005D8C"/>
      </a:dk2>
      <a:lt2>
        <a:srgbClr val="FFFFFF"/>
      </a:lt2>
      <a:accent1>
        <a:srgbClr val="00CC99"/>
      </a:accent1>
      <a:accent2>
        <a:srgbClr val="0099CC"/>
      </a:accent2>
      <a:accent3>
        <a:srgbClr val="AAB6C5"/>
      </a:accent3>
      <a:accent4>
        <a:srgbClr val="D4D4D4"/>
      </a:accent4>
      <a:accent5>
        <a:srgbClr val="AAE2CA"/>
      </a:accent5>
      <a:accent6>
        <a:srgbClr val="008AB9"/>
      </a:accent6>
      <a:hlink>
        <a:srgbClr val="FFCC00"/>
      </a:hlink>
      <a:folHlink>
        <a:srgbClr val="D8D48C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633</Words>
  <Application>Microsoft Office PowerPoint</Application>
  <PresentationFormat>On-screen Show (4:3)</PresentationFormat>
  <Paragraphs>224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Times New Roman</vt:lpstr>
      <vt:lpstr>Wingdings</vt:lpstr>
      <vt:lpstr>Verdana</vt:lpstr>
      <vt:lpstr>Monotype Sorts</vt:lpstr>
      <vt:lpstr>Axis</vt:lpstr>
      <vt:lpstr>Microsoft Equation 3.0</vt:lpstr>
      <vt:lpstr>Good tasks, good questions, good teaching, good learning …. </vt:lpstr>
      <vt:lpstr>Decimals!</vt:lpstr>
      <vt:lpstr>Teaching context</vt:lpstr>
      <vt:lpstr>Taxicab distances</vt:lpstr>
      <vt:lpstr>Phrases we are not going to use</vt:lpstr>
      <vt:lpstr>Gradient exercise 1:</vt:lpstr>
      <vt:lpstr>Gradient exercise 2:</vt:lpstr>
      <vt:lpstr>Gradient exercise 3:</vt:lpstr>
      <vt:lpstr>What do you see?</vt:lpstr>
      <vt:lpstr>Use of controlled variation </vt:lpstr>
      <vt:lpstr>Controlling variation and using layout to show structure</vt:lpstr>
      <vt:lpstr> Giving choice; learners’ examples</vt:lpstr>
      <vt:lpstr>Answers worth comparing</vt:lpstr>
      <vt:lpstr>Sorting</vt:lpstr>
      <vt:lpstr>Sorting processes</vt:lpstr>
      <vt:lpstr>Sorting grids</vt:lpstr>
      <vt:lpstr>Sorting trees</vt:lpstr>
      <vt:lpstr>Comparing</vt:lpstr>
      <vt:lpstr>Ordering</vt:lpstr>
      <vt:lpstr> Put these in order of ……</vt:lpstr>
      <vt:lpstr>Arguing about …</vt:lpstr>
      <vt:lpstr>Characterising</vt:lpstr>
      <vt:lpstr>Needing harder methods</vt:lpstr>
      <vt:lpstr>Needing harder methods</vt:lpstr>
      <vt:lpstr>Using numbers as placeholders</vt:lpstr>
      <vt:lpstr>Varying order …</vt:lpstr>
      <vt:lpstr> Varying order ….</vt:lpstr>
      <vt:lpstr>… and another</vt:lpstr>
      <vt:lpstr>Purposeful textbook tasks</vt:lpstr>
      <vt:lpstr>Summary of key ideas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books</dc:title>
  <dc:creator>AW</dc:creator>
  <cp:lastModifiedBy>Anne Watson</cp:lastModifiedBy>
  <cp:revision>11</cp:revision>
  <dcterms:created xsi:type="dcterms:W3CDTF">2005-11-19T17:00:50Z</dcterms:created>
  <dcterms:modified xsi:type="dcterms:W3CDTF">2015-10-31T11:46:37Z</dcterms:modified>
</cp:coreProperties>
</file>