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73"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D6BA85A3-B17A-453B-A3AB-763BCB2CDBB3}" type="datetimeFigureOut">
              <a:rPr lang="en-GB" smtClean="0"/>
              <a:pPr/>
              <a:t>31/10/2015</a:t>
            </a:fld>
            <a:endParaRPr lang="en-GB"/>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5E8E329-943A-44AF-87F7-3A3D9823625E}" type="slidenum">
              <a:rPr lang="en-GB" smtClean="0"/>
              <a:pPr/>
              <a:t>‹#›</a:t>
            </a:fld>
            <a:endParaRPr lang="en-GB"/>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BA85A3-B17A-453B-A3AB-763BCB2CDBB3}" type="datetimeFigureOut">
              <a:rPr lang="en-GB" smtClean="0"/>
              <a:pPr/>
              <a:t>31/10/2015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5E8E329-943A-44AF-87F7-3A3D9823625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BA85A3-B17A-453B-A3AB-763BCB2CDBB3}" type="datetimeFigureOut">
              <a:rPr lang="en-GB" smtClean="0"/>
              <a:pPr/>
              <a:t>31/10/2015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5E8E329-943A-44AF-87F7-3A3D9823625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BA85A3-B17A-453B-A3AB-763BCB2CDBB3}" type="datetimeFigureOut">
              <a:rPr lang="en-GB" smtClean="0"/>
              <a:pPr/>
              <a:t>31/10/2015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5E8E329-943A-44AF-87F7-3A3D9823625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D6BA85A3-B17A-453B-A3AB-763BCB2CDBB3}" type="datetimeFigureOut">
              <a:rPr lang="en-GB" smtClean="0"/>
              <a:pPr/>
              <a:t>31/10/2015</a:t>
            </a:fld>
            <a:endParaRPr lang="en-GB"/>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5E8E329-943A-44AF-87F7-3A3D9823625E}" type="slidenum">
              <a:rPr lang="en-GB" smtClean="0"/>
              <a:pPr/>
              <a:t>‹#›</a:t>
            </a:fld>
            <a:endParaRPr lang="en-GB"/>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6BA85A3-B17A-453B-A3AB-763BCB2CDBB3}" type="datetimeFigureOut">
              <a:rPr lang="en-GB" smtClean="0"/>
              <a:pPr/>
              <a:t>31/10/2015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a:xfrm>
            <a:off x="8641080" y="6514568"/>
            <a:ext cx="464288" cy="274320"/>
          </a:xfrm>
        </p:spPr>
        <p:txBody>
          <a:bodyPr/>
          <a:lstStyle>
            <a:extLst/>
          </a:lstStyle>
          <a:p>
            <a:fld id="{A5E8E329-943A-44AF-87F7-3A3D9823625E}" type="slidenum">
              <a:rPr lang="en-GB" smtClean="0"/>
              <a:pPr/>
              <a:t>‹#›</a:t>
            </a:fld>
            <a:endParaRPr lang="en-GB"/>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6BA85A3-B17A-453B-A3AB-763BCB2CDBB3}" type="datetimeFigureOut">
              <a:rPr lang="en-GB" smtClean="0"/>
              <a:pPr/>
              <a:t>31/10/2015</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a:xfrm>
            <a:off x="8641080" y="6514568"/>
            <a:ext cx="464288" cy="274320"/>
          </a:xfrm>
        </p:spPr>
        <p:txBody>
          <a:bodyPr/>
          <a:lstStyle>
            <a:extLst/>
          </a:lstStyle>
          <a:p>
            <a:fld id="{A5E8E329-943A-44AF-87F7-3A3D9823625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6BA85A3-B17A-453B-A3AB-763BCB2CDBB3}" type="datetimeFigureOut">
              <a:rPr lang="en-GB" smtClean="0"/>
              <a:pPr/>
              <a:t>31/10/2015</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A5E8E329-943A-44AF-87F7-3A3D9823625E}" type="slidenum">
              <a:rPr lang="en-GB" smtClean="0"/>
              <a:pPr/>
              <a:t>‹#›</a:t>
            </a:fld>
            <a:endParaRPr lang="en-GB"/>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6BA85A3-B17A-453B-A3AB-763BCB2CDBB3}" type="datetimeFigureOut">
              <a:rPr lang="en-GB" smtClean="0"/>
              <a:pPr/>
              <a:t>31/10/2015</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A5E8E329-943A-44AF-87F7-3A3D9823625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D6BA85A3-B17A-453B-A3AB-763BCB2CDBB3}" type="datetimeFigureOut">
              <a:rPr lang="en-GB" smtClean="0"/>
              <a:pPr/>
              <a:t>31/10/2015</a:t>
            </a:fld>
            <a:endParaRPr lang="en-GB"/>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5E8E329-943A-44AF-87F7-3A3D9823625E}" type="slidenum">
              <a:rPr lang="en-GB" smtClean="0"/>
              <a:pPr/>
              <a:t>‹#›</a:t>
            </a:fld>
            <a:endParaRPr lang="en-GB"/>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D6BA85A3-B17A-453B-A3AB-763BCB2CDBB3}" type="datetimeFigureOut">
              <a:rPr lang="en-GB" smtClean="0"/>
              <a:pPr/>
              <a:t>31/10/2015</a:t>
            </a:fld>
            <a:endParaRPr lang="en-GB"/>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5E8E329-943A-44AF-87F7-3A3D9823625E}" type="slidenum">
              <a:rPr lang="en-GB" smtClean="0"/>
              <a:pPr/>
              <a:t>‹#›</a:t>
            </a:fld>
            <a:endParaRPr lang="en-GB"/>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GB"/>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6BA85A3-B17A-453B-A3AB-763BCB2CDBB3}" type="datetimeFigureOut">
              <a:rPr lang="en-GB" smtClean="0"/>
              <a:pPr/>
              <a:t>31/10/2015</a:t>
            </a:fld>
            <a:endParaRPr lang="en-GB"/>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A5E8E329-943A-44AF-87F7-3A3D9823625E}" type="slidenum">
              <a:rPr lang="en-GB" smtClean="0"/>
              <a:pPr/>
              <a:t>‹#›</a:t>
            </a:fld>
            <a:endParaRPr lang="en-GB"/>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Functions</a:t>
            </a:r>
            <a:endParaRPr lang="en-GB" dirty="0"/>
          </a:p>
        </p:txBody>
      </p:sp>
      <p:sp>
        <p:nvSpPr>
          <p:cNvPr id="3" name="Subtitle 2"/>
          <p:cNvSpPr>
            <a:spLocks noGrp="1"/>
          </p:cNvSpPr>
          <p:nvPr>
            <p:ph type="subTitle" idx="1"/>
          </p:nvPr>
        </p:nvSpPr>
        <p:spPr/>
        <p:txBody>
          <a:bodyPr>
            <a:normAutofit/>
          </a:bodyPr>
          <a:lstStyle/>
          <a:p>
            <a:r>
              <a:rPr lang="en-GB" dirty="0" smtClean="0"/>
              <a:t>BSRLM discussion</a:t>
            </a:r>
          </a:p>
          <a:p>
            <a:r>
              <a:rPr lang="en-GB" dirty="0" smtClean="0"/>
              <a:t>March 12</a:t>
            </a:r>
            <a:r>
              <a:rPr lang="en-GB" baseline="30000" dirty="0" smtClean="0"/>
              <a:t>th</a:t>
            </a:r>
            <a:r>
              <a:rPr lang="en-GB" dirty="0" smtClean="0"/>
              <a:t> 2011</a:t>
            </a:r>
          </a:p>
          <a:p>
            <a:r>
              <a:rPr lang="en-GB" dirty="0" smtClean="0"/>
              <a:t>Institute of Education</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Functions (in primary)</a:t>
            </a:r>
            <a:endParaRPr lang="en-GB" dirty="0"/>
          </a:p>
        </p:txBody>
      </p:sp>
      <p:sp>
        <p:nvSpPr>
          <p:cNvPr id="3" name="Content Placeholder 2"/>
          <p:cNvSpPr>
            <a:spLocks noGrp="1"/>
          </p:cNvSpPr>
          <p:nvPr>
            <p:ph idx="1"/>
          </p:nvPr>
        </p:nvSpPr>
        <p:spPr/>
        <p:txBody>
          <a:bodyPr/>
          <a:lstStyle/>
          <a:p>
            <a:r>
              <a:rPr lang="en-GB" dirty="0"/>
              <a:t>term-to-term rules for simple sequences</a:t>
            </a:r>
          </a:p>
          <a:p>
            <a:r>
              <a:rPr lang="en-GB" dirty="0"/>
              <a:t>one-to-one, many-to-one, and one-to-many mappings</a:t>
            </a:r>
          </a:p>
          <a:p>
            <a:r>
              <a:rPr lang="en-GB" dirty="0"/>
              <a:t>qualitative relations between variables in realistic phenomena</a:t>
            </a:r>
          </a:p>
          <a:p>
            <a:pPr>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40768"/>
            <a:ext cx="8229600" cy="1143000"/>
          </a:xfrm>
        </p:spPr>
        <p:txBody>
          <a:bodyPr>
            <a:normAutofit fontScale="90000"/>
          </a:bodyPr>
          <a:lstStyle/>
          <a:p>
            <a:r>
              <a:rPr lang="en-GB" dirty="0" smtClean="0"/>
              <a:t>Problems in learning about functions</a:t>
            </a:r>
            <a:endParaRPr lang="en-GB" dirty="0"/>
          </a:p>
        </p:txBody>
      </p:sp>
      <p:sp>
        <p:nvSpPr>
          <p:cNvPr id="3" name="Content Placeholder 2"/>
          <p:cNvSpPr>
            <a:spLocks noGrp="1"/>
          </p:cNvSpPr>
          <p:nvPr>
            <p:ph idx="1"/>
          </p:nvPr>
        </p:nvSpPr>
        <p:spPr/>
        <p:txBody>
          <a:bodyPr/>
          <a:lstStyle/>
          <a:p>
            <a:endParaRPr lang="en-GB" dirty="0" smtClean="0"/>
          </a:p>
          <a:p>
            <a:endParaRPr lang="en-GB" dirty="0" smtClean="0"/>
          </a:p>
          <a:p>
            <a:endParaRPr lang="en-GB" dirty="0" smtClean="0"/>
          </a:p>
          <a:p>
            <a:r>
              <a:rPr lang="en-GB" dirty="0" smtClean="0"/>
              <a:t>Discuss ...</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Sidetracked by notation</a:t>
            </a:r>
            <a:endParaRPr lang="en-GB" dirty="0"/>
          </a:p>
        </p:txBody>
      </p:sp>
      <p:sp>
        <p:nvSpPr>
          <p:cNvPr id="3" name="Content Placeholder 2"/>
          <p:cNvSpPr>
            <a:spLocks noGrp="1"/>
          </p:cNvSpPr>
          <p:nvPr>
            <p:ph idx="1"/>
          </p:nvPr>
        </p:nvSpPr>
        <p:spPr>
          <a:xfrm>
            <a:off x="1475656" y="1556792"/>
            <a:ext cx="8229600" cy="4525963"/>
          </a:xfrm>
        </p:spPr>
        <p:txBody>
          <a:bodyPr>
            <a:normAutofit lnSpcReduction="10000"/>
          </a:bodyPr>
          <a:lstStyle/>
          <a:p>
            <a:pPr lvl="0">
              <a:buNone/>
            </a:pPr>
            <a:r>
              <a:rPr lang="en-GB" dirty="0"/>
              <a:t>f as a </a:t>
            </a:r>
            <a:r>
              <a:rPr lang="en-GB" dirty="0" smtClean="0"/>
              <a:t>label </a:t>
            </a:r>
            <a:endParaRPr lang="en-GB" dirty="0"/>
          </a:p>
          <a:p>
            <a:pPr lvl="0">
              <a:buNone/>
            </a:pPr>
            <a:r>
              <a:rPr lang="en-GB" dirty="0"/>
              <a:t>f(y) and f(b) as different </a:t>
            </a:r>
            <a:r>
              <a:rPr lang="en-GB" dirty="0" smtClean="0"/>
              <a:t>functions </a:t>
            </a:r>
            <a:endParaRPr lang="en-GB" dirty="0"/>
          </a:p>
          <a:p>
            <a:pPr lvl="0">
              <a:buNone/>
            </a:pPr>
            <a:r>
              <a:rPr lang="en-GB" dirty="0"/>
              <a:t>f(x) as the formula for a </a:t>
            </a:r>
            <a:r>
              <a:rPr lang="en-GB" dirty="0" smtClean="0"/>
              <a:t>function </a:t>
            </a:r>
            <a:endParaRPr lang="en-GB" dirty="0"/>
          </a:p>
          <a:p>
            <a:pPr lvl="0">
              <a:buNone/>
            </a:pPr>
            <a:r>
              <a:rPr lang="en-GB" dirty="0"/>
              <a:t>f(3) means the function has value </a:t>
            </a:r>
            <a:r>
              <a:rPr lang="en-GB" dirty="0" smtClean="0"/>
              <a:t>3 </a:t>
            </a:r>
            <a:endParaRPr lang="en-GB" dirty="0"/>
          </a:p>
          <a:p>
            <a:pPr lvl="0">
              <a:buNone/>
            </a:pPr>
            <a:r>
              <a:rPr lang="en-GB" dirty="0"/>
              <a:t>f(</a:t>
            </a:r>
            <a:r>
              <a:rPr lang="en-GB" dirty="0" err="1"/>
              <a:t>x+y</a:t>
            </a:r>
            <a:r>
              <a:rPr lang="en-GB" dirty="0"/>
              <a:t>) = f(x) + f(y</a:t>
            </a:r>
            <a:r>
              <a:rPr lang="en-GB" dirty="0" smtClean="0"/>
              <a:t>) </a:t>
            </a:r>
            <a:endParaRPr lang="en-GB" dirty="0"/>
          </a:p>
          <a:p>
            <a:pPr lvl="0">
              <a:buNone/>
            </a:pPr>
            <a:r>
              <a:rPr lang="en-GB" dirty="0"/>
              <a:t>f(y) is the </a:t>
            </a:r>
            <a:r>
              <a:rPr lang="en-GB" dirty="0" smtClean="0"/>
              <a:t>ordinate </a:t>
            </a:r>
            <a:endParaRPr lang="en-GB" dirty="0"/>
          </a:p>
          <a:p>
            <a:pPr lvl="0">
              <a:buNone/>
            </a:pPr>
            <a:r>
              <a:rPr lang="en-GB" dirty="0"/>
              <a:t>f(x) = g(x) is an instruction to find an </a:t>
            </a:r>
            <a:r>
              <a:rPr lang="en-GB" dirty="0" smtClean="0"/>
              <a:t>unknown </a:t>
            </a:r>
            <a:endParaRPr lang="en-GB" dirty="0"/>
          </a:p>
          <a:p>
            <a:pPr lvl="0">
              <a:buNone/>
            </a:pPr>
            <a:r>
              <a:rPr lang="en-GB" dirty="0"/>
              <a:t>f(x) is a </a:t>
            </a:r>
            <a:r>
              <a:rPr lang="en-GB" dirty="0" smtClean="0"/>
              <a:t>graph</a:t>
            </a:r>
            <a:endParaRPr lang="en-GB" dirty="0"/>
          </a:p>
          <a:p>
            <a:pPr lvl="0">
              <a:buNone/>
            </a:pPr>
            <a:r>
              <a:rPr lang="en-GB" dirty="0"/>
              <a:t>f(x) means ‘f times x’</a:t>
            </a:r>
          </a:p>
          <a:p>
            <a:pPr>
              <a:buNone/>
            </a:pP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6"/>
            <a:ext cx="8229600" cy="1143000"/>
          </a:xfrm>
        </p:spPr>
        <p:txBody>
          <a:bodyPr>
            <a:normAutofit fontScale="90000"/>
          </a:bodyPr>
          <a:lstStyle/>
          <a:p>
            <a:r>
              <a:rPr lang="en-GB" dirty="0" err="1" smtClean="0">
                <a:latin typeface="Arial"/>
                <a:ea typeface="Times New Roman"/>
                <a:cs typeface="Times New Roman"/>
              </a:rPr>
              <a:t>Yerushalmy’s</a:t>
            </a:r>
            <a:r>
              <a:rPr lang="en-GB" dirty="0" smtClean="0">
                <a:latin typeface="Arial"/>
                <a:ea typeface="Arial"/>
                <a:cs typeface="Times New Roman"/>
              </a:rPr>
              <a:t> work (JRME year 8) students using graphing software </a:t>
            </a:r>
            <a:br>
              <a:rPr lang="en-GB" dirty="0" smtClean="0">
                <a:latin typeface="Arial"/>
                <a:ea typeface="Arial"/>
                <a:cs typeface="Times New Roman"/>
              </a:rPr>
            </a:br>
            <a:endParaRPr lang="en-GB" dirty="0"/>
          </a:p>
        </p:txBody>
      </p:sp>
      <p:sp>
        <p:nvSpPr>
          <p:cNvPr id="3" name="Content Placeholder 2"/>
          <p:cNvSpPr>
            <a:spLocks noGrp="1"/>
          </p:cNvSpPr>
          <p:nvPr>
            <p:ph idx="1"/>
          </p:nvPr>
        </p:nvSpPr>
        <p:spPr>
          <a:xfrm>
            <a:off x="395536" y="1772816"/>
            <a:ext cx="8229600" cy="4525963"/>
          </a:xfrm>
        </p:spPr>
        <p:txBody>
          <a:bodyPr>
            <a:normAutofit lnSpcReduction="10000"/>
          </a:bodyPr>
          <a:lstStyle/>
          <a:p>
            <a:pPr>
              <a:lnSpc>
                <a:spcPct val="115000"/>
              </a:lnSpc>
              <a:spcAft>
                <a:spcPts val="1000"/>
              </a:spcAft>
              <a:buNone/>
            </a:pPr>
            <a:r>
              <a:rPr lang="en-GB" dirty="0" smtClean="0">
                <a:latin typeface="Arial"/>
                <a:ea typeface="Arial"/>
                <a:cs typeface="Times New Roman"/>
              </a:rPr>
              <a:t>Car hire with a $100 cost per day and $5 cost per mile</a:t>
            </a:r>
          </a:p>
          <a:p>
            <a:pPr>
              <a:lnSpc>
                <a:spcPct val="115000"/>
              </a:lnSpc>
              <a:spcAft>
                <a:spcPts val="1000"/>
              </a:spcAft>
              <a:buNone/>
            </a:pPr>
            <a:r>
              <a:rPr lang="en-GB" dirty="0" smtClean="0">
                <a:latin typeface="Arial"/>
                <a:ea typeface="Arial"/>
                <a:cs typeface="Times New Roman"/>
              </a:rPr>
              <a:t>f(n)= n. 100 + x * 5</a:t>
            </a:r>
          </a:p>
          <a:p>
            <a:pPr>
              <a:lnSpc>
                <a:spcPct val="115000"/>
              </a:lnSpc>
              <a:spcAft>
                <a:spcPts val="1000"/>
              </a:spcAft>
              <a:buNone/>
            </a:pPr>
            <a:r>
              <a:rPr lang="en-GB" dirty="0" smtClean="0">
                <a:latin typeface="Arial"/>
                <a:ea typeface="Arial"/>
                <a:cs typeface="Times New Roman"/>
              </a:rPr>
              <a:t>f(n) +f(x) = n * 100 + x. 5</a:t>
            </a:r>
          </a:p>
          <a:p>
            <a:pPr>
              <a:lnSpc>
                <a:spcPct val="115000"/>
              </a:lnSpc>
              <a:spcAft>
                <a:spcPts val="1000"/>
              </a:spcAft>
              <a:buNone/>
            </a:pPr>
            <a:r>
              <a:rPr lang="en-GB" dirty="0" smtClean="0">
                <a:latin typeface="Arial"/>
                <a:ea typeface="Arial"/>
                <a:cs typeface="Times New Roman"/>
              </a:rPr>
              <a:t>f(n, b) = (n . 100) + (b. 5)</a:t>
            </a:r>
          </a:p>
          <a:p>
            <a:pPr>
              <a:lnSpc>
                <a:spcPct val="115000"/>
              </a:lnSpc>
              <a:spcAft>
                <a:spcPts val="1000"/>
              </a:spcAft>
              <a:buNone/>
            </a:pPr>
            <a:r>
              <a:rPr lang="en-GB" dirty="0" smtClean="0">
                <a:latin typeface="Arial"/>
                <a:ea typeface="Arial"/>
                <a:cs typeface="Times New Roman"/>
              </a:rPr>
              <a:t>(n .100) + (k.5) =f(n, k)</a:t>
            </a:r>
          </a:p>
          <a:p>
            <a:pPr>
              <a:lnSpc>
                <a:spcPct val="115000"/>
              </a:lnSpc>
              <a:spcAft>
                <a:spcPts val="1000"/>
              </a:spcAft>
              <a:buNone/>
            </a:pPr>
            <a:r>
              <a:rPr lang="en-GB" dirty="0" smtClean="0">
                <a:latin typeface="Arial"/>
                <a:ea typeface="Arial"/>
                <a:cs typeface="Times New Roman"/>
              </a:rPr>
              <a:t>f(d, k) = n(d) . 100 + n(k) * 5</a:t>
            </a: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48680"/>
            <a:ext cx="8496944" cy="1143000"/>
          </a:xfrm>
        </p:spPr>
        <p:txBody>
          <a:bodyPr>
            <a:normAutofit fontScale="90000"/>
          </a:bodyPr>
          <a:lstStyle/>
          <a:p>
            <a:r>
              <a:rPr lang="en-GB" dirty="0"/>
              <a:t>R</a:t>
            </a:r>
            <a:r>
              <a:rPr lang="en-GB" dirty="0" smtClean="0"/>
              <a:t>esearch findings re: equations (in relation to graphs and functions)</a:t>
            </a:r>
            <a:endParaRPr lang="en-GB" dirty="0"/>
          </a:p>
        </p:txBody>
      </p:sp>
      <p:sp>
        <p:nvSpPr>
          <p:cNvPr id="3" name="Content Placeholder 2"/>
          <p:cNvSpPr>
            <a:spLocks noGrp="1"/>
          </p:cNvSpPr>
          <p:nvPr>
            <p:ph idx="1"/>
          </p:nvPr>
        </p:nvSpPr>
        <p:spPr>
          <a:xfrm>
            <a:off x="395536" y="2332037"/>
            <a:ext cx="8229600" cy="4525963"/>
          </a:xfrm>
        </p:spPr>
        <p:txBody>
          <a:bodyPr/>
          <a:lstStyle/>
          <a:p>
            <a:pPr>
              <a:buNone/>
            </a:pPr>
            <a:r>
              <a:rPr lang="en-GB" dirty="0"/>
              <a:t>Methods which retain the notion of equality of expressions seem particularly powerful, and relate well to understanding the properties of functions.</a:t>
            </a:r>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Research re: graphing in relation to equations and graphs</a:t>
            </a:r>
            <a:endParaRPr lang="en-GB" dirty="0"/>
          </a:p>
        </p:txBody>
      </p:sp>
      <p:sp>
        <p:nvSpPr>
          <p:cNvPr id="3" name="Content Placeholder 2"/>
          <p:cNvSpPr>
            <a:spLocks noGrp="1"/>
          </p:cNvSpPr>
          <p:nvPr>
            <p:ph idx="1"/>
          </p:nvPr>
        </p:nvSpPr>
        <p:spPr/>
        <p:txBody>
          <a:bodyPr/>
          <a:lstStyle/>
          <a:p>
            <a:r>
              <a:rPr lang="en-GB" dirty="0" smtClean="0">
                <a:latin typeface="Arial"/>
                <a:ea typeface="Arial"/>
                <a:cs typeface="Times New Roman"/>
              </a:rPr>
              <a:t>Graphs and graphing both realistic and algebraic data:  problems of conceptual understanding rather than technical problems. </a:t>
            </a:r>
          </a:p>
          <a:p>
            <a:r>
              <a:rPr lang="en-GB" dirty="0" smtClean="0">
                <a:latin typeface="Arial"/>
                <a:ea typeface="Arial"/>
                <a:cs typeface="Times New Roman"/>
              </a:rPr>
              <a:t>Swan and colleagues: cognitive conflict</a:t>
            </a:r>
          </a:p>
          <a:p>
            <a:r>
              <a:rPr lang="en-GB" dirty="0" err="1" smtClean="0">
                <a:latin typeface="Arial"/>
                <a:ea typeface="Arial"/>
                <a:cs typeface="Times New Roman"/>
              </a:rPr>
              <a:t>Ainley</a:t>
            </a:r>
            <a:r>
              <a:rPr lang="en-GB" dirty="0" smtClean="0">
                <a:latin typeface="Arial"/>
                <a:ea typeface="Arial"/>
                <a:cs typeface="Times New Roman"/>
              </a:rPr>
              <a:t>, Pratt and colleagues: purpose, utility, meaning.</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Research re: functions in relation to equations and graphs</a:t>
            </a:r>
            <a:endParaRPr lang="en-GB" dirty="0"/>
          </a:p>
        </p:txBody>
      </p:sp>
      <p:sp>
        <p:nvSpPr>
          <p:cNvPr id="3" name="Content Placeholder 2"/>
          <p:cNvSpPr>
            <a:spLocks noGrp="1"/>
          </p:cNvSpPr>
          <p:nvPr>
            <p:ph idx="1"/>
          </p:nvPr>
        </p:nvSpPr>
        <p:spPr>
          <a:xfrm>
            <a:off x="457200" y="1600200"/>
            <a:ext cx="8229600" cy="4925144"/>
          </a:xfrm>
        </p:spPr>
        <p:txBody>
          <a:bodyPr>
            <a:normAutofit/>
          </a:bodyPr>
          <a:lstStyle/>
          <a:p>
            <a:pPr>
              <a:buNone/>
            </a:pPr>
            <a:r>
              <a:rPr lang="en-GB" dirty="0"/>
              <a:t>Understanding, both in pure mathematics and as tools for modelling, takes many years to develop. </a:t>
            </a:r>
          </a:p>
          <a:p>
            <a:pPr lvl="1"/>
            <a:r>
              <a:rPr lang="en-GB" dirty="0"/>
              <a:t>continuous and discrete;</a:t>
            </a:r>
          </a:p>
          <a:p>
            <a:pPr lvl="1"/>
            <a:r>
              <a:rPr lang="en-GB" dirty="0"/>
              <a:t>with and without time in the x-axis;</a:t>
            </a:r>
          </a:p>
          <a:p>
            <a:pPr lvl="1"/>
            <a:r>
              <a:rPr lang="en-GB" dirty="0"/>
              <a:t>smooth and non-smooth</a:t>
            </a:r>
          </a:p>
          <a:p>
            <a:pPr lvl="1"/>
            <a:r>
              <a:rPr lang="en-GB" dirty="0"/>
              <a:t>calculable and non-calculable</a:t>
            </a:r>
          </a:p>
          <a:p>
            <a:pPr lvl="1"/>
            <a:r>
              <a:rPr lang="en-GB" dirty="0"/>
              <a:t>do/do not depict the underlying relations in obvious ways</a:t>
            </a:r>
          </a:p>
          <a:p>
            <a:pPr>
              <a:buNone/>
            </a:pP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Consistent </a:t>
            </a:r>
            <a:r>
              <a:rPr lang="en-GB" dirty="0"/>
              <a:t>use of multiple representation software over time can, with appropriate tasks and pedagogy, enable students to understand the concepts and properties associated with functions, and be able to use functions to model real and algebraic data.</a:t>
            </a:r>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cap="none" dirty="0">
              <a:latin typeface="+mn-lt"/>
            </a:endParaRPr>
          </a:p>
        </p:txBody>
      </p:sp>
      <p:sp>
        <p:nvSpPr>
          <p:cNvPr id="5" name="Text Placeholder 4"/>
          <p:cNvSpPr>
            <a:spLocks noGrp="1"/>
          </p:cNvSpPr>
          <p:nvPr>
            <p:ph type="body" idx="1"/>
          </p:nvPr>
        </p:nvSpPr>
        <p:spPr/>
        <p:txBody>
          <a:bodyPr>
            <a:normAutofit/>
          </a:bodyPr>
          <a:lstStyle/>
          <a:p>
            <a:r>
              <a:rPr lang="en-GB" sz="3600" dirty="0">
                <a:latin typeface="Arial" pitchFamily="34" charset="0"/>
                <a:cs typeface="Arial" pitchFamily="34" charset="0"/>
              </a:rPr>
              <a:t>a</a:t>
            </a:r>
            <a:r>
              <a:rPr lang="en-GB" sz="3600" dirty="0" smtClean="0">
                <a:latin typeface="Arial" pitchFamily="34" charset="0"/>
                <a:cs typeface="Arial" pitchFamily="34" charset="0"/>
              </a:rPr>
              <a:t>nne.watson@education.ox.ac.uk</a:t>
            </a:r>
            <a:endParaRPr lang="en-GB"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16832"/>
            <a:ext cx="8229600" cy="1143000"/>
          </a:xfrm>
        </p:spPr>
        <p:txBody>
          <a:bodyPr>
            <a:normAutofit fontScale="90000"/>
          </a:bodyPr>
          <a:lstStyle/>
          <a:p>
            <a:r>
              <a:rPr lang="en-GB" dirty="0" smtClean="0"/>
              <a:t>Why equations, graphs and functions</a:t>
            </a:r>
            <a:endParaRPr lang="en-GB" dirty="0"/>
          </a:p>
        </p:txBody>
      </p:sp>
      <p:sp>
        <p:nvSpPr>
          <p:cNvPr id="3" name="Content Placeholder 2"/>
          <p:cNvSpPr>
            <a:spLocks noGrp="1"/>
          </p:cNvSpPr>
          <p:nvPr>
            <p:ph idx="1"/>
          </p:nvPr>
        </p:nvSpPr>
        <p:spPr/>
        <p:txBody>
          <a:bodyPr/>
          <a:lstStyle/>
          <a:p>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pic>
        <p:nvPicPr>
          <p:cNvPr id="1025" name="Picture 1" descr="http://www.splung.com/units/images/exponential.gif"/>
          <p:cNvPicPr>
            <a:picLocks noChangeAspect="1" noChangeArrowheads="1"/>
          </p:cNvPicPr>
          <p:nvPr/>
        </p:nvPicPr>
        <p:blipFill>
          <a:blip r:embed="rId2" cstate="print"/>
          <a:srcRect/>
          <a:stretch>
            <a:fillRect/>
          </a:stretch>
        </p:blipFill>
        <p:spPr bwMode="auto">
          <a:xfrm>
            <a:off x="1000100" y="1071546"/>
            <a:ext cx="6576233" cy="5643578"/>
          </a:xfrm>
          <a:prstGeom prst="rect">
            <a:avLst/>
          </a:prstGeom>
          <a:noFill/>
        </p:spPr>
      </p:pic>
      <p:sp>
        <p:nvSpPr>
          <p:cNvPr id="4" name="TextBox 3"/>
          <p:cNvSpPr txBox="1"/>
          <p:nvPr/>
        </p:nvSpPr>
        <p:spPr>
          <a:xfrm>
            <a:off x="642910" y="357166"/>
            <a:ext cx="7715304" cy="523220"/>
          </a:xfrm>
          <a:prstGeom prst="rect">
            <a:avLst/>
          </a:prstGeom>
          <a:noFill/>
        </p:spPr>
        <p:txBody>
          <a:bodyPr wrap="square" rtlCol="0">
            <a:spAutoFit/>
          </a:bodyPr>
          <a:lstStyle/>
          <a:p>
            <a:r>
              <a:rPr lang="en-GB" sz="2800" dirty="0" smtClean="0"/>
              <a:t>What’s the same and what’s different?</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Equations</a:t>
            </a:r>
            <a:endParaRPr lang="en-GB" dirty="0"/>
          </a:p>
        </p:txBody>
      </p:sp>
      <p:sp>
        <p:nvSpPr>
          <p:cNvPr id="3" name="Content Placeholder 2"/>
          <p:cNvSpPr>
            <a:spLocks noGrp="1"/>
          </p:cNvSpPr>
          <p:nvPr>
            <p:ph idx="1"/>
          </p:nvPr>
        </p:nvSpPr>
        <p:spPr>
          <a:xfrm>
            <a:off x="2483768" y="1628800"/>
            <a:ext cx="8229600" cy="4525963"/>
          </a:xfrm>
        </p:spPr>
        <p:txBody>
          <a:bodyPr/>
          <a:lstStyle/>
          <a:p>
            <a:pPr>
              <a:buNone/>
            </a:pPr>
            <a:r>
              <a:rPr lang="en-GB" dirty="0" smtClean="0"/>
              <a:t>A=1/2bh </a:t>
            </a:r>
            <a:endParaRPr lang="en-GB" dirty="0"/>
          </a:p>
          <a:p>
            <a:pPr>
              <a:buNone/>
            </a:pPr>
            <a:r>
              <a:rPr lang="en-GB" dirty="0"/>
              <a:t>v</a:t>
            </a:r>
            <a:r>
              <a:rPr lang="en-GB" baseline="30000" dirty="0"/>
              <a:t>2</a:t>
            </a:r>
            <a:r>
              <a:rPr lang="en-GB" dirty="0"/>
              <a:t>- u</a:t>
            </a:r>
            <a:r>
              <a:rPr lang="en-GB" baseline="30000" dirty="0"/>
              <a:t>2</a:t>
            </a:r>
            <a:r>
              <a:rPr lang="en-GB" dirty="0"/>
              <a:t> = 2as </a:t>
            </a:r>
          </a:p>
          <a:p>
            <a:pPr>
              <a:buNone/>
            </a:pPr>
            <a:r>
              <a:rPr lang="en-GB" dirty="0"/>
              <a:t>y = 2x+5 </a:t>
            </a:r>
          </a:p>
          <a:p>
            <a:pPr>
              <a:buNone/>
            </a:pPr>
            <a:r>
              <a:rPr lang="en-GB" dirty="0" smtClean="0"/>
              <a:t>3x - 5=9 - 2x </a:t>
            </a:r>
            <a:endParaRPr lang="en-GB" dirty="0"/>
          </a:p>
          <a:p>
            <a:pPr>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Nature of graphs</a:t>
            </a:r>
            <a:endParaRPr lang="en-GB" dirty="0"/>
          </a:p>
        </p:txBody>
      </p:sp>
      <p:sp>
        <p:nvSpPr>
          <p:cNvPr id="3" name="Content Placeholder 2"/>
          <p:cNvSpPr>
            <a:spLocks noGrp="1"/>
          </p:cNvSpPr>
          <p:nvPr>
            <p:ph idx="1"/>
          </p:nvPr>
        </p:nvSpPr>
        <p:spPr>
          <a:xfrm>
            <a:off x="2483768" y="1700808"/>
            <a:ext cx="8229600" cy="4525963"/>
          </a:xfrm>
        </p:spPr>
        <p:txBody>
          <a:bodyPr/>
          <a:lstStyle/>
          <a:p>
            <a:pPr>
              <a:buNone/>
            </a:pPr>
            <a:r>
              <a:rPr lang="en-GB" dirty="0" smtClean="0"/>
              <a:t>One variable</a:t>
            </a:r>
          </a:p>
          <a:p>
            <a:pPr>
              <a:buNone/>
            </a:pPr>
            <a:r>
              <a:rPr lang="en-GB" dirty="0" smtClean="0"/>
              <a:t>Two variables</a:t>
            </a:r>
          </a:p>
          <a:p>
            <a:pPr>
              <a:buNone/>
            </a:pPr>
            <a:r>
              <a:rPr lang="en-GB" dirty="0" smtClean="0"/>
              <a:t>More variables</a:t>
            </a:r>
          </a:p>
          <a:p>
            <a:pPr>
              <a:buNone/>
            </a:pPr>
            <a:r>
              <a:rPr lang="en-GB" dirty="0" smtClean="0"/>
              <a:t>Interval data</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dirty="0" smtClean="0"/>
              <a:t>Nature of functions</a:t>
            </a:r>
            <a:endParaRPr lang="en-GB" dirty="0"/>
          </a:p>
        </p:txBody>
      </p:sp>
      <p:sp>
        <p:nvSpPr>
          <p:cNvPr id="3" name="Content Placeholder 2"/>
          <p:cNvSpPr>
            <a:spLocks noGrp="1"/>
          </p:cNvSpPr>
          <p:nvPr>
            <p:ph idx="1"/>
          </p:nvPr>
        </p:nvSpPr>
        <p:spPr>
          <a:xfrm>
            <a:off x="457200" y="980728"/>
            <a:ext cx="8229600" cy="5877272"/>
          </a:xfrm>
        </p:spPr>
        <p:txBody>
          <a:bodyPr>
            <a:normAutofit fontScale="70000" lnSpcReduction="20000"/>
          </a:bodyPr>
          <a:lstStyle/>
          <a:p>
            <a:pPr lvl="0">
              <a:lnSpc>
                <a:spcPct val="115000"/>
              </a:lnSpc>
              <a:buFont typeface="Symbol"/>
              <a:buChar char=""/>
            </a:pPr>
            <a:r>
              <a:rPr lang="en-GB" dirty="0" smtClean="0">
                <a:latin typeface="Arial"/>
                <a:ea typeface="Arial"/>
                <a:cs typeface="Arial"/>
              </a:rPr>
              <a:t>One-to-one or one-to-many mappings between sets</a:t>
            </a:r>
            <a:endParaRPr lang="en-GB" dirty="0" smtClean="0">
              <a:latin typeface="Arial"/>
              <a:ea typeface="Arial"/>
              <a:cs typeface="Times New Roman"/>
            </a:endParaRPr>
          </a:p>
          <a:p>
            <a:pPr lvl="0">
              <a:lnSpc>
                <a:spcPct val="115000"/>
              </a:lnSpc>
              <a:buFont typeface="Symbol"/>
              <a:buChar char=""/>
            </a:pPr>
            <a:r>
              <a:rPr lang="en-GB" dirty="0" smtClean="0">
                <a:latin typeface="Arial"/>
                <a:ea typeface="Arial"/>
                <a:cs typeface="Arial"/>
              </a:rPr>
              <a:t>Input/output machines with algebraic workings</a:t>
            </a:r>
            <a:endParaRPr lang="en-GB" dirty="0" smtClean="0">
              <a:latin typeface="Arial"/>
              <a:ea typeface="Arial"/>
              <a:cs typeface="Times New Roman"/>
            </a:endParaRPr>
          </a:p>
          <a:p>
            <a:pPr lvl="0">
              <a:lnSpc>
                <a:spcPct val="115000"/>
              </a:lnSpc>
              <a:buFont typeface="Symbol"/>
              <a:buChar char=""/>
            </a:pPr>
            <a:r>
              <a:rPr lang="en-GB" dirty="0" smtClean="0">
                <a:latin typeface="Arial"/>
                <a:ea typeface="Arial"/>
                <a:cs typeface="Arial"/>
              </a:rPr>
              <a:t>Input/output ‘black boxes’ such as trigonometric or exponential functions</a:t>
            </a:r>
            <a:endParaRPr lang="en-GB" dirty="0" smtClean="0">
              <a:latin typeface="Arial"/>
              <a:ea typeface="Arial"/>
              <a:cs typeface="Times New Roman"/>
            </a:endParaRPr>
          </a:p>
          <a:p>
            <a:pPr lvl="0">
              <a:lnSpc>
                <a:spcPct val="115000"/>
              </a:lnSpc>
              <a:buFont typeface="Symbol"/>
              <a:buChar char=""/>
            </a:pPr>
            <a:r>
              <a:rPr lang="en-GB" dirty="0" smtClean="0">
                <a:latin typeface="Arial"/>
                <a:ea typeface="Arial"/>
                <a:cs typeface="Arial"/>
              </a:rPr>
              <a:t>Expressions to calculate y-values from given x-values</a:t>
            </a:r>
            <a:endParaRPr lang="en-GB" dirty="0" smtClean="0">
              <a:latin typeface="Arial"/>
              <a:ea typeface="Arial"/>
              <a:cs typeface="Times New Roman"/>
            </a:endParaRPr>
          </a:p>
          <a:p>
            <a:pPr lvl="0">
              <a:lnSpc>
                <a:spcPct val="115000"/>
              </a:lnSpc>
              <a:buFont typeface="Symbol"/>
              <a:buChar char=""/>
            </a:pPr>
            <a:r>
              <a:rPr lang="en-GB" dirty="0" smtClean="0">
                <a:latin typeface="Arial"/>
                <a:ea typeface="Arial"/>
                <a:cs typeface="Arial"/>
              </a:rPr>
              <a:t>Relations between particular x-values and y-values</a:t>
            </a:r>
            <a:endParaRPr lang="en-GB" dirty="0" smtClean="0">
              <a:latin typeface="Arial"/>
              <a:ea typeface="Arial"/>
              <a:cs typeface="Times New Roman"/>
            </a:endParaRPr>
          </a:p>
          <a:p>
            <a:pPr lvl="0">
              <a:lnSpc>
                <a:spcPct val="115000"/>
              </a:lnSpc>
              <a:buFont typeface="Symbol"/>
              <a:buChar char=""/>
            </a:pPr>
            <a:r>
              <a:rPr lang="en-GB" dirty="0" smtClean="0">
                <a:latin typeface="Arial"/>
                <a:ea typeface="Arial"/>
                <a:cs typeface="Arial"/>
              </a:rPr>
              <a:t>Relations between a domain of x-values and a range of y-values</a:t>
            </a:r>
            <a:endParaRPr lang="en-GB" dirty="0" smtClean="0">
              <a:latin typeface="Arial"/>
              <a:ea typeface="Arial"/>
              <a:cs typeface="Times New Roman"/>
            </a:endParaRPr>
          </a:p>
          <a:p>
            <a:pPr lvl="0">
              <a:lnSpc>
                <a:spcPct val="115000"/>
              </a:lnSpc>
              <a:buFont typeface="Symbol"/>
              <a:buChar char=""/>
            </a:pPr>
            <a:r>
              <a:rPr lang="en-GB" dirty="0" smtClean="0">
                <a:latin typeface="Arial"/>
                <a:ea typeface="Arial"/>
                <a:cs typeface="Arial"/>
              </a:rPr>
              <a:t>Representations of relations between variables in ‘realistic’ situations</a:t>
            </a:r>
            <a:endParaRPr lang="en-GB" dirty="0" smtClean="0">
              <a:latin typeface="Arial"/>
              <a:ea typeface="Arial"/>
              <a:cs typeface="Times New Roman"/>
            </a:endParaRPr>
          </a:p>
          <a:p>
            <a:pPr lvl="0">
              <a:lnSpc>
                <a:spcPct val="115000"/>
              </a:lnSpc>
              <a:buFont typeface="Symbol"/>
              <a:buChar char=""/>
            </a:pPr>
            <a:r>
              <a:rPr lang="en-GB" dirty="0" smtClean="0">
                <a:latin typeface="Arial"/>
                <a:ea typeface="Arial"/>
                <a:cs typeface="Arial"/>
              </a:rPr>
              <a:t>Graphical objects which depict particular values</a:t>
            </a:r>
            <a:endParaRPr lang="en-GB" dirty="0" smtClean="0">
              <a:latin typeface="Arial"/>
              <a:ea typeface="Arial"/>
              <a:cs typeface="Times New Roman"/>
            </a:endParaRPr>
          </a:p>
          <a:p>
            <a:pPr lvl="0">
              <a:lnSpc>
                <a:spcPct val="115000"/>
              </a:lnSpc>
              <a:buFont typeface="Symbol"/>
              <a:buChar char=""/>
            </a:pPr>
            <a:r>
              <a:rPr lang="en-GB" dirty="0" smtClean="0">
                <a:latin typeface="Arial"/>
                <a:ea typeface="Arial"/>
                <a:cs typeface="Arial"/>
              </a:rPr>
              <a:t>Graphical objects which have particular characteristics</a:t>
            </a:r>
            <a:endParaRPr lang="en-GB" dirty="0" smtClean="0">
              <a:latin typeface="Arial"/>
              <a:ea typeface="Arial"/>
              <a:cs typeface="Times New Roman"/>
            </a:endParaRPr>
          </a:p>
          <a:p>
            <a:pPr lvl="0">
              <a:lnSpc>
                <a:spcPct val="115000"/>
              </a:lnSpc>
              <a:buFont typeface="Symbol"/>
              <a:buChar char=""/>
            </a:pPr>
            <a:r>
              <a:rPr lang="en-GB" dirty="0" smtClean="0">
                <a:latin typeface="Arial"/>
                <a:ea typeface="Arial"/>
                <a:cs typeface="Arial"/>
              </a:rPr>
              <a:t>Graphical objects which can be transformed by scaling, translating and so on</a:t>
            </a:r>
            <a:endParaRPr lang="en-GB" dirty="0" smtClean="0">
              <a:latin typeface="Arial"/>
              <a:ea typeface="Arial"/>
              <a:cs typeface="Times New Roman"/>
            </a:endParaRPr>
          </a:p>
          <a:p>
            <a:pPr lvl="0">
              <a:lnSpc>
                <a:spcPct val="115000"/>
              </a:lnSpc>
              <a:spcAft>
                <a:spcPts val="1000"/>
              </a:spcAft>
              <a:buFont typeface="Symbol"/>
              <a:buChar char=""/>
            </a:pPr>
            <a:r>
              <a:rPr lang="en-GB" dirty="0" smtClean="0">
                <a:latin typeface="Arial"/>
                <a:ea typeface="Arial"/>
                <a:cs typeface="Arial"/>
              </a:rPr>
              <a:t>Structures of variables defined by parameters and relations </a:t>
            </a:r>
            <a:endParaRPr lang="en-GB" dirty="0" smtClean="0">
              <a:latin typeface="Arial"/>
              <a:ea typeface="Arial"/>
              <a:cs typeface="Times New Roman"/>
            </a:endParaRP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060848"/>
            <a:ext cx="8229600" cy="1143000"/>
          </a:xfrm>
        </p:spPr>
        <p:txBody>
          <a:bodyPr>
            <a:normAutofit fontScale="90000"/>
          </a:bodyPr>
          <a:lstStyle/>
          <a:p>
            <a:r>
              <a:rPr lang="en-GB" dirty="0" smtClean="0"/>
              <a:t>What is met in primary school?</a:t>
            </a:r>
            <a:endParaRPr lang="en-GB" dirty="0"/>
          </a:p>
        </p:txBody>
      </p:sp>
      <p:sp>
        <p:nvSpPr>
          <p:cNvPr id="3" name="Content Placeholder 2"/>
          <p:cNvSpPr>
            <a:spLocks noGrp="1"/>
          </p:cNvSpPr>
          <p:nvPr>
            <p:ph idx="1"/>
          </p:nvPr>
        </p:nvSpPr>
        <p:spPr/>
        <p:txBody>
          <a:bodyPr/>
          <a:lstStyle/>
          <a:p>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Equations (in primary)</a:t>
            </a:r>
            <a:endParaRPr lang="en-GB" dirty="0"/>
          </a:p>
        </p:txBody>
      </p:sp>
      <p:sp>
        <p:nvSpPr>
          <p:cNvPr id="3" name="Content Placeholder 2"/>
          <p:cNvSpPr>
            <a:spLocks noGrp="1"/>
          </p:cNvSpPr>
          <p:nvPr>
            <p:ph idx="1"/>
          </p:nvPr>
        </p:nvSpPr>
        <p:spPr/>
        <p:txBody>
          <a:bodyPr/>
          <a:lstStyle/>
          <a:p>
            <a:pPr>
              <a:lnSpc>
                <a:spcPct val="115000"/>
              </a:lnSpc>
              <a:spcAft>
                <a:spcPts val="1000"/>
              </a:spcAft>
            </a:pPr>
            <a:r>
              <a:rPr lang="en-GB" dirty="0" smtClean="0">
                <a:latin typeface="Arial"/>
                <a:ea typeface="Arial"/>
                <a:cs typeface="Times New Roman"/>
              </a:rPr>
              <a:t>unknown numbers in number sentences </a:t>
            </a:r>
          </a:p>
          <a:p>
            <a:pPr>
              <a:lnSpc>
                <a:spcPct val="115000"/>
              </a:lnSpc>
              <a:spcAft>
                <a:spcPts val="1000"/>
              </a:spcAft>
            </a:pPr>
            <a:r>
              <a:rPr lang="en-GB" dirty="0" smtClean="0">
                <a:latin typeface="Arial"/>
                <a:ea typeface="Arial"/>
                <a:cs typeface="Times New Roman"/>
              </a:rPr>
              <a:t>situations like x + y = 6, or x – y = 4</a:t>
            </a:r>
          </a:p>
          <a:p>
            <a:pPr>
              <a:lnSpc>
                <a:spcPct val="115000"/>
              </a:lnSpc>
              <a:spcAft>
                <a:spcPts val="1000"/>
              </a:spcAft>
            </a:pPr>
            <a:r>
              <a:rPr lang="en-GB" dirty="0" smtClean="0">
                <a:latin typeface="Arial"/>
                <a:ea typeface="Arial"/>
                <a:cs typeface="Times New Roman"/>
              </a:rPr>
              <a:t>use of formulae: areas of simple shapes; conversions of units.</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Graphs (in primary)</a:t>
            </a:r>
            <a:endParaRPr lang="en-GB" dirty="0"/>
          </a:p>
        </p:txBody>
      </p:sp>
      <p:sp>
        <p:nvSpPr>
          <p:cNvPr id="3" name="Content Placeholder 2"/>
          <p:cNvSpPr>
            <a:spLocks noGrp="1"/>
          </p:cNvSpPr>
          <p:nvPr>
            <p:ph idx="1"/>
          </p:nvPr>
        </p:nvSpPr>
        <p:spPr>
          <a:xfrm>
            <a:off x="457200" y="1340768"/>
            <a:ext cx="8229600" cy="5184576"/>
          </a:xfrm>
        </p:spPr>
        <p:txBody>
          <a:bodyPr>
            <a:normAutofit/>
          </a:bodyPr>
          <a:lstStyle/>
          <a:p>
            <a:r>
              <a:rPr lang="en-GB" dirty="0"/>
              <a:t>pictorial representations </a:t>
            </a:r>
          </a:p>
          <a:p>
            <a:r>
              <a:rPr lang="en-GB" dirty="0"/>
              <a:t>bar charts</a:t>
            </a:r>
          </a:p>
          <a:p>
            <a:r>
              <a:rPr lang="en-GB" dirty="0"/>
              <a:t>trend lines</a:t>
            </a:r>
          </a:p>
          <a:p>
            <a:r>
              <a:rPr lang="en-GB" dirty="0"/>
              <a:t>experimental data against time</a:t>
            </a:r>
          </a:p>
          <a:p>
            <a:r>
              <a:rPr lang="en-GB" dirty="0"/>
              <a:t>discussed in terms of steepness, higher/lower distinctions, and zeroes</a:t>
            </a:r>
          </a:p>
          <a:p>
            <a:r>
              <a:rPr lang="en-GB" dirty="0"/>
              <a:t>scaling the vertical axis</a:t>
            </a:r>
          </a:p>
          <a:p>
            <a:r>
              <a:rPr lang="en-GB" dirty="0" smtClean="0"/>
              <a:t>scaling </a:t>
            </a:r>
            <a:r>
              <a:rPr lang="en-GB" dirty="0"/>
              <a:t>the horizontal axis. </a:t>
            </a:r>
          </a:p>
          <a:p>
            <a:pPr>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31</TotalTime>
  <Words>589</Words>
  <Application>Microsoft Office PowerPoint</Application>
  <PresentationFormat>On-screen Show (4:3)</PresentationFormat>
  <Paragraphs>82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Foundry</vt:lpstr>
      <vt:lpstr>Functions</vt:lpstr>
      <vt:lpstr>Why equations, graphs and functions</vt:lpstr>
      <vt:lpstr>Slide 3</vt:lpstr>
      <vt:lpstr>Equations</vt:lpstr>
      <vt:lpstr>Nature of graphs</vt:lpstr>
      <vt:lpstr>Nature of functions</vt:lpstr>
      <vt:lpstr>What is met in primary school?</vt:lpstr>
      <vt:lpstr>Equations (in primary)</vt:lpstr>
      <vt:lpstr>Graphs (in primary)</vt:lpstr>
      <vt:lpstr>Functions (in primary)</vt:lpstr>
      <vt:lpstr>Problems in learning about functions</vt:lpstr>
      <vt:lpstr>Sidetracked by notation</vt:lpstr>
      <vt:lpstr>Yerushalmy’s work (JRME year 8) students using graphing software  </vt:lpstr>
      <vt:lpstr>Research findings re: equations (in relation to graphs and functions)</vt:lpstr>
      <vt:lpstr>Research re: graphing in relation to equations and graphs</vt:lpstr>
      <vt:lpstr>Research re: functions in relation to equations and graphs</vt:lpstr>
      <vt:lpstr>Slide 17</vt:lpstr>
      <vt:lpstr>Slide 18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Functions</dc:title>
  <dc:creator>Anne Watson</dc:creator>
  <cp:lastModifiedBy>Anne Watson</cp:lastModifiedBy>
  <cp:revision>5</cp:revision>
  <dcterms:created xsi:type="dcterms:W3CDTF">2011-02-21T14:41:12Z</dcterms:created>
  <dcterms:modified xsi:type="dcterms:W3CDTF">2015-10-31T08:58:16Z</dcterms:modified>
</cp:coreProperties>
</file>