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sldIdLst>
    <p:sldId id="256" r:id="rId2"/>
    <p:sldId id="257" r:id="rId3"/>
    <p:sldId id="300" r:id="rId4"/>
    <p:sldId id="301" r:id="rId5"/>
    <p:sldId id="304" r:id="rId6"/>
    <p:sldId id="305" r:id="rId7"/>
    <p:sldId id="303" r:id="rId8"/>
    <p:sldId id="294" r:id="rId9"/>
    <p:sldId id="287" r:id="rId10"/>
    <p:sldId id="302" r:id="rId11"/>
    <p:sldId id="290" r:id="rId12"/>
    <p:sldId id="275" r:id="rId13"/>
    <p:sldId id="281" r:id="rId14"/>
    <p:sldId id="258" r:id="rId15"/>
    <p:sldId id="298" r:id="rId16"/>
    <p:sldId id="295" r:id="rId17"/>
    <p:sldId id="292" r:id="rId18"/>
    <p:sldId id="268" r:id="rId19"/>
    <p:sldId id="260" r:id="rId20"/>
    <p:sldId id="271" r:id="rId21"/>
    <p:sldId id="265" r:id="rId22"/>
    <p:sldId id="261" r:id="rId23"/>
    <p:sldId id="263" r:id="rId24"/>
    <p:sldId id="264" r:id="rId25"/>
    <p:sldId id="266" r:id="rId26"/>
    <p:sldId id="269" r:id="rId27"/>
    <p:sldId id="293" r:id="rId28"/>
    <p:sldId id="273" r:id="rId29"/>
    <p:sldId id="280" r:id="rId30"/>
    <p:sldId id="282" r:id="rId31"/>
    <p:sldId id="283" r:id="rId32"/>
    <p:sldId id="284" r:id="rId33"/>
    <p:sldId id="267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8EA"/>
    <a:srgbClr val="FFF5C4"/>
    <a:srgbClr val="0432FF"/>
    <a:srgbClr val="AB7942"/>
    <a:srgbClr val="855F33"/>
    <a:srgbClr val="FFF8E9"/>
    <a:srgbClr val="FFF9E8"/>
    <a:srgbClr val="FCF3A7"/>
    <a:srgbClr val="FFF1BF"/>
    <a:srgbClr val="FFE2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853"/>
    <p:restoredTop sz="95753"/>
  </p:normalViewPr>
  <p:slideViewPr>
    <p:cSldViewPr snapToGrid="0" snapToObjects="1">
      <p:cViewPr varScale="1">
        <p:scale>
          <a:sx n="71" d="100"/>
          <a:sy n="71" d="100"/>
        </p:scale>
        <p:origin x="184" y="1264"/>
      </p:cViewPr>
      <p:guideLst/>
    </p:cSldViewPr>
  </p:slideViewPr>
  <p:outlineViewPr>
    <p:cViewPr>
      <p:scale>
        <a:sx n="33" d="100"/>
        <a:sy n="33" d="100"/>
      </p:scale>
      <p:origin x="0" y="-592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2D836D-B0CF-D94A-86DB-32DAECE4C346}" type="datetimeFigureOut">
              <a:rPr lang="en-GB" smtClean="0"/>
              <a:t>15/07/2023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638976-516C-4447-B9E0-F21B8CB8D0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136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38976-516C-4447-B9E0-F21B8CB8D0E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617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latinLnBrk="0" hangingPunct="1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Chordal Triangle</a:t>
            </a:r>
            <a:endParaRPr lang="en-GB" sz="1200" dirty="0">
              <a:effectLst/>
            </a:endParaRPr>
          </a:p>
          <a:p>
            <a:pPr rtl="0" eaLnBrk="1" latinLnBrk="0" hangingPunct="1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Mu-Chords Triangle</a:t>
            </a:r>
            <a:endParaRPr lang="en-GB" dirty="0">
              <a:effectLst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38976-516C-4447-B9E0-F21B8CB8D0E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0355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7/15/23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7/15/23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7/15/23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53020"/>
          </a:xfrm>
        </p:spPr>
        <p:txBody>
          <a:bodyPr anchor="t">
            <a:normAutofit/>
          </a:bodyPr>
          <a:lstStyle>
            <a:lvl1pPr>
              <a:defRPr sz="2400" b="1" i="0">
                <a:solidFill>
                  <a:schemeClr val="accent2">
                    <a:lumMod val="50000"/>
                  </a:schemeClr>
                </a:solidFill>
                <a:latin typeface="Chalkboard" charset="0"/>
                <a:ea typeface="Chalkboard" charset="0"/>
                <a:cs typeface="Chalkboar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263" y="1094874"/>
            <a:ext cx="8181474" cy="4138862"/>
          </a:xfrm>
        </p:spPr>
        <p:txBody>
          <a:bodyPr anchor="t"/>
          <a:lstStyle>
            <a:lvl1pPr>
              <a:defRPr sz="200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defRPr>
            </a:lvl1pPr>
            <a:lvl2pPr>
              <a:defRPr sz="1800" b="0" i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defRPr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C801D1-C753-974E-9255-D3541935511B}"/>
              </a:ext>
            </a:extLst>
          </p:cNvPr>
          <p:cNvSpPr txBox="1"/>
          <p:nvPr userDrawn="1"/>
        </p:nvSpPr>
        <p:spPr>
          <a:xfrm>
            <a:off x="0" y="6472989"/>
            <a:ext cx="481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40927A3A-0FD8-D74B-AA61-F37621BF3B52}" type="slidenum">
              <a:rPr lang="en-GB" sz="1400" smtClean="0">
                <a:latin typeface="Chalkboard" charset="0"/>
                <a:ea typeface="Chalkboard" charset="0"/>
                <a:cs typeface="Chalkboard" charset="0"/>
              </a:rPr>
              <a:t>‹#›</a:t>
            </a:fld>
            <a:endParaRPr lang="en-GB" sz="1400" dirty="0" err="1">
              <a:latin typeface="Chalkboard" charset="0"/>
              <a:ea typeface="Chalkboard" charset="0"/>
              <a:cs typeface="Chalkboard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7/15/23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7/15/23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7/15/23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7/15/23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7/15/23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7/15/23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7/15/23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AB99F-9CA2-7248-966B-FD562C13B124}" type="datetimeFigureOut">
              <a:rPr lang="en-US" smtClean="0"/>
              <a:t>7/15/23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2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ov"/><Relationship Id="rId1" Type="http://schemas.microsoft.com/office/2007/relationships/media" Target="../media/media7.mov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ov"/><Relationship Id="rId7" Type="http://schemas.openxmlformats.org/officeDocument/2006/relationships/image" Target="../media/image5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ov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4.mov"/><Relationship Id="rId7" Type="http://schemas.openxmlformats.org/officeDocument/2006/relationships/image" Target="../media/image8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o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96937" y="2633398"/>
            <a:ext cx="7772400" cy="165084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  <a:t>Flipping ICT:</a:t>
            </a:r>
            <a:b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</a:br>
            <a: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  <a:t>Being of One Accord</a:t>
            </a: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1154137" y="5089064"/>
            <a:ext cx="6858000" cy="1274665"/>
          </a:xfrm>
        </p:spPr>
        <p:txBody>
          <a:bodyPr/>
          <a:lstStyle/>
          <a:p>
            <a:r>
              <a:rPr lang="en-US" dirty="0"/>
              <a:t>John Mason</a:t>
            </a:r>
            <a:br>
              <a:rPr lang="en-US" dirty="0"/>
            </a:br>
            <a:r>
              <a:rPr lang="en-US" dirty="0"/>
              <a:t>Swansea</a:t>
            </a:r>
            <a:br>
              <a:rPr lang="en-US" dirty="0"/>
            </a:br>
            <a:r>
              <a:rPr lang="en-US" dirty="0"/>
              <a:t>July</a:t>
            </a:r>
            <a:br>
              <a:rPr lang="en-US" dirty="0"/>
            </a:br>
            <a:r>
              <a:rPr lang="en-US" dirty="0"/>
              <a:t>2023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21170" y="1606062"/>
            <a:ext cx="1383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017" y="0"/>
            <a:ext cx="2895600" cy="1600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ABA385-2951-9849-9C05-02F78E631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052" y="182890"/>
            <a:ext cx="1152054" cy="11564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FE39D3-D3A7-EE46-8D06-BC60453F1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3197" y="169189"/>
            <a:ext cx="1165703" cy="11701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CEE6C5-9655-5E4E-82C6-7DB4A4B8BB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88" y="163910"/>
            <a:ext cx="2184891" cy="150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5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EF4F6-0D2C-151F-0757-69B1B7C28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Pedagogic Comments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180DB-4599-A467-A1D7-8571340B6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Object of Learning/Reminding</a:t>
            </a:r>
            <a:br>
              <a:rPr lang="en-GB" dirty="0"/>
            </a:br>
            <a:r>
              <a:rPr lang="en-GB" dirty="0"/>
              <a:t>	: variation in polynomials through a given number of points</a:t>
            </a:r>
            <a:br>
              <a:rPr lang="en-GB" dirty="0"/>
            </a:br>
            <a:r>
              <a:rPr lang="en-GB" dirty="0"/>
              <a:t>	which produces a variety of shapes;</a:t>
            </a:r>
          </a:p>
          <a:p>
            <a:r>
              <a:rPr lang="en-GB" dirty="0"/>
              <a:t>Possible Directions of Development: </a:t>
            </a:r>
          </a:p>
          <a:p>
            <a:pPr lvl="1"/>
            <a:r>
              <a:rPr lang="en-GB" dirty="0"/>
              <a:t>Lagrange polynomials</a:t>
            </a:r>
          </a:p>
          <a:p>
            <a:pPr lvl="1"/>
            <a:r>
              <a:rPr lang="en-GB" dirty="0"/>
              <a:t>Use of Lagrange Polynomials to illustrate different phenomena</a:t>
            </a:r>
          </a:p>
          <a:p>
            <a:pPr lvl="1"/>
            <a:r>
              <a:rPr lang="en-GB" dirty="0"/>
              <a:t>Reflections on possible actions to apply to a phenomenon</a:t>
            </a:r>
          </a:p>
        </p:txBody>
      </p:sp>
    </p:spTree>
    <p:extLst>
      <p:ext uri="{BB962C8B-B14F-4D97-AF65-F5344CB8AC3E}">
        <p14:creationId xmlns:p14="http://schemas.microsoft.com/office/powerpoint/2010/main" val="283067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28BEC-FD77-3E6E-ACBD-B5FCB8C0C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Some Attributes of a Centrally Driven Chordal Triangle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D9F55-8239-7D8B-B5D8-96195F073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094874"/>
            <a:ext cx="8181474" cy="645436"/>
          </a:xfrm>
        </p:spPr>
        <p:txBody>
          <a:bodyPr/>
          <a:lstStyle/>
          <a:p>
            <a:r>
              <a:rPr lang="en-GB" dirty="0"/>
              <a:t>Say What You See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720D2F-059F-1690-EEEE-1DF587642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514" y="1635569"/>
            <a:ext cx="5319047" cy="50067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DBBA60-1617-055A-6FFA-6B2DDB2EC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514" y="1635568"/>
            <a:ext cx="5319048" cy="50067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9C95B3-FB48-DC6E-343D-2C9BDF34D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514" y="1635569"/>
            <a:ext cx="5319048" cy="50067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6F3850-D9B8-E8B9-FD22-048ED1F48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8514" y="1635567"/>
            <a:ext cx="5319048" cy="50067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F0BB0C-3237-1B4A-8566-1AE10CBCD8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8514" y="1635567"/>
            <a:ext cx="5319048" cy="500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3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9D919-E3FF-198C-A573-9F26247F9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Working on What You Saw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B6BD1-6DD8-5D6A-7C9F-E37E480E3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Say (to yourself) What You Saw</a:t>
            </a:r>
          </a:p>
          <a:p>
            <a:r>
              <a:rPr lang="en-GB" dirty="0"/>
              <a:t>Say (to a neighbour) What You Saw</a:t>
            </a:r>
          </a:p>
          <a:p>
            <a:r>
              <a:rPr lang="en-GB" dirty="0"/>
              <a:t>Sense of variability</a:t>
            </a:r>
          </a:p>
          <a:p>
            <a:pPr lvl="1"/>
            <a:r>
              <a:rPr lang="en-GB" dirty="0"/>
              <a:t>Accessible example space</a:t>
            </a:r>
          </a:p>
          <a:p>
            <a:pPr lvl="1"/>
            <a:r>
              <a:rPr lang="en-GB" dirty="0"/>
              <a:t>Domain of generality</a:t>
            </a:r>
          </a:p>
        </p:txBody>
      </p:sp>
    </p:spTree>
    <p:extLst>
      <p:ext uri="{BB962C8B-B14F-4D97-AF65-F5344CB8AC3E}">
        <p14:creationId xmlns:p14="http://schemas.microsoft.com/office/powerpoint/2010/main" val="3572829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E031A-C800-19EB-8929-06A090179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Conjectures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90C8-9FAB-36A5-A368-E22D8C557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876" y="818146"/>
            <a:ext cx="8560742" cy="5855609"/>
          </a:xfrm>
        </p:spPr>
        <p:txBody>
          <a:bodyPr/>
          <a:lstStyle/>
          <a:p>
            <a:r>
              <a:rPr lang="en-GB" dirty="0"/>
              <a:t>There are several types of learner activity which contribute to learning mathematics</a:t>
            </a:r>
          </a:p>
          <a:p>
            <a:r>
              <a:rPr lang="en-GB" dirty="0"/>
              <a:t>They are based around encountering mathematical phenomena:</a:t>
            </a:r>
          </a:p>
          <a:p>
            <a:pPr lvl="1"/>
            <a:r>
              <a:rPr lang="en-GB" dirty="0"/>
              <a:t>Imagining; pictures, animations, </a:t>
            </a:r>
          </a:p>
          <a:p>
            <a:pPr lvl="1"/>
            <a:r>
              <a:rPr lang="en-GB" dirty="0"/>
              <a:t>Following Exposition &amp; Worked Examples;</a:t>
            </a:r>
          </a:p>
          <a:p>
            <a:pPr lvl="1"/>
            <a:r>
              <a:rPr lang="en-GB" dirty="0"/>
              <a:t>Sets of exercises; Situations to explore</a:t>
            </a:r>
          </a:p>
          <a:p>
            <a:pPr lvl="1"/>
            <a:r>
              <a:rPr lang="en-GB" dirty="0"/>
              <a:t>Experiencing ways of working on these</a:t>
            </a:r>
          </a:p>
          <a:p>
            <a:pPr lvl="1"/>
            <a:r>
              <a:rPr lang="en-GB" dirty="0"/>
              <a:t>Constructing their own variations and extensions</a:t>
            </a:r>
          </a:p>
          <a:p>
            <a:pPr lvl="1"/>
            <a:r>
              <a:rPr lang="en-GB" dirty="0"/>
              <a:t>Being examined: appreciation &amp; comprehension</a:t>
            </a:r>
          </a:p>
          <a:p>
            <a:r>
              <a:rPr lang="en-GB" dirty="0"/>
              <a:t>There are a range of modes of interaction between teacher, learner and mathematics</a:t>
            </a:r>
          </a:p>
          <a:p>
            <a:pPr lvl="1"/>
            <a:r>
              <a:rPr lang="en-GB" dirty="0"/>
              <a:t>expounding, explaining, exploring, examining, exercising, expressing,</a:t>
            </a:r>
          </a:p>
          <a:p>
            <a:r>
              <a:rPr lang="en-GB" dirty="0"/>
              <a:t>Some of these traditionally take place in classrooms, </a:t>
            </a:r>
            <a:br>
              <a:rPr lang="en-GB" dirty="0"/>
            </a:br>
            <a:r>
              <a:rPr lang="en-GB" dirty="0"/>
              <a:t>but they could take place elsewhere</a:t>
            </a:r>
            <a:br>
              <a:rPr lang="en-GB" dirty="0"/>
            </a:br>
            <a:r>
              <a:rPr lang="en-GB" dirty="0"/>
              <a:t>(backed up by my 40 years experience </a:t>
            </a:r>
            <a:br>
              <a:rPr lang="en-GB" dirty="0"/>
            </a:br>
            <a:r>
              <a:rPr lang="en-GB" dirty="0"/>
              <a:t>at the Open University)</a:t>
            </a:r>
          </a:p>
          <a:p>
            <a:r>
              <a:rPr lang="en-GB" dirty="0"/>
              <a:t>In each case, what is at stake is what </a:t>
            </a:r>
            <a:br>
              <a:rPr lang="en-GB" dirty="0"/>
            </a:br>
            <a:r>
              <a:rPr lang="en-GB" dirty="0"/>
              <a:t>learners are attending to, </a:t>
            </a:r>
            <a:br>
              <a:rPr lang="en-GB" dirty="0"/>
            </a:br>
            <a:r>
              <a:rPr lang="en-GB" dirty="0"/>
              <a:t>and how they are attending to it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1AB5566-DF53-8FAD-DC01-0DE26470019B}"/>
              </a:ext>
            </a:extLst>
          </p:cNvPr>
          <p:cNvSpPr/>
          <p:nvPr/>
        </p:nvSpPr>
        <p:spPr>
          <a:xfrm>
            <a:off x="5482495" y="4764869"/>
            <a:ext cx="3032855" cy="106272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Effective ‘Flipping’</a:t>
            </a:r>
            <a:br>
              <a:rPr lang="en-GB" sz="2000" dirty="0">
                <a:solidFill>
                  <a:srgbClr val="FFFF00"/>
                </a:solidFill>
              </a:rPr>
            </a:br>
            <a:r>
              <a:rPr lang="en-GB" sz="2000" dirty="0">
                <a:solidFill>
                  <a:srgbClr val="FFFF00"/>
                </a:solidFill>
              </a:rPr>
              <a:t>means deploying these modes efficiently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462032F-4F6C-658C-67CC-202CBB7F9150}"/>
              </a:ext>
            </a:extLst>
          </p:cNvPr>
          <p:cNvSpPr/>
          <p:nvPr/>
        </p:nvSpPr>
        <p:spPr>
          <a:xfrm>
            <a:off x="5738597" y="5768937"/>
            <a:ext cx="3032855" cy="90481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Migration of </a:t>
            </a:r>
            <a:br>
              <a:rPr lang="en-GB" sz="2000" dirty="0">
                <a:solidFill>
                  <a:srgbClr val="FFFF00"/>
                </a:solidFill>
              </a:rPr>
            </a:br>
            <a:r>
              <a:rPr lang="en-GB" sz="2000" dirty="0">
                <a:solidFill>
                  <a:srgbClr val="FFFF00"/>
                </a:solidFill>
              </a:rPr>
              <a:t>Ways of Working</a:t>
            </a:r>
            <a:br>
              <a:rPr lang="en-GB" sz="2000" dirty="0">
                <a:solidFill>
                  <a:srgbClr val="FFFF00"/>
                </a:solidFill>
              </a:rPr>
            </a:br>
            <a:r>
              <a:rPr lang="en-GB" sz="2000" dirty="0">
                <a:solidFill>
                  <a:srgbClr val="FFFF00"/>
                </a:solidFill>
              </a:rPr>
              <a:t> to increase effectiveness</a:t>
            </a:r>
          </a:p>
        </p:txBody>
      </p:sp>
    </p:spTree>
    <p:extLst>
      <p:ext uri="{BB962C8B-B14F-4D97-AF65-F5344CB8AC3E}">
        <p14:creationId xmlns:p14="http://schemas.microsoft.com/office/powerpoint/2010/main" val="97612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AD5C7-D46B-12C2-7737-BBE533A3E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Attention Conjectures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BCE83-0A10-2C88-DE29-EB7DE9B93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094873"/>
            <a:ext cx="8181474" cy="2111313"/>
          </a:xfrm>
        </p:spPr>
        <p:txBody>
          <a:bodyPr/>
          <a:lstStyle/>
          <a:p>
            <a:r>
              <a:rPr lang="en-GB" dirty="0"/>
              <a:t>If people are not attending to the same thing(s),</a:t>
            </a:r>
            <a:br>
              <a:rPr lang="en-GB" dirty="0"/>
            </a:br>
            <a:r>
              <a:rPr lang="en-GB" dirty="0"/>
              <a:t>then communication is likely to be disrupted and at best partial</a:t>
            </a:r>
          </a:p>
          <a:p>
            <a:r>
              <a:rPr lang="en-GB" dirty="0"/>
              <a:t>If people are attending to the same things, but in different ways,</a:t>
            </a:r>
            <a:br>
              <a:rPr lang="en-GB" dirty="0"/>
            </a:br>
            <a:r>
              <a:rPr lang="en-GB" dirty="0"/>
              <a:t>then again, communication is likely to be disrupted and at best partial</a:t>
            </a:r>
          </a:p>
          <a:p>
            <a:r>
              <a:rPr lang="en-GB" sz="1800" kern="1200" dirty="0">
                <a:solidFill>
                  <a:srgbClr val="0432FF"/>
                </a:solidFill>
                <a:effectLst/>
                <a:latin typeface="Chalkboard" panose="03050602040202020205" pitchFamily="66" charset="77"/>
                <a:ea typeface="Chalkboard" panose="03050602040202020205" pitchFamily="66" charset="77"/>
                <a:cs typeface="Chalkboard" panose="03050602040202020205" pitchFamily="66" charset="77"/>
              </a:rPr>
              <a:t>Each act of teaching is an intervention in the attention of learners</a:t>
            </a:r>
            <a:endParaRPr lang="en-GB" sz="1800" dirty="0">
              <a:effectLst/>
            </a:endParaRPr>
          </a:p>
          <a:p>
            <a:pPr marL="0" indent="0">
              <a:buNone/>
            </a:pPr>
            <a:endParaRPr lang="en-GB" dirty="0">
              <a:effectLst/>
            </a:endParaRPr>
          </a:p>
          <a:p>
            <a:endParaRPr lang="en-GB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0F52527-3590-FF61-3D80-BDF97F5FD82D}"/>
              </a:ext>
            </a:extLst>
          </p:cNvPr>
          <p:cNvSpPr/>
          <p:nvPr/>
        </p:nvSpPr>
        <p:spPr>
          <a:xfrm>
            <a:off x="628649" y="3103418"/>
            <a:ext cx="3198297" cy="8728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Hence the importance of </a:t>
            </a:r>
            <a:br>
              <a:rPr lang="en-GB" sz="2000" dirty="0">
                <a:solidFill>
                  <a:srgbClr val="FFFF00"/>
                </a:solidFill>
              </a:rPr>
            </a:br>
            <a:r>
              <a:rPr lang="en-GB" sz="2000" dirty="0">
                <a:solidFill>
                  <a:srgbClr val="FFFF00"/>
                </a:solidFill>
              </a:rPr>
              <a:t>Being of one Accord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720D4D5-71C2-CD6D-6DE4-EBFA7EF283B2}"/>
              </a:ext>
            </a:extLst>
          </p:cNvPr>
          <p:cNvSpPr/>
          <p:nvPr/>
        </p:nvSpPr>
        <p:spPr>
          <a:xfrm>
            <a:off x="902760" y="3912769"/>
            <a:ext cx="4639058" cy="19334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My intention is to</a:t>
            </a:r>
            <a:br>
              <a:rPr lang="en-GB" sz="2000" dirty="0">
                <a:solidFill>
                  <a:srgbClr val="0432FF"/>
                </a:solidFill>
              </a:rPr>
            </a:br>
            <a:r>
              <a:rPr lang="en-GB" sz="2000" dirty="0">
                <a:solidFill>
                  <a:srgbClr val="0432FF"/>
                </a:solidFill>
              </a:rPr>
              <a:t> illustrate some of these conjectures </a:t>
            </a:r>
            <a:br>
              <a:rPr lang="en-GB" sz="2000" dirty="0">
                <a:solidFill>
                  <a:srgbClr val="0432FF"/>
                </a:solidFill>
              </a:rPr>
            </a:br>
            <a:r>
              <a:rPr lang="en-GB" sz="2000" dirty="0">
                <a:solidFill>
                  <a:srgbClr val="0432FF"/>
                </a:solidFill>
              </a:rPr>
              <a:t>through inviting you to engage </a:t>
            </a:r>
            <a:br>
              <a:rPr lang="en-GB" sz="2000" dirty="0">
                <a:solidFill>
                  <a:srgbClr val="0432FF"/>
                </a:solidFill>
              </a:rPr>
            </a:br>
            <a:r>
              <a:rPr lang="en-GB" sz="2000" dirty="0">
                <a:solidFill>
                  <a:srgbClr val="0432FF"/>
                </a:solidFill>
              </a:rPr>
              <a:t>with some mathematical thinking</a:t>
            </a:r>
            <a:br>
              <a:rPr lang="en-GB" sz="2000" dirty="0">
                <a:solidFill>
                  <a:srgbClr val="0432FF"/>
                </a:solidFill>
              </a:rPr>
            </a:br>
            <a:r>
              <a:rPr lang="en-GB" sz="2000" dirty="0">
                <a:solidFill>
                  <a:srgbClr val="0432FF"/>
                </a:solidFill>
              </a:rPr>
              <a:t>(Chords of Graphs of Functions)</a:t>
            </a:r>
            <a:br>
              <a:rPr lang="en-GB" sz="2000" dirty="0">
                <a:solidFill>
                  <a:srgbClr val="0432FF"/>
                </a:solidFill>
              </a:rPr>
            </a:br>
            <a:r>
              <a:rPr lang="en-GB" sz="2000" dirty="0">
                <a:solidFill>
                  <a:srgbClr val="0432FF"/>
                </a:solidFill>
              </a:rPr>
              <a:t>in some of these different modes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06B193E-3E65-5E25-4139-72C8A8894828}"/>
              </a:ext>
            </a:extLst>
          </p:cNvPr>
          <p:cNvSpPr/>
          <p:nvPr/>
        </p:nvSpPr>
        <p:spPr>
          <a:xfrm>
            <a:off x="5088023" y="4576667"/>
            <a:ext cx="3574714" cy="19334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Everything said today, especially by me,</a:t>
            </a:r>
            <a:br>
              <a:rPr lang="en-GB" sz="2000" dirty="0">
                <a:solidFill>
                  <a:schemeClr val="tx1"/>
                </a:solidFill>
              </a:rPr>
            </a:br>
            <a:r>
              <a:rPr lang="en-GB" sz="2000" dirty="0">
                <a:solidFill>
                  <a:schemeClr val="tx1"/>
                </a:solidFill>
              </a:rPr>
              <a:t>is to be taken as </a:t>
            </a:r>
            <a:br>
              <a:rPr lang="en-GB" sz="2000" dirty="0">
                <a:solidFill>
                  <a:schemeClr val="tx1"/>
                </a:solidFill>
              </a:rPr>
            </a:br>
            <a:r>
              <a:rPr lang="en-GB" sz="2000" dirty="0">
                <a:solidFill>
                  <a:schemeClr val="tx1"/>
                </a:solidFill>
              </a:rPr>
              <a:t>a </a:t>
            </a:r>
            <a:r>
              <a:rPr lang="en-GB" sz="2000" dirty="0">
                <a:solidFill>
                  <a:srgbClr val="0432FF"/>
                </a:solidFill>
              </a:rPr>
              <a:t>CONJECTURE</a:t>
            </a:r>
            <a:r>
              <a:rPr lang="en-GB" sz="2000" dirty="0">
                <a:solidFill>
                  <a:schemeClr val="tx1"/>
                </a:solidFill>
              </a:rPr>
              <a:t> to be tested </a:t>
            </a:r>
            <a:br>
              <a:rPr lang="en-GB" sz="2000" dirty="0">
                <a:solidFill>
                  <a:schemeClr val="tx1"/>
                </a:solidFill>
              </a:rPr>
            </a:br>
            <a:r>
              <a:rPr lang="en-GB" sz="2000" dirty="0">
                <a:solidFill>
                  <a:schemeClr val="tx1"/>
                </a:solidFill>
              </a:rPr>
              <a:t>in your past, present </a:t>
            </a:r>
            <a:br>
              <a:rPr lang="en-GB" sz="2000" dirty="0">
                <a:solidFill>
                  <a:schemeClr val="tx1"/>
                </a:solidFill>
              </a:rPr>
            </a:br>
            <a:r>
              <a:rPr lang="en-GB" sz="2000" dirty="0">
                <a:solidFill>
                  <a:schemeClr val="tx1"/>
                </a:solidFill>
              </a:rPr>
              <a:t>and future experience</a:t>
            </a:r>
          </a:p>
        </p:txBody>
      </p:sp>
    </p:spTree>
    <p:extLst>
      <p:ext uri="{BB962C8B-B14F-4D97-AF65-F5344CB8AC3E}">
        <p14:creationId xmlns:p14="http://schemas.microsoft.com/office/powerpoint/2010/main" val="185949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428F7DC-4EAF-DBCF-6B36-D64CB002B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671" y="792326"/>
            <a:ext cx="5739061" cy="60656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5D407B7-617D-9FAF-07C4-A3942BBD6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927" y="773164"/>
            <a:ext cx="5757191" cy="60848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750BE4-B77B-C624-942A-B8AA20EAC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Rational Polynomials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3DD63-9595-ACD4-E818-DF4B6883F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2" y="1094874"/>
            <a:ext cx="3129041" cy="1774450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Predict everything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you can of the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rational polynomial arising from the </a:t>
            </a:r>
            <a:br>
              <a:rPr lang="en-GB" dirty="0"/>
            </a:br>
            <a:r>
              <a:rPr lang="en-GB" dirty="0"/>
              <a:t>blue numerator </a:t>
            </a:r>
            <a:r>
              <a:rPr lang="en-GB" dirty="0">
                <a:solidFill>
                  <a:schemeClr val="tx1"/>
                </a:solidFill>
              </a:rPr>
              <a:t>and</a:t>
            </a:r>
            <a:r>
              <a:rPr lang="en-GB" dirty="0"/>
              <a:t> </a:t>
            </a:r>
            <a:r>
              <a:rPr lang="en-GB" dirty="0">
                <a:solidFill>
                  <a:srgbClr val="FF0000"/>
                </a:solidFill>
              </a:rPr>
              <a:t>red denominator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7F01D17-17D7-E3B1-86A4-6971CF339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299" y="792326"/>
            <a:ext cx="5739061" cy="60656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68C9C6-9F44-AFE5-4BB8-7D6A4B40F1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3857" y="839616"/>
            <a:ext cx="5712447" cy="60375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CC1CDF2-B151-10DA-061F-A87329E118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8429" y="801798"/>
            <a:ext cx="5703006" cy="6027567"/>
          </a:xfrm>
          <a:prstGeom prst="rect">
            <a:avLst/>
          </a:prstGeom>
        </p:spPr>
      </p:pic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F24DDC0-5F44-9CAD-9D9D-D434D1FD7264}"/>
              </a:ext>
            </a:extLst>
          </p:cNvPr>
          <p:cNvSpPr/>
          <p:nvPr/>
        </p:nvSpPr>
        <p:spPr>
          <a:xfrm>
            <a:off x="241776" y="3182537"/>
            <a:ext cx="2383972" cy="67585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Pedagogic Modes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BCC7E6B-E575-392C-9DEA-F2A7DEC52A6A}"/>
              </a:ext>
            </a:extLst>
          </p:cNvPr>
          <p:cNvSpPr/>
          <p:nvPr/>
        </p:nvSpPr>
        <p:spPr>
          <a:xfrm>
            <a:off x="481262" y="3766594"/>
            <a:ext cx="2383972" cy="12409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Individual work</a:t>
            </a:r>
          </a:p>
          <a:p>
            <a:pPr algn="ctr"/>
            <a:r>
              <a:rPr lang="en-GB" sz="2000" dirty="0">
                <a:solidFill>
                  <a:srgbClr val="0432FF"/>
                </a:solidFill>
              </a:rPr>
              <a:t>Collective work</a:t>
            </a:r>
          </a:p>
          <a:p>
            <a:pPr algn="ctr"/>
            <a:r>
              <a:rPr lang="en-GB" sz="2000" dirty="0">
                <a:solidFill>
                  <a:srgbClr val="0432FF"/>
                </a:solidFill>
              </a:rPr>
              <a:t>Tutor led work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5699A80-20CA-0A8C-DF38-122071574D23}"/>
              </a:ext>
            </a:extLst>
          </p:cNvPr>
          <p:cNvSpPr/>
          <p:nvPr/>
        </p:nvSpPr>
        <p:spPr>
          <a:xfrm>
            <a:off x="628649" y="4922149"/>
            <a:ext cx="2712663" cy="12409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Single diagram</a:t>
            </a:r>
          </a:p>
          <a:p>
            <a:pPr algn="ctr"/>
            <a:r>
              <a:rPr lang="en-GB" sz="2000" dirty="0">
                <a:solidFill>
                  <a:srgbClr val="0432FF"/>
                </a:solidFill>
              </a:rPr>
              <a:t>Sequence of diagrams</a:t>
            </a:r>
          </a:p>
          <a:p>
            <a:pPr algn="ctr"/>
            <a:r>
              <a:rPr lang="en-GB" sz="2000" dirty="0">
                <a:solidFill>
                  <a:srgbClr val="0432FF"/>
                </a:solidFill>
              </a:rPr>
              <a:t>Applet</a:t>
            </a:r>
          </a:p>
        </p:txBody>
      </p:sp>
    </p:spTree>
    <p:extLst>
      <p:ext uri="{BB962C8B-B14F-4D97-AF65-F5344CB8AC3E}">
        <p14:creationId xmlns:p14="http://schemas.microsoft.com/office/powerpoint/2010/main" val="239112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5" grpId="0" animBg="1"/>
      <p:bldP spid="24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44C64-9FB3-0207-0508-1F5C2CE2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Exercise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EBFFF4-0FB2-9FFD-C651-29EEEC288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24" y="949426"/>
            <a:ext cx="5482654" cy="3932289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2F8A290-FF4A-9701-9F80-FDD28618D5B4}"/>
              </a:ext>
            </a:extLst>
          </p:cNvPr>
          <p:cNvSpPr/>
          <p:nvPr/>
        </p:nvSpPr>
        <p:spPr>
          <a:xfrm>
            <a:off x="5486401" y="1651431"/>
            <a:ext cx="2462980" cy="612447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What is happening?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3E434A2-5BED-2AB0-7D4C-DB13C793BA20}"/>
              </a:ext>
            </a:extLst>
          </p:cNvPr>
          <p:cNvSpPr/>
          <p:nvPr/>
        </p:nvSpPr>
        <p:spPr>
          <a:xfrm>
            <a:off x="5666659" y="2170520"/>
            <a:ext cx="2462980" cy="612447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What is achieved?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4F606CF-86D2-BBC9-F1DA-808FAB2B1F8C}"/>
              </a:ext>
            </a:extLst>
          </p:cNvPr>
          <p:cNvSpPr/>
          <p:nvPr/>
        </p:nvSpPr>
        <p:spPr>
          <a:xfrm>
            <a:off x="5846917" y="2689609"/>
            <a:ext cx="2462980" cy="739391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What generality is being illustrated?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FF726C0-CEF6-D7E2-D883-EC8A23E3DFA4}"/>
              </a:ext>
            </a:extLst>
          </p:cNvPr>
          <p:cNvSpPr/>
          <p:nvPr/>
        </p:nvSpPr>
        <p:spPr>
          <a:xfrm>
            <a:off x="5666659" y="4182481"/>
            <a:ext cx="1928760" cy="73939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Working on </a:t>
            </a:r>
            <a:br>
              <a:rPr lang="en-GB" sz="2000" dirty="0">
                <a:solidFill>
                  <a:srgbClr val="FFFF00"/>
                </a:solidFill>
              </a:rPr>
            </a:br>
            <a:r>
              <a:rPr lang="en-GB" sz="2000" dirty="0">
                <a:solidFill>
                  <a:srgbClr val="FFFF00"/>
                </a:solidFill>
              </a:rPr>
              <a:t>an exercise</a:t>
            </a:r>
          </a:p>
        </p:txBody>
      </p:sp>
    </p:spTree>
    <p:extLst>
      <p:ext uri="{BB962C8B-B14F-4D97-AF65-F5344CB8AC3E}">
        <p14:creationId xmlns:p14="http://schemas.microsoft.com/office/powerpoint/2010/main" val="304241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7A4E7-2F70-226B-053A-B3C954A61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Student Actions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3DA825-45D2-B9CA-5E9A-48156C17B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436278" y="2072740"/>
            <a:ext cx="1055835" cy="1093543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A5971E02-D0F3-51A6-1DD2-EF351A78635E}"/>
              </a:ext>
            </a:extLst>
          </p:cNvPr>
          <p:cNvSpPr/>
          <p:nvPr/>
        </p:nvSpPr>
        <p:spPr>
          <a:xfrm>
            <a:off x="6246284" y="4426767"/>
            <a:ext cx="2818687" cy="693174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i="1" dirty="0">
                <a:solidFill>
                  <a:srgbClr val="0432FF"/>
                </a:solidFill>
              </a:rPr>
              <a:t>Reconstructing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CE99F86A-D34D-F150-D437-C0B22A0C5309}"/>
              </a:ext>
            </a:extLst>
          </p:cNvPr>
          <p:cNvSpPr/>
          <p:nvPr/>
        </p:nvSpPr>
        <p:spPr>
          <a:xfrm>
            <a:off x="1531298" y="4241623"/>
            <a:ext cx="2026060" cy="693174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i="1" dirty="0">
                <a:solidFill>
                  <a:srgbClr val="0432FF"/>
                </a:solidFill>
              </a:rPr>
              <a:t>Exercising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A2EDF4AB-C1B4-A753-96C6-54289249F835}"/>
              </a:ext>
            </a:extLst>
          </p:cNvPr>
          <p:cNvSpPr/>
          <p:nvPr/>
        </p:nvSpPr>
        <p:spPr>
          <a:xfrm>
            <a:off x="3888791" y="4838868"/>
            <a:ext cx="2026060" cy="693174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i="1" dirty="0">
                <a:solidFill>
                  <a:srgbClr val="0432FF"/>
                </a:solidFill>
              </a:rPr>
              <a:t>Exploring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F2DC450-C976-AA1F-874A-301B3D3E3434}"/>
              </a:ext>
            </a:extLst>
          </p:cNvPr>
          <p:cNvSpPr/>
          <p:nvPr/>
        </p:nvSpPr>
        <p:spPr>
          <a:xfrm>
            <a:off x="4978556" y="5688197"/>
            <a:ext cx="2890586" cy="693173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Which actions require</a:t>
            </a:r>
            <a:br>
              <a:rPr lang="en-GB" sz="2000" dirty="0">
                <a:solidFill>
                  <a:srgbClr val="FFFF00"/>
                </a:solidFill>
              </a:rPr>
            </a:br>
            <a:r>
              <a:rPr lang="en-GB" sz="2000" dirty="0">
                <a:solidFill>
                  <a:srgbClr val="FFFF00"/>
                </a:solidFill>
              </a:rPr>
              <a:t>teacher/tutor presence?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4F73427-0291-C035-879C-289D462D2D1C}"/>
              </a:ext>
            </a:extLst>
          </p:cNvPr>
          <p:cNvSpPr/>
          <p:nvPr/>
        </p:nvSpPr>
        <p:spPr>
          <a:xfrm>
            <a:off x="5492113" y="6381370"/>
            <a:ext cx="3365713" cy="378268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Developing into a practice?</a:t>
            </a: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DCB84CEC-344C-77DC-15E6-910082DE1840}"/>
              </a:ext>
            </a:extLst>
          </p:cNvPr>
          <p:cNvSpPr/>
          <p:nvPr/>
        </p:nvSpPr>
        <p:spPr>
          <a:xfrm>
            <a:off x="1221442" y="5363414"/>
            <a:ext cx="2665631" cy="1253451"/>
          </a:xfrm>
          <a:prstGeom prst="cloud">
            <a:avLst/>
          </a:prstGeom>
          <a:solidFill>
            <a:srgbClr val="AB794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i="1" dirty="0">
                <a:solidFill>
                  <a:srgbClr val="FFFF00"/>
                </a:solidFill>
              </a:rPr>
              <a:t>Who creates</a:t>
            </a:r>
            <a:br>
              <a:rPr lang="en-GB" sz="2000" i="1" dirty="0">
                <a:solidFill>
                  <a:srgbClr val="FFFF00"/>
                </a:solidFill>
              </a:rPr>
            </a:br>
            <a:r>
              <a:rPr lang="en-GB" sz="2000" i="1" dirty="0">
                <a:solidFill>
                  <a:srgbClr val="FFFF00"/>
                </a:solidFill>
              </a:rPr>
              <a:t> questions or examples?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A4281E3-F527-228F-3BF6-EDF745FF105D}"/>
              </a:ext>
            </a:extLst>
          </p:cNvPr>
          <p:cNvGrpSpPr/>
          <p:nvPr/>
        </p:nvGrpSpPr>
        <p:grpSpPr>
          <a:xfrm>
            <a:off x="2271256" y="1106227"/>
            <a:ext cx="2308364" cy="1190176"/>
            <a:chOff x="1917291" y="1106227"/>
            <a:chExt cx="2308364" cy="1190176"/>
          </a:xfrm>
        </p:grpSpPr>
        <p:sp>
          <p:nvSpPr>
            <p:cNvPr id="6" name="Cloud 5">
              <a:extLst>
                <a:ext uri="{FF2B5EF4-FFF2-40B4-BE49-F238E27FC236}">
                  <a16:creationId xmlns:a16="http://schemas.microsoft.com/office/drawing/2014/main" id="{B02CE7B4-20CE-23AC-9B13-721D92FB17E6}"/>
                </a:ext>
              </a:extLst>
            </p:cNvPr>
            <p:cNvSpPr/>
            <p:nvPr/>
          </p:nvSpPr>
          <p:spPr>
            <a:xfrm>
              <a:off x="1917291" y="1106227"/>
              <a:ext cx="1814052" cy="693174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i="1" dirty="0">
                  <a:solidFill>
                    <a:srgbClr val="0432FF"/>
                  </a:solidFill>
                </a:rPr>
                <a:t>Listening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6C261BB-344F-E177-F1CC-E6ADB313B45B}"/>
                </a:ext>
              </a:extLst>
            </p:cNvPr>
            <p:cNvCxnSpPr/>
            <p:nvPr/>
          </p:nvCxnSpPr>
          <p:spPr>
            <a:xfrm>
              <a:off x="3442876" y="1679776"/>
              <a:ext cx="782779" cy="61662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A8D7696-8161-8E47-2F1D-55A43F6D723D}"/>
              </a:ext>
            </a:extLst>
          </p:cNvPr>
          <p:cNvGrpSpPr/>
          <p:nvPr/>
        </p:nvGrpSpPr>
        <p:grpSpPr>
          <a:xfrm>
            <a:off x="1569123" y="2133613"/>
            <a:ext cx="2867155" cy="693174"/>
            <a:chOff x="1569123" y="2133613"/>
            <a:chExt cx="2867155" cy="693174"/>
          </a:xfrm>
        </p:grpSpPr>
        <p:sp>
          <p:nvSpPr>
            <p:cNvPr id="9" name="Cloud 8">
              <a:extLst>
                <a:ext uri="{FF2B5EF4-FFF2-40B4-BE49-F238E27FC236}">
                  <a16:creationId xmlns:a16="http://schemas.microsoft.com/office/drawing/2014/main" id="{718AE42A-BB3F-4B7D-E64E-3EB38F28B885}"/>
                </a:ext>
              </a:extLst>
            </p:cNvPr>
            <p:cNvSpPr/>
            <p:nvPr/>
          </p:nvSpPr>
          <p:spPr>
            <a:xfrm>
              <a:off x="1569123" y="2133613"/>
              <a:ext cx="2026060" cy="693174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i="1" dirty="0">
                  <a:solidFill>
                    <a:srgbClr val="0432FF"/>
                  </a:solidFill>
                </a:rPr>
                <a:t>Imagining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4864E66-C637-9572-589F-749A3BD329B0}"/>
                </a:ext>
              </a:extLst>
            </p:cNvPr>
            <p:cNvCxnSpPr>
              <a:cxnSpLocks/>
              <a:stCxn id="9" idx="0"/>
              <a:endCxn id="5" idx="3"/>
            </p:cNvCxnSpPr>
            <p:nvPr/>
          </p:nvCxnSpPr>
          <p:spPr>
            <a:xfrm>
              <a:off x="3593495" y="2480200"/>
              <a:ext cx="842783" cy="1393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3CCC2B9-E6F3-EA24-8EB7-58E47B74FD5D}"/>
              </a:ext>
            </a:extLst>
          </p:cNvPr>
          <p:cNvGrpSpPr/>
          <p:nvPr/>
        </p:nvGrpSpPr>
        <p:grpSpPr>
          <a:xfrm>
            <a:off x="4241038" y="735944"/>
            <a:ext cx="1814052" cy="1336796"/>
            <a:chOff x="3887073" y="735944"/>
            <a:chExt cx="1814052" cy="1336796"/>
          </a:xfrm>
        </p:grpSpPr>
        <p:sp>
          <p:nvSpPr>
            <p:cNvPr id="7" name="Cloud 6">
              <a:extLst>
                <a:ext uri="{FF2B5EF4-FFF2-40B4-BE49-F238E27FC236}">
                  <a16:creationId xmlns:a16="http://schemas.microsoft.com/office/drawing/2014/main" id="{A528C0BF-B505-569C-9BEC-C9F21510CDC3}"/>
                </a:ext>
              </a:extLst>
            </p:cNvPr>
            <p:cNvSpPr/>
            <p:nvPr/>
          </p:nvSpPr>
          <p:spPr>
            <a:xfrm>
              <a:off x="3887073" y="735944"/>
              <a:ext cx="1814052" cy="693174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i="1" dirty="0">
                  <a:solidFill>
                    <a:srgbClr val="0432FF"/>
                  </a:solidFill>
                </a:rPr>
                <a:t>Watching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1B74D3C-59B0-9FA9-1A60-BCEB5F4B6105}"/>
                </a:ext>
              </a:extLst>
            </p:cNvPr>
            <p:cNvCxnSpPr>
              <a:cxnSpLocks/>
              <a:stCxn id="7" idx="1"/>
              <a:endCxn id="5" idx="0"/>
            </p:cNvCxnSpPr>
            <p:nvPr/>
          </p:nvCxnSpPr>
          <p:spPr>
            <a:xfrm flipH="1">
              <a:off x="4595482" y="1428380"/>
              <a:ext cx="198617" cy="6443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3C9A96F-9F14-DFBE-DBCD-ABEDA9A65250}"/>
              </a:ext>
            </a:extLst>
          </p:cNvPr>
          <p:cNvGrpSpPr/>
          <p:nvPr/>
        </p:nvGrpSpPr>
        <p:grpSpPr>
          <a:xfrm>
            <a:off x="5272312" y="1452814"/>
            <a:ext cx="2596830" cy="887083"/>
            <a:chOff x="4918347" y="1452814"/>
            <a:chExt cx="2596830" cy="887083"/>
          </a:xfrm>
        </p:grpSpPr>
        <p:sp>
          <p:nvSpPr>
            <p:cNvPr id="16" name="Cloud 15">
              <a:extLst>
                <a:ext uri="{FF2B5EF4-FFF2-40B4-BE49-F238E27FC236}">
                  <a16:creationId xmlns:a16="http://schemas.microsoft.com/office/drawing/2014/main" id="{ACB0BEBF-E4CB-5468-E89E-3E0257C164F8}"/>
                </a:ext>
              </a:extLst>
            </p:cNvPr>
            <p:cNvSpPr/>
            <p:nvPr/>
          </p:nvSpPr>
          <p:spPr>
            <a:xfrm>
              <a:off x="5701125" y="1452814"/>
              <a:ext cx="1814052" cy="693174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i="1" dirty="0">
                  <a:solidFill>
                    <a:srgbClr val="0432FF"/>
                  </a:solidFill>
                </a:rPr>
                <a:t>Reading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AA1C645-0062-3AF4-21BB-6BC9CC397959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 flipH="1">
              <a:off x="4918347" y="1799401"/>
              <a:ext cx="788405" cy="54049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Cloud 16">
            <a:extLst>
              <a:ext uri="{FF2B5EF4-FFF2-40B4-BE49-F238E27FC236}">
                <a16:creationId xmlns:a16="http://schemas.microsoft.com/office/drawing/2014/main" id="{36CB5FA4-4BA7-D4C3-BB1A-9CCF1BD20CE4}"/>
              </a:ext>
            </a:extLst>
          </p:cNvPr>
          <p:cNvSpPr/>
          <p:nvPr/>
        </p:nvSpPr>
        <p:spPr>
          <a:xfrm>
            <a:off x="6698035" y="2282942"/>
            <a:ext cx="1814052" cy="693174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i="1" dirty="0">
                <a:solidFill>
                  <a:srgbClr val="0432FF"/>
                </a:solidFill>
              </a:rPr>
              <a:t>Following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FABB933-550F-FE2B-6442-910F89B8C61C}"/>
              </a:ext>
            </a:extLst>
          </p:cNvPr>
          <p:cNvCxnSpPr>
            <a:cxnSpLocks/>
            <a:stCxn id="17" idx="2"/>
            <a:endCxn id="5" idx="1"/>
          </p:cNvCxnSpPr>
          <p:nvPr/>
        </p:nvCxnSpPr>
        <p:spPr>
          <a:xfrm flipH="1" flipV="1">
            <a:off x="5492113" y="2619512"/>
            <a:ext cx="1211549" cy="1001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541D9AA-7A56-AA37-4E20-2634E5BEC2D2}"/>
              </a:ext>
            </a:extLst>
          </p:cNvPr>
          <p:cNvGrpSpPr/>
          <p:nvPr/>
        </p:nvGrpSpPr>
        <p:grpSpPr>
          <a:xfrm>
            <a:off x="5332521" y="2997847"/>
            <a:ext cx="2642625" cy="858253"/>
            <a:chOff x="4978556" y="2997847"/>
            <a:chExt cx="2642625" cy="858253"/>
          </a:xfrm>
        </p:grpSpPr>
        <p:sp>
          <p:nvSpPr>
            <p:cNvPr id="10" name="Cloud 9">
              <a:extLst>
                <a:ext uri="{FF2B5EF4-FFF2-40B4-BE49-F238E27FC236}">
                  <a16:creationId xmlns:a16="http://schemas.microsoft.com/office/drawing/2014/main" id="{216962EF-7009-DB29-6E39-B2B75B53C68B}"/>
                </a:ext>
              </a:extLst>
            </p:cNvPr>
            <p:cNvSpPr/>
            <p:nvPr/>
          </p:nvSpPr>
          <p:spPr>
            <a:xfrm>
              <a:off x="5595121" y="3162926"/>
              <a:ext cx="2026060" cy="693174"/>
            </a:xfrm>
            <a:prstGeom prst="cloud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rgbClr val="FFFF00"/>
                  </a:solidFill>
                </a:rPr>
                <a:t>Pondering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400F7B8-DC56-60FB-0522-223815C20314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 flipH="1" flipV="1">
              <a:off x="4978556" y="2997847"/>
              <a:ext cx="622850" cy="5116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478A9EE-21D2-7231-0754-2AAAFD10C2FA}"/>
              </a:ext>
            </a:extLst>
          </p:cNvPr>
          <p:cNvGrpSpPr/>
          <p:nvPr/>
        </p:nvGrpSpPr>
        <p:grpSpPr>
          <a:xfrm>
            <a:off x="2097396" y="2966099"/>
            <a:ext cx="2605980" cy="978489"/>
            <a:chOff x="1743431" y="2966099"/>
            <a:chExt cx="2605980" cy="978489"/>
          </a:xfrm>
        </p:grpSpPr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750F6A6A-18C0-00F7-3E11-75D20903BF12}"/>
                </a:ext>
              </a:extLst>
            </p:cNvPr>
            <p:cNvSpPr/>
            <p:nvPr/>
          </p:nvSpPr>
          <p:spPr>
            <a:xfrm>
              <a:off x="1743431" y="3251414"/>
              <a:ext cx="2026060" cy="693174"/>
            </a:xfrm>
            <a:prstGeom prst="cloud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rgbClr val="FFFF00"/>
                  </a:solidFill>
                </a:rPr>
                <a:t>Construing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7D9ABD5-2056-1A3B-5C5B-CA3C06E9965F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 flipV="1">
              <a:off x="3767803" y="2966099"/>
              <a:ext cx="581608" cy="63190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4B3106C-BCAF-29E7-3CBE-E93E132A033B}"/>
              </a:ext>
            </a:extLst>
          </p:cNvPr>
          <p:cNvCxnSpPr>
            <a:stCxn id="12" idx="0"/>
          </p:cNvCxnSpPr>
          <p:nvPr/>
        </p:nvCxnSpPr>
        <p:spPr>
          <a:xfrm flipV="1">
            <a:off x="3555670" y="2997847"/>
            <a:ext cx="1147706" cy="15903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2EE1393-9C2B-6742-6195-4E8EF177E774}"/>
              </a:ext>
            </a:extLst>
          </p:cNvPr>
          <p:cNvCxnSpPr>
            <a:cxnSpLocks/>
            <a:stCxn id="13" idx="3"/>
            <a:endCxn id="5" idx="2"/>
          </p:cNvCxnSpPr>
          <p:nvPr/>
        </p:nvCxnSpPr>
        <p:spPr>
          <a:xfrm flipV="1">
            <a:off x="4901821" y="3166283"/>
            <a:ext cx="62374" cy="171221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780ECEB-FE70-6BCE-211E-3FA389A2F69C}"/>
              </a:ext>
            </a:extLst>
          </p:cNvPr>
          <p:cNvCxnSpPr>
            <a:cxnSpLocks/>
          </p:cNvCxnSpPr>
          <p:nvPr/>
        </p:nvCxnSpPr>
        <p:spPr>
          <a:xfrm flipH="1" flipV="1">
            <a:off x="5421168" y="3072633"/>
            <a:ext cx="864629" cy="176623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DF92A90-B94A-5119-5399-78C75861D511}"/>
              </a:ext>
            </a:extLst>
          </p:cNvPr>
          <p:cNvGrpSpPr/>
          <p:nvPr/>
        </p:nvGrpSpPr>
        <p:grpSpPr>
          <a:xfrm>
            <a:off x="3926616" y="3166283"/>
            <a:ext cx="2290171" cy="1421927"/>
            <a:chOff x="3572651" y="3166283"/>
            <a:chExt cx="2290171" cy="1421927"/>
          </a:xfrm>
        </p:grpSpPr>
        <p:sp>
          <p:nvSpPr>
            <p:cNvPr id="18" name="Cloud 17">
              <a:extLst>
                <a:ext uri="{FF2B5EF4-FFF2-40B4-BE49-F238E27FC236}">
                  <a16:creationId xmlns:a16="http://schemas.microsoft.com/office/drawing/2014/main" id="{177C046D-F8DC-71BE-448F-721196CAB0F1}"/>
                </a:ext>
              </a:extLst>
            </p:cNvPr>
            <p:cNvSpPr/>
            <p:nvPr/>
          </p:nvSpPr>
          <p:spPr>
            <a:xfrm>
              <a:off x="3572651" y="3895036"/>
              <a:ext cx="2290171" cy="693174"/>
            </a:xfrm>
            <a:prstGeom prst="cloud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rgbClr val="FFFF00"/>
                  </a:solidFill>
                </a:rPr>
                <a:t>Considering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82D767D-F932-7AE6-4AA0-584B64997AFF}"/>
                </a:ext>
              </a:extLst>
            </p:cNvPr>
            <p:cNvCxnSpPr>
              <a:cxnSpLocks/>
              <a:stCxn id="18" idx="3"/>
              <a:endCxn id="5" idx="2"/>
            </p:cNvCxnSpPr>
            <p:nvPr/>
          </p:nvCxnSpPr>
          <p:spPr>
            <a:xfrm flipH="1" flipV="1">
              <a:off x="4595482" y="3166283"/>
              <a:ext cx="122255" cy="7683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CE4F7BB2-A7C4-E5F8-BA3C-5925C526BFDF}"/>
              </a:ext>
            </a:extLst>
          </p:cNvPr>
          <p:cNvSpPr/>
          <p:nvPr/>
        </p:nvSpPr>
        <p:spPr>
          <a:xfrm>
            <a:off x="0" y="2866153"/>
            <a:ext cx="1747930" cy="1354134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Where exposed to mathematical language?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F58B7D5-049B-375A-EBB9-D4B0AE5760FF}"/>
              </a:ext>
            </a:extLst>
          </p:cNvPr>
          <p:cNvSpPr/>
          <p:nvPr/>
        </p:nvSpPr>
        <p:spPr>
          <a:xfrm>
            <a:off x="129959" y="4161801"/>
            <a:ext cx="1747930" cy="1354134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Where exposed to mathematical reasoning?</a:t>
            </a:r>
          </a:p>
        </p:txBody>
      </p:sp>
    </p:spTree>
    <p:extLst>
      <p:ext uri="{BB962C8B-B14F-4D97-AF65-F5344CB8AC3E}">
        <p14:creationId xmlns:p14="http://schemas.microsoft.com/office/powerpoint/2010/main" val="116410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2" grpId="1" animBg="1"/>
      <p:bldP spid="13" grpId="1" animBg="1"/>
      <p:bldP spid="19" grpId="0" animBg="1"/>
      <p:bldP spid="20" grpId="0" animBg="1"/>
      <p:bldP spid="22" grpId="0" animBg="1"/>
      <p:bldP spid="17" grpId="1" animBg="1"/>
      <p:bldP spid="61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AD5C7-D46B-12C2-7737-BBE533A3E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Attention Conjectures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BCE83-0A10-2C88-DE29-EB7DE9B93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094874"/>
            <a:ext cx="8181474" cy="1896804"/>
          </a:xfrm>
        </p:spPr>
        <p:txBody>
          <a:bodyPr/>
          <a:lstStyle/>
          <a:p>
            <a:r>
              <a:rPr lang="en-GB" dirty="0"/>
              <a:t>If people are not attending to the same thing(s),</a:t>
            </a:r>
            <a:br>
              <a:rPr lang="en-GB" dirty="0"/>
            </a:br>
            <a:r>
              <a:rPr lang="en-GB" dirty="0"/>
              <a:t>then communication is likely to be disrupted and at best partial</a:t>
            </a:r>
          </a:p>
          <a:p>
            <a:r>
              <a:rPr lang="en-GB" dirty="0"/>
              <a:t>If people are attending to the same things, but in different ways,</a:t>
            </a:r>
            <a:br>
              <a:rPr lang="en-GB" dirty="0"/>
            </a:br>
            <a:r>
              <a:rPr lang="en-GB" dirty="0"/>
              <a:t>then again, communication is likely to be disrupted and at best partial</a:t>
            </a:r>
            <a:endParaRPr lang="en-GB" dirty="0">
              <a:effectLst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2358CC6-B7B3-1234-31EC-D2833B61954D}"/>
              </a:ext>
            </a:extLst>
          </p:cNvPr>
          <p:cNvSpPr/>
          <p:nvPr/>
        </p:nvSpPr>
        <p:spPr>
          <a:xfrm>
            <a:off x="357810" y="3140765"/>
            <a:ext cx="3508512" cy="222636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v"/>
            </a:pPr>
            <a:r>
              <a:rPr lang="en-GB" sz="2000" dirty="0">
                <a:solidFill>
                  <a:srgbClr val="FFFF00"/>
                </a:solidFill>
              </a:rPr>
              <a:t>Holding Wholes (gazing)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GB" sz="2000" dirty="0">
                <a:solidFill>
                  <a:srgbClr val="FFFF00"/>
                </a:solidFill>
              </a:rPr>
              <a:t>Discerning Details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GB" sz="2000" dirty="0">
                <a:solidFill>
                  <a:srgbClr val="FFFF00"/>
                </a:solidFill>
              </a:rPr>
              <a:t>Recognising Relationships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GB" sz="2000" dirty="0">
                <a:solidFill>
                  <a:srgbClr val="FFFF00"/>
                </a:solidFill>
              </a:rPr>
              <a:t>Perceiving Properties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GB" sz="2000" dirty="0">
                <a:solidFill>
                  <a:srgbClr val="FFFF00"/>
                </a:solidFill>
              </a:rPr>
              <a:t>Reasoning on the basis of agreed properties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8A0631E-36B0-88A7-2591-85AB7CB48C41}"/>
              </a:ext>
            </a:extLst>
          </p:cNvPr>
          <p:cNvSpPr/>
          <p:nvPr/>
        </p:nvSpPr>
        <p:spPr>
          <a:xfrm>
            <a:off x="4098235" y="3140765"/>
            <a:ext cx="3306418" cy="15008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Being object of attention:</a:t>
            </a:r>
          </a:p>
          <a:p>
            <a:pPr algn="ctr"/>
            <a:r>
              <a:rPr lang="en-GB" sz="2000" dirty="0">
                <a:solidFill>
                  <a:srgbClr val="0432FF"/>
                </a:solidFill>
              </a:rPr>
              <a:t>Positive</a:t>
            </a:r>
            <a:br>
              <a:rPr lang="en-GB" sz="2000" dirty="0">
                <a:solidFill>
                  <a:srgbClr val="0432FF"/>
                </a:solidFill>
              </a:rPr>
            </a:br>
            <a:r>
              <a:rPr lang="en-GB" sz="2000" dirty="0">
                <a:solidFill>
                  <a:srgbClr val="0432FF"/>
                </a:solidFill>
              </a:rPr>
              <a:t>Negative</a:t>
            </a:r>
          </a:p>
          <a:p>
            <a:pPr algn="ctr"/>
            <a:r>
              <a:rPr lang="en-GB" sz="2000" dirty="0">
                <a:solidFill>
                  <a:srgbClr val="0432FF"/>
                </a:solidFill>
              </a:rPr>
              <a:t>Neutral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F8046C2-36F1-805C-9112-16D2914290E8}"/>
              </a:ext>
            </a:extLst>
          </p:cNvPr>
          <p:cNvSpPr/>
          <p:nvPr/>
        </p:nvSpPr>
        <p:spPr>
          <a:xfrm>
            <a:off x="4572000" y="4525617"/>
            <a:ext cx="3306418" cy="15008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Paying attention to others:</a:t>
            </a:r>
          </a:p>
          <a:p>
            <a:pPr algn="ctr"/>
            <a:r>
              <a:rPr lang="en-GB" sz="2000" dirty="0">
                <a:solidFill>
                  <a:srgbClr val="0432FF"/>
                </a:solidFill>
              </a:rPr>
              <a:t>Listening</a:t>
            </a:r>
          </a:p>
          <a:p>
            <a:pPr algn="ctr"/>
            <a:r>
              <a:rPr lang="en-GB" sz="2000" dirty="0">
                <a:solidFill>
                  <a:srgbClr val="0432FF"/>
                </a:solidFill>
              </a:rPr>
              <a:t>Appreciating</a:t>
            </a:r>
          </a:p>
          <a:p>
            <a:pPr algn="ctr"/>
            <a:r>
              <a:rPr lang="en-GB" sz="2000" dirty="0">
                <a:solidFill>
                  <a:srgbClr val="0432FF"/>
                </a:solidFill>
              </a:rPr>
              <a:t>Valuing</a:t>
            </a:r>
          </a:p>
        </p:txBody>
      </p:sp>
    </p:spTree>
    <p:extLst>
      <p:ext uri="{BB962C8B-B14F-4D97-AF65-F5344CB8AC3E}">
        <p14:creationId xmlns:p14="http://schemas.microsoft.com/office/powerpoint/2010/main" val="326482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4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D8AA3-C9AE-A263-21B9-B80DD8394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Six Modes of Teaching-Learning-Maths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5FF78-CA4A-C0D4-2A00-43A9B276B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005422"/>
            <a:ext cx="8181474" cy="1350152"/>
          </a:xfrm>
        </p:spPr>
        <p:txBody>
          <a:bodyPr/>
          <a:lstStyle/>
          <a:p>
            <a:r>
              <a:rPr lang="en-GB" dirty="0"/>
              <a:t>Proposal: six different ways in which teacher, student and content can inter-act</a:t>
            </a:r>
          </a:p>
          <a:p>
            <a:r>
              <a:rPr lang="en-GB" dirty="0"/>
              <a:t>Conjecture: all six are needed to fully enrich learners’ experience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C3BF5CA-DD29-597D-C3D1-4F83017EA808}"/>
              </a:ext>
            </a:extLst>
          </p:cNvPr>
          <p:cNvSpPr txBox="1">
            <a:spLocks/>
          </p:cNvSpPr>
          <p:nvPr/>
        </p:nvSpPr>
        <p:spPr>
          <a:xfrm>
            <a:off x="184701" y="5693465"/>
            <a:ext cx="8478035" cy="3694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Where and when do these modes normally take place in classrooms?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E47E5F5-73D7-D137-72EA-C86D87654B1B}"/>
              </a:ext>
            </a:extLst>
          </p:cNvPr>
          <p:cNvSpPr txBox="1">
            <a:spLocks/>
          </p:cNvSpPr>
          <p:nvPr/>
        </p:nvSpPr>
        <p:spPr>
          <a:xfrm>
            <a:off x="184702" y="6105246"/>
            <a:ext cx="8181474" cy="3694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Which might be usefully flipped or the ways of working migrated?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3B78256-2076-8D07-87F6-3C2AEEA65410}"/>
              </a:ext>
            </a:extLst>
          </p:cNvPr>
          <p:cNvSpPr/>
          <p:nvPr/>
        </p:nvSpPr>
        <p:spPr>
          <a:xfrm>
            <a:off x="5625546" y="2355574"/>
            <a:ext cx="2474844" cy="536713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‘Being of one accord’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8C07A07-57B1-4202-C1D5-30007F730AC3}"/>
              </a:ext>
            </a:extLst>
          </p:cNvPr>
          <p:cNvSpPr/>
          <p:nvPr/>
        </p:nvSpPr>
        <p:spPr>
          <a:xfrm>
            <a:off x="5857459" y="2827944"/>
            <a:ext cx="2787098" cy="6988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Attending to the same things, in the same way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88048ED-40AF-D13B-C21E-95B4F5A5E70C}"/>
              </a:ext>
            </a:extLst>
          </p:cNvPr>
          <p:cNvSpPr/>
          <p:nvPr/>
        </p:nvSpPr>
        <p:spPr>
          <a:xfrm>
            <a:off x="6034663" y="3498706"/>
            <a:ext cx="2787098" cy="6988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Engaging in the same mode of interaction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A6EEEC-E495-CE05-83CF-5F8C7702D572}"/>
              </a:ext>
            </a:extLst>
          </p:cNvPr>
          <p:cNvSpPr txBox="1"/>
          <p:nvPr/>
        </p:nvSpPr>
        <p:spPr>
          <a:xfrm>
            <a:off x="5317433" y="4319659"/>
            <a:ext cx="35333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For example, not simply</a:t>
            </a:r>
            <a:br>
              <a:rPr lang="en-GB" sz="2000" dirty="0">
                <a:latin typeface="Chalkboard" charset="0"/>
                <a:ea typeface="Chalkboard" charset="0"/>
                <a:cs typeface="Chalkboard" charset="0"/>
              </a:rPr>
            </a:br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 ‘putting in time doing tasks’</a:t>
            </a:r>
            <a:br>
              <a:rPr lang="en-GB" sz="2000" dirty="0">
                <a:latin typeface="Chalkboard" charset="0"/>
                <a:ea typeface="Chalkboard" charset="0"/>
                <a:cs typeface="Chalkboard" charset="0"/>
              </a:rPr>
            </a:br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when you could be </a:t>
            </a:r>
            <a:br>
              <a:rPr lang="en-GB" sz="2000" dirty="0">
                <a:latin typeface="Chalkboard" charset="0"/>
                <a:ea typeface="Chalkboard" charset="0"/>
                <a:cs typeface="Chalkboard" charset="0"/>
              </a:rPr>
            </a:br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‘exploring’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B34DE6-B8EA-CEA2-1A48-449CE5994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075" y="2151090"/>
            <a:ext cx="4765768" cy="349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6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5" grpId="0"/>
      <p:bldP spid="6" grpId="0"/>
      <p:bldP spid="7" grpId="0" animBg="1"/>
      <p:bldP spid="8" grpId="0" animBg="1"/>
      <p:bldP spid="9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0363C-FB05-7B53-9162-E93AD732E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Abstract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A05F0-4231-6B2F-F2AE-E36E5827F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halkboard" panose="03050602040202020205" pitchFamily="66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Participants will be invited to engage in some mathematical tasks to do with chords of (graphs of) functions, leading to a discussion of different modes of interaction between learner, mathematics, and teacher. This in turn will raise questions about different ways to use mathematical software to ‘flip’ a classroom. The core role of attention, both mathematical and social, will anchor the discussion.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0176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29D358-C281-1BC5-088F-13D740BE8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Actions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C9A83A3-8DB3-DE17-4F0B-9CA7B31BF14A}"/>
              </a:ext>
            </a:extLst>
          </p:cNvPr>
          <p:cNvGrpSpPr/>
          <p:nvPr/>
        </p:nvGrpSpPr>
        <p:grpSpPr>
          <a:xfrm>
            <a:off x="3313720" y="1485902"/>
            <a:ext cx="1507434" cy="1701014"/>
            <a:chOff x="713961" y="1485902"/>
            <a:chExt cx="1507434" cy="1701014"/>
          </a:xfrm>
        </p:grpSpPr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3380E205-FC49-5C9D-8660-2495BE6ACCFA}"/>
                </a:ext>
              </a:extLst>
            </p:cNvPr>
            <p:cNvSpPr/>
            <p:nvPr/>
          </p:nvSpPr>
          <p:spPr>
            <a:xfrm rot="5400000">
              <a:off x="983974" y="1610140"/>
              <a:ext cx="1361660" cy="1113183"/>
            </a:xfrm>
            <a:prstGeom prst="triangle">
              <a:avLst/>
            </a:prstGeom>
            <a:noFill/>
            <a:ln w="38100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FF0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C29A809-881D-3537-8D7A-6048687B12AA}"/>
                </a:ext>
              </a:extLst>
            </p:cNvPr>
            <p:cNvSpPr/>
            <p:nvPr/>
          </p:nvSpPr>
          <p:spPr>
            <a:xfrm>
              <a:off x="1252330" y="1547757"/>
              <a:ext cx="824948" cy="294120"/>
            </a:xfrm>
            <a:prstGeom prst="rect">
              <a:avLst/>
            </a:prstGeom>
            <a:solidFill>
              <a:srgbClr val="0432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rgbClr val="FFFF00"/>
                  </a:solidFill>
                  <a:latin typeface="Chalkboard" panose="03050602040202020205" pitchFamily="66" charset="77"/>
                </a:rPr>
                <a:t>Teacher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0264E8B-9290-6511-445A-5BEB933C923E}"/>
                </a:ext>
              </a:extLst>
            </p:cNvPr>
            <p:cNvSpPr/>
            <p:nvPr/>
          </p:nvSpPr>
          <p:spPr>
            <a:xfrm>
              <a:off x="713961" y="2011954"/>
              <a:ext cx="950843" cy="294120"/>
            </a:xfrm>
            <a:prstGeom prst="rect">
              <a:avLst/>
            </a:prstGeom>
            <a:solidFill>
              <a:srgbClr val="0432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rgbClr val="FFFF00"/>
                  </a:solidFill>
                  <a:latin typeface="Chalkboard" panose="03050602040202020205" pitchFamily="66" charset="77"/>
                </a:rPr>
                <a:t>Student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85E8DD1-BD32-D2A8-F92B-B00E9510FAE6}"/>
                </a:ext>
              </a:extLst>
            </p:cNvPr>
            <p:cNvSpPr/>
            <p:nvPr/>
          </p:nvSpPr>
          <p:spPr>
            <a:xfrm>
              <a:off x="1252330" y="2486451"/>
              <a:ext cx="950843" cy="294120"/>
            </a:xfrm>
            <a:prstGeom prst="rect">
              <a:avLst/>
            </a:prstGeom>
            <a:solidFill>
              <a:srgbClr val="0432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rgbClr val="FFFF00"/>
                  </a:solidFill>
                  <a:latin typeface="Chalkboard" panose="03050602040202020205" pitchFamily="66" charset="77"/>
                </a:rPr>
                <a:t>Content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3169170-16A4-C569-AD89-4E43C8646B09}"/>
                </a:ext>
              </a:extLst>
            </p:cNvPr>
            <p:cNvSpPr txBox="1"/>
            <p:nvPr/>
          </p:nvSpPr>
          <p:spPr>
            <a:xfrm>
              <a:off x="750404" y="2848362"/>
              <a:ext cx="12225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600" i="1" dirty="0">
                  <a:latin typeface="Chalkboard" charset="0"/>
                  <a:ea typeface="Chalkboard" charset="0"/>
                  <a:cs typeface="Chalkboard" charset="0"/>
                </a:rPr>
                <a:t>Expounding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E9967AA-25A8-AA17-0FF2-59D6D7B7C4F7}"/>
              </a:ext>
            </a:extLst>
          </p:cNvPr>
          <p:cNvGrpSpPr/>
          <p:nvPr/>
        </p:nvGrpSpPr>
        <p:grpSpPr>
          <a:xfrm>
            <a:off x="5227830" y="1466141"/>
            <a:ext cx="1473478" cy="1701014"/>
            <a:chOff x="747917" y="1485902"/>
            <a:chExt cx="1473478" cy="1701014"/>
          </a:xfrm>
        </p:grpSpPr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D8C7BE44-7D49-BFCE-3A2C-0829618F7D02}"/>
                </a:ext>
              </a:extLst>
            </p:cNvPr>
            <p:cNvSpPr/>
            <p:nvPr/>
          </p:nvSpPr>
          <p:spPr>
            <a:xfrm rot="5400000">
              <a:off x="983974" y="1610140"/>
              <a:ext cx="1361660" cy="1113183"/>
            </a:xfrm>
            <a:prstGeom prst="triangl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7254F8A-31AE-0932-5E09-E85EA8ED8508}"/>
                </a:ext>
              </a:extLst>
            </p:cNvPr>
            <p:cNvSpPr/>
            <p:nvPr/>
          </p:nvSpPr>
          <p:spPr>
            <a:xfrm>
              <a:off x="747917" y="2043273"/>
              <a:ext cx="824948" cy="294120"/>
            </a:xfrm>
            <a:prstGeom prst="rect">
              <a:avLst/>
            </a:prstGeom>
            <a:solidFill>
              <a:srgbClr val="AB794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rgbClr val="FFFF00"/>
                  </a:solidFill>
                  <a:latin typeface="Chalkboard" panose="03050602040202020205" pitchFamily="66" charset="77"/>
                </a:rPr>
                <a:t>Teacher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7C4B06F-7E48-DF52-6779-BC55B415C35C}"/>
                </a:ext>
              </a:extLst>
            </p:cNvPr>
            <p:cNvSpPr/>
            <p:nvPr/>
          </p:nvSpPr>
          <p:spPr>
            <a:xfrm>
              <a:off x="1266412" y="1600095"/>
              <a:ext cx="950843" cy="294120"/>
            </a:xfrm>
            <a:prstGeom prst="rect">
              <a:avLst/>
            </a:prstGeom>
            <a:solidFill>
              <a:srgbClr val="AB794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rgbClr val="FFFF00"/>
                  </a:solidFill>
                  <a:latin typeface="Chalkboard" panose="03050602040202020205" pitchFamily="66" charset="77"/>
                </a:rPr>
                <a:t>Student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BC49A78-C080-7329-4E36-29078CB65CCA}"/>
                </a:ext>
              </a:extLst>
            </p:cNvPr>
            <p:cNvSpPr/>
            <p:nvPr/>
          </p:nvSpPr>
          <p:spPr>
            <a:xfrm>
              <a:off x="1252330" y="2486451"/>
              <a:ext cx="950843" cy="294120"/>
            </a:xfrm>
            <a:prstGeom prst="rect">
              <a:avLst/>
            </a:prstGeom>
            <a:solidFill>
              <a:srgbClr val="AB794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rgbClr val="FFFF00"/>
                  </a:solidFill>
                  <a:latin typeface="Chalkboard" panose="03050602040202020205" pitchFamily="66" charset="77"/>
                </a:rPr>
                <a:t>Content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85FE4D4-9B98-4F4A-132E-1BFE37937AD0}"/>
                </a:ext>
              </a:extLst>
            </p:cNvPr>
            <p:cNvSpPr txBox="1"/>
            <p:nvPr/>
          </p:nvSpPr>
          <p:spPr>
            <a:xfrm>
              <a:off x="750404" y="2848362"/>
              <a:ext cx="10338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600" i="1" dirty="0">
                  <a:latin typeface="Chalkboard" charset="0"/>
                  <a:ea typeface="Chalkboard" charset="0"/>
                  <a:cs typeface="Chalkboard" charset="0"/>
                </a:rPr>
                <a:t>Exploring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FD0E5CD-B65D-0995-5678-3027A33F1520}"/>
              </a:ext>
            </a:extLst>
          </p:cNvPr>
          <p:cNvGrpSpPr/>
          <p:nvPr/>
        </p:nvGrpSpPr>
        <p:grpSpPr>
          <a:xfrm>
            <a:off x="7057459" y="1425232"/>
            <a:ext cx="1507434" cy="1701014"/>
            <a:chOff x="713961" y="1485902"/>
            <a:chExt cx="1507434" cy="1701014"/>
          </a:xfrm>
        </p:grpSpPr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F9C4878E-EF5A-1461-53BA-50E0F4396BB6}"/>
                </a:ext>
              </a:extLst>
            </p:cNvPr>
            <p:cNvSpPr/>
            <p:nvPr/>
          </p:nvSpPr>
          <p:spPr>
            <a:xfrm rot="5400000">
              <a:off x="983974" y="1610140"/>
              <a:ext cx="1361660" cy="1113183"/>
            </a:xfrm>
            <a:prstGeom prst="triangl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815AD1F-B4AC-1818-0FF5-BD0057D90FC6}"/>
                </a:ext>
              </a:extLst>
            </p:cNvPr>
            <p:cNvSpPr/>
            <p:nvPr/>
          </p:nvSpPr>
          <p:spPr>
            <a:xfrm>
              <a:off x="1252330" y="1547757"/>
              <a:ext cx="824948" cy="29412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rgbClr val="FFFF00"/>
                  </a:solidFill>
                  <a:latin typeface="Chalkboard" panose="03050602040202020205" pitchFamily="66" charset="77"/>
                </a:rPr>
                <a:t>Content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D0CF7F2-ACD8-A1C5-2581-6033500DE189}"/>
                </a:ext>
              </a:extLst>
            </p:cNvPr>
            <p:cNvSpPr/>
            <p:nvPr/>
          </p:nvSpPr>
          <p:spPr>
            <a:xfrm>
              <a:off x="713961" y="2011954"/>
              <a:ext cx="950843" cy="29412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rgbClr val="FFFF00"/>
                  </a:solidFill>
                  <a:latin typeface="Chalkboard" panose="03050602040202020205" pitchFamily="66" charset="77"/>
                </a:rPr>
                <a:t>Student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72C7449-10EE-F548-B071-AA04063984D6}"/>
                </a:ext>
              </a:extLst>
            </p:cNvPr>
            <p:cNvSpPr/>
            <p:nvPr/>
          </p:nvSpPr>
          <p:spPr>
            <a:xfrm>
              <a:off x="1252330" y="2486451"/>
              <a:ext cx="950843" cy="29412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rgbClr val="FFFF00"/>
                  </a:solidFill>
                  <a:latin typeface="Chalkboard" panose="03050602040202020205" pitchFamily="66" charset="77"/>
                </a:rPr>
                <a:t>Teacher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94CC780-CCFA-A06B-F539-7F2854D2F35E}"/>
                </a:ext>
              </a:extLst>
            </p:cNvPr>
            <p:cNvSpPr txBox="1"/>
            <p:nvPr/>
          </p:nvSpPr>
          <p:spPr>
            <a:xfrm>
              <a:off x="750404" y="2848362"/>
              <a:ext cx="11132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600" i="1" dirty="0">
                  <a:latin typeface="Chalkboard" charset="0"/>
                  <a:ea typeface="Chalkboard" charset="0"/>
                  <a:cs typeface="Chalkboard" charset="0"/>
                </a:rPr>
                <a:t>Exercising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4F4D342-6083-E79E-A076-64A00598DF7E}"/>
              </a:ext>
            </a:extLst>
          </p:cNvPr>
          <p:cNvGrpSpPr/>
          <p:nvPr/>
        </p:nvGrpSpPr>
        <p:grpSpPr>
          <a:xfrm>
            <a:off x="3280590" y="3635910"/>
            <a:ext cx="1507434" cy="1701014"/>
            <a:chOff x="713961" y="1485902"/>
            <a:chExt cx="1507434" cy="1701014"/>
          </a:xfrm>
        </p:grpSpPr>
        <p:sp>
          <p:nvSpPr>
            <p:cNvPr id="24" name="Triangle 23">
              <a:extLst>
                <a:ext uri="{FF2B5EF4-FFF2-40B4-BE49-F238E27FC236}">
                  <a16:creationId xmlns:a16="http://schemas.microsoft.com/office/drawing/2014/main" id="{7F6ECBDD-78C1-AC7C-9213-96AC36ADE8E9}"/>
                </a:ext>
              </a:extLst>
            </p:cNvPr>
            <p:cNvSpPr/>
            <p:nvPr/>
          </p:nvSpPr>
          <p:spPr>
            <a:xfrm rot="5400000">
              <a:off x="983974" y="1610140"/>
              <a:ext cx="1361660" cy="1113183"/>
            </a:xfrm>
            <a:prstGeom prst="triangle">
              <a:avLst/>
            </a:prstGeom>
            <a:noFill/>
            <a:ln w="38100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C921984-FBDA-15FC-1A29-38EF2F7491B6}"/>
                </a:ext>
              </a:extLst>
            </p:cNvPr>
            <p:cNvSpPr/>
            <p:nvPr/>
          </p:nvSpPr>
          <p:spPr>
            <a:xfrm>
              <a:off x="1252330" y="1547757"/>
              <a:ext cx="824948" cy="294120"/>
            </a:xfrm>
            <a:prstGeom prst="rect">
              <a:avLst/>
            </a:prstGeom>
            <a:solidFill>
              <a:srgbClr val="0432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rgbClr val="FFFF00"/>
                  </a:solidFill>
                  <a:latin typeface="Chalkboard" panose="03050602040202020205" pitchFamily="66" charset="77"/>
                </a:rPr>
                <a:t>Teacher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A218455-756D-DF6C-166C-AD5F0555D495}"/>
                </a:ext>
              </a:extLst>
            </p:cNvPr>
            <p:cNvSpPr/>
            <p:nvPr/>
          </p:nvSpPr>
          <p:spPr>
            <a:xfrm>
              <a:off x="713961" y="2011954"/>
              <a:ext cx="950843" cy="294120"/>
            </a:xfrm>
            <a:prstGeom prst="rect">
              <a:avLst/>
            </a:prstGeom>
            <a:solidFill>
              <a:srgbClr val="0432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rgbClr val="FFFF00"/>
                  </a:solidFill>
                  <a:latin typeface="Chalkboard" panose="03050602040202020205" pitchFamily="66" charset="77"/>
                </a:rPr>
                <a:t>Content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40529D8-CD6D-76B3-8173-FAF6CCC574DB}"/>
                </a:ext>
              </a:extLst>
            </p:cNvPr>
            <p:cNvSpPr/>
            <p:nvPr/>
          </p:nvSpPr>
          <p:spPr>
            <a:xfrm>
              <a:off x="1252330" y="2486451"/>
              <a:ext cx="950843" cy="294120"/>
            </a:xfrm>
            <a:prstGeom prst="rect">
              <a:avLst/>
            </a:prstGeom>
            <a:solidFill>
              <a:srgbClr val="0432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rgbClr val="FFFF00"/>
                  </a:solidFill>
                  <a:latin typeface="Chalkboard" panose="03050602040202020205" pitchFamily="66" charset="77"/>
                </a:rPr>
                <a:t>Student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B8E8963-FBF6-37D6-95AC-2D64C9ABE937}"/>
                </a:ext>
              </a:extLst>
            </p:cNvPr>
            <p:cNvSpPr txBox="1"/>
            <p:nvPr/>
          </p:nvSpPr>
          <p:spPr>
            <a:xfrm>
              <a:off x="750404" y="2848362"/>
              <a:ext cx="11001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600" i="1" dirty="0">
                  <a:latin typeface="Chalkboard" charset="0"/>
                  <a:ea typeface="Chalkboard" charset="0"/>
                  <a:cs typeface="Chalkboard" charset="0"/>
                </a:rPr>
                <a:t>Explaining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27DF11C-D1D4-B86D-DF41-D03F74AEE8EE}"/>
              </a:ext>
            </a:extLst>
          </p:cNvPr>
          <p:cNvGrpSpPr/>
          <p:nvPr/>
        </p:nvGrpSpPr>
        <p:grpSpPr>
          <a:xfrm>
            <a:off x="5142522" y="3605575"/>
            <a:ext cx="1507434" cy="1701014"/>
            <a:chOff x="713961" y="1485902"/>
            <a:chExt cx="1507434" cy="1701014"/>
          </a:xfrm>
        </p:grpSpPr>
        <p:sp>
          <p:nvSpPr>
            <p:cNvPr id="30" name="Triangle 29">
              <a:extLst>
                <a:ext uri="{FF2B5EF4-FFF2-40B4-BE49-F238E27FC236}">
                  <a16:creationId xmlns:a16="http://schemas.microsoft.com/office/drawing/2014/main" id="{338D5F2E-C5CD-ABD1-BC24-04159862EF6E}"/>
                </a:ext>
              </a:extLst>
            </p:cNvPr>
            <p:cNvSpPr/>
            <p:nvPr/>
          </p:nvSpPr>
          <p:spPr>
            <a:xfrm rot="5400000">
              <a:off x="983974" y="1610140"/>
              <a:ext cx="1361660" cy="1113183"/>
            </a:xfrm>
            <a:prstGeom prst="triangl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A38C350-C7C4-E251-C55F-254EFD63310C}"/>
                </a:ext>
              </a:extLst>
            </p:cNvPr>
            <p:cNvSpPr/>
            <p:nvPr/>
          </p:nvSpPr>
          <p:spPr>
            <a:xfrm>
              <a:off x="1252330" y="1547757"/>
              <a:ext cx="824948" cy="294120"/>
            </a:xfrm>
            <a:prstGeom prst="rect">
              <a:avLst/>
            </a:prstGeom>
            <a:solidFill>
              <a:srgbClr val="AB794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rgbClr val="FFFF00"/>
                  </a:solidFill>
                  <a:latin typeface="Chalkboard" panose="03050602040202020205" pitchFamily="66" charset="77"/>
                </a:rPr>
                <a:t>Student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D2A476D-9BA6-C54F-1B50-769EEEC939EE}"/>
                </a:ext>
              </a:extLst>
            </p:cNvPr>
            <p:cNvSpPr/>
            <p:nvPr/>
          </p:nvSpPr>
          <p:spPr>
            <a:xfrm>
              <a:off x="713961" y="2011954"/>
              <a:ext cx="950843" cy="294120"/>
            </a:xfrm>
            <a:prstGeom prst="rect">
              <a:avLst/>
            </a:prstGeom>
            <a:solidFill>
              <a:srgbClr val="AB794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rgbClr val="FFFF00"/>
                  </a:solidFill>
                  <a:latin typeface="Chalkboard" panose="03050602040202020205" pitchFamily="66" charset="77"/>
                </a:rPr>
                <a:t>Content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930EA93-C845-4301-6DBD-96B1DA679883}"/>
                </a:ext>
              </a:extLst>
            </p:cNvPr>
            <p:cNvSpPr/>
            <p:nvPr/>
          </p:nvSpPr>
          <p:spPr>
            <a:xfrm>
              <a:off x="1252330" y="2486451"/>
              <a:ext cx="950843" cy="294120"/>
            </a:xfrm>
            <a:prstGeom prst="rect">
              <a:avLst/>
            </a:prstGeom>
            <a:solidFill>
              <a:srgbClr val="AB794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rgbClr val="FFFF00"/>
                  </a:solidFill>
                  <a:latin typeface="Chalkboard" panose="03050602040202020205" pitchFamily="66" charset="77"/>
                </a:rPr>
                <a:t>Teacher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A315AC3-AF81-1101-D0B0-2CFD0794F330}"/>
                </a:ext>
              </a:extLst>
            </p:cNvPr>
            <p:cNvSpPr txBox="1"/>
            <p:nvPr/>
          </p:nvSpPr>
          <p:spPr>
            <a:xfrm>
              <a:off x="750404" y="2848362"/>
              <a:ext cx="10927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600" i="1" dirty="0">
                  <a:latin typeface="Chalkboard" charset="0"/>
                  <a:ea typeface="Chalkboard" charset="0"/>
                  <a:cs typeface="Chalkboard" charset="0"/>
                </a:rPr>
                <a:t>Examining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4C044A1-D6CA-4724-EE14-35B385B1AD46}"/>
              </a:ext>
            </a:extLst>
          </p:cNvPr>
          <p:cNvGrpSpPr/>
          <p:nvPr/>
        </p:nvGrpSpPr>
        <p:grpSpPr>
          <a:xfrm>
            <a:off x="7024329" y="3575240"/>
            <a:ext cx="1507434" cy="1701014"/>
            <a:chOff x="713961" y="1485902"/>
            <a:chExt cx="1507434" cy="1701014"/>
          </a:xfrm>
        </p:grpSpPr>
        <p:sp>
          <p:nvSpPr>
            <p:cNvPr id="36" name="Triangle 35">
              <a:extLst>
                <a:ext uri="{FF2B5EF4-FFF2-40B4-BE49-F238E27FC236}">
                  <a16:creationId xmlns:a16="http://schemas.microsoft.com/office/drawing/2014/main" id="{CE7D5D5A-9712-916A-556D-CD51B2929255}"/>
                </a:ext>
              </a:extLst>
            </p:cNvPr>
            <p:cNvSpPr/>
            <p:nvPr/>
          </p:nvSpPr>
          <p:spPr>
            <a:xfrm rot="5400000">
              <a:off x="983974" y="1610140"/>
              <a:ext cx="1361660" cy="1113183"/>
            </a:xfrm>
            <a:prstGeom prst="triangl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EDB4FDC-9A5A-6CAD-F756-60645F84BAF2}"/>
                </a:ext>
              </a:extLst>
            </p:cNvPr>
            <p:cNvSpPr/>
            <p:nvPr/>
          </p:nvSpPr>
          <p:spPr>
            <a:xfrm>
              <a:off x="1252330" y="1547757"/>
              <a:ext cx="824948" cy="29412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rgbClr val="FFFF00"/>
                  </a:solidFill>
                  <a:latin typeface="Chalkboard" panose="03050602040202020205" pitchFamily="66" charset="77"/>
                </a:rPr>
                <a:t>Content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F9A599C-D17E-1AF1-8FD9-093ACADDE463}"/>
                </a:ext>
              </a:extLst>
            </p:cNvPr>
            <p:cNvSpPr/>
            <p:nvPr/>
          </p:nvSpPr>
          <p:spPr>
            <a:xfrm>
              <a:off x="713961" y="2011954"/>
              <a:ext cx="950843" cy="29412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rgbClr val="FFFF00"/>
                  </a:solidFill>
                  <a:latin typeface="Chalkboard" panose="03050602040202020205" pitchFamily="66" charset="77"/>
                </a:rPr>
                <a:t>Teacher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8AF271B-4797-2BD6-470D-4080F1FFED4E}"/>
                </a:ext>
              </a:extLst>
            </p:cNvPr>
            <p:cNvSpPr/>
            <p:nvPr/>
          </p:nvSpPr>
          <p:spPr>
            <a:xfrm>
              <a:off x="1252330" y="2486451"/>
              <a:ext cx="950843" cy="29412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rgbClr val="FFFF00"/>
                  </a:solidFill>
                  <a:latin typeface="Chalkboard" panose="03050602040202020205" pitchFamily="66" charset="77"/>
                </a:rPr>
                <a:t>Student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338A810-8311-24C9-302F-A71DF553F428}"/>
                </a:ext>
              </a:extLst>
            </p:cNvPr>
            <p:cNvSpPr txBox="1"/>
            <p:nvPr/>
          </p:nvSpPr>
          <p:spPr>
            <a:xfrm>
              <a:off x="750404" y="2848362"/>
              <a:ext cx="11520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600" i="1" dirty="0">
                  <a:latin typeface="Chalkboard" charset="0"/>
                  <a:ea typeface="Chalkboard" charset="0"/>
                  <a:cs typeface="Chalkboard" charset="0"/>
                </a:rPr>
                <a:t>Expressing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5F4164D-72DA-9655-38CD-8F512C1A3DA3}"/>
              </a:ext>
            </a:extLst>
          </p:cNvPr>
          <p:cNvGrpSpPr/>
          <p:nvPr/>
        </p:nvGrpSpPr>
        <p:grpSpPr>
          <a:xfrm>
            <a:off x="610721" y="1526835"/>
            <a:ext cx="2270852" cy="1450094"/>
            <a:chOff x="610721" y="1526835"/>
            <a:chExt cx="2270852" cy="1450094"/>
          </a:xfrm>
        </p:grpSpPr>
        <p:sp>
          <p:nvSpPr>
            <p:cNvPr id="44" name="Triangle 43">
              <a:extLst>
                <a:ext uri="{FF2B5EF4-FFF2-40B4-BE49-F238E27FC236}">
                  <a16:creationId xmlns:a16="http://schemas.microsoft.com/office/drawing/2014/main" id="{C093050A-12E1-C583-E146-FF06970CB062}"/>
                </a:ext>
              </a:extLst>
            </p:cNvPr>
            <p:cNvSpPr/>
            <p:nvPr/>
          </p:nvSpPr>
          <p:spPr>
            <a:xfrm rot="19829349">
              <a:off x="1009159" y="1526835"/>
              <a:ext cx="1347485" cy="1202899"/>
            </a:xfrm>
            <a:prstGeom prst="triangl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0AA41B8-748C-F350-5546-C416AA80A740}"/>
                </a:ext>
              </a:extLst>
            </p:cNvPr>
            <p:cNvSpPr txBox="1"/>
            <p:nvPr/>
          </p:nvSpPr>
          <p:spPr>
            <a:xfrm>
              <a:off x="1555718" y="1625571"/>
              <a:ext cx="1123962" cy="400110"/>
            </a:xfrm>
            <a:prstGeom prst="rect">
              <a:avLst/>
            </a:prstGeom>
            <a:solidFill>
              <a:srgbClr val="FFF8EA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GB" sz="2000" dirty="0">
                  <a:latin typeface="Chalkboard" charset="0"/>
                  <a:ea typeface="Chalkboard" charset="0"/>
                  <a:cs typeface="Chalkboard" charset="0"/>
                </a:rPr>
                <a:t>Initiator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378DD24-3A0B-E024-FEFF-2B008F614750}"/>
                </a:ext>
              </a:extLst>
            </p:cNvPr>
            <p:cNvSpPr txBox="1"/>
            <p:nvPr/>
          </p:nvSpPr>
          <p:spPr>
            <a:xfrm>
              <a:off x="1487409" y="2576819"/>
              <a:ext cx="1394164" cy="400110"/>
            </a:xfrm>
            <a:prstGeom prst="rect">
              <a:avLst/>
            </a:prstGeom>
            <a:solidFill>
              <a:srgbClr val="FFF8EA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GB" sz="2000" dirty="0">
                  <a:latin typeface="Chalkboard" charset="0"/>
                  <a:ea typeface="Chalkboard" charset="0"/>
                  <a:cs typeface="Chalkboard" charset="0"/>
                </a:rPr>
                <a:t>Responder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8D08DFB-A6A1-9D6C-4681-033E38CA78FA}"/>
                </a:ext>
              </a:extLst>
            </p:cNvPr>
            <p:cNvSpPr txBox="1"/>
            <p:nvPr/>
          </p:nvSpPr>
          <p:spPr>
            <a:xfrm>
              <a:off x="610721" y="2080411"/>
              <a:ext cx="1200200" cy="400110"/>
            </a:xfrm>
            <a:prstGeom prst="rect">
              <a:avLst/>
            </a:prstGeom>
            <a:solidFill>
              <a:srgbClr val="FFF8EA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GB" sz="2000" dirty="0">
                  <a:latin typeface="Chalkboard" charset="0"/>
                  <a:ea typeface="Chalkboard" charset="0"/>
                  <a:cs typeface="Chalkboard" charset="0"/>
                </a:rPr>
                <a:t>Mediator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8298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E9EE6-A05E-C3CA-167B-34E2D726F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Milieu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92CCC-A4E1-7E68-C8E5-878408A02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Interactions between Learner, Teacher and Mathematics</a:t>
            </a:r>
            <a:br>
              <a:rPr lang="en-GB" dirty="0"/>
            </a:br>
            <a:r>
              <a:rPr lang="en-GB" dirty="0"/>
              <a:t>take place within an ethos, which has aspects of</a:t>
            </a:r>
          </a:p>
          <a:p>
            <a:pPr lvl="1"/>
            <a:r>
              <a:rPr lang="en-GB" dirty="0"/>
              <a:t>Espoused and manifested values</a:t>
            </a:r>
          </a:p>
          <a:p>
            <a:pPr lvl="1"/>
            <a:r>
              <a:rPr lang="en-GB" dirty="0"/>
              <a:t>Classroom rubric (pedagogical and social practices)</a:t>
            </a:r>
          </a:p>
          <a:p>
            <a:r>
              <a:rPr lang="en-GB" dirty="0"/>
              <a:t>These all amount to the direction and form of attention</a:t>
            </a:r>
          </a:p>
          <a:p>
            <a:pPr lvl="1"/>
            <a:r>
              <a:rPr lang="en-GB" dirty="0"/>
              <a:t>Who or what gets what sort of attention</a:t>
            </a:r>
          </a:p>
        </p:txBody>
      </p:sp>
    </p:spTree>
    <p:extLst>
      <p:ext uri="{BB962C8B-B14F-4D97-AF65-F5344CB8AC3E}">
        <p14:creationId xmlns:p14="http://schemas.microsoft.com/office/powerpoint/2010/main" val="238594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BC6EE-D163-845A-3AFE-F87496099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A8D6D-67C3-4EDE-DBE5-5FE59FA40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094874"/>
            <a:ext cx="8181474" cy="1449543"/>
          </a:xfrm>
        </p:spPr>
        <p:txBody>
          <a:bodyPr/>
          <a:lstStyle/>
          <a:p>
            <a:r>
              <a:rPr lang="en-GB" dirty="0"/>
              <a:t>Learners need access to requisite resources corresponding to the mode of interaction envisaged</a:t>
            </a:r>
          </a:p>
          <a:p>
            <a:r>
              <a:rPr lang="en-GB" dirty="0"/>
              <a:t>Tasks need to be formulated so as to contribute to and direct attention appropriately in, the mode of interaction envisaged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D2A442-1B08-C01D-2165-4F8FE728C920}"/>
              </a:ext>
            </a:extLst>
          </p:cNvPr>
          <p:cNvSpPr txBox="1"/>
          <p:nvPr/>
        </p:nvSpPr>
        <p:spPr>
          <a:xfrm>
            <a:off x="506896" y="2991678"/>
            <a:ext cx="123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Software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0A9E96-C952-9631-8336-97A19B3CEB19}"/>
              </a:ext>
            </a:extLst>
          </p:cNvPr>
          <p:cNvSpPr txBox="1"/>
          <p:nvPr/>
        </p:nvSpPr>
        <p:spPr>
          <a:xfrm>
            <a:off x="894522" y="3988517"/>
            <a:ext cx="717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Time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BB8AD499-20B9-31CC-AB9F-3AE3693A6A3D}"/>
              </a:ext>
            </a:extLst>
          </p:cNvPr>
          <p:cNvSpPr/>
          <p:nvPr/>
        </p:nvSpPr>
        <p:spPr>
          <a:xfrm>
            <a:off x="1719476" y="2594116"/>
            <a:ext cx="1630017" cy="725557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rgbClr val="0432FF"/>
              </a:solidFill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578237BF-D8B7-57CB-DEB7-45D07504AF73}"/>
              </a:ext>
            </a:extLst>
          </p:cNvPr>
          <p:cNvSpPr/>
          <p:nvPr/>
        </p:nvSpPr>
        <p:spPr>
          <a:xfrm>
            <a:off x="1643274" y="3487097"/>
            <a:ext cx="2382078" cy="866241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rgbClr val="0432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684CD0-C28C-B3BA-7AA6-B5D180E55579}"/>
              </a:ext>
            </a:extLst>
          </p:cNvPr>
          <p:cNvSpPr txBox="1"/>
          <p:nvPr/>
        </p:nvSpPr>
        <p:spPr>
          <a:xfrm>
            <a:off x="1888439" y="3597629"/>
            <a:ext cx="1904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rPr>
              <a:t>WTTT: Worthwhile</a:t>
            </a:r>
            <a:br>
              <a:rPr lang="en-GB" sz="1600" dirty="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rPr>
            </a:br>
            <a:r>
              <a:rPr lang="en-GB" sz="1600" dirty="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rPr>
              <a:t> Things Take Time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5B94D7-D892-F372-D9F9-6920D97A0B0E}"/>
              </a:ext>
            </a:extLst>
          </p:cNvPr>
          <p:cNvSpPr txBox="1"/>
          <p:nvPr/>
        </p:nvSpPr>
        <p:spPr>
          <a:xfrm>
            <a:off x="1951022" y="2633969"/>
            <a:ext cx="1166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rPr>
              <a:t>Mind the </a:t>
            </a:r>
            <a:br>
              <a:rPr lang="en-GB" sz="1600" dirty="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rPr>
            </a:br>
            <a:r>
              <a:rPr lang="en-GB" sz="1600" dirty="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rPr>
              <a:t>overheads!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F51BC4-7AB6-6E4B-3F25-B50739CD1EA9}"/>
              </a:ext>
            </a:extLst>
          </p:cNvPr>
          <p:cNvSpPr txBox="1"/>
          <p:nvPr/>
        </p:nvSpPr>
        <p:spPr>
          <a:xfrm>
            <a:off x="374029" y="4747463"/>
            <a:ext cx="15972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Interest</a:t>
            </a:r>
            <a:br>
              <a:rPr lang="en-GB" sz="2000" dirty="0">
                <a:latin typeface="Chalkboard" charset="0"/>
                <a:ea typeface="Chalkboard" charset="0"/>
                <a:cs typeface="Chalkboard" charset="0"/>
              </a:rPr>
            </a:br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Engagement</a:t>
            </a:r>
            <a:br>
              <a:rPr lang="en-GB" sz="2000" dirty="0">
                <a:latin typeface="Chalkboard" charset="0"/>
                <a:ea typeface="Chalkboard" charset="0"/>
                <a:cs typeface="Chalkboard" charset="0"/>
              </a:rPr>
            </a:br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Commitment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49B58650-B5E5-7C3B-E725-8FFE5638FE1C}"/>
              </a:ext>
            </a:extLst>
          </p:cNvPr>
          <p:cNvSpPr/>
          <p:nvPr/>
        </p:nvSpPr>
        <p:spPr>
          <a:xfrm>
            <a:off x="1888439" y="4479108"/>
            <a:ext cx="2259525" cy="1284018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rgbClr val="0432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1D76C1-9A6E-168C-6B26-2573785AC492}"/>
              </a:ext>
            </a:extLst>
          </p:cNvPr>
          <p:cNvSpPr txBox="1"/>
          <p:nvPr/>
        </p:nvSpPr>
        <p:spPr>
          <a:xfrm>
            <a:off x="2133604" y="4589640"/>
            <a:ext cx="18610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rPr>
              <a:t>Ethos of affective</a:t>
            </a:r>
          </a:p>
          <a:p>
            <a:pPr algn="ctr"/>
            <a:r>
              <a:rPr lang="en-GB" sz="1600" dirty="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rPr>
              <a:t>Engagement:</a:t>
            </a:r>
            <a:br>
              <a:rPr lang="en-GB" sz="1600" dirty="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rPr>
            </a:br>
            <a:r>
              <a:rPr lang="en-GB" sz="1600" dirty="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rPr>
              <a:t>Curiosity,</a:t>
            </a:r>
            <a:br>
              <a:rPr lang="en-GB" sz="1600" dirty="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rPr>
            </a:br>
            <a:r>
              <a:rPr lang="en-GB" sz="1600" dirty="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rPr>
              <a:t>Puzzlement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68207F-8D90-775A-D611-B6214DCA8AD8}"/>
              </a:ext>
            </a:extLst>
          </p:cNvPr>
          <p:cNvSpPr txBox="1"/>
          <p:nvPr/>
        </p:nvSpPr>
        <p:spPr>
          <a:xfrm>
            <a:off x="4805427" y="3248857"/>
            <a:ext cx="1622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Appropriate </a:t>
            </a:r>
            <a:br>
              <a:rPr lang="en-GB" sz="2000" dirty="0">
                <a:latin typeface="Chalkboard" charset="0"/>
                <a:ea typeface="Chalkboard" charset="0"/>
                <a:cs typeface="Chalkboard" charset="0"/>
              </a:rPr>
            </a:br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Tasks</a:t>
            </a: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21A714C6-B2D8-2DF7-98AE-4A36EA51D64D}"/>
              </a:ext>
            </a:extLst>
          </p:cNvPr>
          <p:cNvSpPr/>
          <p:nvPr/>
        </p:nvSpPr>
        <p:spPr>
          <a:xfrm>
            <a:off x="6157008" y="2615233"/>
            <a:ext cx="1630017" cy="725557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rgbClr val="0432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67D5D4-BC50-1266-7309-2B21EF9B39A2}"/>
              </a:ext>
            </a:extLst>
          </p:cNvPr>
          <p:cNvSpPr txBox="1"/>
          <p:nvPr/>
        </p:nvSpPr>
        <p:spPr>
          <a:xfrm>
            <a:off x="6388554" y="2655086"/>
            <a:ext cx="10964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rPr>
              <a:t>Mind the </a:t>
            </a:r>
            <a:br>
              <a:rPr lang="en-GB" sz="1600" dirty="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rPr>
            </a:br>
            <a:r>
              <a:rPr lang="en-GB" sz="1600" dirty="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rPr>
              <a:t>Gap!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6B45B5D3-EDA5-D3D6-7D49-B564C53EC16B}"/>
              </a:ext>
            </a:extLst>
          </p:cNvPr>
          <p:cNvSpPr/>
          <p:nvPr/>
        </p:nvSpPr>
        <p:spPr>
          <a:xfrm>
            <a:off x="6171329" y="3091076"/>
            <a:ext cx="2684437" cy="1631159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rgbClr val="0432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A213D4-7FD3-15F2-0E69-05B7FDDC663D}"/>
              </a:ext>
            </a:extLst>
          </p:cNvPr>
          <p:cNvSpPr txBox="1"/>
          <p:nvPr/>
        </p:nvSpPr>
        <p:spPr>
          <a:xfrm>
            <a:off x="6416495" y="3241364"/>
            <a:ext cx="23243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rPr>
              <a:t>Opportunities to locate</a:t>
            </a:r>
            <a:br>
              <a:rPr lang="en-GB" sz="1600" dirty="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rPr>
            </a:br>
            <a:r>
              <a:rPr lang="en-GB" sz="1600" dirty="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rPr>
              <a:t>and fill in gaps in </a:t>
            </a:r>
            <a:br>
              <a:rPr lang="en-GB" sz="1600" dirty="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rPr>
            </a:br>
            <a:r>
              <a:rPr lang="en-GB" sz="1600" dirty="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rPr>
              <a:t>comprehension, </a:t>
            </a:r>
            <a:br>
              <a:rPr lang="en-GB" sz="1600" dirty="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rPr>
            </a:br>
            <a:r>
              <a:rPr lang="en-GB" sz="1600" dirty="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rPr>
              <a:t>appreciation,</a:t>
            </a:r>
            <a:br>
              <a:rPr lang="en-GB" sz="1600" dirty="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rPr>
            </a:br>
            <a:r>
              <a:rPr lang="en-GB" sz="1600" dirty="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rPr>
              <a:t>performance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A942B99-385F-E8E9-DF7B-24A3D9781810}"/>
              </a:ext>
            </a:extLst>
          </p:cNvPr>
          <p:cNvSpPr/>
          <p:nvPr/>
        </p:nvSpPr>
        <p:spPr>
          <a:xfrm>
            <a:off x="3817382" y="4117147"/>
            <a:ext cx="3468209" cy="160550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rgbClr val="FFFF00"/>
                </a:solidFill>
                <a:latin typeface="Chalkboard" panose="03050602040202020205" pitchFamily="66" charset="77"/>
              </a:rPr>
              <a:t>Set impossible task so that in discussion learners appreciate the conditions necessary to make a theorem possible or procedure useable</a:t>
            </a:r>
            <a:endParaRPr lang="en-GB" dirty="0">
              <a:solidFill>
                <a:srgbClr val="FFFF00"/>
              </a:solidFill>
              <a:effectLst/>
              <a:latin typeface="Chalkboard" panose="03050602040202020205" pitchFamily="66" charset="77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FFCD3FDF-B152-CDAB-F75E-0B87D99C491F}"/>
              </a:ext>
            </a:extLst>
          </p:cNvPr>
          <p:cNvSpPr/>
          <p:nvPr/>
        </p:nvSpPr>
        <p:spPr>
          <a:xfrm>
            <a:off x="6227518" y="5444554"/>
            <a:ext cx="2832246" cy="133464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en-GB" sz="1800" kern="1200" dirty="0">
                <a:solidFill>
                  <a:srgbClr val="FFFF00"/>
                </a:solidFill>
                <a:effectLst/>
                <a:latin typeface="Chalkboard" panose="03050602040202020205" pitchFamily="66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Show-and-tell using software followed by exercises and exposition followed by tutorial</a:t>
            </a:r>
            <a:endParaRPr lang="en-GB" sz="2000" dirty="0">
              <a:solidFill>
                <a:srgbClr val="FFFF00"/>
              </a:solidFill>
              <a:effectLst/>
              <a:latin typeface="Chalkboard" panose="03050602040202020205" pitchFamily="66" charset="77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06E28A5-D8CF-6FA8-2E25-7D1E1A50D9B1}"/>
              </a:ext>
            </a:extLst>
          </p:cNvPr>
          <p:cNvSpPr/>
          <p:nvPr/>
        </p:nvSpPr>
        <p:spPr>
          <a:xfrm>
            <a:off x="2484427" y="5700543"/>
            <a:ext cx="2511611" cy="1077217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en-GB" sz="1800" kern="1200" dirty="0">
                <a:solidFill>
                  <a:srgbClr val="FFFF00"/>
                </a:solidFill>
                <a:effectLst/>
                <a:latin typeface="Chalkboard" panose="03050602040202020205" pitchFamily="66" charset="77"/>
                <a:ea typeface="Times New Roman" panose="02020603050405020304" pitchFamily="18" charset="0"/>
                <a:cs typeface="Times New Roman" panose="02020603050405020304" pitchFamily="18" charset="0"/>
              </a:rPr>
              <a:t>Immersion </a:t>
            </a:r>
            <a:br>
              <a:rPr lang="en-GB" sz="1800" kern="1200" dirty="0">
                <a:solidFill>
                  <a:srgbClr val="FFFF00"/>
                </a:solidFill>
                <a:effectLst/>
                <a:latin typeface="Chalkboard" panose="03050602040202020205" pitchFamily="66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800" kern="1200" dirty="0">
                <a:solidFill>
                  <a:srgbClr val="FFFF00"/>
                </a:solidFill>
                <a:effectLst/>
                <a:latin typeface="Chalkboard" panose="03050602040202020205" pitchFamily="66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contrasted with </a:t>
            </a:r>
            <a:br>
              <a:rPr lang="en-GB" sz="1800" kern="1200" dirty="0">
                <a:solidFill>
                  <a:srgbClr val="FFFF00"/>
                </a:solidFill>
                <a:effectLst/>
                <a:latin typeface="Chalkboard" panose="03050602040202020205" pitchFamily="66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800" kern="1200" dirty="0">
                <a:solidFill>
                  <a:srgbClr val="FFFF00"/>
                </a:solidFill>
                <a:effectLst/>
                <a:latin typeface="Chalkboard" panose="03050602040202020205" pitchFamily="66" charset="77"/>
                <a:ea typeface="Times New Roman" panose="02020603050405020304" pitchFamily="18" charset="0"/>
                <a:cs typeface="Times New Roman" panose="02020603050405020304" pitchFamily="18" charset="0"/>
              </a:rPr>
              <a:t>watching</a:t>
            </a:r>
            <a:endParaRPr lang="en-GB" sz="2000" dirty="0">
              <a:solidFill>
                <a:srgbClr val="FFFF00"/>
              </a:solidFill>
              <a:effectLst/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7185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 animBg="1"/>
      <p:bldP spid="7" grpId="0" animBg="1"/>
      <p:bldP spid="8" grpId="0"/>
      <p:bldP spid="9" grpId="0"/>
      <p:bldP spid="10" grpId="0"/>
      <p:bldP spid="11" grpId="0" animBg="1"/>
      <p:bldP spid="12" grpId="0"/>
      <p:bldP spid="13" grpId="0"/>
      <p:bldP spid="16" grpId="0" animBg="1"/>
      <p:bldP spid="17" grpId="0"/>
      <p:bldP spid="14" grpId="0" animBg="1"/>
      <p:bldP spid="15" grpId="0"/>
      <p:bldP spid="18" grpId="0" animBg="1"/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3FD30-ED4C-3BC8-8F9F-4DC4E1A63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Flipping Classrooms or Migrating Ways of Working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09D6C-68B6-4A26-3C3B-E7178558F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094874"/>
            <a:ext cx="8181474" cy="1017705"/>
          </a:xfrm>
        </p:spPr>
        <p:txBody>
          <a:bodyPr/>
          <a:lstStyle/>
          <a:p>
            <a:r>
              <a:rPr lang="en-GB" dirty="0"/>
              <a:t>Learners doing for themselves what was once done for them:</a:t>
            </a:r>
          </a:p>
          <a:p>
            <a:pPr lvl="1"/>
            <a:r>
              <a:rPr lang="en-GB" dirty="0"/>
              <a:t>Using 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classroom interactions </a:t>
            </a:r>
            <a:r>
              <a:rPr lang="en-GB" dirty="0"/>
              <a:t>mostly for </a:t>
            </a:r>
            <a:r>
              <a:rPr lang="en-GB" i="1" dirty="0"/>
              <a:t>expressing, explaining, </a:t>
            </a:r>
            <a:r>
              <a:rPr lang="en-GB" dirty="0"/>
              <a:t>and even </a:t>
            </a:r>
            <a:r>
              <a:rPr lang="en-GB" i="1" dirty="0"/>
              <a:t>examining, </a:t>
            </a:r>
            <a:r>
              <a:rPr lang="en-GB" dirty="0"/>
              <a:t>but also developing ways of </a:t>
            </a:r>
            <a:r>
              <a:rPr lang="en-GB" i="1" dirty="0"/>
              <a:t>exploring </a:t>
            </a:r>
            <a:r>
              <a:rPr lang="en-GB" dirty="0"/>
              <a:t>and </a:t>
            </a:r>
            <a:r>
              <a:rPr lang="en-GB" i="1" dirty="0"/>
              <a:t>exercising;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8A723BF-B2FB-10B9-AA05-0B18005EC27A}"/>
              </a:ext>
            </a:extLst>
          </p:cNvPr>
          <p:cNvSpPr/>
          <p:nvPr/>
        </p:nvSpPr>
        <p:spPr>
          <a:xfrm>
            <a:off x="5884479" y="4031004"/>
            <a:ext cx="2522483" cy="142883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Importance of</a:t>
            </a:r>
            <a:br>
              <a:rPr lang="en-GB" sz="2000" dirty="0">
                <a:solidFill>
                  <a:srgbClr val="0432FF"/>
                </a:solidFill>
              </a:rPr>
            </a:br>
            <a:r>
              <a:rPr lang="en-GB" sz="2000" dirty="0">
                <a:solidFill>
                  <a:srgbClr val="0432FF"/>
                </a:solidFill>
              </a:rPr>
              <a:t> self-explanations</a:t>
            </a:r>
            <a:br>
              <a:rPr lang="en-GB" sz="2000" dirty="0">
                <a:solidFill>
                  <a:srgbClr val="0432FF"/>
                </a:solidFill>
              </a:rPr>
            </a:br>
            <a:r>
              <a:rPr lang="en-GB" sz="2000" dirty="0">
                <a:solidFill>
                  <a:srgbClr val="0432FF"/>
                </a:solidFill>
              </a:rPr>
              <a:t>and</a:t>
            </a:r>
            <a:br>
              <a:rPr lang="en-GB" sz="2000" dirty="0">
                <a:solidFill>
                  <a:srgbClr val="0432FF"/>
                </a:solidFill>
              </a:rPr>
            </a:br>
            <a:r>
              <a:rPr lang="en-GB" sz="2000" dirty="0">
                <a:solidFill>
                  <a:srgbClr val="0432FF"/>
                </a:solidFill>
              </a:rPr>
              <a:t>personal narratives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F0B9400-678E-D5A5-FB1E-DCB44BCBADDB}"/>
              </a:ext>
            </a:extLst>
          </p:cNvPr>
          <p:cNvSpPr txBox="1">
            <a:spLocks/>
          </p:cNvSpPr>
          <p:nvPr/>
        </p:nvSpPr>
        <p:spPr>
          <a:xfrm>
            <a:off x="481263" y="2412942"/>
            <a:ext cx="4815951" cy="10177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dirty="0"/>
              <a:t>Providing audience (peers, tutor) as </a:t>
            </a:r>
            <a:br>
              <a:rPr lang="en-GB" dirty="0"/>
            </a:br>
            <a:r>
              <a:rPr lang="en-GB" dirty="0"/>
              <a:t>   immediate support;</a:t>
            </a:r>
            <a:br>
              <a:rPr lang="en-GB" i="1" dirty="0"/>
            </a:br>
            <a:r>
              <a:rPr lang="en-GB" dirty="0"/>
              <a:t>infrequently used for </a:t>
            </a:r>
            <a:r>
              <a:rPr lang="en-GB" i="1" dirty="0"/>
              <a:t>expounding.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0744F63-43FC-E41C-6B3D-BC1E27AB1AD4}"/>
              </a:ext>
            </a:extLst>
          </p:cNvPr>
          <p:cNvSpPr txBox="1">
            <a:spLocks/>
          </p:cNvSpPr>
          <p:nvPr/>
        </p:nvSpPr>
        <p:spPr>
          <a:xfrm>
            <a:off x="481263" y="3817732"/>
            <a:ext cx="7075191" cy="11911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i="1" dirty="0"/>
              <a:t>Using out-of-class </a:t>
            </a:r>
            <a:r>
              <a:rPr lang="en-GB" dirty="0"/>
              <a:t>time for </a:t>
            </a:r>
            <a:r>
              <a:rPr lang="en-GB" i="1" dirty="0"/>
              <a:t>expounding</a:t>
            </a:r>
            <a:r>
              <a:rPr lang="en-GB" dirty="0"/>
              <a:t>, </a:t>
            </a:r>
            <a:br>
              <a:rPr lang="en-GB" dirty="0"/>
            </a:br>
            <a:r>
              <a:rPr lang="en-GB" dirty="0"/>
              <a:t>but also some </a:t>
            </a:r>
            <a:r>
              <a:rPr lang="en-GB" i="1" dirty="0"/>
              <a:t>exploring</a:t>
            </a:r>
            <a:r>
              <a:rPr lang="en-GB" dirty="0"/>
              <a:t>, some </a:t>
            </a:r>
            <a:r>
              <a:rPr lang="en-GB" i="1" dirty="0"/>
              <a:t>exercising</a:t>
            </a:r>
            <a:r>
              <a:rPr lang="en-GB" dirty="0"/>
              <a:t>, </a:t>
            </a:r>
            <a:br>
              <a:rPr lang="en-GB" dirty="0"/>
            </a:br>
            <a:r>
              <a:rPr lang="en-GB" dirty="0"/>
              <a:t>practice in </a:t>
            </a:r>
            <a:r>
              <a:rPr lang="en-GB" i="1" dirty="0"/>
              <a:t>expressing </a:t>
            </a:r>
            <a:r>
              <a:rPr lang="en-GB" dirty="0"/>
              <a:t>to oneself</a:t>
            </a:r>
          </a:p>
        </p:txBody>
      </p:sp>
    </p:spTree>
    <p:extLst>
      <p:ext uri="{BB962C8B-B14F-4D97-AF65-F5344CB8AC3E}">
        <p14:creationId xmlns:p14="http://schemas.microsoft.com/office/powerpoint/2010/main" val="9708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build="p"/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62D01-52E4-E01F-D0E5-B850AF65E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6347"/>
            <a:ext cx="7886700" cy="453020"/>
          </a:xfrm>
        </p:spPr>
        <p:txBody>
          <a:bodyPr/>
          <a:lstStyle/>
          <a:p>
            <a:r>
              <a:rPr lang="en-GB" dirty="0"/>
              <a:t>‘Slowly (Sensitively) Migrating Ways of Working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5F80A-6F3F-1330-9258-3241C709A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876" y="614399"/>
            <a:ext cx="8181474" cy="3258465"/>
          </a:xfrm>
        </p:spPr>
        <p:txBody>
          <a:bodyPr/>
          <a:lstStyle/>
          <a:p>
            <a:r>
              <a:rPr lang="en-GB" dirty="0"/>
              <a:t>Engage learners in working on a diagram, a set of exercises, an animation</a:t>
            </a:r>
          </a:p>
          <a:p>
            <a:pPr lvl="1"/>
            <a:r>
              <a:rPr lang="en-GB" dirty="0"/>
              <a:t>Say What You See</a:t>
            </a:r>
          </a:p>
          <a:p>
            <a:pPr lvl="1"/>
            <a:r>
              <a:rPr lang="en-GB" dirty="0"/>
              <a:t>Can you See …</a:t>
            </a:r>
          </a:p>
          <a:p>
            <a:pPr lvl="1"/>
            <a:r>
              <a:rPr lang="en-GB" dirty="0"/>
              <a:t>How are … and … related?</a:t>
            </a:r>
          </a:p>
          <a:p>
            <a:pPr lvl="1"/>
            <a:r>
              <a:rPr lang="en-GB" dirty="0"/>
              <a:t>What is the phenomenon? (what is happening?)</a:t>
            </a:r>
          </a:p>
          <a:p>
            <a:r>
              <a:rPr lang="en-GB" dirty="0"/>
              <a:t>Exposing a phenomenon; Making Conjectures</a:t>
            </a:r>
          </a:p>
          <a:p>
            <a:r>
              <a:rPr lang="en-GB" dirty="0"/>
              <a:t>Exploring the phenomenon, the conjecture(s)</a:t>
            </a:r>
          </a:p>
          <a:p>
            <a:r>
              <a:rPr lang="en-GB" dirty="0"/>
              <a:t>Reasoning to justify the conjecture, to explain the phenomenon</a:t>
            </a:r>
          </a:p>
          <a:p>
            <a:r>
              <a:rPr lang="en-GB" dirty="0"/>
              <a:t>Refining that reasoning to be convincing but succinct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77D93CA-3101-0979-EEB4-2EA704956DE8}"/>
              </a:ext>
            </a:extLst>
          </p:cNvPr>
          <p:cNvSpPr/>
          <p:nvPr/>
        </p:nvSpPr>
        <p:spPr>
          <a:xfrm>
            <a:off x="111815" y="4081583"/>
            <a:ext cx="2548317" cy="16101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432FF"/>
                </a:solidFill>
              </a:rPr>
              <a:t>Theorem</a:t>
            </a:r>
            <a:br>
              <a:rPr lang="en-GB" dirty="0">
                <a:solidFill>
                  <a:srgbClr val="0432FF"/>
                </a:solidFill>
              </a:rPr>
            </a:br>
            <a:r>
              <a:rPr lang="en-GB" dirty="0">
                <a:solidFill>
                  <a:srgbClr val="0432FF"/>
                </a:solidFill>
              </a:rPr>
              <a:t>comes from the Greek for</a:t>
            </a:r>
          </a:p>
          <a:p>
            <a:pPr algn="ctr"/>
            <a:r>
              <a:rPr lang="en-GB" dirty="0">
                <a:solidFill>
                  <a:srgbClr val="0432FF"/>
                </a:solidFill>
              </a:rPr>
              <a:t>“to look at”</a:t>
            </a:r>
            <a:br>
              <a:rPr lang="en-GB" dirty="0">
                <a:solidFill>
                  <a:srgbClr val="0432FF"/>
                </a:solidFill>
              </a:rPr>
            </a:br>
            <a:r>
              <a:rPr lang="en-GB" dirty="0">
                <a:solidFill>
                  <a:srgbClr val="0432FF"/>
                </a:solidFill>
              </a:rPr>
              <a:t>“a way of seeing”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D2185AE-0843-17F0-C773-863A9B11961E}"/>
              </a:ext>
            </a:extLst>
          </p:cNvPr>
          <p:cNvSpPr/>
          <p:nvPr/>
        </p:nvSpPr>
        <p:spPr>
          <a:xfrm>
            <a:off x="777237" y="5587631"/>
            <a:ext cx="3911048" cy="9376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432FF"/>
                </a:solidFill>
              </a:rPr>
              <a:t>To prove a theorem</a:t>
            </a:r>
            <a:br>
              <a:rPr lang="en-GB" dirty="0">
                <a:solidFill>
                  <a:srgbClr val="0432FF"/>
                </a:solidFill>
              </a:rPr>
            </a:br>
            <a:r>
              <a:rPr lang="en-GB" dirty="0">
                <a:solidFill>
                  <a:srgbClr val="0432FF"/>
                </a:solidFill>
              </a:rPr>
              <a:t>is</a:t>
            </a:r>
          </a:p>
          <a:p>
            <a:pPr algn="ctr"/>
            <a:r>
              <a:rPr lang="en-GB" dirty="0">
                <a:solidFill>
                  <a:srgbClr val="0432FF"/>
                </a:solidFill>
              </a:rPr>
              <a:t>to get others to see what I am seeing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F21AA32-3A2C-B6E3-5DA4-0F8468CAD7C6}"/>
              </a:ext>
            </a:extLst>
          </p:cNvPr>
          <p:cNvSpPr/>
          <p:nvPr/>
        </p:nvSpPr>
        <p:spPr>
          <a:xfrm>
            <a:off x="4292291" y="4424744"/>
            <a:ext cx="3630266" cy="161013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Importance of working on</a:t>
            </a:r>
            <a:br>
              <a:rPr lang="en-GB" sz="2000" dirty="0">
                <a:solidFill>
                  <a:srgbClr val="FFFF00"/>
                </a:solidFill>
              </a:rPr>
            </a:br>
            <a:r>
              <a:rPr lang="en-GB" sz="2000" dirty="0">
                <a:solidFill>
                  <a:srgbClr val="FFFF00"/>
                </a:solidFill>
              </a:rPr>
              <a:t>discerning details</a:t>
            </a:r>
            <a:br>
              <a:rPr lang="en-GB" sz="2000" dirty="0">
                <a:solidFill>
                  <a:srgbClr val="FFFF00"/>
                </a:solidFill>
              </a:rPr>
            </a:br>
            <a:r>
              <a:rPr lang="en-GB" sz="2000" dirty="0">
                <a:solidFill>
                  <a:srgbClr val="FFFF00"/>
                </a:solidFill>
              </a:rPr>
              <a:t>recognising relationships</a:t>
            </a:r>
            <a:br>
              <a:rPr lang="en-GB" sz="2000" dirty="0">
                <a:solidFill>
                  <a:srgbClr val="FFFF00"/>
                </a:solidFill>
              </a:rPr>
            </a:br>
            <a:r>
              <a:rPr lang="en-GB" sz="2000" dirty="0">
                <a:solidFill>
                  <a:srgbClr val="FFFF00"/>
                </a:solidFill>
              </a:rPr>
              <a:t>perceiving (general) properties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443E9E2-DCCE-7A88-A843-2D5964E98C18}"/>
              </a:ext>
            </a:extLst>
          </p:cNvPr>
          <p:cNvSpPr/>
          <p:nvPr/>
        </p:nvSpPr>
        <p:spPr>
          <a:xfrm>
            <a:off x="5575852" y="5913783"/>
            <a:ext cx="3234272" cy="815008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so that learners can do this for themselves</a:t>
            </a:r>
          </a:p>
        </p:txBody>
      </p:sp>
    </p:spTree>
    <p:extLst>
      <p:ext uri="{BB962C8B-B14F-4D97-AF65-F5344CB8AC3E}">
        <p14:creationId xmlns:p14="http://schemas.microsoft.com/office/powerpoint/2010/main" val="388880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2530F-E679-E0CD-2E1F-0ACF91482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Pedagogical Actions become Learning Actions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CB8BBFF-C963-5A75-3F34-62D7C4A63B45}"/>
              </a:ext>
            </a:extLst>
          </p:cNvPr>
          <p:cNvSpPr/>
          <p:nvPr/>
        </p:nvSpPr>
        <p:spPr>
          <a:xfrm>
            <a:off x="526774" y="1470991"/>
            <a:ext cx="1311965" cy="453021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Activity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3B4F32E-097C-A400-202C-C48A2D8F0144}"/>
              </a:ext>
            </a:extLst>
          </p:cNvPr>
          <p:cNvSpPr/>
          <p:nvPr/>
        </p:nvSpPr>
        <p:spPr>
          <a:xfrm>
            <a:off x="3422375" y="1470991"/>
            <a:ext cx="2064025" cy="453021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Ways of working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C67A80-826D-C06A-B566-E8C6887B561A}"/>
              </a:ext>
            </a:extLst>
          </p:cNvPr>
          <p:cNvSpPr txBox="1"/>
          <p:nvPr/>
        </p:nvSpPr>
        <p:spPr>
          <a:xfrm>
            <a:off x="3498574" y="2222913"/>
            <a:ext cx="24861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Say What You See</a:t>
            </a:r>
          </a:p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Watch What You Do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BA3953-03D8-9E8E-F177-25F3BE213639}"/>
              </a:ext>
            </a:extLst>
          </p:cNvPr>
          <p:cNvSpPr txBox="1"/>
          <p:nvPr/>
        </p:nvSpPr>
        <p:spPr>
          <a:xfrm>
            <a:off x="3498574" y="2952620"/>
            <a:ext cx="2237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Discerning Details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630606-158B-5FC8-587E-FF4E3515C5CE}"/>
              </a:ext>
            </a:extLst>
          </p:cNvPr>
          <p:cNvSpPr txBox="1"/>
          <p:nvPr/>
        </p:nvSpPr>
        <p:spPr>
          <a:xfrm>
            <a:off x="3498574" y="3375652"/>
            <a:ext cx="30926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Recognising Relationships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49B387-CF0C-EB05-5E2A-D544F7233E7A}"/>
              </a:ext>
            </a:extLst>
          </p:cNvPr>
          <p:cNvSpPr txBox="1"/>
          <p:nvPr/>
        </p:nvSpPr>
        <p:spPr>
          <a:xfrm>
            <a:off x="3498574" y="3734011"/>
            <a:ext cx="26591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Perceiving Properties</a:t>
            </a:r>
            <a:br>
              <a:rPr lang="en-GB" sz="2000" dirty="0">
                <a:latin typeface="Chalkboard" charset="0"/>
                <a:ea typeface="Chalkboard" charset="0"/>
                <a:cs typeface="Chalkboard" charset="0"/>
              </a:rPr>
            </a:br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as being instantiated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00C724-2864-A047-152F-2F7D001D61BD}"/>
              </a:ext>
            </a:extLst>
          </p:cNvPr>
          <p:cNvSpPr txBox="1"/>
          <p:nvPr/>
        </p:nvSpPr>
        <p:spPr>
          <a:xfrm>
            <a:off x="330476" y="2335410"/>
            <a:ext cx="244381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Imagine …</a:t>
            </a:r>
          </a:p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Picture/Poster</a:t>
            </a:r>
          </a:p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Animation</a:t>
            </a:r>
          </a:p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Stated phenomenon</a:t>
            </a:r>
          </a:p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Set of exercises</a:t>
            </a:r>
            <a:br>
              <a:rPr lang="en-GB" sz="2000" dirty="0">
                <a:latin typeface="Chalkboard" charset="0"/>
                <a:ea typeface="Chalkboard" charset="0"/>
                <a:cs typeface="Chalkboard" charset="0"/>
              </a:rPr>
            </a:br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   (structured)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C08E3C-49D2-6C20-CCA9-F47794FCEE04}"/>
              </a:ext>
            </a:extLst>
          </p:cNvPr>
          <p:cNvSpPr txBox="1"/>
          <p:nvPr/>
        </p:nvSpPr>
        <p:spPr>
          <a:xfrm>
            <a:off x="3498574" y="4481517"/>
            <a:ext cx="22795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Reasoning using </a:t>
            </a:r>
            <a:br>
              <a:rPr lang="en-GB" sz="2000" dirty="0">
                <a:latin typeface="Chalkboard" charset="0"/>
                <a:ea typeface="Chalkboard" charset="0"/>
                <a:cs typeface="Chalkboard" charset="0"/>
              </a:rPr>
            </a:br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agreed properties</a:t>
            </a:r>
          </a:p>
        </p:txBody>
      </p:sp>
    </p:spTree>
    <p:extLst>
      <p:ext uri="{BB962C8B-B14F-4D97-AF65-F5344CB8AC3E}">
        <p14:creationId xmlns:p14="http://schemas.microsoft.com/office/powerpoint/2010/main" val="18349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  <p:bldP spid="13" grpId="0"/>
      <p:bldP spid="14" grpId="0" uiExpand="1" build="p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B112D-7376-FC11-D084-441BB9970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Stimuli and their 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9A24F-4914-BA99-C4F4-BB8E4F9BE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Phenomena to be explained</a:t>
            </a:r>
          </a:p>
          <a:p>
            <a:pPr lvl="1"/>
            <a:r>
              <a:rPr lang="en-GB" dirty="0"/>
              <a:t>Exploration: teacher-guided or learner self-directed</a:t>
            </a:r>
          </a:p>
          <a:p>
            <a:pPr lvl="1"/>
            <a:r>
              <a:rPr lang="en-GB" dirty="0"/>
              <a:t>Followed by exposition</a:t>
            </a:r>
          </a:p>
          <a:p>
            <a:r>
              <a:rPr lang="en-GB" dirty="0"/>
              <a:t>Concepts to be identified &amp; exemplified (by tutor, by learner)</a:t>
            </a:r>
          </a:p>
          <a:p>
            <a:r>
              <a:rPr lang="en-GB" dirty="0"/>
              <a:t>Procedures to be integrated and interiorised</a:t>
            </a:r>
          </a:p>
          <a:p>
            <a:pPr lvl="1"/>
            <a:r>
              <a:rPr lang="en-GB" dirty="0"/>
              <a:t>Exercises (or exercise-exploration); variation principle</a:t>
            </a:r>
          </a:p>
        </p:txBody>
      </p:sp>
    </p:spTree>
    <p:extLst>
      <p:ext uri="{BB962C8B-B14F-4D97-AF65-F5344CB8AC3E}">
        <p14:creationId xmlns:p14="http://schemas.microsoft.com/office/powerpoint/2010/main" val="278280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C1AE3-BCA9-EE7B-FF8E-CD2E256F4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Follow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438F0-4EEE-8345-7F18-D4F50874C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i="1" dirty="0" err="1">
                <a:effectLst/>
                <a:latin typeface="Palatino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PMTheta.com</a:t>
            </a:r>
            <a:endParaRPr lang="en-GB" sz="2400" i="1" dirty="0">
              <a:effectLst/>
              <a:latin typeface="Palatino" pitchFamily="2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i="1" dirty="0" err="1">
                <a:latin typeface="Palatino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John.mason@open.ac.uk</a:t>
            </a:r>
            <a:endParaRPr lang="en-GB" sz="2400" i="1" dirty="0">
              <a:effectLst/>
              <a:latin typeface="Palatino" pitchFamily="2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i="1" dirty="0">
                <a:effectLst/>
                <a:latin typeface="Palatino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Mathematics Teaching Practice: a guidebook for university and college lecturers</a:t>
            </a:r>
            <a:r>
              <a:rPr lang="en-GB" sz="2400" dirty="0">
                <a:effectLst/>
                <a:latin typeface="Palatino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Horwood Publishing, Chichester.</a:t>
            </a:r>
            <a:r>
              <a:rPr lang="en-GB" sz="2400" dirty="0">
                <a:effectLst/>
              </a:rPr>
              <a:t> 2002 (100 tactics)</a:t>
            </a:r>
          </a:p>
          <a:p>
            <a:r>
              <a:rPr lang="en-GB" sz="2400" i="1" dirty="0">
                <a:effectLst/>
                <a:latin typeface="Palatino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Questions and Prompts for Mathematical Thinking</a:t>
            </a:r>
            <a:r>
              <a:rPr lang="en-GB" sz="2400" dirty="0">
                <a:effectLst/>
                <a:latin typeface="Palatino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ATM, Derby.</a:t>
            </a:r>
            <a:r>
              <a:rPr lang="en-GB" sz="2400" dirty="0">
                <a:effectLst/>
              </a:rPr>
              <a:t> </a:t>
            </a:r>
            <a:endParaRPr lang="en-GB" sz="2400" dirty="0"/>
          </a:p>
          <a:p>
            <a:r>
              <a:rPr lang="en-GB" sz="2400" dirty="0">
                <a:effectLst/>
                <a:latin typeface="Palatino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What Do we Really Want Students to Learn?  </a:t>
            </a:r>
            <a:r>
              <a:rPr lang="en-GB" sz="2400" i="1" dirty="0">
                <a:effectLst/>
                <a:latin typeface="Palatino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Teaching At A Distance</a:t>
            </a:r>
            <a:r>
              <a:rPr lang="en-GB" sz="2400" dirty="0">
                <a:effectLst/>
                <a:latin typeface="Palatino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25,  p4-11.</a:t>
            </a:r>
            <a:r>
              <a:rPr lang="en-GB" sz="2400" dirty="0">
                <a:effectLst/>
              </a:rPr>
              <a:t> (1984)</a:t>
            </a:r>
          </a:p>
          <a:p>
            <a:r>
              <a:rPr lang="en-GB" sz="2400" dirty="0">
                <a:effectLst/>
                <a:latin typeface="Palatino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Which Medium, Which Message, </a:t>
            </a:r>
            <a:r>
              <a:rPr lang="en-GB" sz="2400" i="1" dirty="0">
                <a:effectLst/>
                <a:latin typeface="Palatino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Visual Education</a:t>
            </a:r>
            <a:r>
              <a:rPr lang="en-GB" sz="2400" dirty="0">
                <a:effectLst/>
                <a:latin typeface="Palatino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Feb 1979, p29-33.</a:t>
            </a:r>
            <a:endParaRPr lang="en-GB" sz="2400" dirty="0">
              <a:effectLst/>
            </a:endParaRP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870752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A530F-05C9-8096-92CF-8143B34E5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 Sequence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6B680-BD42-2CE9-67C7-15D612CD7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094874"/>
            <a:ext cx="4276190" cy="4138862"/>
          </a:xfrm>
        </p:spPr>
        <p:txBody>
          <a:bodyPr/>
          <a:lstStyle/>
          <a:p>
            <a:r>
              <a:rPr lang="en-GB" dirty="0"/>
              <a:t>Polynomials varied</a:t>
            </a:r>
          </a:p>
          <a:p>
            <a:r>
              <a:rPr lang="en-GB" dirty="0"/>
              <a:t>Rotating the graph of a function</a:t>
            </a:r>
          </a:p>
          <a:p>
            <a:r>
              <a:rPr lang="en-GB" dirty="0"/>
              <a:t>Fixed-Width Chords</a:t>
            </a:r>
          </a:p>
          <a:p>
            <a:r>
              <a:rPr lang="en-GB" dirty="0"/>
              <a:t>Chordal rise</a:t>
            </a:r>
          </a:p>
          <a:p>
            <a:r>
              <a:rPr lang="en-GB" dirty="0"/>
              <a:t>Chordal slope</a:t>
            </a:r>
          </a:p>
          <a:p>
            <a:pPr lvl="1"/>
            <a:r>
              <a:rPr lang="en-GB" dirty="0"/>
              <a:t>Contrast with FE chords</a:t>
            </a:r>
          </a:p>
          <a:p>
            <a:r>
              <a:rPr lang="en-GB" dirty="0"/>
              <a:t>Mid-Chord Gap</a:t>
            </a:r>
          </a:p>
          <a:p>
            <a:r>
              <a:rPr lang="en-GB" dirty="0"/>
              <a:t>Chordal Triangle</a:t>
            </a:r>
          </a:p>
          <a:p>
            <a:r>
              <a:rPr lang="en-GB" dirty="0"/>
              <a:t>Chordal Triangle constructs</a:t>
            </a:r>
          </a:p>
          <a:p>
            <a:r>
              <a:rPr lang="en-GB" dirty="0"/>
              <a:t>Chordal Mid points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6D34D4E-DE65-335A-DC60-44CF85862028}"/>
              </a:ext>
            </a:extLst>
          </p:cNvPr>
          <p:cNvSpPr/>
          <p:nvPr/>
        </p:nvSpPr>
        <p:spPr>
          <a:xfrm>
            <a:off x="5088834" y="573153"/>
            <a:ext cx="2325757" cy="4415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Ways of Working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F9BB809-89DA-8DDC-96F1-0D8CBF692EFC}"/>
              </a:ext>
            </a:extLst>
          </p:cNvPr>
          <p:cNvSpPr/>
          <p:nvPr/>
        </p:nvSpPr>
        <p:spPr>
          <a:xfrm>
            <a:off x="5451219" y="945822"/>
            <a:ext cx="3426517" cy="9508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Transition from</a:t>
            </a:r>
            <a:br>
              <a:rPr lang="en-GB" sz="2000" dirty="0">
                <a:solidFill>
                  <a:srgbClr val="0432FF"/>
                </a:solidFill>
              </a:rPr>
            </a:br>
            <a:r>
              <a:rPr lang="en-GB" sz="2000" dirty="0">
                <a:solidFill>
                  <a:srgbClr val="0432FF"/>
                </a:solidFill>
              </a:rPr>
              <a:t>Teacher-led to Student-driven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68E4C64-9D1D-4EBD-CBB0-743F72811391}"/>
              </a:ext>
            </a:extLst>
          </p:cNvPr>
          <p:cNvSpPr/>
          <p:nvPr/>
        </p:nvSpPr>
        <p:spPr>
          <a:xfrm>
            <a:off x="4364048" y="2631713"/>
            <a:ext cx="2325756" cy="2113230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Imaginings</a:t>
            </a:r>
          </a:p>
          <a:p>
            <a:pPr algn="ctr"/>
            <a:r>
              <a:rPr lang="en-GB" sz="2000" dirty="0">
                <a:solidFill>
                  <a:srgbClr val="FFFF00"/>
                </a:solidFill>
              </a:rPr>
              <a:t>Pictures</a:t>
            </a:r>
          </a:p>
          <a:p>
            <a:pPr algn="ctr"/>
            <a:r>
              <a:rPr lang="en-GB" sz="2000" dirty="0">
                <a:solidFill>
                  <a:srgbClr val="FFFF00"/>
                </a:solidFill>
              </a:rPr>
              <a:t>Animations</a:t>
            </a:r>
            <a:br>
              <a:rPr lang="en-GB" sz="2000" dirty="0">
                <a:solidFill>
                  <a:srgbClr val="FFFF00"/>
                </a:solidFill>
              </a:rPr>
            </a:br>
            <a:r>
              <a:rPr lang="en-GB" sz="2000" dirty="0">
                <a:solidFill>
                  <a:srgbClr val="FFFF00"/>
                </a:solidFill>
              </a:rPr>
              <a:t>Applets</a:t>
            </a:r>
          </a:p>
          <a:p>
            <a:pPr algn="ctr"/>
            <a:r>
              <a:rPr lang="en-GB" sz="2000" dirty="0">
                <a:solidFill>
                  <a:srgbClr val="FFFF00"/>
                </a:solidFill>
              </a:rPr>
              <a:t>Worked Examples</a:t>
            </a:r>
          </a:p>
          <a:p>
            <a:pPr algn="ctr"/>
            <a:r>
              <a:rPr lang="en-GB" sz="2000" dirty="0">
                <a:solidFill>
                  <a:srgbClr val="FFFF00"/>
                </a:solidFill>
              </a:rPr>
              <a:t>Expositions</a:t>
            </a:r>
          </a:p>
          <a:p>
            <a:pPr algn="ctr"/>
            <a:r>
              <a:rPr lang="en-GB" sz="2000" dirty="0">
                <a:solidFill>
                  <a:srgbClr val="FFFF00"/>
                </a:solidFill>
              </a:rPr>
              <a:t>Exercises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4D9C837-0701-4349-519C-8CD5532D1A1A}"/>
              </a:ext>
            </a:extLst>
          </p:cNvPr>
          <p:cNvSpPr/>
          <p:nvPr/>
        </p:nvSpPr>
        <p:spPr>
          <a:xfrm>
            <a:off x="6884808" y="3551146"/>
            <a:ext cx="2087218" cy="43357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Teacher provided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79EF0D4-E80C-85C6-D6AE-85FE5EECBE0D}"/>
              </a:ext>
            </a:extLst>
          </p:cNvPr>
          <p:cNvSpPr/>
          <p:nvPr/>
        </p:nvSpPr>
        <p:spPr>
          <a:xfrm>
            <a:off x="6743567" y="4255953"/>
            <a:ext cx="2369699" cy="37358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Student constructed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26F5D79-9772-8FAA-3131-1C95ABB1FF1E}"/>
              </a:ext>
            </a:extLst>
          </p:cNvPr>
          <p:cNvSpPr/>
          <p:nvPr/>
        </p:nvSpPr>
        <p:spPr>
          <a:xfrm>
            <a:off x="360216" y="5015343"/>
            <a:ext cx="2660073" cy="6511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Exercises for gaining facility and familiarity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2F3913D-F051-07BB-46CB-63E26161AE65}"/>
              </a:ext>
            </a:extLst>
          </p:cNvPr>
          <p:cNvSpPr/>
          <p:nvPr/>
        </p:nvSpPr>
        <p:spPr>
          <a:xfrm>
            <a:off x="581889" y="5666507"/>
            <a:ext cx="3241963" cy="6511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Explorations to gain richness of concept images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EFA6566-7E3C-33B5-EB8A-8306EE0D0A68}"/>
              </a:ext>
            </a:extLst>
          </p:cNvPr>
          <p:cNvSpPr/>
          <p:nvPr/>
        </p:nvSpPr>
        <p:spPr>
          <a:xfrm>
            <a:off x="3865419" y="5308416"/>
            <a:ext cx="3796145" cy="47493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Opportunity to express to others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9AC407A-68B2-F181-2F85-CBB54E2E1588}"/>
              </a:ext>
            </a:extLst>
          </p:cNvPr>
          <p:cNvSpPr/>
          <p:nvPr/>
        </p:nvSpPr>
        <p:spPr>
          <a:xfrm>
            <a:off x="4197927" y="5715000"/>
            <a:ext cx="4464810" cy="6511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Opportunity to immerse oneself in fresh ways of thinking and acting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802654C-7A17-4581-B51B-588ADC56EE37}"/>
              </a:ext>
            </a:extLst>
          </p:cNvPr>
          <p:cNvSpPr/>
          <p:nvPr/>
        </p:nvSpPr>
        <p:spPr>
          <a:xfrm>
            <a:off x="4530435" y="6297810"/>
            <a:ext cx="4347301" cy="47493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Opportunity to display </a:t>
            </a:r>
            <a:r>
              <a:rPr lang="en-GB" sz="2000" dirty="0" err="1">
                <a:solidFill>
                  <a:srgbClr val="0432FF"/>
                </a:solidFill>
              </a:rPr>
              <a:t>comptence</a:t>
            </a:r>
            <a:endParaRPr lang="en-GB" sz="2000" dirty="0">
              <a:solidFill>
                <a:srgbClr val="0432FF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413A002-A25C-1238-27BD-9744CDAC1E25}"/>
              </a:ext>
            </a:extLst>
          </p:cNvPr>
          <p:cNvSpPr/>
          <p:nvPr/>
        </p:nvSpPr>
        <p:spPr>
          <a:xfrm>
            <a:off x="3504160" y="4920945"/>
            <a:ext cx="3463638" cy="47493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Opportunity to ask questions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46C4730-334E-46E3-9013-B82EDCBFEB8B}"/>
              </a:ext>
            </a:extLst>
          </p:cNvPr>
          <p:cNvSpPr/>
          <p:nvPr/>
        </p:nvSpPr>
        <p:spPr>
          <a:xfrm>
            <a:off x="3700068" y="2225129"/>
            <a:ext cx="2325757" cy="4415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Working on &amp; with</a:t>
            </a:r>
          </a:p>
        </p:txBody>
      </p:sp>
    </p:spTree>
    <p:extLst>
      <p:ext uri="{BB962C8B-B14F-4D97-AF65-F5344CB8AC3E}">
        <p14:creationId xmlns:p14="http://schemas.microsoft.com/office/powerpoint/2010/main" val="3296910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D5329-327A-91ED-972A-440AA825F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Getting Started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E4A6B-BF54-3B8C-CA68-8156113FC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094874"/>
            <a:ext cx="6418301" cy="1361777"/>
          </a:xfrm>
        </p:spPr>
        <p:txBody>
          <a:bodyPr/>
          <a:lstStyle/>
          <a:p>
            <a:r>
              <a:rPr lang="en-GB" dirty="0"/>
              <a:t>Imagine the graph of a cubic polynomial</a:t>
            </a:r>
          </a:p>
          <a:p>
            <a:r>
              <a:rPr lang="en-GB" dirty="0"/>
              <a:t>Imagine four points on that cubic</a:t>
            </a:r>
          </a:p>
          <a:p>
            <a:r>
              <a:rPr lang="en-GB" dirty="0"/>
              <a:t>Imagine one of those points moving up and down, dragging the cubic with it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64DCAD6-8F99-454C-6CA0-1CB8127C8BE7}"/>
              </a:ext>
            </a:extLst>
          </p:cNvPr>
          <p:cNvSpPr/>
          <p:nvPr/>
        </p:nvSpPr>
        <p:spPr>
          <a:xfrm>
            <a:off x="7129712" y="676462"/>
            <a:ext cx="1804737" cy="899817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Probably not a familiar task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3406258-AA39-FD5E-CA78-464CC02F5923}"/>
              </a:ext>
            </a:extLst>
          </p:cNvPr>
          <p:cNvSpPr/>
          <p:nvPr/>
        </p:nvSpPr>
        <p:spPr>
          <a:xfrm>
            <a:off x="5638807" y="855533"/>
            <a:ext cx="1593272" cy="89014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Imagining</a:t>
            </a:r>
          </a:p>
          <a:p>
            <a:pPr algn="ctr"/>
            <a:r>
              <a:rPr lang="en-GB" sz="2000" dirty="0">
                <a:solidFill>
                  <a:srgbClr val="0432FF"/>
                </a:solidFill>
              </a:rPr>
              <a:t>As preparation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D739F96-D8F9-C424-5D3E-66129279B584}"/>
              </a:ext>
            </a:extLst>
          </p:cNvPr>
          <p:cNvSpPr/>
          <p:nvPr/>
        </p:nvSpPr>
        <p:spPr>
          <a:xfrm>
            <a:off x="7079587" y="1594220"/>
            <a:ext cx="1593272" cy="89014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Building power to imagine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4E9C89-33CF-BDE6-CB6C-23F8D12AB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301" y="2612563"/>
            <a:ext cx="5107223" cy="4116772"/>
          </a:xfrm>
          <a:prstGeom prst="rect">
            <a:avLst/>
          </a:prstGeom>
        </p:spPr>
      </p:pic>
      <p:pic>
        <p:nvPicPr>
          <p:cNvPr id="12" name="Moving Pts">
            <a:hlinkClick r:id="" action="ppaction://media"/>
            <a:extLst>
              <a:ext uri="{FF2B5EF4-FFF2-40B4-BE49-F238E27FC236}">
                <a16:creationId xmlns:a16="http://schemas.microsoft.com/office/drawing/2014/main" id="{26C802ED-B0F3-9989-90EE-2AE85FAACF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9447" y="2522841"/>
            <a:ext cx="5121077" cy="4128205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F3E037D-6946-3108-D77C-E4453EC89A1A}"/>
              </a:ext>
            </a:extLst>
          </p:cNvPr>
          <p:cNvSpPr/>
          <p:nvPr/>
        </p:nvSpPr>
        <p:spPr>
          <a:xfrm>
            <a:off x="6912162" y="3746883"/>
            <a:ext cx="1580672" cy="59245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Anticipating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272BB18-635C-7E74-C9D2-3CB8A04F0C3A}"/>
              </a:ext>
            </a:extLst>
          </p:cNvPr>
          <p:cNvSpPr/>
          <p:nvPr/>
        </p:nvSpPr>
        <p:spPr>
          <a:xfrm>
            <a:off x="7039359" y="4200487"/>
            <a:ext cx="1580672" cy="59245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Conjecturing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FC0E478-391E-C5B2-5131-96FCC0A2C776}"/>
              </a:ext>
            </a:extLst>
          </p:cNvPr>
          <p:cNvSpPr/>
          <p:nvPr/>
        </p:nvSpPr>
        <p:spPr>
          <a:xfrm>
            <a:off x="6747746" y="5122943"/>
            <a:ext cx="2188432" cy="751379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Sense of </a:t>
            </a:r>
            <a:br>
              <a:rPr lang="en-GB" sz="2000" dirty="0">
                <a:solidFill>
                  <a:srgbClr val="FFFF00"/>
                </a:solidFill>
              </a:rPr>
            </a:br>
            <a:r>
              <a:rPr lang="en-GB" sz="2000" dirty="0">
                <a:solidFill>
                  <a:srgbClr val="FFFF00"/>
                </a:solidFill>
              </a:rPr>
              <a:t>possible variation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2F55F3B-8B68-D753-67CB-55D8ABF8DBAE}"/>
              </a:ext>
            </a:extLst>
          </p:cNvPr>
          <p:cNvSpPr/>
          <p:nvPr/>
        </p:nvSpPr>
        <p:spPr>
          <a:xfrm>
            <a:off x="6831537" y="5832005"/>
            <a:ext cx="2188432" cy="751379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Concept Image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A960052-57FB-7570-5FEF-3736F9C41961}"/>
              </a:ext>
            </a:extLst>
          </p:cNvPr>
          <p:cNvSpPr/>
          <p:nvPr/>
        </p:nvSpPr>
        <p:spPr>
          <a:xfrm>
            <a:off x="5972780" y="2323436"/>
            <a:ext cx="1335049" cy="59245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Seeing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1BF2BF0-13A9-0B38-BFB1-550A0419E3DB}"/>
              </a:ext>
            </a:extLst>
          </p:cNvPr>
          <p:cNvSpPr/>
          <p:nvPr/>
        </p:nvSpPr>
        <p:spPr>
          <a:xfrm>
            <a:off x="6521330" y="2852656"/>
            <a:ext cx="2362335" cy="59245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Say What You See</a:t>
            </a:r>
            <a:br>
              <a:rPr lang="en-GB" sz="2000" dirty="0">
                <a:solidFill>
                  <a:srgbClr val="FFFF00"/>
                </a:solidFill>
              </a:rPr>
            </a:br>
            <a:r>
              <a:rPr lang="en-GB" sz="2000" dirty="0">
                <a:solidFill>
                  <a:srgbClr val="FFFF00"/>
                </a:solidFill>
              </a:rPr>
              <a:t> (or Saw)</a:t>
            </a:r>
          </a:p>
        </p:txBody>
      </p:sp>
    </p:spTree>
    <p:extLst>
      <p:ext uri="{BB962C8B-B14F-4D97-AF65-F5344CB8AC3E}">
        <p14:creationId xmlns:p14="http://schemas.microsoft.com/office/powerpoint/2010/main" val="283958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03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6" grpId="0" animBg="1"/>
      <p:bldP spid="8" grpId="0" animBg="1"/>
      <p:bldP spid="13" grpId="0" animBg="1"/>
      <p:bldP spid="14" grpId="0" animBg="1"/>
      <p:bldP spid="15" grpId="0" animBg="1"/>
      <p:bldP spid="16" grpId="0" animBg="1"/>
      <p:bldP spid="7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044BA-2927-3E66-F89A-E1E99BC47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Getting Started: Fixed End Chords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7479C-2855-4F29-F6CA-383FE1249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094874"/>
            <a:ext cx="8181474" cy="3477126"/>
          </a:xfrm>
        </p:spPr>
        <p:txBody>
          <a:bodyPr/>
          <a:lstStyle/>
          <a:p>
            <a:r>
              <a:rPr lang="en-GB" dirty="0"/>
              <a:t>Imagine the graph of a function</a:t>
            </a:r>
          </a:p>
          <a:p>
            <a:r>
              <a:rPr lang="en-GB" dirty="0"/>
              <a:t>Fix a point P on the graph. </a:t>
            </a:r>
          </a:p>
          <a:p>
            <a:r>
              <a:rPr lang="en-GB" dirty="0"/>
              <a:t>Now imagine various chords passing through P. </a:t>
            </a:r>
            <a:br>
              <a:rPr lang="en-GB" dirty="0"/>
            </a:br>
            <a:r>
              <a:rPr lang="en-GB" dirty="0"/>
              <a:t>As the other end of the chord gets closer to P, </a:t>
            </a:r>
            <a:br>
              <a:rPr lang="en-GB" dirty="0"/>
            </a:br>
            <a:r>
              <a:rPr lang="en-GB" dirty="0"/>
              <a:t>the length of the chord goes to 0, as does the rise of the chord.</a:t>
            </a:r>
          </a:p>
          <a:p>
            <a:r>
              <a:rPr lang="en-GB" dirty="0"/>
              <a:t>To study the original function, and following Cauchy and </a:t>
            </a:r>
            <a:r>
              <a:rPr lang="en-GB" dirty="0" err="1"/>
              <a:t>Weierstrasse</a:t>
            </a:r>
            <a:r>
              <a:rPr lang="en-GB" dirty="0"/>
              <a:t>, you concentrate on what happens near one point P.</a:t>
            </a:r>
          </a:p>
          <a:p>
            <a:r>
              <a:rPr lang="en-GB" dirty="0"/>
              <a:t>Then you see what happens as P changes … but it is hard to get a sense of what to expect at different positions of P.</a:t>
            </a:r>
          </a:p>
        </p:txBody>
      </p:sp>
    </p:spTree>
    <p:extLst>
      <p:ext uri="{BB962C8B-B14F-4D97-AF65-F5344CB8AC3E}">
        <p14:creationId xmlns:p14="http://schemas.microsoft.com/office/powerpoint/2010/main" val="365930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3F39E-C2F6-E37A-BFC1-56E0A89F1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39A56-D574-30C6-15F5-3775D0C5C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094874"/>
            <a:ext cx="8181474" cy="3310871"/>
          </a:xfrm>
        </p:spPr>
        <p:txBody>
          <a:bodyPr/>
          <a:lstStyle/>
          <a:p>
            <a:r>
              <a:rPr lang="en-GB" dirty="0"/>
              <a:t>Imagine the graph of a Quintic (degree 5) polynomial</a:t>
            </a:r>
          </a:p>
          <a:p>
            <a:r>
              <a:rPr lang="en-GB" dirty="0"/>
              <a:t>Imagine a chord drawn between two points on the curve</a:t>
            </a:r>
          </a:p>
          <a:p>
            <a:r>
              <a:rPr lang="en-GB" dirty="0"/>
              <a:t>I invite you to be interested in what happens as the interval specifying the chord gets smaller and smaller</a:t>
            </a:r>
          </a:p>
          <a:p>
            <a:r>
              <a:rPr lang="en-GB" dirty="0"/>
              <a:t>There are two ways to control the chord</a:t>
            </a:r>
          </a:p>
          <a:p>
            <a:pPr lvl="1"/>
            <a:r>
              <a:rPr lang="en-GB" dirty="0"/>
              <a:t>Fixing the width, driving the chord along the curve by its midpoint, and graphing the chord-property of interest</a:t>
            </a:r>
          </a:p>
          <a:p>
            <a:pPr lvl="1"/>
            <a:r>
              <a:rPr lang="en-GB" dirty="0"/>
              <a:t>Fixing a point on the curve, driving the chord length to 0, plotting the chord-property of interest, </a:t>
            </a:r>
            <a:br>
              <a:rPr lang="en-GB" dirty="0"/>
            </a:br>
            <a:r>
              <a:rPr lang="en-GB" dirty="0"/>
              <a:t>THEN doing this for another (all other) points on the curve.</a:t>
            </a:r>
          </a:p>
        </p:txBody>
      </p:sp>
    </p:spTree>
    <p:extLst>
      <p:ext uri="{BB962C8B-B14F-4D97-AF65-F5344CB8AC3E}">
        <p14:creationId xmlns:p14="http://schemas.microsoft.com/office/powerpoint/2010/main" val="32540607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3AFCD-AF99-57D2-D781-C812D9321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Two Kinds of Chords</a:t>
            </a:r>
          </a:p>
        </p:txBody>
      </p:sp>
      <p:pic>
        <p:nvPicPr>
          <p:cNvPr id="7" name="Fixed Width Chords">
            <a:hlinkClick r:id="" action="ppaction://media"/>
            <a:extLst>
              <a:ext uri="{FF2B5EF4-FFF2-40B4-BE49-F238E27FC236}">
                <a16:creationId xmlns:a16="http://schemas.microsoft.com/office/drawing/2014/main" id="{75E8CBD5-270D-97BD-683C-B43CD3CD0E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4651" y="818147"/>
            <a:ext cx="6180340" cy="60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7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3BE8F-6942-2E25-8FA5-BB24233D6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Fixed End Chords">
            <a:hlinkClick r:id="" action="ppaction://media"/>
            <a:extLst>
              <a:ext uri="{FF2B5EF4-FFF2-40B4-BE49-F238E27FC236}">
                <a16:creationId xmlns:a16="http://schemas.microsoft.com/office/drawing/2014/main" id="{63D2A1C3-C607-339F-4D2E-AD7310159C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551" y="859181"/>
            <a:ext cx="6133514" cy="599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9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49120D-33A1-CC46-BD57-ABA3959B0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583" y="713874"/>
            <a:ext cx="3353476" cy="30745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AAB544-B405-C8E8-025F-709206391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966" y="695566"/>
            <a:ext cx="3353476" cy="30745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13A702-58FE-E668-DD1D-65D862FB9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524" y="3783496"/>
            <a:ext cx="3353476" cy="3074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D5B646-1B07-B975-6268-CD6035700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1740" y="3783496"/>
            <a:ext cx="3353476" cy="30745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42530F-E679-E0CD-2E1F-0ACF91482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Graphical Chords and Chordal Graphs: Mid-point gap</a:t>
            </a:r>
          </a:p>
        </p:txBody>
      </p:sp>
    </p:spTree>
    <p:extLst>
      <p:ext uri="{BB962C8B-B14F-4D97-AF65-F5344CB8AC3E}">
        <p14:creationId xmlns:p14="http://schemas.microsoft.com/office/powerpoint/2010/main" val="240567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044BA-2927-3E66-F89A-E1E99BC47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Getting Started: Fixed Width Chords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7479C-2855-4F29-F6CA-383FE1249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981995"/>
            <a:ext cx="8181474" cy="5510878"/>
          </a:xfrm>
        </p:spPr>
        <p:txBody>
          <a:bodyPr/>
          <a:lstStyle/>
          <a:p>
            <a:r>
              <a:rPr lang="en-GB" dirty="0"/>
              <a:t>Now re-imagine the graph of your function</a:t>
            </a:r>
          </a:p>
          <a:p>
            <a:r>
              <a:rPr lang="en-GB" dirty="0"/>
              <a:t>Choose an interval of width w on the </a:t>
            </a:r>
            <a:r>
              <a:rPr lang="en-GB" i="1" dirty="0"/>
              <a:t>x</a:t>
            </a:r>
            <a:r>
              <a:rPr lang="en-GB" dirty="0"/>
              <a:t>-axis,</a:t>
            </a:r>
          </a:p>
          <a:p>
            <a:r>
              <a:rPr lang="en-GB" dirty="0"/>
              <a:t>Pick a point </a:t>
            </a:r>
            <a:r>
              <a:rPr lang="en-GB" i="1" dirty="0"/>
              <a:t>X</a:t>
            </a:r>
            <a:r>
              <a:rPr lang="en-GB" dirty="0"/>
              <a:t> on that interval, dividing the interval into the ratio </a:t>
            </a:r>
            <a:r>
              <a:rPr lang="en-GB" dirty="0" err="1"/>
              <a:t>μ</a:t>
            </a:r>
            <a:r>
              <a:rPr lang="en-GB" dirty="0"/>
              <a:t> : 1 –</a:t>
            </a:r>
            <a:r>
              <a:rPr lang="el-GR" dirty="0"/>
              <a:t> μ</a:t>
            </a:r>
            <a:r>
              <a:rPr lang="en-GB" dirty="0"/>
              <a:t>.</a:t>
            </a:r>
          </a:p>
          <a:p>
            <a:r>
              <a:rPr lang="en-GB" dirty="0"/>
              <a:t>Imagine the chord of the graph corresponding to your interval.</a:t>
            </a:r>
          </a:p>
          <a:p>
            <a:r>
              <a:rPr lang="en-GB" dirty="0"/>
              <a:t>Now imagine using </a:t>
            </a:r>
            <a:r>
              <a:rPr lang="en-GB" i="1" dirty="0"/>
              <a:t>X</a:t>
            </a:r>
            <a:r>
              <a:rPr lang="en-GB" dirty="0"/>
              <a:t> to drive your interval along the </a:t>
            </a:r>
            <a:r>
              <a:rPr lang="en-GB" i="1" dirty="0"/>
              <a:t>x</a:t>
            </a:r>
            <a:r>
              <a:rPr lang="en-GB" dirty="0"/>
              <a:t>-axis, with its corresponding chord constantly width </a:t>
            </a:r>
            <a:r>
              <a:rPr lang="en-GB" i="1" dirty="0"/>
              <a:t>w</a:t>
            </a:r>
            <a:r>
              <a:rPr lang="en-GB" dirty="0"/>
              <a:t> .</a:t>
            </a:r>
          </a:p>
          <a:p>
            <a:r>
              <a:rPr lang="en-GB" dirty="0"/>
              <a:t>You could plot above </a:t>
            </a:r>
            <a:r>
              <a:rPr lang="en-GB" i="1" dirty="0"/>
              <a:t>X</a:t>
            </a:r>
            <a:r>
              <a:rPr lang="en-GB" dirty="0"/>
              <a:t> the length of the chord, the rise of the chord, or some other attribute.</a:t>
            </a:r>
          </a:p>
          <a:p>
            <a:r>
              <a:rPr lang="en-GB" dirty="0"/>
              <a:t>To study the original function, it makes pedagogical sense to graph the attribute value. As the chord width changes, so does the graph, but you get a sense of a shape corresponding to the attribute.</a:t>
            </a:r>
          </a:p>
          <a:p>
            <a:r>
              <a:rPr lang="en-GB" dirty="0"/>
              <a:t>As the interval width goes to 0, the attribute graph also goes to 0, but how fast? What power of </a:t>
            </a:r>
            <a:r>
              <a:rPr lang="en-GB" i="1" dirty="0"/>
              <a:t>w</a:t>
            </a:r>
            <a:r>
              <a:rPr lang="en-GB" dirty="0"/>
              <a:t>  do you have to divide by to get a non-zero limit?</a:t>
            </a:r>
          </a:p>
        </p:txBody>
      </p:sp>
    </p:spTree>
    <p:extLst>
      <p:ext uri="{BB962C8B-B14F-4D97-AF65-F5344CB8AC3E}">
        <p14:creationId xmlns:p14="http://schemas.microsoft.com/office/powerpoint/2010/main" val="56058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BDFAD-4039-AB4E-AB4B-ABF63202F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Fixed End Chord Animations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7C1C54B-D12D-B4EA-1B4E-B63DED647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0030"/>
            <a:ext cx="3375378" cy="2483704"/>
          </a:xfrm>
        </p:spPr>
        <p:txBody>
          <a:bodyPr>
            <a:normAutofit/>
          </a:bodyPr>
          <a:lstStyle/>
          <a:p>
            <a:r>
              <a:rPr lang="en-GB" sz="1800" dirty="0"/>
              <a:t>Interest is in behaviour at a point P (above Red point).</a:t>
            </a:r>
          </a:p>
          <a:p>
            <a:r>
              <a:rPr lang="en-GB" sz="1800" dirty="0"/>
              <a:t>Rise of chords as other end of chord approaches P … goes to 0.</a:t>
            </a:r>
          </a:p>
          <a:p>
            <a:r>
              <a:rPr lang="en-GB" sz="1800" dirty="0"/>
              <a:t>Graph of rise adds little to fact of 0 at limit. </a:t>
            </a:r>
          </a:p>
        </p:txBody>
      </p:sp>
      <p:pic>
        <p:nvPicPr>
          <p:cNvPr id="7" name="FE chords Rise">
            <a:hlinkClick r:id="" action="ppaction://media"/>
            <a:extLst>
              <a:ext uri="{FF2B5EF4-FFF2-40B4-BE49-F238E27FC236}">
                <a16:creationId xmlns:a16="http://schemas.microsoft.com/office/drawing/2014/main" id="{2C36C3C4-FEAC-B3C3-62CE-A8EB3F6540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20401" y="1300909"/>
            <a:ext cx="5618836" cy="5557091"/>
          </a:xfrm>
          <a:prstGeom prst="rect">
            <a:avLst/>
          </a:prstGeom>
        </p:spPr>
      </p:pic>
      <p:pic>
        <p:nvPicPr>
          <p:cNvPr id="8" name="FE Chords Rise Ratio">
            <a:hlinkClick r:id="" action="ppaction://media"/>
            <a:extLst>
              <a:ext uri="{FF2B5EF4-FFF2-40B4-BE49-F238E27FC236}">
                <a16:creationId xmlns:a16="http://schemas.microsoft.com/office/drawing/2014/main" id="{A5DBCC7D-2806-A6F4-0CD9-430BAC48452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25164" y="1291784"/>
            <a:ext cx="5618836" cy="5557091"/>
          </a:xfrm>
          <a:prstGeom prst="rect">
            <a:avLst/>
          </a:prstGeom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28D5C140-484C-F139-E3EA-4462F254FCD2}"/>
              </a:ext>
            </a:extLst>
          </p:cNvPr>
          <p:cNvSpPr txBox="1">
            <a:spLocks/>
          </p:cNvSpPr>
          <p:nvPr/>
        </p:nvSpPr>
        <p:spPr>
          <a:xfrm>
            <a:off x="72512" y="4587066"/>
            <a:ext cx="3375378" cy="22618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D42C0CE8-745F-602A-6BA5-3574D699C7AF}"/>
              </a:ext>
            </a:extLst>
          </p:cNvPr>
          <p:cNvSpPr txBox="1">
            <a:spLocks/>
          </p:cNvSpPr>
          <p:nvPr/>
        </p:nvSpPr>
        <p:spPr>
          <a:xfrm>
            <a:off x="16067" y="3336013"/>
            <a:ext cx="3838222" cy="23819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Graphing ratio of </a:t>
            </a:r>
            <a:br>
              <a:rPr lang="en-GB" sz="1800" dirty="0"/>
            </a:br>
            <a:r>
              <a:rPr lang="en-GB" sz="1800" dirty="0"/>
              <a:t>rise to interval width </a:t>
            </a:r>
            <a:br>
              <a:rPr lang="en-GB" sz="1800" dirty="0"/>
            </a:br>
            <a:r>
              <a:rPr lang="en-GB" sz="1800" dirty="0"/>
              <a:t>depicts gradient when interval width is 0</a:t>
            </a:r>
          </a:p>
          <a:p>
            <a:r>
              <a:rPr lang="en-GB" sz="1800" kern="1200" dirty="0">
                <a:solidFill>
                  <a:srgbClr val="0432FF"/>
                </a:solidFill>
                <a:effectLst/>
                <a:latin typeface="Chalkboard" panose="03050602040202020205" pitchFamily="66" charset="77"/>
                <a:ea typeface="Chalkboard" panose="03050602040202020205" pitchFamily="66" charset="77"/>
                <a:cs typeface="Chalkboard" panose="03050602040202020205" pitchFamily="66" charset="77"/>
              </a:rPr>
              <a:t>Learner expected to imagine this happening at each point P.</a:t>
            </a:r>
            <a:endParaRPr lang="en-GB" sz="1800" dirty="0">
              <a:effectLst/>
            </a:endParaRPr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52931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uiExpand="1" build="p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0EE37-49B1-3FB7-F036-9F0E89DAA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Fixed Width Animations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234B86-8B1C-399D-CEA6-DA86FAEED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94874"/>
            <a:ext cx="3312023" cy="4138862"/>
          </a:xfrm>
        </p:spPr>
        <p:txBody>
          <a:bodyPr>
            <a:normAutofit/>
          </a:bodyPr>
          <a:lstStyle/>
          <a:p>
            <a:r>
              <a:rPr lang="en-GB" sz="1800" dirty="0"/>
              <a:t>Driving point (red) at a fixed ratio of interval width.</a:t>
            </a:r>
          </a:p>
          <a:p>
            <a:r>
              <a:rPr lang="en-GB" sz="1800" dirty="0"/>
              <a:t>Gradient of chords graphed for each (red) point.</a:t>
            </a:r>
          </a:p>
          <a:p>
            <a:r>
              <a:rPr lang="en-GB" sz="1800" dirty="0"/>
              <a:t>Gradient tends to a limit as interval width goes to 0</a:t>
            </a:r>
          </a:p>
          <a:p>
            <a:r>
              <a:rPr lang="en-GB" sz="1800" dirty="0"/>
              <a:t>Graphs contribute to a sense of the limit curve (the derivative)</a:t>
            </a:r>
          </a:p>
        </p:txBody>
      </p:sp>
      <p:pic>
        <p:nvPicPr>
          <p:cNvPr id="7" name="FW Chords Rise">
            <a:hlinkClick r:id="" action="ppaction://media"/>
            <a:extLst>
              <a:ext uri="{FF2B5EF4-FFF2-40B4-BE49-F238E27FC236}">
                <a16:creationId xmlns:a16="http://schemas.microsoft.com/office/drawing/2014/main" id="{3F0F77B9-637C-686C-EA30-2B6726F2D7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12023" y="1090111"/>
            <a:ext cx="5831977" cy="5767889"/>
          </a:xfrm>
          <a:prstGeom prst="rect">
            <a:avLst/>
          </a:prstGeom>
        </p:spPr>
      </p:pic>
      <p:pic>
        <p:nvPicPr>
          <p:cNvPr id="8" name="FW Chords Rise Ratio">
            <a:hlinkClick r:id="" action="ppaction://media"/>
            <a:extLst>
              <a:ext uri="{FF2B5EF4-FFF2-40B4-BE49-F238E27FC236}">
                <a16:creationId xmlns:a16="http://schemas.microsoft.com/office/drawing/2014/main" id="{CE0A3A37-A534-8FD0-ED37-99035E77271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12023" y="1090111"/>
            <a:ext cx="5831977" cy="576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3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25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1C4A3-E310-0FD7-EF59-68AFBAD39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Seeing Images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A01E571-C0F4-0338-4CA4-DCBA387C5D75}"/>
              </a:ext>
            </a:extLst>
          </p:cNvPr>
          <p:cNvSpPr/>
          <p:nvPr/>
        </p:nvSpPr>
        <p:spPr>
          <a:xfrm>
            <a:off x="1477702" y="1314521"/>
            <a:ext cx="1655180" cy="5440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Affirming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56DC6A9-7D45-1FDF-533A-526A189A7D6F}"/>
              </a:ext>
            </a:extLst>
          </p:cNvPr>
          <p:cNvSpPr/>
          <p:nvPr/>
        </p:nvSpPr>
        <p:spPr>
          <a:xfrm>
            <a:off x="1641677" y="1784157"/>
            <a:ext cx="2625523" cy="93069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Challenging</a:t>
            </a:r>
            <a:br>
              <a:rPr lang="en-GB" sz="2000" dirty="0">
                <a:solidFill>
                  <a:srgbClr val="0432FF"/>
                </a:solidFill>
              </a:rPr>
            </a:br>
            <a:r>
              <a:rPr lang="en-GB" sz="2000" dirty="0">
                <a:solidFill>
                  <a:srgbClr val="0432FF"/>
                </a:solidFill>
              </a:rPr>
              <a:t>leading to altering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4A617FF-712A-3842-5255-DF7698D042F5}"/>
              </a:ext>
            </a:extLst>
          </p:cNvPr>
          <p:cNvSpPr/>
          <p:nvPr/>
        </p:nvSpPr>
        <p:spPr>
          <a:xfrm>
            <a:off x="2166396" y="2619463"/>
            <a:ext cx="2264779" cy="77829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Developing </a:t>
            </a:r>
            <a:br>
              <a:rPr lang="en-GB" sz="2000" dirty="0">
                <a:solidFill>
                  <a:srgbClr val="FFFF00"/>
                </a:solidFill>
              </a:rPr>
            </a:br>
            <a:r>
              <a:rPr lang="en-GB" sz="2000" dirty="0">
                <a:solidFill>
                  <a:srgbClr val="FFFF00"/>
                </a:solidFill>
              </a:rPr>
              <a:t>Concept Image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5D164F4-1F31-AC70-CD3A-4E72A18AD10A}"/>
              </a:ext>
            </a:extLst>
          </p:cNvPr>
          <p:cNvSpPr/>
          <p:nvPr/>
        </p:nvSpPr>
        <p:spPr>
          <a:xfrm>
            <a:off x="4109082" y="3149350"/>
            <a:ext cx="2901317" cy="8560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What could students actually do with images?</a:t>
            </a:r>
          </a:p>
        </p:txBody>
      </p:sp>
    </p:spTree>
    <p:extLst>
      <p:ext uri="{BB962C8B-B14F-4D97-AF65-F5344CB8AC3E}">
        <p14:creationId xmlns:p14="http://schemas.microsoft.com/office/powerpoint/2010/main" val="193857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EF4F6-0D2C-151F-0757-69B1B7C28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Pedagogic Comments</a:t>
            </a:r>
            <a:br>
              <a:rPr lang="en-GB" dirty="0"/>
            </a:b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C180DB-4599-A467-A1D7-8571340B61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5348" y="1025426"/>
                <a:ext cx="8353304" cy="4138862"/>
              </a:xfrm>
            </p:spPr>
            <p:txBody>
              <a:bodyPr/>
              <a:lstStyle/>
              <a:p>
                <a:r>
                  <a:rPr lang="en-GB" dirty="0"/>
                  <a:t>Using Imagery</a:t>
                </a:r>
              </a:p>
              <a:p>
                <a:pPr lvl="1"/>
                <a:r>
                  <a:rPr lang="en-GB" dirty="0"/>
                  <a:t>To make the case that starting any task with some mental imagery of what is going to happen can be an effective pedagogical action</a:t>
                </a:r>
              </a:p>
              <a:p>
                <a:r>
                  <a:rPr lang="en-GB" dirty="0"/>
                  <a:t>Object of Learning/Reminding: </a:t>
                </a:r>
                <a:br>
                  <a:rPr lang="en-GB" dirty="0"/>
                </a:br>
                <a:r>
                  <a:rPr lang="en-GB" dirty="0"/>
                  <a:t>   Two ways of thinking about chords, and tracking their attributes</a:t>
                </a:r>
              </a:p>
              <a:p>
                <a:r>
                  <a:rPr lang="en-GB" dirty="0"/>
                  <a:t>Possible Directions of Development:</a:t>
                </a:r>
                <a:br>
                  <a:rPr lang="en-GB" dirty="0"/>
                </a:br>
                <a:r>
                  <a:rPr lang="en-GB" dirty="0"/>
                  <a:t> (these are mine, and not usually accessible to learners) </a:t>
                </a:r>
              </a:p>
              <a:p>
                <a:pPr lvl="1"/>
                <a:r>
                  <a:rPr lang="en-GB" dirty="0"/>
                  <a:t>Exploiting graphs arising by dividing a measured attribute by a power of w (known as O(</a:t>
                </a:r>
                <a:r>
                  <a:rPr lang="en-GB" dirty="0" err="1"/>
                  <a:t>w</a:t>
                </a:r>
                <a14:m>
                  <m:oMath xmlns:m="http://schemas.openxmlformats.org/officeDocument/2006/math">
                    <m:r>
                      <a:rPr lang="en-GB" i="1" baseline="30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GB" dirty="0"/>
                  <a:t>))</a:t>
                </a:r>
              </a:p>
              <a:p>
                <a:pPr lvl="1"/>
                <a:r>
                  <a:rPr lang="en-GB" dirty="0"/>
                  <a:t>Shift over to Lagrange polynomials</a:t>
                </a:r>
              </a:p>
              <a:p>
                <a:pPr lvl="1"/>
                <a:r>
                  <a:rPr lang="en-GB" dirty="0"/>
                  <a:t>Use of Lagrange Polynomials to illustrate different phenomena</a:t>
                </a:r>
              </a:p>
              <a:p>
                <a:pPr lvl="1"/>
                <a:r>
                  <a:rPr lang="en-GB" dirty="0"/>
                  <a:t>Reflections on possible actions to apply to a phenomenon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C180DB-4599-A467-A1D7-8571340B61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5348" y="1025426"/>
                <a:ext cx="8353304" cy="4138862"/>
              </a:xfrm>
              <a:blipFill>
                <a:blip r:embed="rId2"/>
                <a:stretch>
                  <a:fillRect l="-760" t="-18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51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Quartic Anim 1 Lagrange">
            <a:hlinkClick r:id="" action="ppaction://media"/>
            <a:extLst>
              <a:ext uri="{FF2B5EF4-FFF2-40B4-BE49-F238E27FC236}">
                <a16:creationId xmlns:a16="http://schemas.microsoft.com/office/drawing/2014/main" id="{FF9B7BC0-4173-AC08-F649-E5C90604E7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92334" y="1426918"/>
            <a:ext cx="5751666" cy="54310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1044BA-2927-3E66-F89A-E1E99BC47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Lagrange Polynomials introduction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7479C-2855-4F29-F6CA-383FE1249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094874"/>
            <a:ext cx="8181474" cy="1569814"/>
          </a:xfrm>
        </p:spPr>
        <p:txBody>
          <a:bodyPr/>
          <a:lstStyle/>
          <a:p>
            <a:r>
              <a:rPr lang="en-GB" dirty="0"/>
              <a:t>Imagine the graph of a quartic (4</a:t>
            </a:r>
            <a:r>
              <a:rPr lang="en-GB" baseline="30000" dirty="0"/>
              <a:t>th</a:t>
            </a:r>
            <a:r>
              <a:rPr lang="en-GB" dirty="0"/>
              <a:t> degree polynomial) with negative values when x is very large in absolute value</a:t>
            </a:r>
          </a:p>
          <a:p>
            <a:r>
              <a:rPr lang="en-GB" dirty="0"/>
              <a:t>Imagine 5 points on that quartic</a:t>
            </a:r>
          </a:p>
          <a:p>
            <a:r>
              <a:rPr lang="en-GB" dirty="0"/>
              <a:t>Imagine changing the positions of those points,</a:t>
            </a:r>
            <a:br>
              <a:rPr lang="en-GB" dirty="0"/>
            </a:br>
            <a:r>
              <a:rPr lang="en-GB" dirty="0"/>
              <a:t>but requiring the quartic to pass through them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62D223-1392-A7E4-312F-CAF2C9318238}"/>
              </a:ext>
            </a:extLst>
          </p:cNvPr>
          <p:cNvSpPr txBox="1"/>
          <p:nvPr/>
        </p:nvSpPr>
        <p:spPr>
          <a:xfrm>
            <a:off x="188576" y="5398704"/>
            <a:ext cx="29120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By adjusting five points, the quartic can be varied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2D8A14-E04D-DFFA-951B-9B8A34F9B409}"/>
              </a:ext>
            </a:extLst>
          </p:cNvPr>
          <p:cNvSpPr txBox="1"/>
          <p:nvPr/>
        </p:nvSpPr>
        <p:spPr>
          <a:xfrm>
            <a:off x="188576" y="4048317"/>
            <a:ext cx="41196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Note use of variation</a:t>
            </a:r>
            <a:br>
              <a:rPr lang="en-GB" sz="2000" dirty="0">
                <a:latin typeface="Chalkboard" charset="0"/>
                <a:ea typeface="Chalkboard" charset="0"/>
                <a:cs typeface="Chalkboard" charset="0"/>
              </a:rPr>
            </a:br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to draw attention to the aspect </a:t>
            </a:r>
            <a:br>
              <a:rPr lang="en-GB" sz="2000" dirty="0">
                <a:latin typeface="Chalkboard" charset="0"/>
                <a:ea typeface="Chalkboard" charset="0"/>
                <a:cs typeface="Chalkboard" charset="0"/>
              </a:rPr>
            </a:br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‘to be learned’ </a:t>
            </a:r>
            <a:r>
              <a:rPr lang="en-GB" sz="2000" dirty="0" err="1">
                <a:latin typeface="Chalkboard" charset="0"/>
                <a:ea typeface="Chalkboard" charset="0"/>
                <a:cs typeface="Chalkboard" charset="0"/>
              </a:rPr>
              <a:t>ie</a:t>
            </a:r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 comprehended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56D628-D5F7-5D56-D440-AD3054B0AB10}"/>
              </a:ext>
            </a:extLst>
          </p:cNvPr>
          <p:cNvSpPr txBox="1"/>
          <p:nvPr/>
        </p:nvSpPr>
        <p:spPr>
          <a:xfrm>
            <a:off x="188576" y="2941415"/>
            <a:ext cx="29120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So we can be of one accord at the start, here is an example</a:t>
            </a:r>
          </a:p>
        </p:txBody>
      </p:sp>
    </p:spTree>
    <p:extLst>
      <p:ext uri="{BB962C8B-B14F-4D97-AF65-F5344CB8AC3E}">
        <p14:creationId xmlns:p14="http://schemas.microsoft.com/office/powerpoint/2010/main" val="218521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8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3" grpId="0" uiExpand="1" build="p"/>
      <p:bldP spid="4" grpId="0"/>
      <p:bldP spid="10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B7942"/>
        </a:solidFill>
        <a:ln>
          <a:solidFill>
            <a:schemeClr val="tx1"/>
          </a:solidFill>
        </a:ln>
      </a:spPr>
      <a:bodyPr rtlCol="0" anchor="ctr"/>
      <a:lstStyle>
        <a:defPPr algn="ctr">
          <a:defRPr sz="2000">
            <a:solidFill>
              <a:srgbClr val="FFFF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000" dirty="0" err="1" smtClean="0">
            <a:latin typeface="Chalkboard" charset="0"/>
            <a:ea typeface="Chalkboard" charset="0"/>
            <a:cs typeface="Chalkboard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" id="{266CBBC0-D244-7347-801A-1958D987A020}" vid="{EDE611A9-898C-6240-80DA-EB3238CCAF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D88B20D-AC3D-1F4B-9D6E-33BB755BBE54}">
  <we:reference id="wa104381909" version="3.5.0.0" store="en-GB" storeType="OMEX"/>
  <we:alternateReferences>
    <we:reference id="wa104381909" version="3.5.0.0" store="wa104381909" storeType="OMEX"/>
  </we:alternateReferences>
  <we:properties>
    <we:property name="EQUATION_HISTORY" value="&quot;[{\&quot;mathml\&quot;:\&quot;&lt;math style=\\\&quot;font-family:stix;font-size:16px;\\\&quot; xmlns=\\\&quot;http://www.w3.org/1998/Math/MathML\\\&quot;&gt;&lt;mstyle mathsize=\\\&quot;16px\\\&quot;&gt;&lt;mstyle displaystyle=\\\&quot;false\\\&quot;&gt;&lt;munderover&gt;&lt;mo&gt;&amp;#x2211;&lt;/mo&gt;&lt;mrow&gt;&lt;mi&gt;k&lt;/mi&gt;&lt;mo&gt;=&lt;/mo&gt;&lt;mn&gt;1&lt;/mn&gt;&lt;/mrow&gt;&lt;mi&gt;n&lt;/mi&gt;&lt;/munderover&gt;&lt;/mstyle&gt;&lt;msup&gt;&lt;mi&gt;k&lt;/mi&gt;&lt;mn&gt;3&lt;/mn&gt;&lt;/msup&gt;&lt;mo&gt;&amp;#xA0;&lt;/mo&gt;&lt;mo&gt;=&lt;/mo&gt;&lt;mo&gt;&amp;#xA0;&lt;/mo&gt;&lt;msup&gt;&lt;mfenced&gt;&lt;mrow&gt;&lt;mstyle displaystyle=\\\&quot;false\\\&quot;&gt;&lt;munderover&gt;&lt;mo&gt;&amp;#x2211;&lt;/mo&gt;&lt;mrow&gt;&lt;mi&gt;k&lt;/mi&gt;&lt;mo&gt;=&lt;/mo&gt;&lt;mn&gt;1&lt;/mn&gt;&lt;/mrow&gt;&lt;mi&gt;n&lt;/mi&gt;&lt;/munderover&gt;&lt;/mstyle&gt;&lt;mi&gt;k&lt;/mi&gt;&lt;/mrow&gt;&lt;/mfenced&gt;&lt;mn&gt;2&lt;/mn&gt;&lt;/msup&gt;&lt;/mstyle&gt;&lt;/math&gt;\&quot;,\&quot;base64Image\&quot;:\&quot;iVBORw0KGgoAAAANSUhEUgAAA/sAAADRCAYAAACTp6L3AAAACXBIWXMAAA7EAAAOxAGVKw4bAAAABGJhU0UAAAB97pCfHwAAKh1JREFUeNrt3QHIVFXeP/CDiEREJBUmbewSESISQRsVbbRBRIiEyCtuuKGxS0hISAgVrVTIstEb/aMNl5CIkBB2wzdK2kBEQkJio402WmkJiZAQwcTCxBX2f8/OSE/TvffMnefOzL13Ph84BPk888z85t5zvnPnnnNCAACYTY9k7T9z2k4lAZiIFwf638eVBACAOmwdCJofZG2hsgBMROxv3x/ohx9TFgAA5uPBgYB5ImtXKQvARF2ZteMD/fEWZQEAYBTrB4JlbPcoC8BU3JPTJ29QFgAAqliVEyqfVxaAqXo+p29epSwAAAzjlqydHgiTn2RtkdIATFWcv//RQP8c++tblQYAgDJXZ+3YQJA8k7XlSgPQCNf2++XB9VSuURoAAPIsztpn4ce3iD6sNACNsjmnr/48a5cqDQAAcy3I2v6c8HhQaQAaKa/PfjfYGhUAgDnyFn36NvRu6wegeeJ2fCdz+u4dSjM5y7L2pNba9kuHMAAdl7fFXt17OMtD8hBQv00F/ff9SjM5BwveBK357UmHLwAdFhfeO50z/h2ShzR5CFrhQM45Gxfwu05pJiNezf7GQGFwA4AGuSjkL8h3Loxn9X15SB4C6hdX4T+bc95+EXoLrzIBGw0UBjcAaJDXCsa+7fKQJg9BqzxRcO7uUZrJecVgYXADgAYomqd/JGsXyEOaPAStsij0tt7LO38fUJ7JiLfL/dOAYXADgCmKK+yfKhj37pGHNHkIWmllwfkb12W5VnkmY0UwX83gBgDTU7RQ3jvykCYPQau9WXAOv680k/OkQcPgBgBT8HDBeBcX5VsmD2nyELRavHPrbMF5vE15JmNhsP2MwQ0AJh8CzxSMd8/LQ5o8BJ3wTCi+qLtceSbjJ8HtawY3AJicAwVj3cmsXSoPafIQdMLFWTtecC4fUp7J+e2YO+Z9/c65C+1Pobd671+z9o+SA9jgBgA/9puSse5xeUgekoegUx4uOZ8fVJ7J2TXGjjkOAFd0uHaXZe3OrG3N2ltZ+9rgBgA/srjkQ+FXYfxb7clD8hAwWXGa1BcF5/OJML27uWZO3H7mX2G8V7MXztBBfXc/MHxncAOA/9pRMs5tlofkIXkIOmlDyTm9U3km5+c1dsZ57dEZrGm8gv+HMP+r2wY3ANpsRckYF7/1WSAPyUPyEHTW4ZLz+gblmZwtYbxzre6c0brGQe4tgxsAM+pAyRi3SR6Sh+Qh6LT7Ss7r95RncuItV4fGOLh9Gbo9Xy0l3qb4b4MbADNkVWjPt/rykDwEjEfZt/trlWdy4vYz41xVdZbmq+X59QgDnMENgLb6JDR/rr48JA8B43V/ybn9WWjmhd9Od8DjvH3t0Rmvb9XbAw1uALRR2cJMcQX+RfKQPCQPwUyIH+a/KDm/H1Ciyfq/MQ5u8Uruz2e8vrsNbgB0PNgdKRnbtslD8pA8BDNlayif3uTb/Qka9/Yzsz5f7ZLQ+1bD4AZAF/2mZFw7E9qzv7I8JA8B9bgwa6dCO6d2dVK82jzKAirDtni1fJbnq/3K4AZAB8VvZz4vGdd2yEPykDwEM+mZ0L5FWzttaxjvfLVZv4Jz0OAGQMesT4xry+QheUgegpn008R5fr8STd5fxzi4fZ21n81wbVcb3ADomI9KxrT98pA8JA/BTHuj5Dw/rDyTd01/EBrXAPe3MNu3r/2jg4NbPGbWZO3ZrL0TelsMpSwJvQWb3sva6aydDb2tOLaH3pxJAJrv9sSYtkYekofkIXmImXZH4lxfqUST9z9hvLev/WGGa7ux5YPb8qytDb05mO/0B6bB1/B4ye8v6A9qp0tq8IkBDqAV3i7py4+G9s/HlIfkIXkI5q9sXZcDyjMdVbZHGaWtmtG6xk77m5YNbnE+ZrwV88yQ7+3ygse5MmvvD/kYTzsFARrt2kQ/vl0ekofkIXkIMo+F7q3t0npxe5Qvxzi4HQ+zO19tV8sGt7ilUpxvE29H+zbxvn5e8BgrwvDb7ZQ9DgDN8FyiH79aHpKH5CF5CDJLs3au5Dh/sWHPN158eCRrr4fetJrzU2zihb64nWCcdvNK1u4NLb/75uYw3u1nZnW+2urQ7jlqd4TifTOfz/n56/ph5j/9EyauvHlh/71/oeBxzuoXARpr4Zx+Pa+927HXKw/JQ/IQzE/ZtK948eyCBjzHu/of5Kv03/EcjdN5rmzrG/O7MN7b17bP4MF+WUloeLIlr+HPBc//joGfi1tuHOv/20tZWzTw7xcVPM5pfSJAY21IjO2/6eBrlofkIXkIRrcu0Qc+MMXntrjkXB62xQsWm9r65uwb8wD3yxk84P/e8sEtbxuNeHV77mJMl2ftSP/fHi54nAUFdfhMnwjQWPtD+bccXV1UTB6Sh+QhGE28g6VsQcr3pvS84hSDwzX24y+18c25Iox3+5l4S9NPZuyAf7LFg9uCkH/b2q6Bn3k3MbCdHwDz6vCaPhGgka5KjOl7Ovza5SF5SB6C0b2a6AOvmfDziefd52Poy19s45uzMYz3ava+MFvz1Va3eHC7qeC5r57zM8/3/99zicdaVfBYD+oPARppW2I8X9vx1y8PyUPyEIxmVaL/e2rCz2f/GPvyDW18g14Z8wD3uxk62C9q8eD2RMi/bfP8/LO1/f+3d4jH2hpswUG3LegHv5dDby/ZU/3zJbY4v+vD0LvSHVd0vUC5aIFPQvkt/ItmoAbykDwkD8FomehUSd83yWkrW3L+/gf9/3/TwFgW89ltoXd3zgdD9uMns3ZpGzvkf41xcIuLtNw9Qwf8kZYObgdznvf5gSze3nki9G6JuXiIx3o957GO6AvpgDgwxG9Aj4dqi7ts96GfBlueOIb/PEMfUOUheUgegupSF0uvn8BzWDJw0SEunnlPhd+PC3AOM8+/lQuv/jyMd/uZGIwvm5GDfVcLB7cYcPL2ydw0Z+CLe1BeN+Tj5X0Qelk/SMvFgeqzefSDn/U/VEHTPJU4dtfPUC3kIXlIHoLqVif6vqcn8Byem/P3jobebhmj9AFvD9GPL2jjmzTu7WfifLVZ+Gbr0RYObmsK3rO4kuUjAwNdynUhPdcN2mZlKF9tdth2Ikzm6jZUUXYLf/zgs3jG6iEPyUPyEFQT1yQ5W9LvHR7z348f0s/0/9aZeWat2D+nbuu/va1v1MExD3BPzsDBvqqFr/vlnOf8fujNKYsn7t4Kj7W1ICy6hZm2ujMxgFVtX87ghyea69rE8frujNZFHpKH5CGo5s1EvzfOtSoemvN3Hqnh8ZaF/Lt8zretbX2T4tYw49x+Jt4a94uOH+g/aeHgdjTnOT8eele14nyXyys8Vt4KmAf0f7TU+fmZc4/nL0JvAac4t2vuQi9xwZY4N2xn+P7qclF7QWlpiIcTx+ojM1oXeUgekoegms2Jfm+cH5DPb4X5aajvFvuydQhebfMb9asw3qvZX4XenrZd9suB9rMGP9dlJQdx/O+aCo8Vb+E5JyzSIe+FH67AumnIQWRpKN/65Wxo4WqudNI7iTH7hhmujTwkD8lDMLzUnWLjuth1cRjPNJk7S17L621/s3aH8c9XoxnyrsLFAer0CAfyamGRDtk05xiOc5qvqvj7CxMf+NcrMVNW9IFk7iJEs04ekofkIRje56F8DZgLx/A3z6+18VHNj7ugZIxs/Yf9S0JvXqn5at33RsH7E29DvrLiY70kLNIR8fb887dzxvmaF4/4OEtD8S39rygzU5ZaPXm3EslD8pA8BBWktuAbxwKVz/cfe8MYHvvTgtfxWhferHjrwji3n4ntl86JqSpbOfP3Izxe3tW8V5WZFnowfD8///J5PlbRwPeGMjNlLyTG6PuVSB6Sh+QhqGBdoq/bMYa/eV/ofdM+ju3wihYdfKYrb9i4t5+JV8svc15MNcAUzSeu+gGnaJ7OvcpMC8Xb9uOtW3Vsk7e24NzYq8xM2UeJMfoaJZKH5CF5CCpYkujrPmnZ69lT8DrWduUNi1c6D415gPtr/+8wec8WvCcvjfBYRStwWoSMtrmhf+xuG3OI3KPUTNFFibHZLcfykDwkD8EoPk/0dW3afnhvwWu4sktvWLyy/82YB7itzoupKPpWZ5QFZPLmun2gxLRQXJjvcI2he2mNIRLqsiaYry8PIQ9B/XYl+rk1LXot7+c8/4+6+Kb9z5gHt+9CPbfLMryi22xGub2maK7bdmWGcGOY3CI1MKxnE+PyQ0okD8lD8hCM4L5EP/dci15L3iLLD3f1jUutrljHfrPmq03OvQXvwyi3Lt9d8Fi3KzNDinMcF3f0td2Tc26cCL0V/2Fa9ifGZP23PCQPyUPIQ6O4PtHHvduS13FpqGcdj9aI288cGfMA95dgvtqkFO0dvGyEx3o553HivrR5q2LGeaLxG6ULvQUzK+5XH7/Vjiscx9sdv+0fMy929PU+XlOIhLrEvvlMKN8LeYEyyUPykDyEPDSGMeZsS8aYvOluL3T9oIxXar4L9pvtgpM5tf90hMdZOKdzGma+557+377KW9B5ca76ytDbvmtn1vb1Q0/Rud/VlYrfyznPfKvPtMfysnH4QyWSh+QheQh5aB5Sd4/d2ILXsDPnIsWVs3DAPjrmwS3uZXuzfmGsiuYQj7KX7D0Fj7Up52e3B9vPdNn9/fASF7c7M8K5v7SDNVkRfnz7/jKHClO2PnEu2g9cHpKH5CHkoTo/KA+29Q1//vHOg2MDz/mpWTqID455gPtX6N0mx3g8XlD3W0Z4rFcLHmvFwM/dJ0R23s55nPOHO1qT/QMf9G9ymNAAOxLn4yYlkofkIXkIeWgeUheVX2748x+8eBenbl0wSwfxFaG3gMw4B7i39BVjcyDUt6fy0YL3L++EiSvbXqT8MyFeEY23OsVvLT4a4nzf0cEaPDTn9cU9Z32jT1O8nTgfVyqRPCQPyUPIQ/Nwa+J17m/48383WGQz/GrMg1tsG/URtYtXpc7l1PqVER/vbMF7d0fozUs+f9U8zku7VvlnUgw0xxLnete2obt34NwS6miSbxPno+NVHpKH5CHkoflYlHidpxv83G8ZeK7PzvJB+5cxD27fBN+G1W11zZ3LySHexziY3qX0M+2NxPHRpQ8X2+e8tjhXL+4nawEmmhQ2y/rrU0okD8lD8hDyUA2OJs6Hpm4x+OGc53gozPjOKJPYfuYfwXy1OuXNI4pXo0edh7J7iPdwrbLPvLJb1w515DXeUPI64zn2TPCNKdO3MtFfv6NE8pA8JA8hD9VgT2jflLEH5jy/eBfGEodsb/uZf495gPujMtfm85z67pvn+19061qc93anklNyjMT2dMtfW1zN+c0h+7Kjzgmm7L5gJX55CHkIeWj8UgsV3tew5xvvwjwVvp9mcKPD9Xt/COOfr2Z14OaKc1sO9k+M2D7I2rbQ3NtzmKxrE+d2G29pvLjfJ304Yn/2kMOCKXk+cWxuUSJ5CHkIeagGG0J7FiOMCykemvPc7nG4/ti4t5/5Ovx4+xKg+daWnNdn+x1sm2wJ5Vfmh233OzSYgtStxquVSB4C5KEarE70Zbsb9Fyfm/O8NjhU88XtZ46PeYCLV1zMeYV2eaHknN7XwtdzXX8AWxd6+8g+GHq3qsW5aVW24IqL9y13eDBhhxLH5W1KJA8B8lANlif6sQ8b8jzXz3lODztMy/06jP/2tZ3KDJ35cPFIB19vvBgQ592dGKI/sxgak5badm+REslDgDxUg4WJPuzbBjzHW0Nvyk18Pk85RIeTWoyhjrZKmaE1Hf25knP5lg6/9vitW2p+dGzXO0yYkAUhfbcJ8hAgD9XldKIPm+bUhbid6fm7sF50iA4vblny9zD++WqXKTU0Xtl8rdMzUoNVicHuOYcJE3JNYmw9okTyECAP1eijRB82remMV4beDknxOexyeFZ3cxj/9jPxVpiFSg2NVjY/7c8G+f+2ww4TJuTuxLj6phLJQ4A8VKM3Ev3X3VN4TktC7+K2cW+etobx3762XZmh0T4Oto8675VgnjTTtTYxpr6mRPIQIA/VaFei71o74edz6Zz3Yn9woXTeDgTz1WBWLUmcu8tmrB5XheL5erc6XJiA+xPn5EtKJA8B8lCNdoTmbEN8cdbe7//d94IdTWoRt5+pshXVKO2bGfzQAG2wruS8PTajNdkrpDNFzyTG00eUSB4C5KEa/SbRbz0/oecR11B5t/834zoCix2W9flVGP/V7L8pMzTOayXn7KszWpPNBfVY7XBhAl5OjKXrlUgeAuShGq1P9FkvT+A5xFv13wnfL0R7ec2Pvztrd8z6Qf7KBAa4R/Ul0Chl32LdO6M1WRl8s08zA2dsa5RIHgLkoRqtCdNfK+b8IoFx9f0ra37s83cuXDvrB3m8ovKPCQxwd+tPoBGWJc7VpTNal8sL6nGXQ4YJBp6itlKJ5CFAHqrRysTr3zPmv3/+IvexMXwgXxF62yYedJh/X5Bvxjy4bVVmaITNwVZzeS4oqMmlDhkmYG9iDL1TieQhQB6q0Z2JvmrvGP/2S/2/cTJrN9T82MvD93ds/MZh/r1NYxzY9gXbJ0BT7Ck5V3f4sP+DdsrhwoQcTIyjNyqRPATIQzW6OtFffTimv/ts//HjN++31fSYcZvk20Nvsdszcx7/Aof5D+0bw8AWF1u4RGmhERb0O7+i83WWF6O7Jqceux0yTMjxxFhqGyJ5CJCH6nRRos86Poa/+UQY/1QpW9aWiNvPfF1jkb/L2i+UFRrjtpLz9dwQHyhiJ723htbEb7ZWByugMz0nE+OpbyfkIUAeqtOiRL91sua/99AEP+jHdovDPN/dNRZ5o3JCo5RdUT005O/HwSnug3pmxH7hdH+AaZrfDzzPEw19nnTTt4nzxrEoDwHyUJ0WJp5fnVMZN0z4g/4nDvFyT9ZQ5F3BvDRomndLztmnKz5WvAUubktzNtEXxH+PW1rFb86b/O3kpwPPe5vDhQlKhUXkIUAeqlvZ8z1T099IbfE3jvawQzx9peef8yhwXGjI/EJo3nl9LtS/HVTRlmHxb72QtSUtqM0dA8/9qD4MH/aRh0Ae6ngeGveH/ZVDXASpu8V6X+4wT4t7T343QoHjHLdrlA8aZ3Uov9q8YITHjLefHct5vI+zdl2LavNh6N42Z6ktdbrU9nTg/fJhXx4C5KGufdgfx2KnqfaGQ3x4b41Q4FXKBo30QijfDmoU23Me69kRB8phLOz/zS9Db+GYvWH+K+YOztt7qiPvtw/77ZJ6jchDgDw0ybHnnEOl2zaOMLD9TtmgsT4pOXcfGeHxVoYfL2i3csyv4blQvBfs8hEeb33o7jYtPuz7sI88BHQzDxl7mJd421nVLWcOBAvQQFMtCfVuTxJ//tSc34+r0f50Aq+jbC/yeOtdXFRv2JVtHwvdXpDPh30f9pGHgG7mIWMPI7ska/+qOLDFxWsuUzporHWhfOuXKm4KP9wT/PWsXTih1/HxEP1RvMU/Xpm/Muf34+108bb/uXP0D2ft1g6+5z7s+7CPPAR0Mw8ZexjZ7ooD27+zdrOyQWvP69crPM5tAwPbpOe3P1ixfzoSegu1xA+DcVXsswMf8jeF5s+n82Hfh32BSx4C5CFjD/O2eYSQtUnZoPG+quEcvif0rnqfv2V+3ZReS/zWPrVyeVGLdXipP0h3nQ/7AhfyENDdPGTsoXIwrLq1zC5lg8ZbljiPl1UMvnHe/LRve1/SH5RfC735cSf7FwDOtzh/7tP+h8D44f7eIV8nCFzIQyAPtSUPGXsYSpxf9mXFge3vWbtI6aDxyr6hOjbE77845+c/D/aNBoFLHpKHQB7qQh4y9syIfRUHtm+y9hNlg1bYE0b7NmrxQN9wKGuXKycIXPKQPATykLGHdng0VJ+XtkrZoBXi4nNl89vvLfi9eCvbZ3N+7s2sXaCcIHDJQ/IQyEPGHtohbkH174oD25PKBq1xW+J8XlrQL8zdM3aHMoLAJQ/JQyAPGXtoj3il6uuKA9tfs7ZQ6aA1nig5nw/n/PyzAz/zmBKCwCUPyUMgDxl7aI94+8mhUH3LKvPSoF3eLTmn516hXpLzs28rHwhc8pA8BPKQsYd22VVxYIu3tt2pbNAqi7J2ruS8Xt3/udtDbxXawX8/1x/0AIFLHpKHQB4y9tACvw3VF6D5nbJB66wuOafjwBW3ino4MQA+oYwgcMlD8hDIQ8Yemi/OS/uu4sD2/4J5adBGL5Sc159m7Y0hzv+jobeCLSBwyUPyEMhDxh4a6rKs/aviwHbAwAatdXjI8/xM4t/XKyUIXPKQPATykLGH5vq/UH0BmiuUDVpp6ZDn+f6sXZW1syU/c1A5QeCShwB5yNhDMz0aqs9Lu1vZoLXuHeIcf3rOz7+a+NnrlBQELnkIkIeMPTTLL0Nv9dgqA9uTygattrvk/P42a2sHfv72RJ+wQ0lb584RPtS0te0RuJCHAHnI2DNr4m1nXwbz0mDWHCs5x58v+J3PS34n3tZ2sbL6sO/DvsAlDwHykA/7TN/C/kBVZWA7EsxLg7ZbkTjPVxX83mOJ39uqtD7s+7AvcMlDgDzkwz7T978VB7a4Bc31ygat91AovyJd9E3V5aF8YZovlNaHfR/2BS55CJCHfNhnulaH6vPSNiobdELZfrH7E7+bWphmtfL6sO/DvsAlDwHykA/7TMc1Wfu64sD2irJBJywI5VejtyV+/6ZEX2EbPh/2fdgXuOQhQB7yYZ8puCBrf6s4sP0za5coHXRCahXZW4Z4jA8Sj3GjMvuw78O+wCUPAfKQsYfJeiWYlwaz7KmS8/30kI+R2pP2DWUGgUseAuQhYw+TszpU/zbE/FvoloMl5/vrQz5GvPXti0TfsaLCc9oeeovdAAKXPATIQ8YeKooH2jcVB7YnlQ065cKsnSs55zdVeKyHQz1Xs1cFdwOAwCUPAfJQE/OQsacFLgq9eWZVBra43+xCpYNOSX2btazCY8X5rscTj3dD4jEWZe3zIX8WfNgXuOQhQB4y9jDgLxUHtq+ydoWyQee8WHLeHx3h8bYl+pIPEr//RP/ndnlrQOCShwB5yNhDNVtC9XlpdysbdNLhkvP+1REeL35LdizRn2wu+N14K228he5k1pZ4a0DgkocAecjYw/BuDr3VY6sMbJuU7Qd+nlOjVcpCCy1NnPvrRnzc1Fy1uKLt4ArWi7P2Wf/fH/TWgMAlD8lDIA8ZexhevO3sy4oD2yvK9iOP5tTpMmWhhdYnzv9LR3zcuBLtp4nHjle7z39DFvet/aT//9/1toDAJQ/JQyAPGXuo5q8VB7a4YM0lyvYjb4Uf77MLbbS75Pz/eJ6PfWeofnvsiaxd6W0BgUsekodAHmrl2HPO4TQd2yseZLHDvl7Zcg1uz3NISWipsrlkz9fw+Dsq9jt3eUugkjM+7MtD8hDIQw36sH/G4TR5cf7UvyseZBuVLdfNObX6o7LQQtcl+oA65l3GrWc+GLLPWe8tAR/25SF5COShxvNhv0F+lrWvKw5sf1K2Qnnz036rLLTQQ6H8Fqy69pC+PDHAxX1oV3o7wId9eUgeAnmoFXzYb4h4cB6oOLAdqPGg7qK/5dTsTmWBZF+0NfQWnYmDwOn+gBf3kL1UeWBkpxJj+gIlkofkIZCHarQo0Xee8jZPzh8rDmxfhd4KteT7Sci//c/KswBMw4nEuL5IieQheQio0QWJ/vOkEk3Gr0P1lR/vVrZSW0L+Cr0AMA3HEuP6hUokD8lDQI0uTvSfx5Vo/H7WL3SVge1JZUv6Z07d9ikLAFPyTmJsn/WtLOUheQioV2pBww+VaLwuKuiEzUubn7sLamflWQCmZW9ifL9dHpKH5CGgRncl+tG9SjReVeelxYHQHKu0twrq9yulAWBK9gS3o8tD8hAwOasSfekeJRqfjRUHtu+ydr2yJS0LxfvyXqM8AEzJa4lx/h55SB6Sh4AarUn0p68p0Xjc3B+sqgxuG5VtKG+V1NDtfgBMy8uJcX6dPCQPyUNAjdYn+tOXlah+cQuEIxUHtleUbSi/CMVXsbuw8mzclmll1h7L2g5vdytcG3pzUQG2Jcb6DfKQPCQPyUPyEDXamuhTn1ei+v0lVJ+XdomyDeVvHQkIC0Jv9czVWXsqa3/OCUQfebsb7dKsvZi1c1m7TzmAfl9QNt6/IA/JQ/KQPCQPUaOdiX71fiWq16MVB7avQm8rGtL+N1HLzQ1//nEwi1vhnBry2HjOW95I8dbIR7J2cs57ZXADQv8Di2+t5SF5SB6Sh5iU3YnzZ60S1efnofiWKivzzs8vhqjt/zT8NVyVtQeztj1rL2Xt7cTrWeVtb5y4CEreLakGNyBKbYH0ujwkD8lD8pA8RI3e1LdOxhVZ+1fFge1JZRvKT4as7c9a+NruKXgtZ4PFdZrkhqy9V3LsGdyAaElinHpPHpKH5CF5SB6iRql1UZYr0fzFTuhgxYHtkM5r6IFtmMV9jrf09S0qeD0HvPWNcGXo3XabOv4MbkC0INFXnJKH5CF5SB6Sh6jRmcR7skCJ5u8PofoCNJcpW9KKfq2GDQtttLzg9Tzh7Z+qC/rvwekhjz+DG3Be2Tzkcx0PXvKQPCQPyUNMzqIw2xeYJyIuxlNlXlr82ZuVLem3Wfs6dH+rnrUFr+d2h8DUxFVLj4begid39IP5NVn7zOAGDGF/Yry6Wh6Sh+QheUgeoga3JvqDD5VofuIBfzxUu4q9RdlKXR96K7T+p2Lb3NLX+0zOazkd3HIzLXGhoD0hf37TOoMbMITUysgr5SF5SB6Sh+QharAm0R/sVqLRxfllf6/YAf9J2XLFW4Q29ge1qqv3nm/Xt/S1530DtMchMTWXlvzbYoMbMITtYbZuc5WH5CF5SB6Sh6ZjS6I/eFGJRrezYuf7j6xdpGz/Fetwc/8AfStr3404oM1tbaxtvFp9Nvi2o00MbkDKusR49YI8JA/JQ/KQPEQNXg3WUBiLjSN0vnFhlQMz3OLqvHG7mG9qGMgG25ctPY7uKHg91znFDG5Aa92WGLO69G2lPCQPyUPykDw0Pe+E2Zs2Nnbx9qg6rrxq9bV9LT2W8m71PO4UM7gBrZZaHflTeUiTh+QheYgafJvoExYrUTWXhOG3PtEm1/7Y0uMpby9iC2kY3ID2OxG6vf2ePCQPyUPykDw0XYsT/cG3SlTd/xlIGtnauPLshf3AN/ha7neaGdyA1tsTurmImjwkD8lDyEPNsDLRH+xXomoeNYg0ti1r4fG0uuC1XOVUM7gBrfdMYtxaJw9p8pA8JA8xDw8l+oOdSjS8XwTz0pra4vuysIXH1Is5r+WIU83gBnTC2tDNFfnlIXlIHkIeaobXEn3CeiUaTtzC5EuDSGPbP1t6XH2S81pecboZ3IBOuDoxdr0tD2nykDwkDzEPHyf6hBuVaDi7DSCNbn9p4TG1pOC1rHG6GdyAzjhd0mecloc0eUgekocYUbyL51zJ+3A2tH8h2IkwL635bXsLj6t1odr2GHHu586KTWdrcAOm643E+HWtPKTJQ/KQPMQI7kz0BweVKM28tHa0X7fw2NqV8zo+Kvn5OLjFW9r29K/UDVMXi3IY3IDp2pbop9fKQ5o8JA/JQ4xgS+K4f06Jyl0RzEuz8uz4fDWPk/Laklp8nrUnQm8rjqVOY4MbMFWpbZFekoc0eUgekocYweuJ/sBUmBJxDsRBg0Yr2vEWHl/LCl7Lqnn8/lGdq8ENaGSeKJtT+bE8pMlD8pA8xAhOJvqExUpU7A8Gjda0Qy08vh7IeR3nwvDb5ewf+N1Xs3Zxjc/vvpYdA3sNbkCDlX1Yjn3/BfKQJg/JQ/IQNVwoO98+UaJiq7P2b4NGa1obt2bJu+3mwJC/+0z44UrO947h+RncDG5AfX6f6MNWy0OaPCQPyUPM80LZ3LZDifJdE3q3QRk02tMebdkxFrfA+DbndTwxxO/OXejpi6ytGNNzNLgZ3ID6pFZMfkEe0uQheUgeooI/t/Qi8lTFW4b+brBoXWvbwXxTweu4PfF7T8/52Xjb2jjn4RjcDG5AvR9qylYNb9q8fXlIHpKH5CF5qNlOhfZOD5uanQYKK89OwGM5r+F0PwwWeTn88Da9BWN+jgY3gxtQrz2JfqxJq4XLQ/KQPCQPyUPtu1BWdSrMTNlokGhli9u1LGzZsfZOzut4o+Bn4yIz++b83CNO1UYwuAFVpeZXrpeHNHlIHpKHGMITif7A+THg+qx9Z6BoZdvXsmMtDsR5t3JuyfnZq7N2uP/v8XfWOVUNbkBrLU2MZ7vlIU0ekofkIYZwKHTrLp+xivMZ/pq1I1or2/aWHW93F5yU1+X83In+v8X/3uZUNbgBnQ5oqduX5SFNHpKH5CGWJD7oH1YimJ6nc07KEwM/89Scf/syuDpncAO6YmsipN2lRMhD8pA8RInfJMaR3ysRTM/7ofjWzUtDb2GV8/8/XqlfqmQGN6AzfpoIaS8pEfKQPCQPUWJvYhy5XolgOi4Kva0wBk/K+7N2Q+jtEzt4S+dFymZwAzrlvZI+5JjyIA/JQ/IQFc+d8+0zJYLpWROKb7c5U/BvW5TN4AZ0ypZQ/q3M7UqEPCQPyUPkSG0F+ZQSwfS8VHJyxtVljwSLbBjcgK67PJR/M/OCEiEPyUPyEDlSt/Bfo0QwPZ+F4r1xb8nahuBbHoMbMAveLOlH4iJlC5QIeUgekoeYI3Wh+D0lgulZWnJiLun/zKKsfZvzM3uVz+AGdMrqUP7tzEolQh6Sh+Qh5ticGDceUCKYnqI5NlcP/NyOnJ+JV/F+2pDn29Q26QBgcAPmI35zf7SkL3ldiZCH5CF5iDneL6l3vDh2gRLB9OzOOTG/yPm560Iz9sw0uBncgPF6KpTPW16sRMhD8pA8RGZ54n231gtM2bGcE/PVgp89FPLncC4yuBncgM64KpTPv3xIiZCH5CF5iMyzifd9uRLB9BRdjVtXcWB50OBmcAM6ZXdJf/Kx8iAPyUPy0MxbmLXjJbXer0QwXUULaiwt+Pk4l/OrMN1tZwxuBjdg/G5K9G23KhHykDwkD820DcGCrtBoe0YYqLYVnNBrlLMRDG5AXQ6V9Cm7lAd5SB6Sh2baeyV1Pqw8MF3xqvTpnJPzpcTvXRzyt51J3dZ5Z9YOBHs0G9yAtlhV0qfEOf1LlAh5SB6Sh2bS9aH8W/37lQim67Yw+hXp7QW/e2/JQPpp1t5W9rEHFoMbUKdPSvqVJ5QHeUgekodm0sslNf4iuJgFU1d0+9kwWypdHnrbLw3+7pGQv5fm1tD7FsiKnOO1pKTj3aA8wAjWlfQrcfXyRUqEPCQPyUMzZWko37FlsxLB9O3POTk/qvD7L4bh9tNcEXq3xz2r5FMN5eoPjOrTkr7lQeVBHpKH5KGZsr2kvl8G3+rD1MWtMvKuyD1f4THiPsxnC070x/snelyt+Wj/xL9I2cfu3WChFKB+a0r6ls+UB3lIHpKHZsaFWTtRUt8HlAimb2XBCXpPxcd5Jgy33codSj52w7wXO4KrrcBoPijpW9YrD/KQPCQPzYRHgou/0HjPhfyVlavOvYxXp79IdKjblLt2t2TtrqytztrToTc3cNh9buPPxlvY1vQf47bgWwYg7faSfuVj5UEekofkoc6L58WxkpradhIa4qOcE/S9ER/rhqydKjjpn1bq2l1aYSAbtr2orMAQ3izpR9YqD/KQPCQPddrDJbV7T3mgu5ZlbV/oLTwTW9xS5nZlAeiUa0PxCsy+3Qd5iO6K3+p/VfJh/wYlAgBot7L5sOuUB6CTyubqv6w8AADtF+e0Hg3FizNZ9Aqge/1+0Qr8J0NvSgUAAB1wbyj+hmez8gB0yvaSPv9B5QEA6Ja3C4JfnNNpRWuAbliatW8L+vtDygMA0D1XlQTAp5QHoBN2FvTzZ7O2XHkAALppc0EIPNO/GABAe60Ixbfvb1MeAIBu21cQBP+sNACtdrCgf/9AaQAAui9+g1+0SvMdygPQSkULscbpW9cqDwDAbFhbEAo/DbbiA2ibsi1WH1AeAIDZ8mowrxOgC54NpmcBANB3YdY+CfmL9V2tPACtsLzgg/7nWbtYeQAAZlOcx5m3Hd8BpQFohY9C/kXb65QGAGC2rQvmeQK00daC/vt+pQEAIMqb73kya1cqDUAjxTuzzuT03TuUBgCAufblhMZ9ygLQSIdy+ux3s7ZQaQAAmGtx1g7nhMcHlQagUR7J6as/y9qlSgMAQJ6fZu3YQIA8HXq3iwIwfSvCj2/fPx7sogIAQMKNWTs1ECQ/Dm4NBZi2C7L2afjxBdlblQYAgGHcFX58i+jzygIwVS/k9M33KAsAAFXcK1QCNMY9OX3yBmUBAGAUmwaC5YmsXaUsABN1Vb//ndsfP6wsAADMx5aBgPl+MH8fYFJif/vBQD/8uLIAAFCHrQNBc6eSAEzESz7oj9//BwzJgB/yiJvTAAAB9HRFWHRNYXRoTUwAPG1hdGggeG1sbnM9Imh0dHA6Ly93d3cudzMub3JnLzE5OTgvTWF0aC9NYXRoTUwiPjxtc3R5bGUgbWF0aHNpemU9IjE2cHgiPjxtc3R5bGUgZGlzcGxheXN0eWxlPSJmYWxzZSI+PG11bmRlcm92ZXI+PG1vPiYjeDIyMTE7PC9tbz48bXJvdz48bWk+azwvbWk+PG1vPj08L21vPjxtbj4xPC9tbj48L21yb3c+PG1pPm48L21pPjwvbXVuZGVyb3Zlcj48L21zdHlsZT48bXN1cD48bWk+azwvbWk+PG1uPjM8L21uPjwvbXN1cD48bW8+JiN4QTA7PC9tbz48bW8+PTwvbW8+PG1vPiYjeEEwOzwvbW8+PG1zdXA+PG1mZW5jZWQ+PG1yb3c+PG1zdHlsZSBkaXNwbGF5c3R5bGU9ImZhbHNlIj48bXVuZGVyb3Zlcj48bW8+JiN4MjIxMTs8L21vPjxtcm93PjxtaT5rPC9taT48bW8+PTwvbW8+PG1uPjE8L21uPjwvbXJvdz48bWk+bjwvbWk+PC9tdW5kZXJvdmVyPjwvbXN0eWxlPjxtaT5rPC9taT48L21yb3c+PC9tZmVuY2VkPjxtbj4yPC9tbj48L21zdXA+PC9tc3R5bGU+PC9tYXRoPiveoVIAAAAASUVORK5CYII=\&quot;,\&quot;slideId\&quot;:259,\&quot;accessibleText\&quot;:\&quot;sum from k equals 1 to n of k cubed space equals space open parentheses sum from k equals 1 to n of k close parentheses squared\&quot;,\&quot;imageHeight\&quot;:22.594594594594593}]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80230</TotalTime>
  <Words>2288</Words>
  <Application>Microsoft Macintosh PowerPoint</Application>
  <PresentationFormat>On-screen Show (4:3)</PresentationFormat>
  <Paragraphs>297</Paragraphs>
  <Slides>33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Chalkboard</vt:lpstr>
      <vt:lpstr>Palatino</vt:lpstr>
      <vt:lpstr>Wingdings</vt:lpstr>
      <vt:lpstr>Office Theme</vt:lpstr>
      <vt:lpstr>Flipping ICT: Being of One Accord</vt:lpstr>
      <vt:lpstr>Abstract</vt:lpstr>
      <vt:lpstr>Getting Started: Fixed End Chords</vt:lpstr>
      <vt:lpstr>Getting Started: Fixed Width Chords</vt:lpstr>
      <vt:lpstr>Fixed End Chord Animations</vt:lpstr>
      <vt:lpstr>Fixed Width Animations</vt:lpstr>
      <vt:lpstr>Seeing Images</vt:lpstr>
      <vt:lpstr>Pedagogic Comments </vt:lpstr>
      <vt:lpstr>Lagrange Polynomials introduction </vt:lpstr>
      <vt:lpstr>Pedagogic Comments </vt:lpstr>
      <vt:lpstr>Some Attributes of a Centrally Driven Chordal Triangle</vt:lpstr>
      <vt:lpstr>Working on What You Saw</vt:lpstr>
      <vt:lpstr>Conjectures</vt:lpstr>
      <vt:lpstr>Attention Conjectures</vt:lpstr>
      <vt:lpstr>Rational Polynomials</vt:lpstr>
      <vt:lpstr>Exercise</vt:lpstr>
      <vt:lpstr>Student Actions</vt:lpstr>
      <vt:lpstr>Attention Conjectures</vt:lpstr>
      <vt:lpstr>Six Modes of Teaching-Learning-Maths</vt:lpstr>
      <vt:lpstr>Actions</vt:lpstr>
      <vt:lpstr>Milieu</vt:lpstr>
      <vt:lpstr>Resources</vt:lpstr>
      <vt:lpstr>Flipping Classrooms or Migrating Ways of Working</vt:lpstr>
      <vt:lpstr>‘Slowly (Sensitively) Migrating Ways of Working</vt:lpstr>
      <vt:lpstr>Pedagogical Actions become Learning Actions</vt:lpstr>
      <vt:lpstr>Stimuli and their Uses</vt:lpstr>
      <vt:lpstr>Follow Up</vt:lpstr>
      <vt:lpstr>Task Sequence</vt:lpstr>
      <vt:lpstr>Getting Started</vt:lpstr>
      <vt:lpstr>Chords</vt:lpstr>
      <vt:lpstr>Two Kinds of Chords</vt:lpstr>
      <vt:lpstr>PowerPoint Presentation</vt:lpstr>
      <vt:lpstr>Graphical Chords and Chordal Graphs: Mid-point gap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Mason</dc:creator>
  <cp:lastModifiedBy>John Mason</cp:lastModifiedBy>
  <cp:revision>167</cp:revision>
  <dcterms:created xsi:type="dcterms:W3CDTF">2017-06-17T10:17:52Z</dcterms:created>
  <dcterms:modified xsi:type="dcterms:W3CDTF">2023-07-15T10:46:02Z</dcterms:modified>
</cp:coreProperties>
</file>