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99" r:id="rId4"/>
    <p:sldId id="257" r:id="rId5"/>
    <p:sldId id="300" r:id="rId6"/>
    <p:sldId id="265" r:id="rId7"/>
    <p:sldId id="298" r:id="rId8"/>
    <p:sldId id="266" r:id="rId9"/>
    <p:sldId id="301" r:id="rId10"/>
    <p:sldId id="263" r:id="rId11"/>
    <p:sldId id="262" r:id="rId12"/>
    <p:sldId id="320" r:id="rId13"/>
    <p:sldId id="324" r:id="rId14"/>
    <p:sldId id="302" r:id="rId15"/>
    <p:sldId id="272" r:id="rId16"/>
    <p:sldId id="271" r:id="rId17"/>
    <p:sldId id="303" r:id="rId18"/>
    <p:sldId id="297" r:id="rId19"/>
    <p:sldId id="275" r:id="rId20"/>
    <p:sldId id="274" r:id="rId21"/>
    <p:sldId id="304" r:id="rId22"/>
    <p:sldId id="319" r:id="rId23"/>
    <p:sldId id="279" r:id="rId24"/>
    <p:sldId id="280" r:id="rId25"/>
    <p:sldId id="282" r:id="rId26"/>
    <p:sldId id="281" r:id="rId27"/>
    <p:sldId id="326" r:id="rId28"/>
    <p:sldId id="305" r:id="rId29"/>
    <p:sldId id="306" r:id="rId30"/>
    <p:sldId id="307" r:id="rId31"/>
    <p:sldId id="308" r:id="rId32"/>
    <p:sldId id="309" r:id="rId33"/>
    <p:sldId id="311" r:id="rId34"/>
    <p:sldId id="312" r:id="rId35"/>
    <p:sldId id="314" r:id="rId36"/>
    <p:sldId id="315" r:id="rId37"/>
    <p:sldId id="316" r:id="rId38"/>
    <p:sldId id="327" r:id="rId39"/>
    <p:sldId id="317" r:id="rId40"/>
    <p:sldId id="294" r:id="rId41"/>
    <p:sldId id="285" r:id="rId42"/>
    <p:sldId id="321" r:id="rId43"/>
    <p:sldId id="322" r:id="rId44"/>
    <p:sldId id="323" r:id="rId45"/>
    <p:sldId id="325" r:id="rId46"/>
    <p:sldId id="318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B10A-341A-460B-8D77-CC3E05F392C4}" type="datetimeFigureOut">
              <a:rPr lang="en-GB" smtClean="0"/>
              <a:pPr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B10A-341A-460B-8D77-CC3E05F392C4}" type="datetimeFigureOut">
              <a:rPr lang="en-GB" smtClean="0"/>
              <a:pPr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B10A-341A-460B-8D77-CC3E05F392C4}" type="datetimeFigureOut">
              <a:rPr lang="en-GB" smtClean="0"/>
              <a:pPr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B10A-341A-460B-8D77-CC3E05F392C4}" type="datetimeFigureOut">
              <a:rPr lang="en-GB" smtClean="0"/>
              <a:pPr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B10A-341A-460B-8D77-CC3E05F392C4}" type="datetimeFigureOut">
              <a:rPr lang="en-GB" smtClean="0"/>
              <a:pPr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B10A-341A-460B-8D77-CC3E05F392C4}" type="datetimeFigureOut">
              <a:rPr lang="en-GB" smtClean="0"/>
              <a:pPr/>
              <a:t>30/10/2015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B10A-341A-460B-8D77-CC3E05F392C4}" type="datetimeFigureOut">
              <a:rPr lang="en-GB" smtClean="0"/>
              <a:pPr/>
              <a:t>30/10/2015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B10A-341A-460B-8D77-CC3E05F392C4}" type="datetimeFigureOut">
              <a:rPr lang="en-GB" smtClean="0"/>
              <a:pPr/>
              <a:t>30/10/2015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B10A-341A-460B-8D77-CC3E05F392C4}" type="datetimeFigureOut">
              <a:rPr lang="en-GB" smtClean="0"/>
              <a:pPr/>
              <a:t>30/10/2015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B10A-341A-460B-8D77-CC3E05F392C4}" type="datetimeFigureOut">
              <a:rPr lang="en-GB" smtClean="0"/>
              <a:pPr/>
              <a:t>30/10/2015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B10A-341A-460B-8D77-CC3E05F392C4}" type="datetimeFigureOut">
              <a:rPr lang="en-GB" smtClean="0"/>
              <a:pPr/>
              <a:t>30/10/2015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224A-0D7B-4B86-B129-2448B8B8E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0B10A-341A-460B-8D77-CC3E05F392C4}" type="datetimeFigureOut">
              <a:rPr lang="en-GB" smtClean="0"/>
              <a:pPr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0224A-0D7B-4B86-B129-2448B8B8E02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Enacting variation theory in the design of task sequences in mathematics education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752600"/>
          </a:xfrm>
        </p:spPr>
        <p:txBody>
          <a:bodyPr/>
          <a:lstStyle/>
          <a:p>
            <a:r>
              <a:rPr lang="en-GB" dirty="0" smtClean="0"/>
              <a:t>Anne Watson</a:t>
            </a:r>
          </a:p>
          <a:p>
            <a:r>
              <a:rPr lang="en-GB" dirty="0" smtClean="0"/>
              <a:t>VT SIG</a:t>
            </a:r>
          </a:p>
          <a:p>
            <a:r>
              <a:rPr lang="en-GB" dirty="0" smtClean="0"/>
              <a:t>Oxford 2014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17303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71600" y="548680"/>
            <a:ext cx="7677150" cy="1631952"/>
            <a:chOff x="780" y="144"/>
            <a:chExt cx="4836" cy="1028"/>
          </a:xfrm>
        </p:grpSpPr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780" y="672"/>
              <a:ext cx="116" cy="2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>
                <a:defRPr/>
              </a:pPr>
              <a:endParaRPr lang="en-GB" sz="1800" b="0" dirty="0">
                <a:solidFill>
                  <a:srgbClr val="732600"/>
                </a:solidFill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4152" y="144"/>
              <a:ext cx="1464" cy="1028"/>
              <a:chOff x="4080" y="144"/>
              <a:chExt cx="1464" cy="1028"/>
            </a:xfrm>
          </p:grpSpPr>
          <p:pic>
            <p:nvPicPr>
              <p:cNvPr id="8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lc="http://schemas.openxmlformats.org/drawingml/2006/lockedCanvas"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8" y="144"/>
                <a:ext cx="484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4080" y="768"/>
                <a:ext cx="1464" cy="4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800" b="1" kern="1200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800" b="1" kern="1200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800" b="1" kern="1200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800" b="1" kern="1200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 dirty="0" smtClean="0">
                    <a:solidFill>
                      <a:srgbClr val="732600"/>
                    </a:solidFill>
                  </a:rPr>
                  <a:t>University of Oxford</a:t>
                </a:r>
              </a:p>
              <a:p>
                <a:pPr algn="ctr" eaLnBrk="0" hangingPunct="0">
                  <a:defRPr/>
                </a:pPr>
                <a:r>
                  <a:rPr lang="en-GB" sz="1800" b="0" dirty="0" smtClean="0">
                    <a:solidFill>
                      <a:srgbClr val="732600"/>
                    </a:solidFill>
                  </a:rPr>
                  <a:t>Dept of Education</a:t>
                </a:r>
                <a:endParaRPr lang="en-GB" sz="1800" b="0" dirty="0">
                  <a:solidFill>
                    <a:srgbClr val="7326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1275" y="2854325"/>
            <a:ext cx="65214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11960" y="450912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Visual variation; all answers are the same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5786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43608" y="3645024"/>
            <a:ext cx="669674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203848" y="4149080"/>
            <a:ext cx="5040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all possible variations of a subclass of matrices; compare outcomes; </a:t>
            </a:r>
          </a:p>
          <a:p>
            <a:r>
              <a:rPr lang="en-GB" dirty="0" smtClean="0"/>
              <a:t>relate matrix to outcome; </a:t>
            </a:r>
          </a:p>
          <a:p>
            <a:r>
              <a:rPr lang="en-GB" dirty="0" smtClean="0"/>
              <a:t>relate outcomes to characteristics of matrices;</a:t>
            </a:r>
          </a:p>
          <a:p>
            <a:r>
              <a:rPr lang="en-GB" dirty="0" smtClean="0"/>
              <a:t>dependency relationship</a:t>
            </a:r>
          </a:p>
          <a:p>
            <a:r>
              <a:rPr lang="en-GB" dirty="0" err="1" smtClean="0"/>
              <a:t>DofV</a:t>
            </a:r>
            <a:r>
              <a:rPr lang="en-GB" dirty="0" smtClean="0"/>
              <a:t> position and sign of a and 0, range of change limited to 2x2 matrix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Availability of variation/invariant relation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Visual, available without teacher direction</a:t>
            </a:r>
          </a:p>
          <a:p>
            <a:r>
              <a:rPr lang="en-GB" dirty="0" smtClean="0"/>
              <a:t>Visual, available with teacher direction</a:t>
            </a:r>
          </a:p>
          <a:p>
            <a:r>
              <a:rPr lang="en-GB" dirty="0" smtClean="0"/>
              <a:t>Visual or non-visual and independent of prior knowledge</a:t>
            </a:r>
          </a:p>
          <a:p>
            <a:r>
              <a:rPr lang="en-GB" dirty="0" smtClean="0"/>
              <a:t>V or non-V but dependent on prior knowledge</a:t>
            </a:r>
          </a:p>
          <a:p>
            <a:r>
              <a:rPr lang="en-GB" dirty="0" smtClean="0"/>
              <a:t>Dependent on prior knowledge and teacher direction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Priorities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Mathematics</a:t>
            </a:r>
          </a:p>
          <a:p>
            <a:r>
              <a:rPr lang="en-GB" dirty="0" smtClean="0"/>
              <a:t>Variation theory</a:t>
            </a:r>
          </a:p>
          <a:p>
            <a:r>
              <a:rPr lang="en-GB" dirty="0" smtClean="0"/>
              <a:t>How VT is being used in mathematics education field more generally (building on ICMI Study and </a:t>
            </a:r>
            <a:r>
              <a:rPr lang="en-GB" smtClean="0"/>
              <a:t>yesterday’s symposium)</a:t>
            </a:r>
            <a:endParaRPr lang="en-GB" dirty="0" smtClean="0"/>
          </a:p>
          <a:p>
            <a:r>
              <a:rPr lang="en-GB" dirty="0" smtClean="0"/>
              <a:t>Work in progress</a:t>
            </a:r>
          </a:p>
          <a:p>
            <a:pPr>
              <a:buNone/>
            </a:pPr>
            <a:r>
              <a:rPr lang="en-GB" dirty="0" smtClean="0"/>
              <a:t>          ...burning the midnight oil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varies; what is invariant?</a:t>
            </a:r>
          </a:p>
          <a:p>
            <a:r>
              <a:rPr lang="en-GB" dirty="0" smtClean="0"/>
              <a:t>How do they relate?</a:t>
            </a:r>
          </a:p>
          <a:p>
            <a:r>
              <a:rPr lang="en-GB" dirty="0" smtClean="0"/>
              <a:t>Mixture of variation and invariance varies:</a:t>
            </a:r>
          </a:p>
          <a:p>
            <a:pPr lvl="1"/>
            <a:r>
              <a:rPr lang="en-GB" dirty="0" smtClean="0"/>
              <a:t>Learning about things</a:t>
            </a:r>
          </a:p>
          <a:p>
            <a:pPr lvl="1"/>
            <a:r>
              <a:rPr lang="en-GB" dirty="0" smtClean="0"/>
              <a:t>Learning about actions</a:t>
            </a:r>
          </a:p>
          <a:p>
            <a:pPr lvl="1"/>
            <a:r>
              <a:rPr lang="en-GB" dirty="0" smtClean="0"/>
              <a:t>Learning about mathematical relations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r="1667" b="10169"/>
          <a:stretch>
            <a:fillRect/>
          </a:stretch>
        </p:blipFill>
        <p:spPr bwMode="auto">
          <a:xfrm>
            <a:off x="1835696" y="1196752"/>
            <a:ext cx="50405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32240" y="980728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do you look at?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Kullberg, Runesson and </a:t>
            </a:r>
            <a:r>
              <a:rPr lang="en-GB" dirty="0" err="1" smtClean="0"/>
              <a:t>Måtensson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Division with denominator &lt;1</a:t>
            </a:r>
          </a:p>
          <a:p>
            <a:r>
              <a:rPr lang="en-GB" dirty="0" smtClean="0"/>
              <a:t>Counterintuitive</a:t>
            </a:r>
          </a:p>
          <a:p>
            <a:r>
              <a:rPr lang="en-GB" dirty="0" smtClean="0"/>
              <a:t>Varying </a:t>
            </a:r>
          </a:p>
          <a:p>
            <a:pPr lvl="1"/>
            <a:r>
              <a:rPr lang="en-GB" dirty="0" smtClean="0"/>
              <a:t>object of learning (numbers in division) against a background of invariant relations</a:t>
            </a:r>
          </a:p>
          <a:p>
            <a:pPr lvl="1"/>
            <a:r>
              <a:rPr lang="en-GB" dirty="0" smtClean="0"/>
              <a:t>outcomes</a:t>
            </a:r>
          </a:p>
          <a:p>
            <a:pPr lvl="1"/>
            <a:r>
              <a:rPr lang="en-GB" dirty="0" smtClean="0"/>
              <a:t>presentation in lessons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b="3611"/>
          <a:stretch>
            <a:fillRect/>
          </a:stretch>
        </p:blipFill>
        <p:spPr bwMode="auto">
          <a:xfrm>
            <a:off x="899592" y="836712"/>
            <a:ext cx="352839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16832"/>
            <a:ext cx="352839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Mixture of variation and invariance; visual variation offers several </a:t>
            </a:r>
            <a:r>
              <a:rPr lang="en-GB" dirty="0" err="1" smtClean="0"/>
              <a:t>DofV</a:t>
            </a:r>
            <a:r>
              <a:rPr lang="en-GB" dirty="0" smtClean="0"/>
              <a:t> and </a:t>
            </a:r>
            <a:r>
              <a:rPr lang="en-GB" dirty="0" err="1" smtClean="0"/>
              <a:t>RofC</a:t>
            </a:r>
            <a:endParaRPr lang="en-GB" dirty="0" smtClean="0"/>
          </a:p>
          <a:p>
            <a:r>
              <a:rPr lang="en-GB" dirty="0" smtClean="0"/>
              <a:t>Role of attention to focus on variation in relation</a:t>
            </a:r>
          </a:p>
          <a:p>
            <a:r>
              <a:rPr lang="en-GB" dirty="0" smtClean="0"/>
              <a:t>Relation is about dependency (not fusion)</a:t>
            </a:r>
          </a:p>
          <a:p>
            <a:r>
              <a:rPr lang="en-GB" dirty="0" smtClean="0"/>
              <a:t>Talk about ‘division’ as an abstract idea, not as a calculation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511256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84168" y="1052736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do you look at?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5" y="1035050"/>
            <a:ext cx="504825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OPMS: one problem - multiple methods of solution</a:t>
            </a:r>
          </a:p>
          <a:p>
            <a:r>
              <a:rPr lang="en-GB" dirty="0" smtClean="0"/>
              <a:t>OPMC; one problem - multiple changes (transformations)</a:t>
            </a:r>
          </a:p>
          <a:p>
            <a:r>
              <a:rPr lang="en-GB" dirty="0" smtClean="0"/>
              <a:t>Varying</a:t>
            </a:r>
          </a:p>
          <a:p>
            <a:pPr lvl="1"/>
            <a:r>
              <a:rPr lang="en-GB" dirty="0" smtClean="0"/>
              <a:t> actions (enactive –iconic-symbolic)</a:t>
            </a:r>
          </a:p>
          <a:p>
            <a:pPr lvl="1"/>
            <a:r>
              <a:rPr lang="en-GB" dirty="0" smtClean="0"/>
              <a:t>representations</a:t>
            </a:r>
          </a:p>
          <a:p>
            <a:r>
              <a:rPr lang="en-GB" dirty="0" smtClean="0"/>
              <a:t>IOOL</a:t>
            </a:r>
          </a:p>
          <a:p>
            <a:pPr lvl="1"/>
            <a:r>
              <a:rPr lang="en-GB" dirty="0" smtClean="0"/>
              <a:t>deriving facts, i.e. method of variation</a:t>
            </a:r>
          </a:p>
          <a:p>
            <a:pPr lvl="1"/>
            <a:r>
              <a:rPr lang="en-GB" dirty="0" smtClean="0"/>
              <a:t>invariant relationship between addition and subtraction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Big problem for variation 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cannot vary an invariant mathematical dependency relation when that is the intended object of learning</a:t>
            </a:r>
          </a:p>
          <a:p>
            <a:pPr lvl="1"/>
            <a:r>
              <a:rPr lang="en-GB" dirty="0" smtClean="0"/>
              <a:t>Can you vary its critical features?</a:t>
            </a:r>
          </a:p>
          <a:p>
            <a:pPr lvl="1"/>
            <a:r>
              <a:rPr lang="en-GB" dirty="0" smtClean="0"/>
              <a:t>Can you offer varied examples? (induction)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en-GB" dirty="0" smtClean="0"/>
              <a:t>Dynamic geometry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t="15968" b="5988"/>
          <a:stretch>
            <a:fillRect/>
          </a:stretch>
        </p:blipFill>
        <p:spPr bwMode="auto">
          <a:xfrm>
            <a:off x="323528" y="1196752"/>
            <a:ext cx="7015886" cy="392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76256" y="1988840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do you look at?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Leung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 </a:t>
            </a:r>
          </a:p>
          <a:p>
            <a:r>
              <a:rPr lang="en-GB" dirty="0" smtClean="0"/>
              <a:t>Variation used to explore possibilities and generate examples</a:t>
            </a:r>
          </a:p>
          <a:p>
            <a:r>
              <a:rPr lang="en-GB" dirty="0" smtClean="0"/>
              <a:t>Direct perception is used in this task in two ways: </a:t>
            </a:r>
          </a:p>
          <a:p>
            <a:pPr lvl="1"/>
            <a:r>
              <a:rPr lang="en-GB" dirty="0" smtClean="0"/>
              <a:t>enact idea of 'parallel' by sight</a:t>
            </a:r>
          </a:p>
          <a:p>
            <a:pPr lvl="1"/>
            <a:r>
              <a:rPr lang="en-GB" dirty="0" smtClean="0"/>
              <a:t>researcher sees range understandings</a:t>
            </a:r>
          </a:p>
          <a:p>
            <a:pPr lvl="1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6837" t="29348" r="69251" b="25783"/>
          <a:stretch>
            <a:fillRect/>
          </a:stretch>
        </p:blipFill>
        <p:spPr bwMode="auto">
          <a:xfrm>
            <a:off x="899592" y="404664"/>
            <a:ext cx="504056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44208" y="980728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do you see?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Koichu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IOOL: "</a:t>
            </a:r>
            <a:r>
              <a:rPr lang="en-US" dirty="0" smtClean="0"/>
              <a:t> mathematics teachers' awareness of structural similarities and differences" among some geometry concepts</a:t>
            </a:r>
          </a:p>
          <a:p>
            <a:r>
              <a:rPr lang="en-US" dirty="0" smtClean="0"/>
              <a:t>achieve this through sorting and matching task</a:t>
            </a:r>
          </a:p>
          <a:p>
            <a:pPr lvl="1"/>
            <a:r>
              <a:rPr lang="en-US" dirty="0" smtClean="0"/>
              <a:t>Verbal; algebraic; graphical</a:t>
            </a:r>
          </a:p>
          <a:p>
            <a:pPr lvl="1"/>
            <a:r>
              <a:rPr lang="en-US" dirty="0" smtClean="0"/>
              <a:t>Algebra: first distraction (hindrance)</a:t>
            </a:r>
          </a:p>
          <a:p>
            <a:pPr lvl="1"/>
            <a:r>
              <a:rPr lang="en-US" dirty="0" smtClean="0"/>
              <a:t>Visual graphics: second distraction (familiarity)</a:t>
            </a:r>
          </a:p>
          <a:p>
            <a:r>
              <a:rPr lang="en-US" dirty="0" smtClean="0"/>
              <a:t>Final version verbal only – no visual or symbolic impact; vary objects and generators only</a:t>
            </a:r>
          </a:p>
          <a:p>
            <a:r>
              <a:rPr lang="en-US" dirty="0" smtClean="0"/>
              <a:t>Relate objects and their properties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 of abstraction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www.cut-the-knot.org/blue/AllTetromin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348880"/>
            <a:ext cx="4419600" cy="185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131840" y="1988840"/>
            <a:ext cx="1944216" cy="1296144"/>
            <a:chOff x="3131840" y="1988840"/>
            <a:chExt cx="1944216" cy="1296144"/>
          </a:xfrm>
        </p:grpSpPr>
        <p:sp>
          <p:nvSpPr>
            <p:cNvPr id="2" name="Rectangle 1"/>
            <p:cNvSpPr/>
            <p:nvPr/>
          </p:nvSpPr>
          <p:spPr>
            <a:xfrm>
              <a:off x="3131840" y="1988840"/>
              <a:ext cx="64807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427984" y="2636912"/>
              <a:ext cx="64807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779912" y="2636912"/>
              <a:ext cx="64807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779912" y="1988840"/>
              <a:ext cx="64807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Slope and position are varying</a:t>
            </a:r>
          </a:p>
          <a:p>
            <a:r>
              <a:rPr lang="en-GB" dirty="0" smtClean="0"/>
              <a:t>The question draws attention to slope</a:t>
            </a:r>
          </a:p>
          <a:p>
            <a:r>
              <a:rPr lang="en-GB" dirty="0" smtClean="0"/>
              <a:t>Seek similarity among line segments (compare)</a:t>
            </a:r>
          </a:p>
          <a:p>
            <a:r>
              <a:rPr lang="en-GB" dirty="0" smtClean="0"/>
              <a:t>Similarity is called ‘vector’ (generalisation)</a:t>
            </a:r>
          </a:p>
          <a:p>
            <a:r>
              <a:rPr lang="en-GB" dirty="0" smtClean="0"/>
              <a:t>Define vector </a:t>
            </a:r>
          </a:p>
          <a:p>
            <a:r>
              <a:rPr lang="en-GB" dirty="0" smtClean="0"/>
              <a:t>How do they learn that position does not matter? (need vector AND position; fusion)</a:t>
            </a:r>
          </a:p>
          <a:p>
            <a:r>
              <a:rPr lang="en-GB" dirty="0" smtClean="0"/>
              <a:t>Limited range of change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AutoShape 3" descr="res://C:\Program%20Files\Nuance\NaturallySpeaking11\Program\web_ie.dll/ARROW.GI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988" name="Picture 4" descr="http://motivate.maths.org/conferences/conf80/Images/100squa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5400600" cy="5400600"/>
          </a:xfrm>
          <a:prstGeom prst="rect">
            <a:avLst/>
          </a:prstGeom>
          <a:noFill/>
        </p:spPr>
      </p:pic>
      <p:sp>
        <p:nvSpPr>
          <p:cNvPr id="41986" name="AutoShape 2" descr="res://C:\Program%20Files\Nuance\NaturallySpeaking11\Program\web_ie.dll/QMARK.GIF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4"/>
          <p:cNvGrpSpPr/>
          <p:nvPr/>
        </p:nvGrpSpPr>
        <p:grpSpPr>
          <a:xfrm>
            <a:off x="4211960" y="1124744"/>
            <a:ext cx="1512168" cy="936104"/>
            <a:chOff x="3131840" y="1988840"/>
            <a:chExt cx="1944216" cy="1296144"/>
          </a:xfrm>
        </p:grpSpPr>
        <p:sp>
          <p:nvSpPr>
            <p:cNvPr id="6" name="Rectangle 5"/>
            <p:cNvSpPr/>
            <p:nvPr/>
          </p:nvSpPr>
          <p:spPr>
            <a:xfrm>
              <a:off x="3131840" y="1988840"/>
              <a:ext cx="64807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427984" y="2636912"/>
              <a:ext cx="64807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79912" y="2636912"/>
              <a:ext cx="64807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779912" y="1988840"/>
              <a:ext cx="64807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807335" y="1917700"/>
          <a:ext cx="3529330" cy="3022600"/>
        </p:xfrm>
        <a:graphic>
          <a:graphicData uri="http://schemas.openxmlformats.org/drawingml/2006/table">
            <a:tbl>
              <a:tblPr/>
              <a:tblGrid>
                <a:gridCol w="504190"/>
                <a:gridCol w="504190"/>
                <a:gridCol w="504190"/>
                <a:gridCol w="504190"/>
                <a:gridCol w="504190"/>
                <a:gridCol w="504190"/>
                <a:gridCol w="504190"/>
              </a:tblGrid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Calibri"/>
                          <a:ea typeface="Calibri"/>
                          <a:cs typeface="Times New Roman"/>
                        </a:rPr>
                        <a:t>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357554" y="2786058"/>
            <a:ext cx="1500198" cy="928694"/>
            <a:chOff x="3131840" y="1988840"/>
            <a:chExt cx="1944216" cy="1296144"/>
          </a:xfrm>
        </p:grpSpPr>
        <p:sp>
          <p:nvSpPr>
            <p:cNvPr id="5" name="Rectangle 4"/>
            <p:cNvSpPr/>
            <p:nvPr/>
          </p:nvSpPr>
          <p:spPr>
            <a:xfrm>
              <a:off x="3131840" y="1988840"/>
              <a:ext cx="64807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427984" y="2636912"/>
              <a:ext cx="64807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79912" y="2636912"/>
              <a:ext cx="64807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79912" y="1988840"/>
              <a:ext cx="64807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55240" y="1412240"/>
          <a:ext cx="4033520" cy="4033520"/>
        </p:xfrm>
        <a:graphic>
          <a:graphicData uri="http://schemas.openxmlformats.org/drawingml/2006/table">
            <a:tbl>
              <a:tblPr/>
              <a:tblGrid>
                <a:gridCol w="504190"/>
                <a:gridCol w="504190"/>
                <a:gridCol w="504190"/>
                <a:gridCol w="504190"/>
                <a:gridCol w="504190"/>
                <a:gridCol w="504190"/>
                <a:gridCol w="504190"/>
                <a:gridCol w="504190"/>
              </a:tblGrid>
              <a:tr h="504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41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43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44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47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49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51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52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54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56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57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58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59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libri"/>
                          <a:ea typeface="Calibri"/>
                          <a:cs typeface="Times New Roman"/>
                        </a:rPr>
                        <a:t>63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Calibri"/>
                          <a:ea typeface="Calibri"/>
                          <a:cs typeface="Times New Roman"/>
                        </a:rPr>
                        <a:t>64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071934" y="2928934"/>
            <a:ext cx="1512168" cy="1008112"/>
            <a:chOff x="3131840" y="1988840"/>
            <a:chExt cx="1944216" cy="1296144"/>
          </a:xfrm>
        </p:grpSpPr>
        <p:sp>
          <p:nvSpPr>
            <p:cNvPr id="4" name="Rectangle 3"/>
            <p:cNvSpPr/>
            <p:nvPr/>
          </p:nvSpPr>
          <p:spPr>
            <a:xfrm>
              <a:off x="3131840" y="1988840"/>
              <a:ext cx="64807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427984" y="2636912"/>
              <a:ext cx="64807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779912" y="2636912"/>
              <a:ext cx="64807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79912" y="1988840"/>
              <a:ext cx="64807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question-types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 an 9-by-9 grid my </a:t>
            </a:r>
            <a:r>
              <a:rPr lang="en-GB" dirty="0" err="1" smtClean="0"/>
              <a:t>tetramino</a:t>
            </a:r>
            <a:r>
              <a:rPr lang="en-GB" dirty="0" smtClean="0"/>
              <a:t> covers 8 and 18.  Guess my </a:t>
            </a:r>
            <a:r>
              <a:rPr lang="en-GB" dirty="0" err="1" smtClean="0"/>
              <a:t>tetramino</a:t>
            </a:r>
            <a:r>
              <a:rPr lang="en-GB" dirty="0" smtClean="0"/>
              <a:t>.</a:t>
            </a:r>
          </a:p>
          <a:p>
            <a:r>
              <a:rPr lang="en-GB" dirty="0" smtClean="0"/>
              <a:t>What </a:t>
            </a:r>
            <a:r>
              <a:rPr lang="en-GB" dirty="0" err="1" smtClean="0"/>
              <a:t>tetramino</a:t>
            </a:r>
            <a:r>
              <a:rPr lang="en-GB" dirty="0" smtClean="0"/>
              <a:t>, on what grid, would cover the numbers 25 and 32?</a:t>
            </a:r>
          </a:p>
          <a:p>
            <a:r>
              <a:rPr lang="en-GB" dirty="0" smtClean="0"/>
              <a:t>What </a:t>
            </a:r>
            <a:r>
              <a:rPr lang="en-GB" dirty="0" err="1" smtClean="0"/>
              <a:t>tetramino</a:t>
            </a:r>
            <a:r>
              <a:rPr lang="en-GB" dirty="0" smtClean="0"/>
              <a:t>, on what grid, could cover cells (m-1) and (m+7)?</a:t>
            </a:r>
          </a:p>
          <a:p>
            <a:endParaRPr lang="en-GB" dirty="0" smtClean="0"/>
          </a:p>
          <a:p>
            <a:r>
              <a:rPr lang="en-GB" dirty="0" smtClean="0"/>
              <a:t>New object: grid-shape relation</a:t>
            </a:r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/>
          </a:p>
          <a:p>
            <a:pPr lvl="1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nodehillmaths.typepad.com/photos/uncategorized/2007/03/14/wpe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91042"/>
            <a:ext cx="5400600" cy="533027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411760" y="980728"/>
            <a:ext cx="475252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907704" y="1340768"/>
            <a:ext cx="288032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4"/>
          <p:cNvGrpSpPr/>
          <p:nvPr/>
        </p:nvGrpSpPr>
        <p:grpSpPr>
          <a:xfrm>
            <a:off x="4211960" y="2852936"/>
            <a:ext cx="1584176" cy="1008112"/>
            <a:chOff x="3131840" y="1988840"/>
            <a:chExt cx="1944216" cy="1296144"/>
          </a:xfrm>
        </p:grpSpPr>
        <p:sp>
          <p:nvSpPr>
            <p:cNvPr id="6" name="Rectangle 5"/>
            <p:cNvSpPr/>
            <p:nvPr/>
          </p:nvSpPr>
          <p:spPr>
            <a:xfrm>
              <a:off x="3131840" y="1988840"/>
              <a:ext cx="64807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427984" y="2636912"/>
              <a:ext cx="64807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79912" y="2636912"/>
              <a:ext cx="64807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779912" y="1988840"/>
              <a:ext cx="64807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3568" y="47667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Generalise for a times table grid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question-types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the smallest ‘</a:t>
            </a:r>
            <a:r>
              <a:rPr lang="en-GB" dirty="0" err="1" smtClean="0"/>
              <a:t>omino</a:t>
            </a:r>
            <a:r>
              <a:rPr lang="en-GB" dirty="0" smtClean="0"/>
              <a:t>’ that will cover cells (n + 1, m – 11) and (n -3, m + 1)?</a:t>
            </a:r>
          </a:p>
          <a:p>
            <a:endParaRPr lang="en-GB" dirty="0" smtClean="0"/>
          </a:p>
          <a:p>
            <a:r>
              <a:rPr lang="en-GB" dirty="0" smtClean="0"/>
              <a:t>New object: cell-shape relationship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14349" y="357165"/>
          <a:ext cx="7358112" cy="6000795"/>
        </p:xfrm>
        <a:graphic>
          <a:graphicData uri="http://schemas.openxmlformats.org/drawingml/2006/table">
            <a:tbl>
              <a:tblPr/>
              <a:tblGrid>
                <a:gridCol w="817568"/>
                <a:gridCol w="817568"/>
                <a:gridCol w="817568"/>
                <a:gridCol w="817568"/>
                <a:gridCol w="817568"/>
                <a:gridCol w="817568"/>
                <a:gridCol w="817568"/>
                <a:gridCol w="817568"/>
                <a:gridCol w="817568"/>
              </a:tblGrid>
              <a:tr h="6667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8477" marR="8477" marT="8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067944" y="2924944"/>
            <a:ext cx="2232248" cy="1512168"/>
            <a:chOff x="3131840" y="1988840"/>
            <a:chExt cx="1944216" cy="1296144"/>
          </a:xfrm>
        </p:grpSpPr>
        <p:sp>
          <p:nvSpPr>
            <p:cNvPr id="4" name="Rectangle 3"/>
            <p:cNvSpPr/>
            <p:nvPr/>
          </p:nvSpPr>
          <p:spPr>
            <a:xfrm>
              <a:off x="3131840" y="1988840"/>
              <a:ext cx="64807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427984" y="2636912"/>
              <a:ext cx="64807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779912" y="2636912"/>
              <a:ext cx="64807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79912" y="1988840"/>
              <a:ext cx="64807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Variations and their affordances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Shape and orientation (comparable examples)</a:t>
            </a:r>
          </a:p>
          <a:p>
            <a:r>
              <a:rPr lang="en-GB" sz="2800" dirty="0" smtClean="0"/>
              <a:t>Position on grid (generalisations on one grid)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/>
              <a:t>Size of number grid (generalisations with grid size as parameter)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 smtClean="0"/>
              <a:t>New abstract object</a:t>
            </a:r>
          </a:p>
          <a:p>
            <a:r>
              <a:rPr lang="en-GB" sz="2800" dirty="0" smtClean="0"/>
              <a:t>Nature of number grid (focus on variables to generalise a familiar relation)</a:t>
            </a:r>
          </a:p>
          <a:p>
            <a:r>
              <a:rPr lang="en-GB" sz="2800" dirty="0" smtClean="0"/>
              <a:t>Unfamiliar number grid (focus on relations between variables)</a:t>
            </a:r>
          </a:p>
          <a:p>
            <a:r>
              <a:rPr lang="en-GB" sz="2800" dirty="0" smtClean="0"/>
              <a:t>New abstract object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 of relation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Giant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625" y="1076325"/>
            <a:ext cx="574675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619672" y="980728"/>
            <a:ext cx="151216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Role of formatting to draw attention to variation and invariance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3570" y="2348880"/>
          <a:ext cx="7992885" cy="2707261"/>
        </p:xfrm>
        <a:graphic>
          <a:graphicData uri="http://schemas.openxmlformats.org/drawingml/2006/table">
            <a:tbl>
              <a:tblPr/>
              <a:tblGrid>
                <a:gridCol w="1200109"/>
                <a:gridCol w="403171"/>
                <a:gridCol w="401995"/>
                <a:gridCol w="436083"/>
                <a:gridCol w="403171"/>
                <a:gridCol w="370259"/>
                <a:gridCol w="397293"/>
                <a:gridCol w="397293"/>
                <a:gridCol w="397293"/>
                <a:gridCol w="397293"/>
                <a:gridCol w="397293"/>
                <a:gridCol w="397293"/>
                <a:gridCol w="397293"/>
                <a:gridCol w="397293"/>
                <a:gridCol w="389066"/>
                <a:gridCol w="398468"/>
                <a:gridCol w="403171"/>
                <a:gridCol w="409048"/>
              </a:tblGrid>
              <a:tr h="5472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object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÷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=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÷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=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=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  <a:endParaRPr lang="en-GB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shoelace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bus pass width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footprint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Use of variation in mathematical tasks </a:t>
            </a:r>
            <a:br>
              <a:rPr lang="en-GB" dirty="0" smtClean="0"/>
            </a:br>
            <a:r>
              <a:rPr lang="en-GB" dirty="0" smtClean="0"/>
              <a:t>(cf. </a:t>
            </a:r>
            <a:r>
              <a:rPr lang="en-GB" dirty="0" err="1" smtClean="0"/>
              <a:t>Ingerman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GB" dirty="0" smtClean="0"/>
          </a:p>
          <a:p>
            <a:pPr lvl="0"/>
            <a:r>
              <a:rPr lang="en-US" dirty="0" smtClean="0"/>
              <a:t>IOOLs are often an invariant abstract relationship that can only be experienced (mediated) through varied examples </a:t>
            </a:r>
          </a:p>
          <a:p>
            <a:pPr lvl="0"/>
            <a:r>
              <a:rPr lang="en-US" dirty="0" smtClean="0"/>
              <a:t>relating varied input and dependent output (Kullberg, Sun)</a:t>
            </a:r>
          </a:p>
          <a:p>
            <a:r>
              <a:rPr lang="en-US" dirty="0" smtClean="0"/>
              <a:t>the intended object of learning might be awareness of an invariant relation (</a:t>
            </a:r>
            <a:r>
              <a:rPr lang="en-US" dirty="0" err="1" smtClean="0"/>
              <a:t>Koichu</a:t>
            </a:r>
            <a:r>
              <a:rPr lang="en-US" dirty="0" smtClean="0"/>
              <a:t>)</a:t>
            </a:r>
            <a:endParaRPr lang="en-GB" dirty="0" smtClean="0"/>
          </a:p>
          <a:p>
            <a:pPr lvl="0"/>
            <a:r>
              <a:rPr lang="en-US" dirty="0" smtClean="0"/>
              <a:t>attention drawn to intended relationship (Kullberg, Sun, Watson)</a:t>
            </a:r>
          </a:p>
          <a:p>
            <a:pPr lvl="1"/>
            <a:r>
              <a:rPr lang="en-US" dirty="0" smtClean="0"/>
              <a:t>Role of teacher</a:t>
            </a:r>
          </a:p>
          <a:p>
            <a:pPr lvl="1"/>
            <a:r>
              <a:rPr lang="en-US" dirty="0" smtClean="0"/>
              <a:t>Role of layout</a:t>
            </a:r>
            <a:endParaRPr lang="en-GB" dirty="0" smtClean="0"/>
          </a:p>
          <a:p>
            <a:r>
              <a:rPr lang="en-US" dirty="0" smtClean="0"/>
              <a:t>variation can sometimes be directly visible, such as through geometry or through page layout, but often requires interpretation of symbolic forms that are not </a:t>
            </a:r>
            <a:r>
              <a:rPr lang="en-US" dirty="0" err="1" smtClean="0"/>
              <a:t>visualisable</a:t>
            </a:r>
            <a:r>
              <a:rPr lang="en-US" dirty="0" smtClean="0"/>
              <a:t> (Kullberg, Leung, </a:t>
            </a:r>
            <a:r>
              <a:rPr lang="en-US" dirty="0" err="1" smtClean="0"/>
              <a:t>Koichu</a:t>
            </a:r>
            <a:r>
              <a:rPr lang="en-US" dirty="0" smtClean="0"/>
              <a:t>, Watson)</a:t>
            </a:r>
            <a:endParaRPr lang="en-GB" dirty="0" smtClean="0"/>
          </a:p>
          <a:p>
            <a:pPr lvl="0"/>
            <a:r>
              <a:rPr lang="en-US" dirty="0" smtClean="0"/>
              <a:t>the learners' action as a result of perceiving variation can be intuitive and superficial (</a:t>
            </a:r>
            <a:r>
              <a:rPr lang="en-US" dirty="0" err="1" smtClean="0"/>
              <a:t>Koichu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role of limited range of change</a:t>
            </a: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Does VT bring something to maths that cannot be seen already?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Maths is about variation/invariance</a:t>
            </a:r>
          </a:p>
          <a:p>
            <a:r>
              <a:rPr lang="en-GB" dirty="0" smtClean="0"/>
              <a:t>VT gives focus, language, structure</a:t>
            </a:r>
          </a:p>
          <a:p>
            <a:r>
              <a:rPr lang="en-GB" dirty="0" smtClean="0"/>
              <a:t>VT gives commitment to analysing and constructing variation</a:t>
            </a:r>
          </a:p>
          <a:p>
            <a:r>
              <a:rPr lang="en-GB" dirty="0" smtClean="0"/>
              <a:t>Experiential, no need for ‘black box’ </a:t>
            </a:r>
            <a:r>
              <a:rPr lang="en-GB" dirty="0" err="1" smtClean="0"/>
              <a:t>e.g</a:t>
            </a:r>
            <a:r>
              <a:rPr lang="en-GB" dirty="0" smtClean="0"/>
              <a:t> neuroscience; laboratory studies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VT focuses on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available to be learnt?</a:t>
            </a:r>
          </a:p>
          <a:p>
            <a:r>
              <a:rPr lang="en-GB" dirty="0" smtClean="0"/>
              <a:t>Where and how can attention be focused?</a:t>
            </a:r>
          </a:p>
          <a:p>
            <a:r>
              <a:rPr lang="en-GB" dirty="0" smtClean="0"/>
              <a:t>What alternative generalisations are available for learners?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arising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to focus on dependent relations which do not vary?</a:t>
            </a:r>
          </a:p>
          <a:p>
            <a:r>
              <a:rPr lang="en-GB" dirty="0" smtClean="0"/>
              <a:t>How to focus on structures that are abstract, invisible?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when relevance is outside students’ experience, being in their future abstract mathematical world.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 in English policy and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Reason requires knowledge</a:t>
            </a:r>
          </a:p>
          <a:p>
            <a:r>
              <a:rPr lang="en-GB" dirty="0" smtClean="0"/>
              <a:t>Shanghai</a:t>
            </a:r>
          </a:p>
          <a:p>
            <a:r>
              <a:rPr lang="en-GB" dirty="0" smtClean="0"/>
              <a:t>Textbook design</a:t>
            </a:r>
          </a:p>
          <a:p>
            <a:r>
              <a:rPr lang="en-GB" dirty="0" smtClean="0"/>
              <a:t>Professional training and development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 ..... </a:t>
            </a:r>
            <a:r>
              <a:rPr lang="en-GB" dirty="0" smtClean="0">
                <a:sym typeface="Wingdings" pitchFamily="2" charset="2"/>
              </a:rPr>
              <a:t></a:t>
            </a: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cap="none" dirty="0" smtClean="0"/>
              <a:t>anne.watson@education.ox.ac.uk</a:t>
            </a:r>
            <a:br>
              <a:rPr lang="en-GB" cap="none" dirty="0" smtClean="0"/>
            </a:br>
            <a:endParaRPr lang="en-GB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3425" y="2613025"/>
            <a:ext cx="7677150" cy="1631952"/>
            <a:chOff x="780" y="144"/>
            <a:chExt cx="4836" cy="1028"/>
          </a:xfrm>
        </p:grpSpPr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780" y="672"/>
              <a:ext cx="116" cy="2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>
                <a:defRPr/>
              </a:pPr>
              <a:endParaRPr lang="en-GB" sz="1800" b="0" dirty="0">
                <a:solidFill>
                  <a:srgbClr val="732600"/>
                </a:solidFill>
              </a:endParaRP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4152" y="144"/>
              <a:ext cx="1464" cy="1028"/>
              <a:chOff x="4080" y="144"/>
              <a:chExt cx="1464" cy="1028"/>
            </a:xfrm>
          </p:grpSpPr>
          <p:pic>
            <p:nvPicPr>
              <p:cNvPr id="7" name="Picture 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lc="http://schemas.openxmlformats.org/drawingml/2006/lockedCanvas"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8" y="144"/>
                <a:ext cx="484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 Box 10"/>
              <p:cNvSpPr txBox="1">
                <a:spLocks noChangeArrowheads="1"/>
              </p:cNvSpPr>
              <p:nvPr/>
            </p:nvSpPr>
            <p:spPr bwMode="auto">
              <a:xfrm>
                <a:off x="4080" y="768"/>
                <a:ext cx="1464" cy="4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sz="2800" b="1" kern="1200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sz="2800" b="1" kern="1200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sz="2800" b="1" kern="1200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sz="2800" b="1" kern="1200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 dirty="0" smtClean="0">
                    <a:solidFill>
                      <a:srgbClr val="732600"/>
                    </a:solidFill>
                  </a:rPr>
                  <a:t>University of Oxford</a:t>
                </a:r>
              </a:p>
              <a:p>
                <a:pPr algn="ctr" eaLnBrk="0" hangingPunct="0">
                  <a:defRPr/>
                </a:pPr>
                <a:r>
                  <a:rPr lang="en-GB" sz="1800" b="0" dirty="0" smtClean="0">
                    <a:solidFill>
                      <a:srgbClr val="732600"/>
                    </a:solidFill>
                  </a:rPr>
                  <a:t>Dept of Education</a:t>
                </a:r>
                <a:endParaRPr lang="en-GB" sz="1800" b="0" dirty="0">
                  <a:solidFill>
                    <a:srgbClr val="732600"/>
                  </a:solidFill>
                </a:endParaRPr>
              </a:p>
            </p:txBody>
          </p:sp>
        </p:grpSp>
      </p:grpSp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1701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Size and position vary; shape invariant</a:t>
            </a:r>
          </a:p>
          <a:p>
            <a:r>
              <a:rPr lang="en-GB" dirty="0" smtClean="0"/>
              <a:t>Can discuss size or position (intended variation is the same)</a:t>
            </a:r>
          </a:p>
          <a:p>
            <a:r>
              <a:rPr lang="en-GB" dirty="0" smtClean="0"/>
              <a:t>Relation is called ‘enlargement’ (generalisation)</a:t>
            </a:r>
          </a:p>
          <a:p>
            <a:r>
              <a:rPr lang="en-GB" dirty="0" smtClean="0"/>
              <a:t>Identify properties</a:t>
            </a:r>
          </a:p>
          <a:p>
            <a:r>
              <a:rPr lang="en-GB" dirty="0" smtClean="0"/>
              <a:t>Size and position vary together (not fusion; dependency relation)</a:t>
            </a:r>
          </a:p>
          <a:p>
            <a:r>
              <a:rPr lang="en-GB" dirty="0" smtClean="0"/>
              <a:t>Limited range of change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1371600"/>
            <a:ext cx="85915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44008" y="587727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Midlands Mathematics Experiment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924944"/>
            <a:ext cx="77048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79512" y="5229200"/>
            <a:ext cx="878497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		3    x    2    –     5    x    1 =</a:t>
            </a:r>
          </a:p>
          <a:p>
            <a:pPr>
              <a:buNone/>
            </a:pPr>
            <a:r>
              <a:rPr lang="en-GB" dirty="0" smtClean="0"/>
              <a:t>		4    x    3    –     6    x    2 =</a:t>
            </a:r>
          </a:p>
          <a:p>
            <a:pPr>
              <a:buNone/>
            </a:pPr>
            <a:r>
              <a:rPr lang="en-GB" dirty="0" smtClean="0"/>
              <a:t>		5    x    </a:t>
            </a:r>
            <a:r>
              <a:rPr lang="en-GB" smtClean="0"/>
              <a:t>4    </a:t>
            </a:r>
            <a:r>
              <a:rPr lang="en-GB" dirty="0" smtClean="0"/>
              <a:t>–     7    x    3 =</a:t>
            </a:r>
          </a:p>
          <a:p>
            <a:pPr>
              <a:buNone/>
            </a:pPr>
            <a:r>
              <a:rPr lang="en-GB" dirty="0" smtClean="0"/>
              <a:t>		     x (	      - 1) – (        + 2) x (        - 2) =</a:t>
            </a:r>
            <a:endParaRPr lang="en-GB" dirty="0"/>
          </a:p>
        </p:txBody>
      </p:sp>
      <p:sp>
        <p:nvSpPr>
          <p:cNvPr id="9" name="Cloud 8"/>
          <p:cNvSpPr/>
          <p:nvPr/>
        </p:nvSpPr>
        <p:spPr>
          <a:xfrm>
            <a:off x="1043608" y="3068960"/>
            <a:ext cx="576064" cy="36004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loud 9"/>
          <p:cNvSpPr/>
          <p:nvPr/>
        </p:nvSpPr>
        <p:spPr>
          <a:xfrm>
            <a:off x="2267744" y="3068960"/>
            <a:ext cx="576064" cy="36004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loud 10"/>
          <p:cNvSpPr/>
          <p:nvPr/>
        </p:nvSpPr>
        <p:spPr>
          <a:xfrm>
            <a:off x="3995936" y="3068960"/>
            <a:ext cx="576064" cy="36004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loud 11"/>
          <p:cNvSpPr/>
          <p:nvPr/>
        </p:nvSpPr>
        <p:spPr>
          <a:xfrm>
            <a:off x="5868144" y="3068960"/>
            <a:ext cx="576064" cy="36004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123728" y="2996952"/>
            <a:ext cx="54006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563888" y="2924944"/>
            <a:ext cx="324036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652120" y="2996952"/>
            <a:ext cx="208823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528763"/>
            <a:ext cx="8001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59632" y="5013176"/>
            <a:ext cx="66247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each subset, numbers vary but structure does not (induction from pattern)</a:t>
            </a:r>
          </a:p>
          <a:p>
            <a:r>
              <a:rPr lang="en-GB" dirty="0" smtClean="0"/>
              <a:t>Generalise structure of subset</a:t>
            </a:r>
          </a:p>
          <a:p>
            <a:r>
              <a:rPr lang="en-GB" dirty="0" smtClean="0"/>
              <a:t>Structure varies</a:t>
            </a:r>
          </a:p>
          <a:p>
            <a:r>
              <a:rPr lang="en-GB" dirty="0" smtClean="0"/>
              <a:t>Structure of structures (generalisation)</a:t>
            </a:r>
          </a:p>
          <a:p>
            <a:r>
              <a:rPr lang="en-GB" dirty="0" smtClean="0"/>
              <a:t>Intended object of learning – structure – is not visible but limits the choice of </a:t>
            </a:r>
            <a:r>
              <a:rPr lang="en-GB" dirty="0" err="1" smtClean="0"/>
              <a:t>DofV</a:t>
            </a:r>
            <a:r>
              <a:rPr lang="en-GB" dirty="0" smtClean="0"/>
              <a:t> - </a:t>
            </a:r>
            <a:r>
              <a:rPr lang="en-GB" dirty="0" err="1" smtClean="0"/>
              <a:t>DofPV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1234</Words>
  <Application>Microsoft Office PowerPoint</Application>
  <PresentationFormat>On-screen Show (4:3)</PresentationFormat>
  <Paragraphs>377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Enacting variation theory in the design of task sequences in mathematics education</vt:lpstr>
      <vt:lpstr>Slide 2</vt:lpstr>
      <vt:lpstr>Variation</vt:lpstr>
      <vt:lpstr>Slide 4</vt:lpstr>
      <vt:lpstr>Variation</vt:lpstr>
      <vt:lpstr>Slide 6</vt:lpstr>
      <vt:lpstr>  </vt:lpstr>
      <vt:lpstr>Slide 8</vt:lpstr>
      <vt:lpstr>Variation</vt:lpstr>
      <vt:lpstr>Slide 10</vt:lpstr>
      <vt:lpstr>Slide 11</vt:lpstr>
      <vt:lpstr>Availability of variation/invariant relation</vt:lpstr>
      <vt:lpstr>Priorities</vt:lpstr>
      <vt:lpstr>Issues</vt:lpstr>
      <vt:lpstr>Slide 15</vt:lpstr>
      <vt:lpstr>Kullberg, Runesson and Måtensson</vt:lpstr>
      <vt:lpstr>Slide 17</vt:lpstr>
      <vt:lpstr>Issues</vt:lpstr>
      <vt:lpstr>Slide 19</vt:lpstr>
      <vt:lpstr>Sun</vt:lpstr>
      <vt:lpstr>Big problem for variation theory</vt:lpstr>
      <vt:lpstr>Dynamic geometry</vt:lpstr>
      <vt:lpstr>Slide 23</vt:lpstr>
      <vt:lpstr>Leung</vt:lpstr>
      <vt:lpstr>Slide 25</vt:lpstr>
      <vt:lpstr>Koichu</vt:lpstr>
      <vt:lpstr>The problem of abstraction</vt:lpstr>
      <vt:lpstr>Slide 28</vt:lpstr>
      <vt:lpstr>Slide 29</vt:lpstr>
      <vt:lpstr>Slide 30</vt:lpstr>
      <vt:lpstr>Slide 31</vt:lpstr>
      <vt:lpstr>Slide 32</vt:lpstr>
      <vt:lpstr>New question-types</vt:lpstr>
      <vt:lpstr>Slide 34</vt:lpstr>
      <vt:lpstr>New question-types</vt:lpstr>
      <vt:lpstr>Slide 36</vt:lpstr>
      <vt:lpstr>Variations and their affordances</vt:lpstr>
      <vt:lpstr>The problem of relation</vt:lpstr>
      <vt:lpstr>Giant</vt:lpstr>
      <vt:lpstr>Role of formatting to draw attention to variation and invariance </vt:lpstr>
      <vt:lpstr>Use of variation in mathematical tasks  (cf. Ingerman)</vt:lpstr>
      <vt:lpstr>Does VT bring something to maths that cannot be seen already?</vt:lpstr>
      <vt:lpstr>VT focuses on ...</vt:lpstr>
      <vt:lpstr>Questions arising ...</vt:lpstr>
      <vt:lpstr>Role in English policy and practice</vt:lpstr>
      <vt:lpstr>anne.watson@education.ox.ac.uk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Enacting variation theory in the design of task sequences in mathematics education</dc:title>
  <dc:creator>Anne</dc:creator>
  <cp:lastModifiedBy>Anne Watson</cp:lastModifiedBy>
  <cp:revision>15</cp:revision>
  <dcterms:created xsi:type="dcterms:W3CDTF">2014-08-09T07:37:29Z</dcterms:created>
  <dcterms:modified xsi:type="dcterms:W3CDTF">2015-10-30T20:16:00Z</dcterms:modified>
</cp:coreProperties>
</file>