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3" r:id="rId3"/>
    <p:sldId id="294" r:id="rId4"/>
    <p:sldId id="257" r:id="rId5"/>
    <p:sldId id="258" r:id="rId6"/>
    <p:sldId id="259" r:id="rId7"/>
    <p:sldId id="268" r:id="rId8"/>
    <p:sldId id="269" r:id="rId9"/>
    <p:sldId id="270" r:id="rId10"/>
    <p:sldId id="271" r:id="rId11"/>
    <p:sldId id="266" r:id="rId12"/>
    <p:sldId id="267" r:id="rId13"/>
    <p:sldId id="272" r:id="rId14"/>
    <p:sldId id="286" r:id="rId15"/>
    <p:sldId id="292" r:id="rId16"/>
    <p:sldId id="287" r:id="rId17"/>
    <p:sldId id="290" r:id="rId18"/>
    <p:sldId id="288" r:id="rId19"/>
    <p:sldId id="289" r:id="rId20"/>
    <p:sldId id="291" r:id="rId21"/>
    <p:sldId id="296" r:id="rId22"/>
    <p:sldId id="284" r:id="rId23"/>
    <p:sldId id="260" r:id="rId24"/>
    <p:sldId id="274" r:id="rId25"/>
    <p:sldId id="285" r:id="rId26"/>
    <p:sldId id="282" r:id="rId27"/>
    <p:sldId id="295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2CA3287-8117-454F-B8F9-1C6BEBE65EB2}">
          <p14:sldIdLst>
            <p14:sldId id="256"/>
            <p14:sldId id="283"/>
            <p14:sldId id="294"/>
            <p14:sldId id="257"/>
            <p14:sldId id="258"/>
            <p14:sldId id="259"/>
            <p14:sldId id="268"/>
            <p14:sldId id="269"/>
            <p14:sldId id="270"/>
            <p14:sldId id="271"/>
            <p14:sldId id="266"/>
            <p14:sldId id="267"/>
            <p14:sldId id="272"/>
            <p14:sldId id="286"/>
            <p14:sldId id="292"/>
            <p14:sldId id="287"/>
            <p14:sldId id="290"/>
            <p14:sldId id="288"/>
            <p14:sldId id="289"/>
            <p14:sldId id="291"/>
            <p14:sldId id="296"/>
            <p14:sldId id="284"/>
          </p14:sldIdLst>
        </p14:section>
        <p14:section name="Reflections" id="{2A577C94-F078-0F42-BC54-BB0B7D96BB18}">
          <p14:sldIdLst>
            <p14:sldId id="260"/>
            <p14:sldId id="274"/>
            <p14:sldId id="285"/>
            <p14:sldId id="282"/>
            <p14:sldId id="295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2FF"/>
    <a:srgbClr val="FDF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212" autoAdjust="0"/>
  </p:normalViewPr>
  <p:slideViewPr>
    <p:cSldViewPr>
      <p:cViewPr>
        <p:scale>
          <a:sx n="85" d="100"/>
          <a:sy n="85" d="100"/>
        </p:scale>
        <p:origin x="-55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87D88-98BF-1247-9E54-BDA027FA059D}" type="datetimeFigureOut">
              <a:t>19/09/16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5DB8B-9D8B-EA4D-A8AF-1EF491BBB82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7391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17136-9745-41A5-ACD3-EC26E6C07C60}" type="datetimeFigureOut">
              <a:rPr lang="en-GB" smtClean="0"/>
              <a:pPr/>
              <a:t>19/09/16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980F0-FD5D-4896-89BA-F88DAD2D4C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7022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Worthwhileness requires </a:t>
            </a:r>
            <a:r>
              <a:rPr lang="en-GB" dirty="0" err="1" smtClean="0"/>
              <a:t>Curriculm</a:t>
            </a:r>
            <a:r>
              <a:rPr lang="en-GB" baseline="0" dirty="0" smtClean="0"/>
              <a:t> Validity-transparency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980F0-FD5D-4896-89BA-F88DAD2D4C6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087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980F0-FD5D-4896-89BA-F88DAD2D4C6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Explore how?  Conjecture?  test?  What is the experience like?</a:t>
            </a:r>
          </a:p>
          <a:p>
            <a:endParaRPr lang="en-GB" dirty="0" smtClean="0"/>
          </a:p>
          <a:p>
            <a:r>
              <a:rPr lang="en-GB" dirty="0" smtClean="0"/>
              <a:t>Whole number arithmetic; </a:t>
            </a:r>
          </a:p>
          <a:p>
            <a:r>
              <a:rPr lang="en-GB" dirty="0" smtClean="0"/>
              <a:t>Factors, common factors, highest common factors</a:t>
            </a:r>
          </a:p>
          <a:p>
            <a:r>
              <a:rPr lang="en-GB" dirty="0" smtClean="0"/>
              <a:t>Linear combinations of co-prime numbers</a:t>
            </a:r>
          </a:p>
          <a:p>
            <a:r>
              <a:rPr lang="en-GB" dirty="0" smtClean="0"/>
              <a:t>Linear combinations of numbers that have common factors</a:t>
            </a:r>
          </a:p>
          <a:p>
            <a:r>
              <a:rPr lang="en-GB" dirty="0" smtClean="0"/>
              <a:t>Standard notations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980F0-FD5D-4896-89BA-F88DAD2D4C6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81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Explore how?  Conjecture?  test?  What is the experience like?</a:t>
            </a:r>
          </a:p>
          <a:p>
            <a:endParaRPr lang="en-GB" dirty="0" smtClean="0"/>
          </a:p>
          <a:p>
            <a:r>
              <a:rPr lang="en-GB" dirty="0" smtClean="0"/>
              <a:t>Whole number arithmetic; </a:t>
            </a:r>
          </a:p>
          <a:p>
            <a:r>
              <a:rPr lang="en-GB" dirty="0" smtClean="0"/>
              <a:t>Factors, common factors, highest common factors</a:t>
            </a:r>
          </a:p>
          <a:p>
            <a:r>
              <a:rPr lang="en-GB" dirty="0" smtClean="0"/>
              <a:t>Linear combinations of co-prime numbers</a:t>
            </a:r>
          </a:p>
          <a:p>
            <a:r>
              <a:rPr lang="en-GB" dirty="0" smtClean="0"/>
              <a:t>Linear combinations of numbers that have common factors</a:t>
            </a:r>
          </a:p>
          <a:p>
            <a:r>
              <a:rPr lang="en-GB" dirty="0" smtClean="0"/>
              <a:t>Standard notations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980F0-FD5D-4896-89BA-F88DAD2D4C6D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81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Dispositions develop because of successes in something worthwhile, felt as worthwhile: knowledge, skill, solving real problems, seeing something intrinsically mathematical,  the mental high. The extra ingredient for teachers is recognising curriculum validity</a:t>
            </a:r>
          </a:p>
          <a:p>
            <a:endParaRPr lang="en-GB" dirty="0" smtClean="0"/>
          </a:p>
          <a:p>
            <a:r>
              <a:rPr lang="en-GB" dirty="0" smtClean="0"/>
              <a:t>Dispositions develop because of successes in something worthwhile, felt as worthwhile: knowledge, skill, solving real problems, seeing something intrinsically mathematical,  the mental high. The extra ingredient for teachers is recognising curriculum validity</a:t>
            </a:r>
          </a:p>
          <a:p>
            <a:endParaRPr lang="en-GB" dirty="0" smtClean="0"/>
          </a:p>
          <a:p>
            <a:r>
              <a:rPr lang="en-GB" dirty="0" smtClean="0"/>
              <a:t>Changing teaching: Working in all zones of change: beliefs, practices and knowledge</a:t>
            </a:r>
          </a:p>
          <a:p>
            <a:endParaRPr lang="en-GB" dirty="0" smtClean="0"/>
          </a:p>
          <a:p>
            <a:r>
              <a:rPr lang="en-GB" dirty="0" smtClean="0"/>
              <a:t>Working on maths; recognising certain aspects of doing mathematics, naming them, constructing narratives/stories of how they act out in the whole project of doing mathematics. Experiencing success (beliefs); through authentic work (practices); and being explicit about naming practices (knowledge)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980F0-FD5D-4896-89BA-F88DAD2D4C6D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698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" y="6477000"/>
            <a:ext cx="609600" cy="3705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AAF87871-DE8B-4C3B-9AA8-BC77896D72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F87871-DE8B-4C3B-9AA8-BC77896D72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F87871-DE8B-4C3B-9AA8-BC77896D72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77001"/>
            <a:ext cx="685800" cy="3810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AF87871-DE8B-4C3B-9AA8-BC77896D72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77001"/>
            <a:ext cx="685800" cy="3810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AF87871-DE8B-4C3B-9AA8-BC77896D72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F87871-DE8B-4C3B-9AA8-BC77896D72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F87871-DE8B-4C3B-9AA8-BC77896D72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77000"/>
            <a:ext cx="838200" cy="354106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AF87871-DE8B-4C3B-9AA8-BC77896D72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F87871-DE8B-4C3B-9AA8-BC77896D72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F87871-DE8B-4C3B-9AA8-BC77896D72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F87871-DE8B-4C3B-9AA8-BC77896D72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microsoft.com/office/2007/relationships/hdphoto" Target="../media/hdphoto2.wdp"/><Relationship Id="rId7" Type="http://schemas.openxmlformats.org/officeDocument/2006/relationships/image" Target="../media/image7.png"/><Relationship Id="rId8" Type="http://schemas.microsoft.com/office/2007/relationships/hdphoto" Target="../media/hdphoto3.wdp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Doing, Learning &amp; Teaching Mathematics: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developing </a:t>
            </a:r>
            <a:r>
              <a:rPr lang="en-GB" dirty="0"/>
              <a:t>the inner explorer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Anne Watson &amp; John Mason</a:t>
            </a:r>
            <a:br>
              <a:rPr lang="en-GB" dirty="0" smtClean="0">
                <a:solidFill>
                  <a:srgbClr val="0000FF"/>
                </a:solidFill>
              </a:rPr>
            </a:br>
            <a:r>
              <a:rPr lang="en-GB" dirty="0">
                <a:solidFill>
                  <a:srgbClr val="0000FF"/>
                </a:solidFill>
              </a:rPr>
              <a:t>Norway </a:t>
            </a:r>
            <a:br>
              <a:rPr lang="en-GB" dirty="0">
                <a:solidFill>
                  <a:srgbClr val="0000FF"/>
                </a:solidFill>
              </a:rPr>
            </a:br>
            <a:r>
              <a:rPr lang="en-GB" dirty="0">
                <a:solidFill>
                  <a:srgbClr val="0000FF"/>
                </a:solidFill>
              </a:rPr>
              <a:t>Sept 2016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0" y="152400"/>
            <a:ext cx="8748714" cy="1712913"/>
            <a:chOff x="110" y="96"/>
            <a:chExt cx="5511" cy="1079"/>
          </a:xfrm>
        </p:grpSpPr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110" y="96"/>
              <a:ext cx="1457" cy="983"/>
              <a:chOff x="38" y="96"/>
              <a:chExt cx="1457" cy="983"/>
            </a:xfrm>
          </p:grpSpPr>
          <p:pic>
            <p:nvPicPr>
              <p:cNvPr id="18" name="Picture 17" descr="OUPowerPoint18mmShiel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" y="96"/>
                <a:ext cx="469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Text Box 8"/>
              <p:cNvSpPr txBox="1">
                <a:spLocks noChangeArrowheads="1"/>
              </p:cNvSpPr>
              <p:nvPr/>
            </p:nvSpPr>
            <p:spPr bwMode="auto">
              <a:xfrm>
                <a:off x="38" y="672"/>
                <a:ext cx="1457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GB" sz="1800" b="0" smtClean="0">
                    <a:solidFill>
                      <a:srgbClr val="000000"/>
                    </a:solidFill>
                  </a:rPr>
                  <a:t>The Open University</a:t>
                </a:r>
              </a:p>
              <a:p>
                <a:pPr algn="ctr">
                  <a:defRPr/>
                </a:pPr>
                <a:r>
                  <a:rPr lang="en-GB" sz="1800" b="0" smtClean="0">
                    <a:solidFill>
                      <a:srgbClr val="000000"/>
                    </a:solidFill>
                  </a:rPr>
                  <a:t>Maths Dept</a:t>
                </a:r>
              </a:p>
            </p:txBody>
          </p:sp>
        </p:grpSp>
        <p:grpSp>
          <p:nvGrpSpPr>
            <p:cNvPr id="15" name="Group 14"/>
            <p:cNvGrpSpPr>
              <a:grpSpLocks/>
            </p:cNvGrpSpPr>
            <p:nvPr/>
          </p:nvGrpSpPr>
          <p:grpSpPr bwMode="auto">
            <a:xfrm>
              <a:off x="4148" y="144"/>
              <a:ext cx="1473" cy="1031"/>
              <a:chOff x="4076" y="144"/>
              <a:chExt cx="1473" cy="1031"/>
            </a:xfrm>
          </p:grpSpPr>
          <p:pic>
            <p:nvPicPr>
              <p:cNvPr id="16" name="Picture 1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6" y="144"/>
                <a:ext cx="48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Text Box 10"/>
              <p:cNvSpPr txBox="1">
                <a:spLocks noChangeArrowheads="1"/>
              </p:cNvSpPr>
              <p:nvPr/>
            </p:nvSpPr>
            <p:spPr bwMode="auto">
              <a:xfrm>
                <a:off x="4076" y="768"/>
                <a:ext cx="1473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GB" sz="1800" b="0" smtClean="0">
                    <a:solidFill>
                      <a:srgbClr val="000000"/>
                    </a:solidFill>
                  </a:rPr>
                  <a:t>University of Oxford</a:t>
                </a:r>
              </a:p>
              <a:p>
                <a:pPr algn="ctr">
                  <a:defRPr/>
                </a:pPr>
                <a:r>
                  <a:rPr lang="en-GB" sz="1800" b="0" smtClean="0">
                    <a:solidFill>
                      <a:srgbClr val="000000"/>
                    </a:solidFill>
                  </a:rPr>
                  <a:t>Dept of Education</a:t>
                </a:r>
              </a:p>
            </p:txBody>
          </p:sp>
        </p:grp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7471"/>
            <a:ext cx="17018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048003" y="1198321"/>
            <a:ext cx="28526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1400" b="0" smtClean="0">
                <a:solidFill>
                  <a:srgbClr val="000000"/>
                </a:solidFill>
              </a:rPr>
              <a:t>Promoting Mathematical Thinking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362200" y="22098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124200" y="22098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886200" y="22098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648200" y="22098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410200" y="22098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362200" y="29718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3124200" y="29718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886200" y="29718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648200" y="29718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410200" y="29718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2362200" y="37338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124200" y="37338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3886200" y="37338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4648200" y="37338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410200" y="37338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6172888" y="220718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172888" y="296918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6172888" y="373118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nne\AppData\Local\Microsoft\Windows\INetCache\IE\1LE6MCA8\cybergedeon-jug[1].png"/>
          <p:cNvPicPr/>
          <p:nvPr/>
        </p:nvPicPr>
        <p:blipFill>
          <a:blip r:embed="rId2" cstate="print">
            <a:duotone>
              <a:prstClr val="black"/>
              <a:srgbClr val="1A12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743200" y="1981200"/>
            <a:ext cx="972352" cy="132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Anne\AppData\Local\Microsoft\Windows\INetCache\IE\4MGT2KI0\Eimer-lineart[1]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1934878" cy="201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Jugs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1219200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Actions:  </a:t>
            </a:r>
          </a:p>
          <a:p>
            <a:pPr algn="ctr"/>
            <a:r>
              <a:rPr lang="en-GB" sz="2400" dirty="0" smtClean="0"/>
              <a:t>pouring from one jug to another; refilling from or or emptying into the bucket.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1143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Aim: to obtain 1 Litre</a:t>
            </a:r>
            <a:endParaRPr lang="en-GB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6265" b="97108" l="4438" r="9645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838200" y="1905000"/>
            <a:ext cx="1371600" cy="168406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167" b="98106" l="3704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14600" y="1752600"/>
            <a:ext cx="1870363" cy="1828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19200" y="4419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3 Litres</a:t>
            </a:r>
            <a:endParaRPr lang="en-GB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61722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 smtClean="0"/>
              <a:t>make up your own</a:t>
            </a:r>
            <a:endParaRPr lang="en-GB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628900" y="4419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 smtClean="0"/>
              <a:t> 5 Litres</a:t>
            </a:r>
            <a:endParaRPr lang="en-GB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219200" y="4953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2 Litres</a:t>
            </a:r>
            <a:endParaRPr lang="en-GB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2628900" y="4953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 smtClean="0"/>
              <a:t> 4 Litres</a:t>
            </a:r>
            <a:endParaRPr lang="en-GB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3886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2 Litres</a:t>
            </a:r>
            <a:endParaRPr lang="en-GB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628900" y="3886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 smtClean="0"/>
              <a:t>3 Litres</a:t>
            </a:r>
            <a:endParaRPr lang="en-GB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219200" y="548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3</a:t>
            </a:r>
            <a:r>
              <a:rPr lang="en-GB" sz="2000" dirty="0" smtClean="0"/>
              <a:t> Litres</a:t>
            </a:r>
            <a:endParaRPr lang="en-GB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628900" y="548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 smtClean="0"/>
              <a:t> 6 Litres</a:t>
            </a:r>
            <a:endParaRPr lang="en-GB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" y="3897868"/>
            <a:ext cx="104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Jug sizes: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5600" y="4267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3 </a:t>
            </a:r>
            <a:r>
              <a:rPr lang="en-GB" sz="2000" dirty="0" err="1" smtClean="0"/>
              <a:t>mins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60198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make up your own</a:t>
            </a:r>
            <a:endParaRPr lang="en-GB" sz="20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Sand-Timers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12954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Aim: to</a:t>
            </a:r>
            <a:r>
              <a:rPr lang="en-GB" sz="2400" dirty="0"/>
              <a:t> </a:t>
            </a:r>
            <a:r>
              <a:rPr lang="en-GB" sz="2400" dirty="0" smtClean="0"/>
              <a:t>Measure 1 minute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1371600"/>
            <a:ext cx="3124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Actions:</a:t>
            </a:r>
          </a:p>
          <a:p>
            <a:pPr algn="ctr"/>
            <a:r>
              <a:rPr lang="en-GB" sz="2400" dirty="0" smtClean="0"/>
              <a:t>Flip one or other or both timers</a:t>
            </a:r>
            <a:endParaRPr lang="en-GB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1" y="1384976"/>
            <a:ext cx="914399" cy="17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599" y="1371600"/>
            <a:ext cx="925403" cy="17526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305300" y="4267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 5 </a:t>
            </a:r>
            <a:r>
              <a:rPr lang="en-GB" sz="2000" dirty="0" err="1" smtClean="0"/>
              <a:t>mins</a:t>
            </a:r>
            <a:endParaRPr lang="en-GB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895600" y="485769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 </a:t>
            </a:r>
            <a:r>
              <a:rPr lang="en-GB" sz="2000" dirty="0" err="1" smtClean="0"/>
              <a:t>mins</a:t>
            </a:r>
            <a:endParaRPr lang="en-GB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305300" y="485769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 4 </a:t>
            </a:r>
            <a:r>
              <a:rPr lang="en-GB" sz="2000" dirty="0" err="1" smtClean="0"/>
              <a:t>mins</a:t>
            </a:r>
            <a:endParaRPr lang="en-GB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895600" y="3657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 </a:t>
            </a:r>
            <a:r>
              <a:rPr lang="en-GB" sz="2000" dirty="0" err="1" smtClean="0"/>
              <a:t>mins</a:t>
            </a:r>
            <a:endParaRPr lang="en-GB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4305300" y="3657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3 </a:t>
            </a:r>
            <a:r>
              <a:rPr lang="en-GB" sz="2000" dirty="0" err="1" smtClean="0"/>
              <a:t>mins</a:t>
            </a:r>
            <a:endParaRPr lang="en-GB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295400" y="3657600"/>
            <a:ext cx="1361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Timer times: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895600" y="546729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</a:t>
            </a:r>
            <a:r>
              <a:rPr lang="en-GB" sz="2000" dirty="0" smtClean="0"/>
              <a:t> </a:t>
            </a:r>
            <a:r>
              <a:rPr lang="en-GB" sz="2000" dirty="0" err="1" smtClean="0"/>
              <a:t>mins</a:t>
            </a:r>
            <a:endParaRPr lang="en-GB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305300" y="546729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 6 </a:t>
            </a:r>
            <a:r>
              <a:rPr lang="en-GB" sz="2000" dirty="0" err="1" smtClean="0"/>
              <a:t>mins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4" grpId="0"/>
      <p:bldP spid="15" grpId="0"/>
      <p:bldP spid="16" grpId="0"/>
      <p:bldP spid="17" grpId="0"/>
      <p:bldP spid="18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Reflections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Can </a:t>
            </a:r>
            <a:r>
              <a:rPr lang="en-GB" sz="2400" dirty="0"/>
              <a:t>you  </a:t>
            </a:r>
            <a:endParaRPr lang="en-GB" sz="2400" dirty="0" smtClean="0"/>
          </a:p>
          <a:p>
            <a:pPr lvl="1"/>
            <a:r>
              <a:rPr lang="en-GB" sz="2000" dirty="0" smtClean="0"/>
              <a:t>cross </a:t>
            </a:r>
            <a:r>
              <a:rPr lang="en-GB" sz="2000" dirty="0"/>
              <a:t>every square? </a:t>
            </a:r>
          </a:p>
          <a:p>
            <a:pPr lvl="1"/>
            <a:r>
              <a:rPr lang="en-GB" sz="2000" dirty="0" smtClean="0"/>
              <a:t>make </a:t>
            </a:r>
            <a:r>
              <a:rPr lang="en-GB" sz="2000" dirty="0"/>
              <a:t>any volume? </a:t>
            </a:r>
          </a:p>
          <a:p>
            <a:pPr lvl="1"/>
            <a:r>
              <a:rPr lang="en-GB" sz="2000" dirty="0" smtClean="0"/>
              <a:t>measure </a:t>
            </a:r>
            <a:r>
              <a:rPr lang="en-GB" sz="2000" dirty="0"/>
              <a:t>any time?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419600" y="1828800"/>
            <a:ext cx="2438400" cy="114300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604A7B"/>
                </a:solidFill>
              </a:rPr>
              <a:t>What is the same, and what different about these three?</a:t>
            </a:r>
            <a:endParaRPr lang="en-GB" sz="2000" dirty="0">
              <a:solidFill>
                <a:srgbClr val="604A7B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3429000"/>
            <a:ext cx="8229600" cy="2592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What did you do?</a:t>
            </a:r>
          </a:p>
          <a:p>
            <a:r>
              <a:rPr lang="en-GB" sz="2400" dirty="0" smtClean="0"/>
              <a:t>What could you have done?</a:t>
            </a:r>
            <a:br>
              <a:rPr lang="en-GB" sz="2400" dirty="0" smtClean="0"/>
            </a:br>
            <a:r>
              <a:rPr lang="en-GB" sz="2400" dirty="0" smtClean="0"/>
              <a:t>What variations are possible?</a:t>
            </a:r>
          </a:p>
          <a:p>
            <a:r>
              <a:rPr lang="en-GB" sz="2400" dirty="0" smtClean="0"/>
              <a:t>What mathematics has been encountered?</a:t>
            </a:r>
          </a:p>
          <a:p>
            <a:r>
              <a:rPr lang="en-GB" sz="2400" dirty="0" smtClean="0"/>
              <a:t>What curriculum validity is there?  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Marbles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1752599"/>
          </a:xfrm>
        </p:spPr>
        <p:txBody>
          <a:bodyPr/>
          <a:lstStyle/>
          <a:p>
            <a:r>
              <a:rPr lang="en-US" sz="2400" dirty="0">
                <a:latin typeface="Chalkboard" charset="0"/>
                <a:ea typeface="ＭＳ Ｐゴシック" charset="0"/>
                <a:cs typeface="ＭＳ Ｐゴシック" charset="0"/>
              </a:rPr>
              <a:t>If </a:t>
            </a:r>
            <a:r>
              <a:rPr lang="en-US" sz="2400" dirty="0" smtClean="0">
                <a:latin typeface="Chalkboard" charset="0"/>
                <a:ea typeface="ＭＳ Ｐゴシック" charset="0"/>
                <a:cs typeface="ＭＳ Ｐゴシック" charset="0"/>
              </a:rPr>
              <a:t>Anne gives </a:t>
            </a:r>
            <a:r>
              <a:rPr lang="en-US" sz="2400" dirty="0">
                <a:latin typeface="Chalkboard" charset="0"/>
                <a:ea typeface="ＭＳ Ｐゴシック" charset="0"/>
                <a:cs typeface="ＭＳ Ｐゴシック" charset="0"/>
              </a:rPr>
              <a:t>one of her marbles to John, they </a:t>
            </a:r>
            <a:r>
              <a:rPr lang="en-US" sz="2400" dirty="0" smtClean="0">
                <a:latin typeface="Chalkboard" charset="0"/>
                <a:ea typeface="ＭＳ Ｐゴシック" charset="0"/>
                <a:cs typeface="ＭＳ Ｐゴシック" charset="0"/>
              </a:rPr>
              <a:t>will then </a:t>
            </a:r>
            <a:r>
              <a:rPr lang="en-US" sz="2400" dirty="0">
                <a:latin typeface="Chalkboard" charset="0"/>
                <a:ea typeface="ＭＳ Ｐゴシック" charset="0"/>
                <a:cs typeface="ＭＳ Ｐゴシック" charset="0"/>
              </a:rPr>
              <a:t>have the same number of marbles.</a:t>
            </a:r>
          </a:p>
          <a:p>
            <a:pPr lvl="1"/>
            <a:r>
              <a:rPr lang="en-US" sz="2000" dirty="0">
                <a:latin typeface="Chalkboard" charset="0"/>
                <a:ea typeface="ＭＳ Ｐゴシック" charset="0"/>
              </a:rPr>
              <a:t>What can you say about the number of marbles they </a:t>
            </a:r>
            <a:r>
              <a:rPr lang="en-US" sz="2000" dirty="0" smtClean="0">
                <a:latin typeface="Chalkboard" charset="0"/>
                <a:ea typeface="ＭＳ Ｐゴシック" charset="0"/>
              </a:rPr>
              <a:t>each started </a:t>
            </a:r>
            <a:r>
              <a:rPr lang="en-US" sz="2000" dirty="0">
                <a:latin typeface="Chalkboard" charset="0"/>
                <a:ea typeface="ＭＳ Ｐゴシック" charset="0"/>
              </a:rPr>
              <a:t>with?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34290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Recast this task in terms of people on Anne’s boat and people on John’s boat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214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halkboard" charset="0"/>
                <a:ea typeface="ＭＳ Ｐゴシック" charset="0"/>
                <a:cs typeface="ＭＳ Ｐゴシック" charset="0"/>
              </a:rPr>
              <a:t>Marbles </a:t>
            </a:r>
            <a:r>
              <a:rPr lang="en-US" dirty="0" smtClean="0">
                <a:latin typeface="Chalkboard" charset="0"/>
                <a:ea typeface="ＭＳ Ｐゴシック" charset="0"/>
                <a:cs typeface="ＭＳ Ｐゴシック" charset="0"/>
              </a:rPr>
              <a:t>1A</a:t>
            </a:r>
            <a:endParaRPr lang="en-US" dirty="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76400"/>
            <a:ext cx="8382000" cy="2743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Chalkboard" charset="0"/>
                <a:ea typeface="ＭＳ Ｐゴシック" charset="0"/>
                <a:cs typeface="ＭＳ Ｐゴシック" charset="0"/>
              </a:rPr>
              <a:t>Anne and John are standing on a number line. If Anne moves to the left one position and John to the right one position, they will be standing on the same position. </a:t>
            </a:r>
          </a:p>
          <a:p>
            <a:pPr lvl="1"/>
            <a:r>
              <a:rPr lang="en-US" sz="2000" dirty="0" smtClean="0">
                <a:latin typeface="Chalkboard" charset="0"/>
                <a:ea typeface="ＭＳ Ｐゴシック" charset="0"/>
                <a:cs typeface="ＭＳ Ｐゴシック" charset="0"/>
              </a:rPr>
              <a:t>What can be said about their relative positions originally?</a:t>
            </a:r>
          </a:p>
          <a:p>
            <a:r>
              <a:rPr lang="en-US" sz="2400" dirty="0" smtClean="0">
                <a:latin typeface="Chalkboard" charset="0"/>
                <a:ea typeface="ＭＳ Ｐゴシック" charset="0"/>
                <a:cs typeface="ＭＳ Ｐゴシック" charset="0"/>
              </a:rPr>
              <a:t>Anne &amp; John are standing on a number line. If Anne moves one step towards the origin, and John moves one step away from the origin, they will end up standing on the same place. </a:t>
            </a:r>
          </a:p>
          <a:p>
            <a:pPr lvl="1"/>
            <a:r>
              <a:rPr lang="en-US" sz="2000" dirty="0" smtClean="0">
                <a:latin typeface="Chalkboard" charset="0"/>
                <a:ea typeface="ＭＳ Ｐゴシック" charset="0"/>
                <a:cs typeface="ＭＳ Ｐゴシック" charset="0"/>
              </a:rPr>
              <a:t>What can be said about their relative positions originally?</a:t>
            </a:r>
            <a:endParaRPr lang="en-US" sz="2000" dirty="0">
              <a:latin typeface="Chalkboard" charset="0"/>
              <a:ea typeface="ＭＳ Ｐゴシック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486400" y="5486400"/>
            <a:ext cx="3048000" cy="762000"/>
          </a:xfrm>
          <a:prstGeom prst="wedgeRoundRectCallout">
            <a:avLst>
              <a:gd name="adj1" fmla="val -76760"/>
              <a:gd name="adj2" fmla="val -65231"/>
              <a:gd name="adj3" fmla="val 16667"/>
            </a:avLst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</a:rPr>
              <a:t>What can be varied?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14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Marbles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2400" dirty="0">
                <a:latin typeface="Chalkboard" charset="0"/>
                <a:ea typeface="ＭＳ Ｐゴシック" charset="0"/>
                <a:cs typeface="ＭＳ Ｐゴシック" charset="0"/>
              </a:rPr>
              <a:t>If </a:t>
            </a:r>
            <a:r>
              <a:rPr lang="en-US" sz="2400" dirty="0" smtClean="0">
                <a:latin typeface="Chalkboard" charset="0"/>
                <a:ea typeface="ＭＳ Ｐゴシック" charset="0"/>
                <a:cs typeface="ＭＳ Ｐゴシック" charset="0"/>
              </a:rPr>
              <a:t>Anne gives </a:t>
            </a:r>
            <a:r>
              <a:rPr lang="en-US" sz="2400" dirty="0">
                <a:latin typeface="Chalkboard" charset="0"/>
                <a:ea typeface="ＭＳ Ｐゴシック" charset="0"/>
                <a:cs typeface="ＭＳ Ｐゴシック" charset="0"/>
              </a:rPr>
              <a:t>one of her marbles to John, they will </a:t>
            </a:r>
            <a:r>
              <a:rPr lang="en-US" sz="2400" dirty="0" smtClean="0">
                <a:latin typeface="Chalkboard" charset="0"/>
                <a:ea typeface="ＭＳ Ｐゴシック" charset="0"/>
                <a:cs typeface="ＭＳ Ｐゴシック" charset="0"/>
              </a:rPr>
              <a:t>then have </a:t>
            </a:r>
            <a:r>
              <a:rPr lang="en-US" sz="2400" dirty="0">
                <a:latin typeface="Chalkboard" charset="0"/>
                <a:ea typeface="ＭＳ Ｐゴシック" charset="0"/>
                <a:cs typeface="ＭＳ Ｐゴシック" charset="0"/>
              </a:rPr>
              <a:t>the same number of marbles;</a:t>
            </a:r>
            <a:br>
              <a:rPr lang="en-US" sz="2400" dirty="0">
                <a:latin typeface="Chalkboard" charset="0"/>
                <a:ea typeface="ＭＳ Ｐゴシック" charset="0"/>
                <a:cs typeface="ＭＳ Ｐゴシック" charset="0"/>
              </a:rPr>
            </a:br>
            <a:r>
              <a:rPr lang="en-US" sz="2400" dirty="0">
                <a:latin typeface="Chalkboard" charset="0"/>
                <a:ea typeface="ＭＳ Ｐゴシック" charset="0"/>
                <a:cs typeface="ＭＳ Ｐゴシック" charset="0"/>
              </a:rPr>
              <a:t>if John now gives two of his marbles to </a:t>
            </a:r>
            <a:r>
              <a:rPr lang="en-US" sz="2400" dirty="0" err="1" smtClean="0">
                <a:latin typeface="Chalkboard" charset="0"/>
                <a:ea typeface="ＭＳ Ｐゴシック" charset="0"/>
                <a:cs typeface="ＭＳ Ｐゴシック" charset="0"/>
              </a:rPr>
              <a:t>Sikunder</a:t>
            </a:r>
            <a:r>
              <a:rPr lang="en-US" sz="2400" dirty="0" smtClean="0">
                <a:latin typeface="Chalkboard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dirty="0">
                <a:latin typeface="Chalkboard" charset="0"/>
                <a:ea typeface="ＭＳ Ｐゴシック" charset="0"/>
                <a:cs typeface="ＭＳ Ｐゴシック" charset="0"/>
              </a:rPr>
              <a:t>they will </a:t>
            </a:r>
            <a:r>
              <a:rPr lang="en-US" sz="2400" dirty="0" smtClean="0">
                <a:latin typeface="Chalkboard" charset="0"/>
                <a:ea typeface="ＭＳ Ｐゴシック" charset="0"/>
                <a:cs typeface="ＭＳ Ｐゴシック" charset="0"/>
              </a:rPr>
              <a:t>then have </a:t>
            </a:r>
            <a:r>
              <a:rPr lang="en-US" sz="2400" dirty="0">
                <a:latin typeface="Chalkboard" charset="0"/>
                <a:ea typeface="ＭＳ Ｐゴシック" charset="0"/>
                <a:cs typeface="ＭＳ Ｐゴシック" charset="0"/>
              </a:rPr>
              <a:t>the same number.</a:t>
            </a:r>
          </a:p>
          <a:p>
            <a:pPr lvl="1"/>
            <a:r>
              <a:rPr lang="en-US" sz="2000" dirty="0">
                <a:latin typeface="Chalkboard" charset="0"/>
                <a:ea typeface="ＭＳ Ｐゴシック" charset="0"/>
              </a:rPr>
              <a:t>What can you say about the relation between </a:t>
            </a:r>
            <a:r>
              <a:rPr lang="en-GB" sz="2000" dirty="0" smtClean="0">
                <a:latin typeface="Chalkboard" charset="0"/>
                <a:ea typeface="ＭＳ Ｐゴシック" charset="0"/>
              </a:rPr>
              <a:t>Anne’s </a:t>
            </a:r>
            <a:r>
              <a:rPr lang="en-US" sz="2000" dirty="0" smtClean="0">
                <a:latin typeface="Chalkboard" charset="0"/>
                <a:ea typeface="ＭＳ Ｐゴシック" charset="0"/>
              </a:rPr>
              <a:t>and </a:t>
            </a:r>
            <a:r>
              <a:rPr lang="en-GB" sz="2000" dirty="0" err="1" smtClean="0">
                <a:latin typeface="Chalkboard" charset="0"/>
                <a:ea typeface="ＭＳ Ｐゴシック" charset="0"/>
              </a:rPr>
              <a:t>Sikunder’s</a:t>
            </a:r>
            <a:r>
              <a:rPr lang="en-GB" sz="2000" dirty="0" smtClean="0">
                <a:latin typeface="Chalkboard" charset="0"/>
                <a:ea typeface="ＭＳ Ｐゴシック" charset="0"/>
              </a:rPr>
              <a:t> </a:t>
            </a:r>
            <a:r>
              <a:rPr lang="en-US" sz="2000" dirty="0" smtClean="0">
                <a:latin typeface="Chalkboard" charset="0"/>
                <a:ea typeface="ＭＳ Ｐゴシック" charset="0"/>
              </a:rPr>
              <a:t>marbles </a:t>
            </a:r>
            <a:r>
              <a:rPr lang="en-US" sz="2000" dirty="0">
                <a:latin typeface="Chalkboard" charset="0"/>
                <a:ea typeface="ＭＳ Ｐゴシック" charset="0"/>
              </a:rPr>
              <a:t>to start </a:t>
            </a:r>
            <a:r>
              <a:rPr lang="en-US" sz="2000" dirty="0" smtClean="0">
                <a:latin typeface="Chalkboard" charset="0"/>
                <a:ea typeface="ＭＳ Ｐゴシック" charset="0"/>
              </a:rPr>
              <a:t>with?</a:t>
            </a:r>
            <a:endParaRPr lang="en-US" sz="2000" dirty="0">
              <a:latin typeface="Chalkboard" charset="0"/>
              <a:ea typeface="ＭＳ Ｐゴシック" charset="0"/>
            </a:endParaRPr>
          </a:p>
          <a:p>
            <a:endParaRPr lang="en-US" dirty="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653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halkboard" charset="0"/>
                <a:ea typeface="ＭＳ Ｐゴシック" charset="0"/>
                <a:cs typeface="ＭＳ Ｐゴシック" charset="0"/>
              </a:rPr>
              <a:t>Marbles </a:t>
            </a:r>
            <a:r>
              <a:rPr lang="en-US" dirty="0" smtClean="0">
                <a:latin typeface="Chalkboard" charset="0"/>
                <a:ea typeface="ＭＳ Ｐゴシック" charset="0"/>
                <a:cs typeface="ＭＳ Ｐゴシック" charset="0"/>
              </a:rPr>
              <a:t>2A</a:t>
            </a:r>
            <a:endParaRPr lang="en-US" dirty="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2400" dirty="0">
                <a:latin typeface="Chalkboard" charset="0"/>
                <a:ea typeface="ＭＳ Ｐゴシック" charset="0"/>
                <a:cs typeface="ＭＳ Ｐゴシック" charset="0"/>
              </a:rPr>
              <a:t>If </a:t>
            </a:r>
            <a:r>
              <a:rPr lang="en-US" sz="2400" dirty="0" smtClean="0">
                <a:latin typeface="Chalkboard" charset="0"/>
                <a:ea typeface="ＭＳ Ｐゴシック" charset="0"/>
                <a:cs typeface="ＭＳ Ｐゴシック" charset="0"/>
              </a:rPr>
              <a:t>Anne gives </a:t>
            </a:r>
            <a:r>
              <a:rPr lang="en-US" sz="2400" dirty="0">
                <a:latin typeface="Chalkboard" charset="0"/>
                <a:ea typeface="ＭＳ Ｐゴシック" charset="0"/>
                <a:cs typeface="ＭＳ Ｐゴシック" charset="0"/>
              </a:rPr>
              <a:t>one of her marbles to John, </a:t>
            </a:r>
            <a:r>
              <a:rPr lang="en-US" sz="2400" dirty="0" smtClean="0">
                <a:latin typeface="Chalkboard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sz="2400" dirty="0">
                <a:latin typeface="Chalkboard" charset="0"/>
                <a:ea typeface="ＭＳ Ｐゴシック" charset="0"/>
                <a:cs typeface="ＭＳ Ｐゴシック" charset="0"/>
              </a:rPr>
              <a:t>John </a:t>
            </a:r>
            <a:r>
              <a:rPr lang="en-US" sz="2400" dirty="0" smtClean="0">
                <a:latin typeface="Chalkboard" charset="0"/>
                <a:ea typeface="ＭＳ Ｐゴシック" charset="0"/>
                <a:cs typeface="ＭＳ Ｐゴシック" charset="0"/>
              </a:rPr>
              <a:t>gives </a:t>
            </a:r>
            <a:r>
              <a:rPr lang="en-US" sz="2400" dirty="0">
                <a:latin typeface="Chalkboard" charset="0"/>
                <a:ea typeface="ＭＳ Ｐゴシック" charset="0"/>
                <a:cs typeface="ＭＳ Ｐゴシック" charset="0"/>
              </a:rPr>
              <a:t>two of his marbles to </a:t>
            </a:r>
            <a:r>
              <a:rPr lang="en-US" sz="2400" dirty="0" err="1" smtClean="0">
                <a:latin typeface="Chalkboard" charset="0"/>
                <a:ea typeface="ＭＳ Ｐゴシック" charset="0"/>
                <a:cs typeface="ＭＳ Ｐゴシック" charset="0"/>
              </a:rPr>
              <a:t>Sikunder</a:t>
            </a:r>
            <a:r>
              <a:rPr lang="en-US" sz="2400" dirty="0" smtClean="0">
                <a:latin typeface="Chalkboard" charset="0"/>
                <a:ea typeface="ＭＳ Ｐゴシック" charset="0"/>
                <a:cs typeface="ＭＳ Ｐゴシック" charset="0"/>
              </a:rPr>
              <a:t>, then they </a:t>
            </a:r>
            <a:r>
              <a:rPr lang="en-US" sz="2400" dirty="0">
                <a:latin typeface="Chalkboard" charset="0"/>
                <a:ea typeface="ＭＳ Ｐゴシック" charset="0"/>
                <a:cs typeface="ＭＳ Ｐゴシック" charset="0"/>
              </a:rPr>
              <a:t>will </a:t>
            </a:r>
            <a:r>
              <a:rPr lang="en-US" sz="2400" dirty="0" smtClean="0">
                <a:latin typeface="Chalkboard" charset="0"/>
                <a:ea typeface="ＭＳ Ｐゴシック" charset="0"/>
                <a:cs typeface="ＭＳ Ｐゴシック" charset="0"/>
              </a:rPr>
              <a:t>all have </a:t>
            </a:r>
            <a:r>
              <a:rPr lang="en-US" sz="2400" dirty="0">
                <a:latin typeface="Chalkboard" charset="0"/>
                <a:ea typeface="ＭＳ Ｐゴシック" charset="0"/>
                <a:cs typeface="ＭＳ Ｐゴシック" charset="0"/>
              </a:rPr>
              <a:t>the same number.</a:t>
            </a:r>
          </a:p>
          <a:p>
            <a:pPr lvl="1"/>
            <a:r>
              <a:rPr lang="en-US" sz="2000" dirty="0">
                <a:latin typeface="Chalkboard" charset="0"/>
                <a:ea typeface="ＭＳ Ｐゴシック" charset="0"/>
              </a:rPr>
              <a:t>What can you say about the relation between </a:t>
            </a:r>
            <a:r>
              <a:rPr lang="en-GB" sz="2000" dirty="0" smtClean="0">
                <a:latin typeface="Chalkboard" charset="0"/>
                <a:ea typeface="ＭＳ Ｐゴシック" charset="0"/>
              </a:rPr>
              <a:t>Anne’s, John’s </a:t>
            </a:r>
            <a:r>
              <a:rPr lang="en-US" sz="2000" dirty="0" smtClean="0">
                <a:latin typeface="Chalkboard" charset="0"/>
                <a:ea typeface="ＭＳ Ｐゴシック" charset="0"/>
              </a:rPr>
              <a:t>and </a:t>
            </a:r>
            <a:r>
              <a:rPr lang="en-GB" sz="2000" dirty="0" err="1" smtClean="0">
                <a:latin typeface="Chalkboard" charset="0"/>
                <a:ea typeface="ＭＳ Ｐゴシック" charset="0"/>
              </a:rPr>
              <a:t>Sikunder’s</a:t>
            </a:r>
            <a:r>
              <a:rPr lang="en-GB" sz="2000" dirty="0" smtClean="0">
                <a:latin typeface="Chalkboard" charset="0"/>
                <a:ea typeface="ＭＳ Ｐゴシック" charset="0"/>
              </a:rPr>
              <a:t> </a:t>
            </a:r>
            <a:r>
              <a:rPr lang="en-US" sz="2000" dirty="0" smtClean="0">
                <a:latin typeface="Chalkboard" charset="0"/>
                <a:ea typeface="ＭＳ Ｐゴシック" charset="0"/>
              </a:rPr>
              <a:t>marbles </a:t>
            </a:r>
            <a:r>
              <a:rPr lang="en-US" sz="2000" dirty="0">
                <a:latin typeface="Chalkboard" charset="0"/>
                <a:ea typeface="ＭＳ Ｐゴシック" charset="0"/>
              </a:rPr>
              <a:t>to start </a:t>
            </a:r>
            <a:r>
              <a:rPr lang="en-US" sz="2000" dirty="0" smtClean="0">
                <a:latin typeface="Chalkboard" charset="0"/>
                <a:ea typeface="ＭＳ Ｐゴシック" charset="0"/>
              </a:rPr>
              <a:t>with?</a:t>
            </a:r>
            <a:endParaRPr lang="en-US" sz="2000" dirty="0">
              <a:latin typeface="Chalkboard" charset="0"/>
              <a:ea typeface="ＭＳ Ｐゴシック" charset="0"/>
            </a:endParaRPr>
          </a:p>
          <a:p>
            <a:endParaRPr lang="en-US" dirty="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054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Marbles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halkboard" charset="0"/>
                <a:ea typeface="ＭＳ Ｐゴシック" charset="0"/>
                <a:cs typeface="ＭＳ Ｐゴシック" charset="0"/>
              </a:rPr>
              <a:t>If </a:t>
            </a:r>
            <a:r>
              <a:rPr lang="en-GB" sz="2400" dirty="0" smtClean="0">
                <a:latin typeface="Chalkboard" charset="0"/>
                <a:ea typeface="ＭＳ Ｐゴシック" charset="0"/>
                <a:cs typeface="ＭＳ Ｐゴシック" charset="0"/>
              </a:rPr>
              <a:t>Anne gives </a:t>
            </a:r>
            <a:r>
              <a:rPr lang="en-GB" sz="2400" dirty="0">
                <a:latin typeface="Chalkboard" charset="0"/>
                <a:ea typeface="ＭＳ Ｐゴシック" charset="0"/>
                <a:cs typeface="ＭＳ Ｐゴシック" charset="0"/>
              </a:rPr>
              <a:t>John one of her marbles, she will then have one more than twice as many marbles as John then has.  </a:t>
            </a:r>
          </a:p>
          <a:p>
            <a:r>
              <a:rPr lang="en-GB" sz="2400" dirty="0">
                <a:latin typeface="Chalkboard" charset="0"/>
                <a:ea typeface="ＭＳ Ｐゴシック" charset="0"/>
                <a:cs typeface="ＭＳ Ｐゴシック" charset="0"/>
              </a:rPr>
              <a:t>If John started with 12 marbles, how many did </a:t>
            </a:r>
            <a:r>
              <a:rPr lang="en-GB" sz="2400" dirty="0" smtClean="0">
                <a:latin typeface="Chalkboard" charset="0"/>
                <a:ea typeface="ＭＳ Ｐゴシック" charset="0"/>
                <a:cs typeface="ＭＳ Ｐゴシック" charset="0"/>
              </a:rPr>
              <a:t>Anne start </a:t>
            </a:r>
            <a:r>
              <a:rPr lang="en-GB" sz="2400" dirty="0">
                <a:latin typeface="Chalkboard" charset="0"/>
                <a:ea typeface="ＭＳ Ｐゴシック" charset="0"/>
                <a:cs typeface="ＭＳ Ｐゴシック" charset="0"/>
              </a:rPr>
              <a:t>with?</a:t>
            </a:r>
          </a:p>
          <a:p>
            <a:endParaRPr lang="en-US" sz="2400" dirty="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23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halkboard" charset="0"/>
                <a:ea typeface="ＭＳ Ｐゴシック" charset="0"/>
                <a:cs typeface="ＭＳ Ｐゴシック" charset="0"/>
              </a:rPr>
              <a:t>Marbles </a:t>
            </a:r>
            <a:r>
              <a:rPr lang="en-US" dirty="0" smtClean="0">
                <a:latin typeface="Chalkboard" charset="0"/>
                <a:ea typeface="ＭＳ Ｐゴシック" charset="0"/>
                <a:cs typeface="ＭＳ Ｐゴシック" charset="0"/>
              </a:rPr>
              <a:t>4</a:t>
            </a:r>
            <a:endParaRPr lang="en-US" dirty="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Chalkboard" charset="0"/>
                <a:ea typeface="ＭＳ Ｐゴシック" charset="0"/>
                <a:cs typeface="ＭＳ Ｐゴシック" charset="0"/>
              </a:rPr>
              <a:t>If </a:t>
            </a:r>
            <a:r>
              <a:rPr lang="en-GB" sz="2400" dirty="0" smtClean="0">
                <a:latin typeface="Chalkboard" charset="0"/>
                <a:ea typeface="ＭＳ Ｐゴシック" charset="0"/>
                <a:cs typeface="ＭＳ Ｐゴシック" charset="0"/>
              </a:rPr>
              <a:t>Anne gives </a:t>
            </a:r>
            <a:r>
              <a:rPr lang="en-GB" sz="2400" dirty="0">
                <a:latin typeface="Chalkboard" charset="0"/>
                <a:ea typeface="ＭＳ Ｐゴシック" charset="0"/>
                <a:cs typeface="ＭＳ Ｐゴシック" charset="0"/>
              </a:rPr>
              <a:t>John one of her marbles, she will then have one more than twice as many marbles as John then has.  </a:t>
            </a:r>
          </a:p>
          <a:p>
            <a:r>
              <a:rPr lang="en-GB" sz="2400" dirty="0">
                <a:latin typeface="Chalkboard" charset="0"/>
                <a:ea typeface="ＭＳ Ｐゴシック" charset="0"/>
                <a:cs typeface="ＭＳ Ｐゴシック" charset="0"/>
              </a:rPr>
              <a:t>However, if instead, John gives </a:t>
            </a:r>
            <a:r>
              <a:rPr lang="en-GB" sz="2400" dirty="0" smtClean="0">
                <a:latin typeface="Chalkboard" charset="0"/>
                <a:ea typeface="ＭＳ Ｐゴシック" charset="0"/>
                <a:cs typeface="ＭＳ Ｐゴシック" charset="0"/>
              </a:rPr>
              <a:t>Anne one </a:t>
            </a:r>
            <a:r>
              <a:rPr lang="en-GB" sz="2400" dirty="0">
                <a:latin typeface="Chalkboard" charset="0"/>
                <a:ea typeface="ＭＳ Ｐゴシック" charset="0"/>
                <a:cs typeface="ＭＳ Ｐゴシック" charset="0"/>
              </a:rPr>
              <a:t>of his marbles, he will </a:t>
            </a:r>
            <a:r>
              <a:rPr lang="en-GB" sz="2400" dirty="0" smtClean="0">
                <a:latin typeface="Chalkboard" charset="0"/>
                <a:ea typeface="ＭＳ Ｐゴシック" charset="0"/>
                <a:cs typeface="ＭＳ Ｐゴシック" charset="0"/>
              </a:rPr>
              <a:t>then have </a:t>
            </a:r>
            <a:r>
              <a:rPr lang="en-GB" sz="2400" dirty="0">
                <a:latin typeface="Chalkboard" charset="0"/>
                <a:ea typeface="ＭＳ Ｐゴシック" charset="0"/>
                <a:cs typeface="ＭＳ Ｐゴシック" charset="0"/>
              </a:rPr>
              <a:t>one more than a third as many marbles as </a:t>
            </a:r>
            <a:r>
              <a:rPr lang="en-GB" sz="2400" dirty="0" smtClean="0">
                <a:latin typeface="Chalkboard" charset="0"/>
                <a:ea typeface="ＭＳ Ｐゴシック" charset="0"/>
                <a:cs typeface="ＭＳ Ｐゴシック" charset="0"/>
              </a:rPr>
              <a:t>Anne then </a:t>
            </a:r>
            <a:r>
              <a:rPr lang="en-GB" sz="2400" dirty="0">
                <a:latin typeface="Chalkboard" charset="0"/>
                <a:ea typeface="ＭＳ Ｐゴシック" charset="0"/>
                <a:cs typeface="ＭＳ Ｐゴシック" charset="0"/>
              </a:rPr>
              <a:t>has.  </a:t>
            </a:r>
          </a:p>
          <a:p>
            <a:r>
              <a:rPr lang="en-GB" sz="2400" dirty="0">
                <a:latin typeface="Chalkboard" charset="0"/>
                <a:ea typeface="ＭＳ Ｐゴシック" charset="0"/>
                <a:cs typeface="ＭＳ Ｐゴシック" charset="0"/>
              </a:rPr>
              <a:t>How many marbles did they each have at the beginning? At the end?</a:t>
            </a:r>
          </a:p>
          <a:p>
            <a:pPr lvl="1"/>
            <a:r>
              <a:rPr lang="en-GB" sz="2000" dirty="0">
                <a:latin typeface="Chalkboard" charset="0"/>
                <a:ea typeface="ＭＳ Ｐゴシック" charset="0"/>
                <a:cs typeface="ＭＳ Ｐゴシック" charset="0"/>
              </a:rPr>
              <a:t>Recast this as people on boats</a:t>
            </a:r>
          </a:p>
          <a:p>
            <a:pPr lvl="1"/>
            <a:r>
              <a:rPr lang="en-GB" sz="2000" dirty="0">
                <a:latin typeface="Chalkboard" charset="0"/>
                <a:ea typeface="ＭＳ Ｐゴシック" charset="0"/>
                <a:cs typeface="ＭＳ Ｐゴシック" charset="0"/>
              </a:rPr>
              <a:t>Recast this as movements on the numberline</a:t>
            </a:r>
          </a:p>
          <a:p>
            <a:endParaRPr lang="en-US" sz="2400" dirty="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344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GB" smtClean="0"/>
              <a:t>Our abstract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Exploration is a key component of mathematical behaviour.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It is important that learners of all ages develop habits of exploration throughout their mathematics learning.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propensity to explore feeds an “I can and I will” disposition towards mathematics.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As teacher educators we are two steps removed from classroom learning, and unless we maintain and develop our own ‘inner explorer’ we may lose our validity when working with prospective teachers.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 this session, participants will be invited to work on several situations which offer opportunity to develop their ‘inner explorer’.</a:t>
            </a:r>
          </a:p>
          <a:p>
            <a:r>
              <a:rPr lang="en-GB" dirty="0" smtClean="0"/>
              <a:t>These will provide the basis for further discussion on developing the inner explorer.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halkboard" charset="0"/>
                <a:ea typeface="ＭＳ Ｐゴシック" charset="0"/>
                <a:cs typeface="ＭＳ Ｐゴシック" charset="0"/>
              </a:rPr>
              <a:t>Marbles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Chalkboard" charset="0"/>
                <a:ea typeface="ＭＳ Ｐゴシック" charset="0"/>
                <a:cs typeface="ＭＳ Ｐゴシック" charset="0"/>
              </a:rPr>
              <a:t>John has some green marbles and some red marbles;</a:t>
            </a:r>
          </a:p>
          <a:p>
            <a:r>
              <a:rPr lang="en-GB" sz="2400" dirty="0" smtClean="0">
                <a:latin typeface="Chalkboard" charset="0"/>
                <a:ea typeface="ＭＳ Ｐゴシック" charset="0"/>
                <a:cs typeface="ＭＳ Ｐゴシック" charset="0"/>
              </a:rPr>
              <a:t>Anne has some blue marbles and some red marbles;</a:t>
            </a:r>
          </a:p>
          <a:p>
            <a:r>
              <a:rPr lang="en-GB" sz="2400" dirty="0" smtClean="0">
                <a:latin typeface="Chalkboard" charset="0"/>
                <a:ea typeface="ＭＳ Ｐゴシック" charset="0"/>
                <a:cs typeface="ＭＳ Ｐゴシック" charset="0"/>
              </a:rPr>
              <a:t>If Anne gives </a:t>
            </a:r>
            <a:r>
              <a:rPr lang="en-GB" sz="2400" dirty="0">
                <a:latin typeface="Chalkboard" charset="0"/>
                <a:ea typeface="ＭＳ Ｐゴシック" charset="0"/>
                <a:cs typeface="ＭＳ Ｐゴシック" charset="0"/>
              </a:rPr>
              <a:t>John </a:t>
            </a:r>
            <a:r>
              <a:rPr lang="en-GB" sz="2400" dirty="0" smtClean="0">
                <a:latin typeface="Chalkboard" charset="0"/>
                <a:ea typeface="ＭＳ Ｐゴシック" charset="0"/>
                <a:cs typeface="ＭＳ Ｐゴシック" charset="0"/>
              </a:rPr>
              <a:t>one of her blue marbles for each red marble that John has, and if John gives Anne two of his green marbles for each red marble that Anne has, </a:t>
            </a:r>
            <a:r>
              <a:rPr lang="en-US" sz="2400" dirty="0" smtClean="0">
                <a:latin typeface="Chalkboard" charset="0"/>
                <a:ea typeface="ＭＳ Ｐゴシック" charset="0"/>
                <a:cs typeface="ＭＳ Ｐゴシック" charset="0"/>
              </a:rPr>
              <a:t>what can be said about the relationship between the number of marbles Anne started with and the number that John started with?</a:t>
            </a:r>
            <a:endParaRPr lang="en-US" sz="2400" dirty="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940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Mean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Amongst 8 people the mean number of CDs they each own is 140. </a:t>
            </a:r>
          </a:p>
          <a:p>
            <a:r>
              <a:rPr lang="en-GB"/>
              <a:t>One person leaves the group and the mean decreases by 20.</a:t>
            </a:r>
          </a:p>
          <a:p>
            <a:r>
              <a:rPr lang="en-GB"/>
              <a:t>How many Cds did that person have?</a:t>
            </a:r>
          </a:p>
          <a:p>
            <a:r>
              <a:rPr lang="en-GB"/>
              <a:t>Instead, one person joins the group and the mean decreases by 20.</a:t>
            </a:r>
          </a:p>
          <a:p>
            <a:r>
              <a:rPr lang="en-GB"/>
              <a:t>How many CDs does that person have?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144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Task Reflections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What did you do?</a:t>
            </a:r>
          </a:p>
          <a:p>
            <a:r>
              <a:rPr lang="en-GB" sz="2400" dirty="0" smtClean="0"/>
              <a:t>What could you have done?</a:t>
            </a:r>
            <a:br>
              <a:rPr lang="en-GB" sz="2400" dirty="0" smtClean="0"/>
            </a:br>
            <a:r>
              <a:rPr lang="en-GB" sz="2400" dirty="0" smtClean="0"/>
              <a:t>What could be varied?</a:t>
            </a:r>
          </a:p>
          <a:p>
            <a:r>
              <a:rPr lang="en-GB" sz="2400" dirty="0" smtClean="0"/>
              <a:t>What </a:t>
            </a:r>
            <a:r>
              <a:rPr lang="en-GB" sz="2400" dirty="0"/>
              <a:t>mathematics has been </a:t>
            </a:r>
            <a:r>
              <a:rPr lang="en-GB" sz="2400" dirty="0" smtClean="0"/>
              <a:t>encountered?</a:t>
            </a:r>
          </a:p>
          <a:p>
            <a:r>
              <a:rPr lang="en-GB" sz="2400" dirty="0"/>
              <a:t>What is the curriculum validity? 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379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75804" y="3682424"/>
            <a:ext cx="467596" cy="58477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800000"/>
                </a:solidFill>
              </a:rPr>
              <a:t> ?</a:t>
            </a:r>
            <a:endParaRPr lang="en-GB" sz="3200" dirty="0">
              <a:solidFill>
                <a:srgbClr val="80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Pressures &amp; Tensions</a:t>
            </a:r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33400" y="1371600"/>
            <a:ext cx="3429000" cy="914400"/>
          </a:xfrm>
          <a:prstGeom prst="wedgeRoundRectCallout">
            <a:avLst>
              <a:gd name="adj1" fmla="val 51323"/>
              <a:gd name="adj2" fmla="val 213408"/>
              <a:gd name="adj3" fmla="val 16667"/>
            </a:avLst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FF00"/>
                </a:solidFill>
              </a:rPr>
              <a:t>Developing dispositions over time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724400" y="1295400"/>
            <a:ext cx="3429000" cy="1143000"/>
          </a:xfrm>
          <a:prstGeom prst="wedgeRoundRectCallout">
            <a:avLst>
              <a:gd name="adj1" fmla="val -63855"/>
              <a:gd name="adj2" fmla="val 165405"/>
              <a:gd name="adj3" fmla="val 16667"/>
            </a:avLst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FF00"/>
                </a:solidFill>
              </a:rPr>
              <a:t>Developing behaviour </a:t>
            </a:r>
          </a:p>
          <a:p>
            <a:pPr algn="ctr"/>
            <a:r>
              <a:rPr lang="en-GB" sz="2400" dirty="0">
                <a:solidFill>
                  <a:srgbClr val="FFFF00"/>
                </a:solidFill>
              </a:rPr>
              <a:t>because it says so in the curriculum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181600" y="2743200"/>
            <a:ext cx="3429000" cy="990600"/>
          </a:xfrm>
          <a:prstGeom prst="wedgeRoundRectCallout">
            <a:avLst>
              <a:gd name="adj1" fmla="val -76394"/>
              <a:gd name="adj2" fmla="val 75349"/>
              <a:gd name="adj3" fmla="val 16667"/>
            </a:avLst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</a:rPr>
              <a:t/>
            </a:r>
            <a:br>
              <a:rPr lang="en-GB" sz="2400" dirty="0" smtClean="0">
                <a:solidFill>
                  <a:srgbClr val="FFFF00"/>
                </a:solidFill>
              </a:rPr>
            </a:br>
            <a:r>
              <a:rPr lang="en-GB" sz="2400" dirty="0" smtClean="0">
                <a:solidFill>
                  <a:srgbClr val="FFFF00"/>
                </a:solidFill>
              </a:rPr>
              <a:t>Developing </a:t>
            </a:r>
            <a:r>
              <a:rPr lang="en-GB" sz="2400" dirty="0">
                <a:solidFill>
                  <a:srgbClr val="FFFF00"/>
                </a:solidFill>
              </a:rPr>
              <a:t>behaviour </a:t>
            </a:r>
          </a:p>
          <a:p>
            <a:pPr algn="ctr"/>
            <a:r>
              <a:rPr lang="en-GB" sz="2400" dirty="0">
                <a:solidFill>
                  <a:srgbClr val="FFFF00"/>
                </a:solidFill>
              </a:rPr>
              <a:t>for being tested</a:t>
            </a:r>
          </a:p>
          <a:p>
            <a:pPr algn="ctr"/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4114800"/>
            <a:ext cx="2971800" cy="1676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>
                <a:solidFill>
                  <a:srgbClr val="0000FF"/>
                </a:solidFill>
              </a:rPr>
              <a:t>Dispositions develop because of successes in something worthwhile, felt as worthwhile: 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971800" y="4724400"/>
            <a:ext cx="3048000" cy="1600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>
                <a:solidFill>
                  <a:srgbClr val="0000FF"/>
                </a:solidFill>
              </a:rPr>
              <a:t/>
            </a:r>
            <a:br>
              <a:rPr lang="en-GB" sz="2000" dirty="0" smtClean="0">
                <a:solidFill>
                  <a:srgbClr val="0000FF"/>
                </a:solidFill>
              </a:rPr>
            </a:br>
            <a:r>
              <a:rPr lang="en-GB" sz="2000" dirty="0" smtClean="0">
                <a:solidFill>
                  <a:srgbClr val="0000FF"/>
                </a:solidFill>
              </a:rPr>
              <a:t>knowledge</a:t>
            </a:r>
            <a:r>
              <a:rPr lang="en-GB" sz="2000" dirty="0">
                <a:solidFill>
                  <a:srgbClr val="0000FF"/>
                </a:solidFill>
              </a:rPr>
              <a:t>, skill, solving real problems, seeing something intrinsically mathematical,  the mental ‘high’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715000" y="5181600"/>
            <a:ext cx="3276600" cy="1600200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>
                <a:solidFill>
                  <a:srgbClr val="FFFF00"/>
                </a:solidFill>
              </a:rPr>
              <a:t/>
            </a:r>
            <a:br>
              <a:rPr lang="en-GB" sz="2000" dirty="0" smtClean="0">
                <a:solidFill>
                  <a:srgbClr val="FFFF00"/>
                </a:solidFill>
              </a:rPr>
            </a:br>
            <a:r>
              <a:rPr lang="en-GB" sz="2000" dirty="0" smtClean="0">
                <a:solidFill>
                  <a:srgbClr val="FFFF00"/>
                </a:solidFill>
              </a:rPr>
              <a:t/>
            </a:r>
            <a:br>
              <a:rPr lang="en-GB" sz="2000" dirty="0" smtClean="0">
                <a:solidFill>
                  <a:srgbClr val="FFFF00"/>
                </a:solidFill>
              </a:rPr>
            </a:br>
            <a:r>
              <a:rPr lang="en-GB" sz="2400" dirty="0" smtClean="0">
                <a:solidFill>
                  <a:srgbClr val="FFFF00"/>
                </a:solidFill>
              </a:rPr>
              <a:t>An </a:t>
            </a:r>
            <a:r>
              <a:rPr lang="en-GB" sz="2400" dirty="0">
                <a:solidFill>
                  <a:srgbClr val="FFFF00"/>
                </a:solidFill>
              </a:rPr>
              <a:t>extra </a:t>
            </a:r>
            <a:r>
              <a:rPr lang="en-GB" sz="2400" dirty="0" smtClean="0">
                <a:solidFill>
                  <a:srgbClr val="FFFF00"/>
                </a:solidFill>
              </a:rPr>
              <a:t>ingredient</a:t>
            </a:r>
            <a:br>
              <a:rPr lang="en-GB" sz="2400" dirty="0" smtClean="0">
                <a:solidFill>
                  <a:srgbClr val="FFFF00"/>
                </a:solidFill>
              </a:rPr>
            </a:br>
            <a:r>
              <a:rPr lang="en-GB" sz="2400" dirty="0" smtClean="0">
                <a:solidFill>
                  <a:srgbClr val="FFFF00"/>
                </a:solidFill>
              </a:rPr>
              <a:t> </a:t>
            </a:r>
            <a:r>
              <a:rPr lang="en-GB" sz="2400" dirty="0">
                <a:solidFill>
                  <a:srgbClr val="FFFF00"/>
                </a:solidFill>
              </a:rPr>
              <a:t>for </a:t>
            </a:r>
            <a:r>
              <a:rPr lang="en-GB" sz="2400" dirty="0" smtClean="0">
                <a:solidFill>
                  <a:srgbClr val="FFFF00"/>
                </a:solidFill>
              </a:rPr>
              <a:t>teachers is </a:t>
            </a:r>
            <a:br>
              <a:rPr lang="en-GB" sz="2400" dirty="0" smtClean="0">
                <a:solidFill>
                  <a:srgbClr val="FFFF00"/>
                </a:solidFill>
              </a:rPr>
            </a:br>
            <a:r>
              <a:rPr lang="en-GB" sz="2400" dirty="0" smtClean="0">
                <a:solidFill>
                  <a:srgbClr val="FFFF00"/>
                </a:solidFill>
              </a:rPr>
              <a:t>recognising </a:t>
            </a:r>
            <a:br>
              <a:rPr lang="en-GB" sz="2400" dirty="0" smtClean="0">
                <a:solidFill>
                  <a:srgbClr val="FFFF00"/>
                </a:solidFill>
              </a:rPr>
            </a:br>
            <a:r>
              <a:rPr lang="en-GB" sz="2400" dirty="0" smtClean="0">
                <a:solidFill>
                  <a:srgbClr val="FFFF00"/>
                </a:solidFill>
              </a:rPr>
              <a:t>curriculum </a:t>
            </a:r>
            <a:r>
              <a:rPr lang="en-GB" sz="2400" dirty="0">
                <a:solidFill>
                  <a:srgbClr val="FFFF00"/>
                </a:solidFill>
              </a:rPr>
              <a:t>validity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12" name="Rounded Rectangular Callout 11"/>
          <p:cNvSpPr/>
          <p:nvPr/>
        </p:nvSpPr>
        <p:spPr>
          <a:xfrm>
            <a:off x="152400" y="2743200"/>
            <a:ext cx="3505200" cy="533400"/>
          </a:xfrm>
          <a:prstGeom prst="wedgeRoundRectCallout">
            <a:avLst>
              <a:gd name="adj1" fmla="val 57129"/>
              <a:gd name="adj2" fmla="val 184377"/>
              <a:gd name="adj3" fmla="val 16667"/>
            </a:avLst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</a:rPr>
              <a:t/>
            </a:r>
            <a:br>
              <a:rPr lang="en-GB" sz="2400" dirty="0" smtClean="0">
                <a:solidFill>
                  <a:srgbClr val="FFFF00"/>
                </a:solidFill>
              </a:rPr>
            </a:br>
            <a:r>
              <a:rPr lang="en-GB" sz="2400" dirty="0" smtClean="0">
                <a:solidFill>
                  <a:srgbClr val="FFFF00"/>
                </a:solidFill>
              </a:rPr>
              <a:t>Developing </a:t>
            </a:r>
            <a:r>
              <a:rPr lang="en-GB" sz="2400" dirty="0">
                <a:solidFill>
                  <a:srgbClr val="FFFF00"/>
                </a:solidFill>
              </a:rPr>
              <a:t>curiosity</a:t>
            </a:r>
          </a:p>
          <a:p>
            <a:pPr algn="ctr"/>
            <a:endParaRPr lang="en-GB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11" grpId="0" animBg="1"/>
      <p:bldP spid="14" grpId="0" animBg="1"/>
      <p:bldP spid="13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362200"/>
            <a:ext cx="76962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008000"/>
                </a:solidFill>
              </a:rPr>
              <a:t>Enactive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400" dirty="0" smtClean="0"/>
              <a:t>- exploration </a:t>
            </a:r>
            <a:r>
              <a:rPr lang="en-GB" sz="2400" dirty="0"/>
              <a:t>phase leading to a need for signs and/or diagrams of some kind that can be manipulated - not real jugs and real </a:t>
            </a:r>
            <a:r>
              <a:rPr lang="en-GB" sz="2400" dirty="0" smtClean="0"/>
              <a:t>sand-timers </a:t>
            </a:r>
            <a:r>
              <a:rPr lang="en-GB" sz="2400" dirty="0"/>
              <a:t>etc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Design: </a:t>
            </a:r>
            <a:r>
              <a:rPr lang="is-IS" dirty="0" smtClean="0"/>
              <a:t>… to experience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438400" y="1447800"/>
            <a:ext cx="3685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Enactive</a:t>
            </a:r>
            <a:r>
              <a:rPr lang="en-GB" sz="2400" dirty="0"/>
              <a:t> - </a:t>
            </a:r>
            <a:r>
              <a:rPr lang="en-GB" sz="2400" b="1" dirty="0" smtClean="0">
                <a:solidFill>
                  <a:srgbClr val="0000FF"/>
                </a:solidFill>
              </a:rPr>
              <a:t>Iconic</a:t>
            </a:r>
            <a:r>
              <a:rPr lang="en-GB" sz="2400" dirty="0" smtClean="0"/>
              <a:t> </a:t>
            </a:r>
            <a:r>
              <a:rPr lang="en-GB" sz="2400" dirty="0"/>
              <a:t>– </a:t>
            </a:r>
            <a:r>
              <a:rPr lang="en-GB" sz="2400" b="1" dirty="0" smtClean="0">
                <a:solidFill>
                  <a:srgbClr val="800000"/>
                </a:solidFill>
              </a:rPr>
              <a:t>Symbolic</a:t>
            </a:r>
            <a:endParaRPr lang="en-GB" sz="2400" b="1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1447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Worlds of experience; </a:t>
            </a:r>
          </a:p>
          <a:p>
            <a:r>
              <a:rPr lang="en-GB" dirty="0" smtClean="0"/>
              <a:t>Modes of (re)presentation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33400" y="3693586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0000FF"/>
                </a:solidFill>
              </a:rPr>
              <a:t>Iconic</a:t>
            </a:r>
            <a:r>
              <a:rPr lang="en-GB" sz="2400" dirty="0" smtClean="0"/>
              <a:t> </a:t>
            </a:r>
            <a:r>
              <a:rPr lang="en-GB" sz="2400" dirty="0"/>
              <a:t>- making manipulable marks or diagrams to continue exploration / own questions/ generating cases to think about (make conjectures; test conjectures; verbal generalisations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533400" y="5377189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800000"/>
                </a:solidFill>
              </a:rPr>
              <a:t>Symbolic</a:t>
            </a:r>
            <a:r>
              <a:rPr lang="en-GB" sz="2400" dirty="0" smtClean="0"/>
              <a:t> </a:t>
            </a:r>
            <a:r>
              <a:rPr lang="en-GB" sz="2400" dirty="0"/>
              <a:t>- relating to conventional mathematics, reporting results in traditional formats, </a:t>
            </a:r>
            <a:r>
              <a:rPr lang="en-GB" sz="2400" dirty="0" smtClean="0"/>
              <a:t>expressing generality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People’s Powers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Imagining &amp; Expressing</a:t>
            </a:r>
          </a:p>
          <a:p>
            <a:r>
              <a:rPr lang="en-GB" dirty="0" smtClean="0"/>
              <a:t>Specialising &amp; Generalising</a:t>
            </a:r>
          </a:p>
          <a:p>
            <a:r>
              <a:rPr lang="en-GB" dirty="0" smtClean="0"/>
              <a:t>Conjecturing &amp; Convincing</a:t>
            </a:r>
          </a:p>
          <a:p>
            <a:r>
              <a:rPr lang="en-GB" dirty="0"/>
              <a:t>Organising, Classifying &amp; Characterising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51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Design and Ways of Working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Curriculum validity</a:t>
            </a:r>
          </a:p>
          <a:p>
            <a:r>
              <a:rPr lang="en-GB" dirty="0" smtClean="0"/>
              <a:t>Experience</a:t>
            </a:r>
          </a:p>
          <a:p>
            <a:r>
              <a:rPr lang="en-GB" dirty="0" smtClean="0"/>
              <a:t>Notice experience</a:t>
            </a:r>
          </a:p>
          <a:p>
            <a:r>
              <a:rPr lang="en-GB" dirty="0" smtClean="0"/>
              <a:t>How did it come about?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MSc in Teacher Education (Mathematics and Science)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Distance Learning</a:t>
            </a:r>
          </a:p>
          <a:p>
            <a:r>
              <a:rPr lang="en-GB"/>
              <a:t>Practice Based</a:t>
            </a:r>
          </a:p>
          <a:p>
            <a:r>
              <a:rPr lang="en-GB"/>
              <a:t>University of Oxford</a:t>
            </a:r>
          </a:p>
          <a:p>
            <a:r>
              <a:rPr lang="en-GB"/>
              <a:t>www.education.ox.ac.uk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260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00FF"/>
                </a:solidFill>
              </a:rPr>
              <a:t>Mathematics as a Constructive Activity</a:t>
            </a:r>
            <a:r>
              <a:rPr lang="en-GB" sz="2400" dirty="0" smtClean="0"/>
              <a:t>: learner generated examples (Watson &amp; Mason: Erlbaum)</a:t>
            </a:r>
          </a:p>
          <a:p>
            <a:r>
              <a:rPr lang="en-GB" sz="2400" dirty="0" smtClean="0">
                <a:solidFill>
                  <a:srgbClr val="0000FF"/>
                </a:solidFill>
              </a:rPr>
              <a:t>Questions &amp; Prompts for Mathematical Thinking </a:t>
            </a:r>
            <a:r>
              <a:rPr lang="en-GB" sz="2400" dirty="0" smtClean="0"/>
              <a:t>(Watson &amp; Mason: ATM Derby)</a:t>
            </a:r>
          </a:p>
          <a:p>
            <a:r>
              <a:rPr lang="en-GB" sz="2400" dirty="0" smtClean="0">
                <a:solidFill>
                  <a:srgbClr val="0000FF"/>
                </a:solidFill>
              </a:rPr>
              <a:t>Thinkers</a:t>
            </a:r>
            <a:r>
              <a:rPr lang="en-GB" sz="2400" dirty="0" smtClean="0"/>
              <a:t> (Bills, Bills, Watson &amp; Mason:ATM Derby)</a:t>
            </a:r>
          </a:p>
          <a:p>
            <a:r>
              <a:rPr lang="en-GB" sz="2400" dirty="0">
                <a:solidFill>
                  <a:srgbClr val="0000FF"/>
                </a:solidFill>
              </a:rPr>
              <a:t>Thinking Mathematically </a:t>
            </a:r>
            <a:r>
              <a:rPr lang="en-GB" sz="2400" dirty="0"/>
              <a:t>(Mason: Pearson)</a:t>
            </a:r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515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3810000" y="3505200"/>
            <a:ext cx="2133600" cy="1295400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 smtClean="0">
                <a:solidFill>
                  <a:srgbClr val="FFFF00"/>
                </a:solidFill>
              </a:rPr>
              <a:t/>
            </a:r>
            <a:br>
              <a:rPr lang="en-GB" i="1" dirty="0" smtClean="0">
                <a:solidFill>
                  <a:srgbClr val="FFFF00"/>
                </a:solidFill>
              </a:rPr>
            </a:br>
            <a:r>
              <a:rPr lang="en-GB" i="1" dirty="0" smtClean="0">
                <a:solidFill>
                  <a:srgbClr val="FFFF00"/>
                </a:solidFill>
              </a:rPr>
              <a:t>Can </a:t>
            </a:r>
            <a:r>
              <a:rPr lang="en-GB" i="1" dirty="0">
                <a:solidFill>
                  <a:srgbClr val="FFFF00"/>
                </a:solidFill>
              </a:rPr>
              <a:t>you imagine yourself ‘doing’ something in your situation, soon?</a:t>
            </a:r>
          </a:p>
          <a:p>
            <a:pPr algn="ctr"/>
            <a:endParaRPr lang="en-GB" i="1" dirty="0">
              <a:solidFill>
                <a:srgbClr val="FFFF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847704" y="2057400"/>
            <a:ext cx="4267200" cy="4267200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3524104" y="2133600"/>
            <a:ext cx="4267200" cy="4267200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2743200" y="914400"/>
            <a:ext cx="4267200" cy="4267200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3048000"/>
            <a:ext cx="17526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Congruent Zone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1408331"/>
            <a:ext cx="175260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Dissonant Zone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18765143">
            <a:off x="5267252" y="4783339"/>
            <a:ext cx="2819400" cy="5847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Disposed to, but disconnected from knowledge and practice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 rot="18991429">
            <a:off x="6741498" y="5399102"/>
            <a:ext cx="237798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Dispositions</a:t>
            </a:r>
            <a:br>
              <a:rPr lang="en-GB" sz="2400" dirty="0" smtClean="0"/>
            </a:br>
            <a:r>
              <a:rPr lang="en-GB" sz="2400" dirty="0" smtClean="0"/>
              <a:t>(</a:t>
            </a:r>
            <a:r>
              <a:rPr lang="en-GB" dirty="0" smtClean="0"/>
              <a:t>sensitivities to notice)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rot="2826731">
            <a:off x="870259" y="5328358"/>
            <a:ext cx="1970648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Knowledge</a:t>
            </a:r>
          </a:p>
          <a:p>
            <a:pPr algn="ctr"/>
            <a:r>
              <a:rPr lang="en-GB" dirty="0" smtClean="0"/>
              <a:t>(maths, pedagogy)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152400"/>
            <a:ext cx="17526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Practices</a:t>
            </a:r>
          </a:p>
          <a:p>
            <a:pPr algn="ctr"/>
            <a:r>
              <a:rPr lang="en-GB" sz="2000" dirty="0" smtClean="0"/>
              <a:t>(action)</a:t>
            </a:r>
          </a:p>
        </p:txBody>
      </p:sp>
      <p:sp>
        <p:nvSpPr>
          <p:cNvPr id="11" name="TextBox 10"/>
          <p:cNvSpPr txBox="1"/>
          <p:nvPr/>
        </p:nvSpPr>
        <p:spPr>
          <a:xfrm rot="19512467">
            <a:off x="2715063" y="2452022"/>
            <a:ext cx="158567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Disposition-lacking Zone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 rot="2823856">
            <a:off x="5459807" y="2671963"/>
            <a:ext cx="1585676" cy="646331"/>
          </a:xfrm>
          <a:prstGeom prst="rect">
            <a:avLst/>
          </a:prstGeom>
          <a:solidFill>
            <a:srgbClr val="F2DCD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Knowledge-lacking Zone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038600" y="5181600"/>
            <a:ext cx="158567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Practice-lacking Zone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 rot="2849233">
            <a:off x="1636654" y="4587025"/>
            <a:ext cx="2514600" cy="5847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Knowledge separate from disposition and practice</a:t>
            </a:r>
            <a:endParaRPr lang="en-GB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6550223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Andy </a:t>
            </a:r>
            <a:r>
              <a:rPr lang="en-GB" sz="1400" dirty="0" err="1" smtClean="0"/>
              <a:t>Ragatz</a:t>
            </a:r>
            <a:r>
              <a:rPr lang="en-GB" sz="1400" dirty="0" smtClean="0"/>
              <a:t> </a:t>
            </a:r>
            <a:r>
              <a:rPr lang="en-GB" sz="1400" dirty="0" err="1" smtClean="0"/>
              <a:t>Dphil</a:t>
            </a:r>
            <a:r>
              <a:rPr lang="en-GB" sz="1400" dirty="0" smtClean="0"/>
              <a:t> thesis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381000"/>
            <a:ext cx="220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Zones for Potential Development</a:t>
            </a:r>
            <a:endParaRPr lang="en-GB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" y="18288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For teachers</a:t>
            </a:r>
            <a:br>
              <a:rPr lang="en-GB" dirty="0" smtClean="0"/>
            </a:br>
            <a:r>
              <a:rPr lang="en-GB" dirty="0" smtClean="0"/>
              <a:t> and </a:t>
            </a:r>
          </a:p>
          <a:p>
            <a:pPr algn="ctr"/>
            <a:r>
              <a:rPr lang="en-GB" dirty="0" smtClean="0"/>
              <a:t>for us as educators</a:t>
            </a:r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0" y="6477000"/>
            <a:ext cx="609600" cy="370541"/>
          </a:xfrm>
        </p:spPr>
        <p:txBody>
          <a:bodyPr/>
          <a:lstStyle/>
          <a:p>
            <a:fld id="{AAF87871-DE8B-4C3B-9AA8-BC77896D72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09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Self &amp; Others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>
            <a:normAutofit/>
          </a:bodyPr>
          <a:lstStyle/>
          <a:p>
            <a:r>
              <a:rPr lang="en-GB" sz="2400" dirty="0"/>
              <a:t>Develop my own inner explorer, otherwise I will not know what to </a:t>
            </a:r>
            <a:r>
              <a:rPr lang="en-GB" sz="2400" dirty="0" smtClean="0"/>
              <a:t>promote &amp; support in the </a:t>
            </a:r>
            <a:r>
              <a:rPr lang="en-GB" sz="2400" dirty="0"/>
              <a:t>development of </a:t>
            </a:r>
            <a:r>
              <a:rPr lang="en-GB" sz="2400" dirty="0" smtClean="0"/>
              <a:t>others.</a:t>
            </a:r>
          </a:p>
          <a:p>
            <a:r>
              <a:rPr lang="en-GB" sz="2400" dirty="0" smtClean="0"/>
              <a:t>To be sensitive to learners, I need to have recent immediate parallel experience of my own.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Lived Experience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Our way of working: do mathematics together and reflect on what we did, and how and why we did it - what prompted us</a:t>
            </a:r>
            <a:r>
              <a:rPr lang="en-GB" sz="2400" dirty="0" smtClean="0"/>
              <a:t>?</a:t>
            </a:r>
          </a:p>
          <a:p>
            <a:r>
              <a:rPr lang="en-GB" sz="2400" dirty="0" smtClean="0"/>
              <a:t>Simply talking about </a:t>
            </a:r>
            <a:r>
              <a:rPr lang="is-IS" sz="2400" dirty="0" smtClean="0"/>
              <a:t>…</a:t>
            </a:r>
          </a:p>
          <a:p>
            <a:pPr lvl="1"/>
            <a:r>
              <a:rPr lang="en-GB" sz="2400" dirty="0"/>
              <a:t>problem</a:t>
            </a:r>
            <a:r>
              <a:rPr lang="en-GB" sz="2400" dirty="0" smtClean="0"/>
              <a:t>-solving heuristics does not change practices, knowledge or dispositions</a:t>
            </a:r>
          </a:p>
          <a:p>
            <a:pPr lvl="1"/>
            <a:r>
              <a:rPr lang="en-GB" sz="2400" dirty="0"/>
              <a:t>p</a:t>
            </a:r>
            <a:r>
              <a:rPr lang="en-GB" sz="2400" dirty="0" smtClean="0"/>
              <a:t>edagogical strategies does not enable those practices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533401"/>
            <a:ext cx="8229600" cy="838200"/>
          </a:xfrm>
        </p:spPr>
        <p:txBody>
          <a:bodyPr/>
          <a:lstStyle/>
          <a:p>
            <a:pPr>
              <a:buNone/>
            </a:pPr>
            <a:r>
              <a:rPr lang="en-GB" dirty="0"/>
              <a:t>Authentic </a:t>
            </a:r>
            <a:r>
              <a:rPr lang="en-GB" dirty="0" smtClean="0"/>
              <a:t>Mathematical </a:t>
            </a:r>
            <a:r>
              <a:rPr lang="en-GB" dirty="0"/>
              <a:t>A</a:t>
            </a:r>
            <a:r>
              <a:rPr lang="en-GB" dirty="0" smtClean="0"/>
              <a:t>ctivity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4478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 Us </a:t>
            </a:r>
            <a:br>
              <a:rPr lang="en-GB" sz="2400" dirty="0" smtClean="0"/>
            </a:br>
            <a:r>
              <a:rPr lang="en-GB" sz="2400" dirty="0" smtClean="0"/>
              <a:t>(inner explorer) 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27432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 Teacher educators (inner explorer) 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36576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Teachers</a:t>
            </a:r>
            <a:br>
              <a:rPr lang="en-GB" sz="2400" dirty="0" smtClean="0"/>
            </a:br>
            <a:r>
              <a:rPr lang="en-GB" sz="2400" dirty="0" smtClean="0"/>
              <a:t>(I can  and will develop myself and others) 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4919008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 Students </a:t>
            </a:r>
            <a:br>
              <a:rPr lang="en-GB" sz="2400" dirty="0" smtClean="0"/>
            </a:br>
            <a:r>
              <a:rPr lang="en-GB" sz="2400" dirty="0" smtClean="0"/>
              <a:t>(I can, I will and I do explore as a habit)</a:t>
            </a:r>
            <a:endParaRPr lang="en-GB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81200" y="2286000"/>
            <a:ext cx="609600" cy="5334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953000" y="4495800"/>
            <a:ext cx="762000" cy="6858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191000" y="3276600"/>
            <a:ext cx="609600" cy="5334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2569882" y="2133600"/>
            <a:ext cx="2916518" cy="1960282"/>
            <a:chOff x="917" y="9739"/>
            <a:chExt cx="2592" cy="1713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auto">
            <a:xfrm>
              <a:off x="917" y="9739"/>
              <a:ext cx="2592" cy="171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cxnSp>
          <p:nvCxnSpPr>
            <p:cNvPr id="23556" name="AutoShape 4"/>
            <p:cNvCxnSpPr>
              <a:cxnSpLocks noChangeShapeType="1"/>
            </p:cNvCxnSpPr>
            <p:nvPr/>
          </p:nvCxnSpPr>
          <p:spPr bwMode="auto">
            <a:xfrm flipV="1">
              <a:off x="917" y="10588"/>
              <a:ext cx="2592" cy="15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557" name="AutoShape 5"/>
            <p:cNvCxnSpPr>
              <a:cxnSpLocks noChangeShapeType="1"/>
            </p:cNvCxnSpPr>
            <p:nvPr/>
          </p:nvCxnSpPr>
          <p:spPr bwMode="auto">
            <a:xfrm flipH="1">
              <a:off x="1766" y="9739"/>
              <a:ext cx="7" cy="1713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558" name="AutoShape 6"/>
            <p:cNvCxnSpPr>
              <a:cxnSpLocks noChangeShapeType="1"/>
            </p:cNvCxnSpPr>
            <p:nvPr/>
          </p:nvCxnSpPr>
          <p:spPr bwMode="auto">
            <a:xfrm flipH="1">
              <a:off x="2610" y="9739"/>
              <a:ext cx="7" cy="1713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</p:grpSp>
      <p:cxnSp>
        <p:nvCxnSpPr>
          <p:cNvPr id="8" name="Straight Connector 7"/>
          <p:cNvCxnSpPr/>
          <p:nvPr/>
        </p:nvCxnSpPr>
        <p:spPr>
          <a:xfrm flipV="1">
            <a:off x="2590800" y="2133600"/>
            <a:ext cx="1905000" cy="1981201"/>
          </a:xfrm>
          <a:prstGeom prst="line">
            <a:avLst/>
          </a:prstGeom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23555" idx="3"/>
          </p:cNvCxnSpPr>
          <p:nvPr/>
        </p:nvCxnSpPr>
        <p:spPr>
          <a:xfrm>
            <a:off x="4495800" y="2133600"/>
            <a:ext cx="990600" cy="980141"/>
          </a:xfrm>
          <a:prstGeom prst="line">
            <a:avLst/>
          </a:prstGeom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495800" y="3081867"/>
            <a:ext cx="990602" cy="1032933"/>
          </a:xfrm>
          <a:prstGeom prst="line">
            <a:avLst/>
          </a:prstGeom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2590800" y="2133600"/>
            <a:ext cx="1891554" cy="1960283"/>
          </a:xfrm>
          <a:prstGeom prst="line">
            <a:avLst/>
          </a:prstGeom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Billiard Tables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209800" y="22860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2971800" y="22860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733800" y="22860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4495800" y="22860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257800" y="22860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2209800" y="30480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2971800" y="30480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3733800" y="30480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495800" y="30480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257800" y="30480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2209800" y="38100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2971800" y="38100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3733800" y="38100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495800" y="38100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5257800" y="38100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4495800" y="2286000"/>
            <a:ext cx="1531471" cy="1501588"/>
          </a:xfrm>
          <a:prstGeom prst="line">
            <a:avLst/>
          </a:prstGeom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209800" y="2286000"/>
            <a:ext cx="2274047" cy="2276491"/>
          </a:xfrm>
          <a:prstGeom prst="line">
            <a:avLst/>
          </a:prstGeom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257800" y="3810000"/>
            <a:ext cx="738664" cy="764230"/>
          </a:xfrm>
          <a:prstGeom prst="line">
            <a:avLst/>
          </a:prstGeom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2971800" y="2286000"/>
            <a:ext cx="2278529" cy="2278529"/>
          </a:xfrm>
          <a:prstGeom prst="line">
            <a:avLst/>
          </a:prstGeom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220472" y="2278529"/>
            <a:ext cx="743857" cy="753986"/>
          </a:xfrm>
          <a:prstGeom prst="line">
            <a:avLst/>
          </a:prstGeom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03705" y="3040897"/>
            <a:ext cx="1537566" cy="1508691"/>
          </a:xfrm>
          <a:prstGeom prst="line">
            <a:avLst/>
          </a:prstGeom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733800" y="2278529"/>
            <a:ext cx="2278529" cy="2279907"/>
          </a:xfrm>
          <a:prstGeom prst="line">
            <a:avLst/>
          </a:prstGeom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743200" y="25146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505200" y="25146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267200" y="25146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029200" y="25146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743200" y="32766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505200" y="32766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267200" y="32766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029200" y="3276600"/>
            <a:ext cx="762000" cy="762000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743200" y="2514600"/>
            <a:ext cx="1524000" cy="1519766"/>
          </a:xfrm>
          <a:prstGeom prst="line">
            <a:avLst/>
          </a:prstGeom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2514600"/>
            <a:ext cx="1524000" cy="1524000"/>
          </a:xfrm>
          <a:prstGeom prst="line">
            <a:avLst/>
          </a:prstGeom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7871-DE8B-4C3B-9AA8-BC77896D7204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1329</Words>
  <Application>Microsoft Macintosh PowerPoint</Application>
  <PresentationFormat>On-screen Show (4:3)</PresentationFormat>
  <Paragraphs>209</Paragraphs>
  <Slides>28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Doing, Learning &amp; Teaching Mathematics:  developing the inner explorer</vt:lpstr>
      <vt:lpstr>Our abstract</vt:lpstr>
      <vt:lpstr>PowerPoint Presentation</vt:lpstr>
      <vt:lpstr>Self &amp; Others</vt:lpstr>
      <vt:lpstr>Lived Experience</vt:lpstr>
      <vt:lpstr>PowerPoint Presentation</vt:lpstr>
      <vt:lpstr>Billiard Tables</vt:lpstr>
      <vt:lpstr>PowerPoint Presentation</vt:lpstr>
      <vt:lpstr>PowerPoint Presentation</vt:lpstr>
      <vt:lpstr>PowerPoint Presentation</vt:lpstr>
      <vt:lpstr>Jugs</vt:lpstr>
      <vt:lpstr>Sand-Timers</vt:lpstr>
      <vt:lpstr>Task Reflections</vt:lpstr>
      <vt:lpstr>Marbles 1</vt:lpstr>
      <vt:lpstr>Marbles 1A</vt:lpstr>
      <vt:lpstr>Marbles 2</vt:lpstr>
      <vt:lpstr>Marbles 2A</vt:lpstr>
      <vt:lpstr>Marbles 3</vt:lpstr>
      <vt:lpstr>Marbles 4</vt:lpstr>
      <vt:lpstr>Marbles 5</vt:lpstr>
      <vt:lpstr>Mean Calculations</vt:lpstr>
      <vt:lpstr>Task Reflections</vt:lpstr>
      <vt:lpstr>Pressures &amp; Tensions</vt:lpstr>
      <vt:lpstr>Task Design: … to experience</vt:lpstr>
      <vt:lpstr>People’s Powers</vt:lpstr>
      <vt:lpstr>Task Design and Ways of Working</vt:lpstr>
      <vt:lpstr>MSc in Teacher Education (Mathematics and Science)</vt:lpstr>
      <vt:lpstr>Further Reading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Doing, Learning &amp; Teaching Mathematics: developing the inner explorer</dc:title>
  <dc:creator>Anne Watson</dc:creator>
  <cp:lastModifiedBy>Mason</cp:lastModifiedBy>
  <cp:revision>104</cp:revision>
  <dcterms:created xsi:type="dcterms:W3CDTF">2016-07-03T15:29:43Z</dcterms:created>
  <dcterms:modified xsi:type="dcterms:W3CDTF">2016-09-19T07:43:22Z</dcterms:modified>
</cp:coreProperties>
</file>