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0" r:id="rId3"/>
    <p:sldId id="297" r:id="rId4"/>
    <p:sldId id="294" r:id="rId5"/>
    <p:sldId id="295" r:id="rId6"/>
    <p:sldId id="296" r:id="rId7"/>
    <p:sldId id="298" r:id="rId8"/>
    <p:sldId id="301" r:id="rId9"/>
    <p:sldId id="302" r:id="rId10"/>
    <p:sldId id="303" r:id="rId11"/>
    <p:sldId id="288" r:id="rId12"/>
    <p:sldId id="287" r:id="rId13"/>
    <p:sldId id="262" r:id="rId14"/>
    <p:sldId id="285" r:id="rId15"/>
    <p:sldId id="263" r:id="rId16"/>
    <p:sldId id="264" r:id="rId17"/>
    <p:sldId id="269" r:id="rId18"/>
    <p:sldId id="275" r:id="rId19"/>
    <p:sldId id="274" r:id="rId20"/>
    <p:sldId id="289" r:id="rId21"/>
    <p:sldId id="291" r:id="rId22"/>
    <p:sldId id="283" r:id="rId23"/>
    <p:sldId id="27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F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A0C549-354D-4146-B85B-8786C87FCA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B3235C-89FD-4D92-9792-4F9F31095A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3CC7E-AE99-4817-A28D-FCE05E6E3B48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C29A1-C508-45FE-ADD8-F50E503D3F91}" type="slidenum">
              <a:rPr lang="en-US"/>
              <a:pPr/>
              <a:t>10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DCD60-3EA7-4514-B002-A55F8DF79DF5}" type="slidenum">
              <a:rPr lang="en-US"/>
              <a:pPr/>
              <a:t>13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AE81E-BD52-4638-B2DF-ABE66F47AF52}" type="slidenum">
              <a:rPr lang="en-US"/>
              <a:pPr/>
              <a:t>14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AABC0-8799-4817-9A0F-4A2147A965DA}" type="slidenum">
              <a:rPr lang="en-US"/>
              <a:pPr/>
              <a:t>15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6FF2C-6163-4AEA-A564-69131F64AF92}" type="slidenum">
              <a:rPr lang="en-US"/>
              <a:pPr/>
              <a:t>16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D2532-9F3E-4991-AA4E-0A44FEAE8F40}" type="slidenum">
              <a:rPr lang="en-US"/>
              <a:pPr/>
              <a:t>17</a:t>
            </a:fld>
            <a:endParaRPr 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76FB9-7229-40FD-92BC-43F8874C5E8B}" type="slidenum">
              <a:rPr lang="en-US"/>
              <a:pPr/>
              <a:t>18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B8615-4081-448E-B176-7DA4546EAA79}" type="slidenum">
              <a:rPr lang="en-US"/>
              <a:pPr/>
              <a:t>19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284D3-4374-4E99-BD18-AAD55A7D0816}" type="slidenum">
              <a:rPr lang="en-US"/>
              <a:pPr/>
              <a:t>21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B3081-D40B-4276-961C-54F880A44C0D}" type="slidenum">
              <a:rPr lang="en-US"/>
              <a:pPr/>
              <a:t>22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15D86-0F5B-48E0-A530-02D828A8F68A}" type="slidenum">
              <a:rPr lang="en-US"/>
              <a:pPr/>
              <a:t>2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7CE95-1AF7-4D5F-909C-FC78E21EAB11}" type="slidenum">
              <a:rPr lang="en-US"/>
              <a:pPr/>
              <a:t>23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0BC95-2295-4909-8138-B601D7B71180}" type="slidenum">
              <a:rPr lang="en-US"/>
              <a:pPr/>
              <a:t>3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DCA58-A935-4C29-96F0-53FE24066812}" type="slidenum">
              <a:rPr lang="en-US"/>
              <a:pPr/>
              <a:t>4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A0B55-74A9-4F7A-94C6-4C2DDDB56CE1}" type="slidenum">
              <a:rPr lang="en-US"/>
              <a:pPr/>
              <a:t>5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848D3-9C0B-4A40-8E4E-4F7473BDECC6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24C1C-2338-4E52-AE36-D10C684D6292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FA27B-AFB8-47EC-B879-ABDC3AA061A4}" type="slidenum">
              <a:rPr lang="en-US"/>
              <a:pPr/>
              <a:t>8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E70E1-A54E-41AD-A53A-51B0E0251E8F}" type="slidenum">
              <a:rPr lang="en-US"/>
              <a:pPr/>
              <a:t>9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882AE-38F2-4ED0-BC12-2DED66BDC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D888C-113F-4604-88A2-FF0955183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8F290-C2AF-42D2-9BC8-85F37746F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4A678-0017-4C90-8FA4-BC5F34D74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C165A-AB4D-404A-A019-4CEB94B78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5EDCB-6819-4C55-8E18-CA2A28DE7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979D6-5183-494C-858C-082626605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6DC99-FB39-4214-9B8A-96B3753AC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11A38-3F90-4074-90C5-4207EB377C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7D12D-09E3-4AF2-812E-506C290BB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BCC8A-509E-4824-B6FE-955D7A89A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D35F44-663D-4ECC-975D-B4EA572C2E5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/>
              <a:t>Directions </a:t>
            </a:r>
            <a:br>
              <a:rPr lang="en-GB" sz="4000"/>
            </a:br>
            <a:r>
              <a:rPr lang="en-GB" sz="4000"/>
              <a:t>of research-informed PD </a:t>
            </a:r>
            <a:br>
              <a:rPr lang="en-GB" sz="4000"/>
            </a:br>
            <a:r>
              <a:rPr lang="en-GB" sz="4000"/>
              <a:t>in UK</a:t>
            </a:r>
            <a:endParaRPr lang="en-US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Anne Watson</a:t>
            </a:r>
          </a:p>
          <a:p>
            <a:r>
              <a:rPr lang="en-GB"/>
              <a:t>University of Oxford</a:t>
            </a:r>
          </a:p>
          <a:p>
            <a:r>
              <a:rPr lang="en-GB"/>
              <a:t>NCETM Feb 2007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Uncommon features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Relative roles of teachers, tutors, researchers, other outsiders</a:t>
            </a:r>
          </a:p>
          <a:p>
            <a:r>
              <a:rPr lang="en-GB" b="1"/>
              <a:t>Sources of information</a:t>
            </a:r>
          </a:p>
          <a:p>
            <a:r>
              <a:rPr lang="en-GB" b="1"/>
              <a:t>‘Width’ of teams</a:t>
            </a:r>
          </a:p>
          <a:p>
            <a:r>
              <a:rPr lang="en-GB" b="1"/>
              <a:t>Nature of goals</a:t>
            </a:r>
          </a:p>
          <a:p>
            <a:r>
              <a:rPr lang="en-GB" b="1"/>
              <a:t>Freedom</a:t>
            </a:r>
          </a:p>
          <a:p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76475"/>
            <a:ext cx="8229600" cy="1143000"/>
          </a:xfrm>
        </p:spPr>
        <p:txBody>
          <a:bodyPr/>
          <a:lstStyle/>
          <a:p>
            <a:r>
              <a:rPr lang="en-GB" sz="4000"/>
              <a:t>Contributing to researching classrooms</a:t>
            </a:r>
            <a:endParaRPr lang="en-US" sz="40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933825"/>
            <a:ext cx="8229600" cy="19335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349500"/>
            <a:ext cx="8229600" cy="1143000"/>
          </a:xfrm>
        </p:spPr>
        <p:txBody>
          <a:bodyPr/>
          <a:lstStyle/>
          <a:p>
            <a:r>
              <a:rPr lang="en-GB" sz="4000"/>
              <a:t>Contributing to researching change</a:t>
            </a:r>
            <a:endParaRPr lang="en-US"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44675"/>
            <a:ext cx="8229600" cy="1143000"/>
          </a:xfrm>
        </p:spPr>
        <p:txBody>
          <a:bodyPr/>
          <a:lstStyle/>
          <a:p>
            <a:r>
              <a:rPr lang="en-GB"/>
              <a:t>Lesson Study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143000"/>
          </a:xfrm>
        </p:spPr>
        <p:txBody>
          <a:bodyPr/>
          <a:lstStyle/>
          <a:p>
            <a:r>
              <a:rPr lang="en-GB"/>
              <a:t>Learning study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349500"/>
            <a:ext cx="8229600" cy="1143000"/>
          </a:xfrm>
        </p:spPr>
        <p:txBody>
          <a:bodyPr/>
          <a:lstStyle/>
          <a:p>
            <a:r>
              <a:rPr lang="en-GB" sz="4000"/>
              <a:t>Task-based teacher development</a:t>
            </a:r>
            <a:endParaRPr 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92375"/>
            <a:ext cx="8229600" cy="1143000"/>
          </a:xfrm>
        </p:spPr>
        <p:txBody>
          <a:bodyPr/>
          <a:lstStyle/>
          <a:p>
            <a:r>
              <a:rPr lang="en-GB" sz="4000"/>
              <a:t>Planning-based teacher development</a:t>
            </a:r>
            <a:endParaRPr lang="en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060575"/>
            <a:ext cx="8229600" cy="1143000"/>
          </a:xfrm>
        </p:spPr>
        <p:txBody>
          <a:bodyPr/>
          <a:lstStyle/>
          <a:p>
            <a:r>
              <a:rPr lang="en-GB"/>
              <a:t>Multiple stories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92375"/>
            <a:ext cx="8229600" cy="1143000"/>
          </a:xfrm>
        </p:spPr>
        <p:txBody>
          <a:bodyPr/>
          <a:lstStyle/>
          <a:p>
            <a:r>
              <a:rPr lang="en-GB"/>
              <a:t>Observation-based models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Behaviour as the focus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741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 b="1"/>
              <a:t>Were links made?</a:t>
            </a:r>
          </a:p>
          <a:p>
            <a:endParaRPr lang="en-GB" b="1"/>
          </a:p>
          <a:p>
            <a:pPr>
              <a:buFontTx/>
              <a:buNone/>
            </a:pPr>
            <a:r>
              <a:rPr lang="en-GB" b="1"/>
              <a:t>Were examples given? How many examples were given?</a:t>
            </a:r>
          </a:p>
          <a:p>
            <a:pPr>
              <a:buFontTx/>
              <a:buNone/>
            </a:pPr>
            <a:endParaRPr lang="en-GB" b="1"/>
          </a:p>
          <a:p>
            <a:pPr>
              <a:buFontTx/>
              <a:buNone/>
            </a:pPr>
            <a:r>
              <a:rPr lang="en-GB" b="1"/>
              <a:t>How many students participated?</a:t>
            </a:r>
          </a:p>
          <a:p>
            <a:pPr>
              <a:buFontTx/>
              <a:buNone/>
            </a:pPr>
            <a:endParaRPr lang="en-GB" b="1"/>
          </a:p>
          <a:p>
            <a:pPr>
              <a:buFontTx/>
              <a:buNone/>
            </a:pPr>
            <a:r>
              <a:rPr lang="en-GB" b="1"/>
              <a:t>Were open or closed questions used? </a:t>
            </a:r>
            <a:endParaRPr lang="en-US" b="1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412875"/>
            <a:ext cx="4686300" cy="4525963"/>
          </a:xfrm>
        </p:spPr>
        <p:txBody>
          <a:bodyPr/>
          <a:lstStyle/>
          <a:p>
            <a:pPr>
              <a:buFontTx/>
              <a:buNone/>
            </a:pPr>
            <a:endParaRPr lang="en-GB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n-GB"/>
              <a:t>Nick’s stuff</a:t>
            </a:r>
            <a:endParaRPr lang="en-US"/>
          </a:p>
        </p:txBody>
      </p:sp>
      <p:grpSp>
        <p:nvGrpSpPr>
          <p:cNvPr id="89091" name="Group 3"/>
          <p:cNvGrpSpPr>
            <a:grpSpLocks/>
          </p:cNvGrpSpPr>
          <p:nvPr/>
        </p:nvGrpSpPr>
        <p:grpSpPr bwMode="auto">
          <a:xfrm>
            <a:off x="3505200" y="1676400"/>
            <a:ext cx="1981200" cy="1828800"/>
            <a:chOff x="2208" y="1056"/>
            <a:chExt cx="1248" cy="1152"/>
          </a:xfrm>
        </p:grpSpPr>
        <p:sp>
          <p:nvSpPr>
            <p:cNvPr id="89092" name="Rectangle 4"/>
            <p:cNvSpPr>
              <a:spLocks noChangeArrowheads="1"/>
            </p:cNvSpPr>
            <p:nvPr/>
          </p:nvSpPr>
          <p:spPr bwMode="auto">
            <a:xfrm>
              <a:off x="2208" y="1440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89093" name="Rectangle 5"/>
            <p:cNvSpPr>
              <a:spLocks noChangeArrowheads="1"/>
            </p:cNvSpPr>
            <p:nvPr/>
          </p:nvSpPr>
          <p:spPr bwMode="auto">
            <a:xfrm>
              <a:off x="2832" y="1440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5</a:t>
              </a:r>
            </a:p>
          </p:txBody>
        </p:sp>
        <p:sp>
          <p:nvSpPr>
            <p:cNvPr id="89094" name="Rectangle 6"/>
            <p:cNvSpPr>
              <a:spLocks noChangeArrowheads="1"/>
            </p:cNvSpPr>
            <p:nvPr/>
          </p:nvSpPr>
          <p:spPr bwMode="auto">
            <a:xfrm>
              <a:off x="2544" y="1824"/>
              <a:ext cx="624" cy="384"/>
            </a:xfrm>
            <a:prstGeom prst="rect">
              <a:avLst/>
            </a:prstGeom>
            <a:solidFill>
              <a:srgbClr val="6D6FC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15</a:t>
              </a:r>
            </a:p>
            <a:p>
              <a:pPr algn="ctr"/>
              <a:endParaRPr lang="en-US"/>
            </a:p>
          </p:txBody>
        </p:sp>
        <p:sp>
          <p:nvSpPr>
            <p:cNvPr id="89095" name="Rectangle 7"/>
            <p:cNvSpPr>
              <a:spLocks noChangeArrowheads="1"/>
            </p:cNvSpPr>
            <p:nvPr/>
          </p:nvSpPr>
          <p:spPr bwMode="auto">
            <a:xfrm>
              <a:off x="2544" y="1056"/>
              <a:ext cx="624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accent1"/>
                  </a:solidFill>
                </a:rPr>
                <a:t>8</a:t>
              </a:r>
            </a:p>
          </p:txBody>
        </p:sp>
      </p:grpSp>
      <p:grpSp>
        <p:nvGrpSpPr>
          <p:cNvPr id="89096" name="Group 8"/>
          <p:cNvGrpSpPr>
            <a:grpSpLocks/>
          </p:cNvGrpSpPr>
          <p:nvPr/>
        </p:nvGrpSpPr>
        <p:grpSpPr bwMode="auto">
          <a:xfrm>
            <a:off x="533400" y="4191000"/>
            <a:ext cx="1981200" cy="1828800"/>
            <a:chOff x="336" y="2640"/>
            <a:chExt cx="1248" cy="1152"/>
          </a:xfrm>
        </p:grpSpPr>
        <p:sp>
          <p:nvSpPr>
            <p:cNvPr id="89097" name="Rectangle 9"/>
            <p:cNvSpPr>
              <a:spLocks noChangeArrowheads="1"/>
            </p:cNvSpPr>
            <p:nvPr/>
          </p:nvSpPr>
          <p:spPr bwMode="auto">
            <a:xfrm>
              <a:off x="336" y="3024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89098" name="Rectangle 10"/>
            <p:cNvSpPr>
              <a:spLocks noChangeArrowheads="1"/>
            </p:cNvSpPr>
            <p:nvPr/>
          </p:nvSpPr>
          <p:spPr bwMode="auto">
            <a:xfrm>
              <a:off x="960" y="3024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5</a:t>
              </a:r>
            </a:p>
          </p:txBody>
        </p:sp>
        <p:sp>
          <p:nvSpPr>
            <p:cNvPr id="89099" name="Rectangle 11"/>
            <p:cNvSpPr>
              <a:spLocks noChangeArrowheads="1"/>
            </p:cNvSpPr>
            <p:nvPr/>
          </p:nvSpPr>
          <p:spPr bwMode="auto">
            <a:xfrm>
              <a:off x="672" y="3408"/>
              <a:ext cx="624" cy="384"/>
            </a:xfrm>
            <a:prstGeom prst="rect">
              <a:avLst/>
            </a:prstGeom>
            <a:solidFill>
              <a:srgbClr val="6D6FC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?</a:t>
              </a:r>
            </a:p>
            <a:p>
              <a:pPr algn="ctr"/>
              <a:endParaRPr lang="en-US"/>
            </a:p>
          </p:txBody>
        </p:sp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672" y="2640"/>
              <a:ext cx="624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accent1"/>
                  </a:solidFill>
                </a:rPr>
                <a:t>?</a:t>
              </a:r>
            </a:p>
          </p:txBody>
        </p:sp>
      </p:grpSp>
      <p:grpSp>
        <p:nvGrpSpPr>
          <p:cNvPr id="89101" name="Group 13"/>
          <p:cNvGrpSpPr>
            <a:grpSpLocks/>
          </p:cNvGrpSpPr>
          <p:nvPr/>
        </p:nvGrpSpPr>
        <p:grpSpPr bwMode="auto">
          <a:xfrm>
            <a:off x="3505200" y="4191000"/>
            <a:ext cx="1981200" cy="1828800"/>
            <a:chOff x="2208" y="2640"/>
            <a:chExt cx="1248" cy="1152"/>
          </a:xfrm>
        </p:grpSpPr>
        <p:sp>
          <p:nvSpPr>
            <p:cNvPr id="89102" name="Rectangle 14"/>
            <p:cNvSpPr>
              <a:spLocks noChangeArrowheads="1"/>
            </p:cNvSpPr>
            <p:nvPr/>
          </p:nvSpPr>
          <p:spPr bwMode="auto">
            <a:xfrm>
              <a:off x="2208" y="3024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89103" name="Rectangle 15"/>
            <p:cNvSpPr>
              <a:spLocks noChangeArrowheads="1"/>
            </p:cNvSpPr>
            <p:nvPr/>
          </p:nvSpPr>
          <p:spPr bwMode="auto">
            <a:xfrm>
              <a:off x="2832" y="3024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?</a:t>
              </a:r>
            </a:p>
          </p:txBody>
        </p:sp>
        <p:sp>
          <p:nvSpPr>
            <p:cNvPr id="89104" name="Rectangle 16"/>
            <p:cNvSpPr>
              <a:spLocks noChangeArrowheads="1"/>
            </p:cNvSpPr>
            <p:nvPr/>
          </p:nvSpPr>
          <p:spPr bwMode="auto">
            <a:xfrm>
              <a:off x="2544" y="3408"/>
              <a:ext cx="624" cy="384"/>
            </a:xfrm>
            <a:prstGeom prst="rect">
              <a:avLst/>
            </a:prstGeom>
            <a:solidFill>
              <a:srgbClr val="6D6FC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?</a:t>
              </a:r>
            </a:p>
            <a:p>
              <a:pPr algn="ctr"/>
              <a:endParaRPr lang="en-US"/>
            </a:p>
          </p:txBody>
        </p:sp>
        <p:sp>
          <p:nvSpPr>
            <p:cNvPr id="89105" name="Rectangle 17"/>
            <p:cNvSpPr>
              <a:spLocks noChangeArrowheads="1"/>
            </p:cNvSpPr>
            <p:nvPr/>
          </p:nvSpPr>
          <p:spPr bwMode="auto">
            <a:xfrm>
              <a:off x="2544" y="2640"/>
              <a:ext cx="624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accent1"/>
                  </a:solidFill>
                </a:rPr>
                <a:t>8</a:t>
              </a:r>
            </a:p>
          </p:txBody>
        </p:sp>
      </p:grpSp>
      <p:grpSp>
        <p:nvGrpSpPr>
          <p:cNvPr id="89106" name="Group 18"/>
          <p:cNvGrpSpPr>
            <a:grpSpLocks/>
          </p:cNvGrpSpPr>
          <p:nvPr/>
        </p:nvGrpSpPr>
        <p:grpSpPr bwMode="auto">
          <a:xfrm>
            <a:off x="6248400" y="4191000"/>
            <a:ext cx="1981200" cy="1828800"/>
            <a:chOff x="3936" y="2640"/>
            <a:chExt cx="1248" cy="1152"/>
          </a:xfrm>
        </p:grpSpPr>
        <p:sp>
          <p:nvSpPr>
            <p:cNvPr id="89107" name="Rectangle 19"/>
            <p:cNvSpPr>
              <a:spLocks noChangeArrowheads="1"/>
            </p:cNvSpPr>
            <p:nvPr/>
          </p:nvSpPr>
          <p:spPr bwMode="auto">
            <a:xfrm>
              <a:off x="3936" y="3024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?</a:t>
              </a:r>
            </a:p>
          </p:txBody>
        </p:sp>
        <p:sp>
          <p:nvSpPr>
            <p:cNvPr id="89108" name="Rectangle 20"/>
            <p:cNvSpPr>
              <a:spLocks noChangeArrowheads="1"/>
            </p:cNvSpPr>
            <p:nvPr/>
          </p:nvSpPr>
          <p:spPr bwMode="auto">
            <a:xfrm>
              <a:off x="4560" y="3024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?</a:t>
              </a:r>
            </a:p>
          </p:txBody>
        </p:sp>
        <p:sp>
          <p:nvSpPr>
            <p:cNvPr id="89109" name="Rectangle 21"/>
            <p:cNvSpPr>
              <a:spLocks noChangeArrowheads="1"/>
            </p:cNvSpPr>
            <p:nvPr/>
          </p:nvSpPr>
          <p:spPr bwMode="auto">
            <a:xfrm>
              <a:off x="4272" y="3408"/>
              <a:ext cx="624" cy="384"/>
            </a:xfrm>
            <a:prstGeom prst="rect">
              <a:avLst/>
            </a:prstGeom>
            <a:solidFill>
              <a:srgbClr val="6D6FC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15</a:t>
              </a:r>
            </a:p>
            <a:p>
              <a:pPr algn="ctr"/>
              <a:endParaRPr lang="en-US"/>
            </a:p>
          </p:txBody>
        </p:sp>
        <p:sp>
          <p:nvSpPr>
            <p:cNvPr id="89110" name="Rectangle 22"/>
            <p:cNvSpPr>
              <a:spLocks noChangeArrowheads="1"/>
            </p:cNvSpPr>
            <p:nvPr/>
          </p:nvSpPr>
          <p:spPr bwMode="auto">
            <a:xfrm>
              <a:off x="4272" y="2640"/>
              <a:ext cx="624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accent1"/>
                  </a:solidFill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Mathematics as the focus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800" b="1"/>
              <a:t>What links were made?  How might the links contribute to learners’ understanding?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/>
              <a:t>How did these examples help students’ understanding?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/>
              <a:t>What part did students’ contributions play in the unfolding maths story?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/>
              <a:t>What mathematical thinking was prompted by the questions? ….</a:t>
            </a:r>
          </a:p>
          <a:p>
            <a:pPr>
              <a:lnSpc>
                <a:spcPct val="80000"/>
              </a:lnSpc>
            </a:pPr>
            <a:endParaRPr lang="en-US" sz="2800" b="1"/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Shift to mathematics …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3671887" cy="52562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b="1"/>
              <a:t>Were links made?</a:t>
            </a:r>
          </a:p>
          <a:p>
            <a:pPr>
              <a:lnSpc>
                <a:spcPct val="80000"/>
              </a:lnSpc>
            </a:pPr>
            <a:endParaRPr lang="en-GB" sz="2400" b="1"/>
          </a:p>
          <a:p>
            <a:pPr>
              <a:lnSpc>
                <a:spcPct val="80000"/>
              </a:lnSpc>
              <a:buFontTx/>
              <a:buNone/>
            </a:pPr>
            <a:endParaRPr lang="en-GB" sz="2400" b="1"/>
          </a:p>
          <a:p>
            <a:pPr>
              <a:lnSpc>
                <a:spcPct val="80000"/>
              </a:lnSpc>
              <a:buFontTx/>
              <a:buNone/>
            </a:pPr>
            <a:endParaRPr lang="en-GB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/>
              <a:t>Were examples given? How many examples were given?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/>
              <a:t>How many students participated?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b="1"/>
          </a:p>
          <a:p>
            <a:pPr>
              <a:lnSpc>
                <a:spcPct val="80000"/>
              </a:lnSpc>
              <a:buFontTx/>
              <a:buNone/>
            </a:pPr>
            <a:endParaRPr lang="en-GB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/>
              <a:t>Were open or closed questions used? </a:t>
            </a:r>
            <a:endParaRPr lang="en-US" sz="2400" b="1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1196975"/>
            <a:ext cx="46863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What links were made?  How might the links contribute to learners’ understanding?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How did these examples help students’ understanding?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What part did students’ contributions play in the unfolding maths story?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What mathematical thinking was prompted by the questions? ….</a:t>
            </a:r>
          </a:p>
          <a:p>
            <a:pPr>
              <a:lnSpc>
                <a:spcPct val="90000"/>
              </a:lnSpc>
            </a:pPr>
            <a:endParaRPr lang="en-US" sz="24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133600"/>
            <a:ext cx="8229600" cy="2087563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Tx/>
              <a:buNone/>
            </a:pPr>
            <a:r>
              <a:rPr lang="en-GB" sz="4000" b="1"/>
              <a:t>	Habits of observation which are </a:t>
            </a:r>
            <a:r>
              <a:rPr lang="en-GB" sz="4000" b="1" i="1"/>
              <a:t>not </a:t>
            </a:r>
            <a:r>
              <a:rPr lang="en-GB" sz="4000" b="1"/>
              <a:t>inspectorial or managerial, but focus on the mathematics in teaching and learning</a:t>
            </a:r>
            <a:endParaRPr lang="en-US" sz="40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Three questions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4784725"/>
          </a:xfrm>
        </p:spPr>
        <p:txBody>
          <a:bodyPr/>
          <a:lstStyle/>
          <a:p>
            <a:r>
              <a:rPr lang="en-GB" b="1"/>
              <a:t>How can a focus on learning </a:t>
            </a:r>
            <a:r>
              <a:rPr lang="en-GB" b="1" i="1"/>
              <a:t>maths</a:t>
            </a:r>
            <a:r>
              <a:rPr lang="en-GB" b="1"/>
              <a:t> become ‘normal’ in practice?</a:t>
            </a:r>
          </a:p>
          <a:p>
            <a:r>
              <a:rPr lang="en-GB" b="1"/>
              <a:t>What ways of thinking about learning </a:t>
            </a:r>
            <a:r>
              <a:rPr lang="en-GB" b="1" i="1"/>
              <a:t>maths </a:t>
            </a:r>
            <a:r>
              <a:rPr lang="en-GB" b="1"/>
              <a:t>are promoted by different PD -research relationships?</a:t>
            </a:r>
          </a:p>
          <a:p>
            <a:r>
              <a:rPr lang="en-GB" b="1"/>
              <a:t>How can we use and build on our rich history and knowledge of </a:t>
            </a:r>
            <a:r>
              <a:rPr lang="en-GB" b="1" i="1"/>
              <a:t>maths</a:t>
            </a:r>
            <a:r>
              <a:rPr lang="en-GB" b="1"/>
              <a:t>-focused PD?</a:t>
            </a:r>
          </a:p>
          <a:p>
            <a:pPr>
              <a:buFontTx/>
              <a:buNone/>
            </a:pPr>
            <a:endParaRPr lang="en-GB" b="1"/>
          </a:p>
          <a:p>
            <a:endParaRPr lang="en-GB" b="1"/>
          </a:p>
          <a:p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916113"/>
            <a:ext cx="8229600" cy="1871662"/>
          </a:xfrm>
        </p:spPr>
        <p:txBody>
          <a:bodyPr/>
          <a:lstStyle/>
          <a:p>
            <a:r>
              <a:rPr lang="en-GB"/>
              <a:t>Fun         Infinity         Inverse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05263"/>
            <a:ext cx="8229600" cy="2120900"/>
          </a:xfrm>
        </p:spPr>
        <p:txBody>
          <a:bodyPr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268538" y="292417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5219700" y="292417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Research into mathematics education</a:t>
            </a:r>
            <a:endParaRPr lang="en-US" sz="40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About 20 active mathematics education research centres in UK universities</a:t>
            </a:r>
          </a:p>
          <a:p>
            <a:pPr>
              <a:lnSpc>
                <a:spcPct val="80000"/>
              </a:lnSpc>
            </a:pPr>
            <a:r>
              <a:rPr lang="en-GB" sz="2400"/>
              <a:t>More literature available on learning and teaching mathematics than any other subject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GB" sz="2400"/>
              <a:t>International conferences: about two per month on average </a:t>
            </a:r>
          </a:p>
          <a:p>
            <a:pPr>
              <a:lnSpc>
                <a:spcPct val="80000"/>
              </a:lnSpc>
            </a:pPr>
            <a:r>
              <a:rPr lang="en-GB" sz="2400"/>
              <a:t>About 10 international journals of mathematics education research</a:t>
            </a:r>
          </a:p>
          <a:p>
            <a:pPr>
              <a:lnSpc>
                <a:spcPct val="80000"/>
              </a:lnSpc>
            </a:pPr>
            <a:r>
              <a:rPr lang="en-GB" sz="2400"/>
              <a:t>British Society for Research into Learning Mathematics: conferences and publications</a:t>
            </a:r>
          </a:p>
          <a:p>
            <a:pPr>
              <a:lnSpc>
                <a:spcPct val="80000"/>
              </a:lnSpc>
            </a:pPr>
            <a:r>
              <a:rPr lang="en-GB" sz="2400"/>
              <a:t>More known about successes and failures in teaching and learning mathematics than any other subject</a:t>
            </a:r>
          </a:p>
          <a:p>
            <a:pPr>
              <a:lnSpc>
                <a:spcPct val="80000"/>
              </a:lnSpc>
            </a:pPr>
            <a:r>
              <a:rPr lang="en-GB" sz="2400"/>
              <a:t>So how can professional knowledge and practice and research link more closely – and whose job is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29600" cy="1143000"/>
          </a:xfrm>
        </p:spPr>
        <p:txBody>
          <a:bodyPr/>
          <a:lstStyle/>
          <a:p>
            <a:r>
              <a:rPr lang="en-GB"/>
              <a:t>Celia’s story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989138"/>
            <a:ext cx="8229600" cy="1143000"/>
          </a:xfrm>
        </p:spPr>
        <p:txBody>
          <a:bodyPr/>
          <a:lstStyle/>
          <a:p>
            <a:r>
              <a:rPr lang="en-GB"/>
              <a:t>My story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features</a:t>
            </a: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Maths</a:t>
            </a:r>
          </a:p>
          <a:p>
            <a:r>
              <a:rPr lang="en-GB" b="1"/>
              <a:t>Collegiality within and outside place of work</a:t>
            </a:r>
          </a:p>
          <a:p>
            <a:r>
              <a:rPr lang="en-GB" b="1"/>
              <a:t>Outside input</a:t>
            </a:r>
          </a:p>
          <a:p>
            <a:r>
              <a:rPr lang="en-GB" b="1"/>
              <a:t>Input outside</a:t>
            </a:r>
          </a:p>
          <a:p>
            <a:r>
              <a:rPr lang="en-GB" b="1"/>
              <a:t>Sustained over time to reach a …</a:t>
            </a:r>
          </a:p>
          <a:p>
            <a:r>
              <a:rPr lang="en-GB" b="1"/>
              <a:t>Shared goal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successful PD in UK</a:t>
            </a: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b="1"/>
              <a:t>LAMP/RAMP</a:t>
            </a:r>
          </a:p>
          <a:p>
            <a:pPr>
              <a:lnSpc>
                <a:spcPct val="80000"/>
              </a:lnSpc>
            </a:pPr>
            <a:r>
              <a:rPr lang="en-GB" b="1"/>
              <a:t>OU Project Update </a:t>
            </a:r>
          </a:p>
          <a:p>
            <a:pPr>
              <a:lnSpc>
                <a:spcPct val="80000"/>
              </a:lnSpc>
            </a:pPr>
            <a:r>
              <a:rPr lang="en-GB" b="1"/>
              <a:t>ATM 100% coursework </a:t>
            </a:r>
          </a:p>
          <a:p>
            <a:pPr>
              <a:lnSpc>
                <a:spcPct val="80000"/>
              </a:lnSpc>
            </a:pPr>
            <a:r>
              <a:rPr lang="en-GB" b="1"/>
              <a:t>Mars/Shell Centre </a:t>
            </a:r>
          </a:p>
          <a:p>
            <a:pPr>
              <a:lnSpc>
                <a:spcPct val="80000"/>
              </a:lnSpc>
            </a:pPr>
            <a:r>
              <a:rPr lang="en-GB" b="1"/>
              <a:t>MMU Mathematics in Context</a:t>
            </a:r>
          </a:p>
          <a:p>
            <a:pPr>
              <a:lnSpc>
                <a:spcPct val="80000"/>
              </a:lnSpc>
            </a:pPr>
            <a:r>
              <a:rPr lang="en-GB" b="1"/>
              <a:t>Interactive Education Project</a:t>
            </a:r>
          </a:p>
          <a:p>
            <a:pPr>
              <a:lnSpc>
                <a:spcPct val="80000"/>
              </a:lnSpc>
            </a:pPr>
            <a:r>
              <a:rPr lang="en-GB" b="1"/>
              <a:t>Many Right Answers (BSA/NCETM)</a:t>
            </a:r>
          </a:p>
          <a:p>
            <a:pPr>
              <a:lnSpc>
                <a:spcPct val="80000"/>
              </a:lnSpc>
            </a:pPr>
            <a:r>
              <a:rPr lang="en-GB" b="1"/>
              <a:t>Lawrence Sterne School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features</a:t>
            </a: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Maths</a:t>
            </a:r>
          </a:p>
          <a:p>
            <a:r>
              <a:rPr lang="en-GB" b="1"/>
              <a:t>Planned</a:t>
            </a:r>
          </a:p>
          <a:p>
            <a:r>
              <a:rPr lang="en-GB" b="1"/>
              <a:t>Informed </a:t>
            </a:r>
          </a:p>
          <a:p>
            <a:r>
              <a:rPr lang="en-GB" b="1"/>
              <a:t>Collegiality: teacher teams or teacher-researcher teams</a:t>
            </a:r>
          </a:p>
          <a:p>
            <a:r>
              <a:rPr lang="en-GB" b="1"/>
              <a:t>Intention to change</a:t>
            </a:r>
          </a:p>
          <a:p>
            <a:r>
              <a:rPr lang="en-GB" b="1"/>
              <a:t>Goals about students’ learning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469</Words>
  <Application>Microsoft Office PowerPoint</Application>
  <PresentationFormat>On-screen Show (4:3)</PresentationFormat>
  <Paragraphs>129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Default Design</vt:lpstr>
      <vt:lpstr>Directions  of research-informed PD  in UK</vt:lpstr>
      <vt:lpstr>Nick’s stuff</vt:lpstr>
      <vt:lpstr>Fun         Infinity         Inverse</vt:lpstr>
      <vt:lpstr>Research into mathematics education</vt:lpstr>
      <vt:lpstr>Celia’s story</vt:lpstr>
      <vt:lpstr>My story</vt:lpstr>
      <vt:lpstr>Common features</vt:lpstr>
      <vt:lpstr>Some successful PD in UK</vt:lpstr>
      <vt:lpstr>Common features</vt:lpstr>
      <vt:lpstr>Uncommon features</vt:lpstr>
      <vt:lpstr>Contributing to researching classrooms</vt:lpstr>
      <vt:lpstr>Contributing to researching change</vt:lpstr>
      <vt:lpstr>Lesson Study</vt:lpstr>
      <vt:lpstr>Learning study</vt:lpstr>
      <vt:lpstr>Task-based teacher development</vt:lpstr>
      <vt:lpstr>Planning-based teacher development</vt:lpstr>
      <vt:lpstr>Multiple stories</vt:lpstr>
      <vt:lpstr>Observation-based models</vt:lpstr>
      <vt:lpstr>Behaviour as the focus</vt:lpstr>
      <vt:lpstr>Mathematics as the focus</vt:lpstr>
      <vt:lpstr>Shift to mathematics …</vt:lpstr>
      <vt:lpstr>Slide 22</vt:lpstr>
      <vt:lpstr>Three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informed PD lessons learnt</dc:title>
  <dc:creator>AW</dc:creator>
  <cp:lastModifiedBy>Anne Watson</cp:lastModifiedBy>
  <cp:revision>16</cp:revision>
  <dcterms:created xsi:type="dcterms:W3CDTF">2007-01-17T06:48:34Z</dcterms:created>
  <dcterms:modified xsi:type="dcterms:W3CDTF">2015-10-31T11:43:25Z</dcterms:modified>
</cp:coreProperties>
</file>