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66" r:id="rId4"/>
    <p:sldId id="263" r:id="rId5"/>
    <p:sldId id="286" r:id="rId6"/>
    <p:sldId id="288" r:id="rId7"/>
    <p:sldId id="289" r:id="rId8"/>
    <p:sldId id="280" r:id="rId9"/>
    <p:sldId id="278" r:id="rId10"/>
    <p:sldId id="281" r:id="rId11"/>
    <p:sldId id="271" r:id="rId12"/>
    <p:sldId id="272" r:id="rId13"/>
    <p:sldId id="282" r:id="rId14"/>
    <p:sldId id="273" r:id="rId15"/>
    <p:sldId id="274" r:id="rId16"/>
    <p:sldId id="283" r:id="rId17"/>
    <p:sldId id="275" r:id="rId18"/>
    <p:sldId id="268" r:id="rId19"/>
    <p:sldId id="279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816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A3135E-D2B3-4AD7-BB04-A4E3678F0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D7A09-F3D8-405E-8536-E91E799F26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C2E218-5F07-4194-BA9F-F8BA561E2CE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C101E-0EB7-47E1-9BB1-665A0BD7604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248E3-49C5-4B40-9952-A538A488942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1C323-EDDF-4150-9830-B6BB3F759AA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110FB-1439-4F3D-BB04-0C93FFDCB54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7AC92-D24E-4F6F-B039-17676F19D6A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FB38D-09A9-443A-AE7D-0F3E4C76430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FB8ED-0629-4545-B9A0-04506E71FE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6A2CF-3A43-47A1-920E-02E03A4B11F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02927-79D2-4B38-97A2-E71DFB9950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5D154-5D60-49BD-A6B8-D219D5DB779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13A2B-1766-4796-89A8-EC4A3612EE4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560A12-7837-43AE-B781-99166E98B3A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5259A-C2DA-465F-850F-E0213E3741D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C18A2-F9E9-4E4E-99E4-813B68FC894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12F50-7FAD-4A04-9AEA-E486E6258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3D8AF-777A-4607-B2D5-EEBA1CD7E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E359-5050-416E-BB6B-46A16249B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57AE-936E-4E98-AA9E-425EAE035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D4EFD-723D-4BD0-A282-690E42376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BB57E-A78B-4060-98C7-B300E0DBE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891A-1FB0-42A5-9298-0B65F4E25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8D08-8AC1-437A-8575-7D7610841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D63BE-8137-43CE-86F5-BE82940B1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9BAC6-2C12-4464-9D9C-DE8773284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6F010-C5A4-4193-A1D5-941056B09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5A5305-45E3-4F09-97A5-6A3C4F394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pPr eaLnBrk="1" hangingPunct="1"/>
            <a:r>
              <a:rPr lang="en-GB" smtClean="0"/>
              <a:t>Tasks and learning mathematics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Anne Watson</a:t>
            </a:r>
          </a:p>
          <a:p>
            <a:pPr eaLnBrk="1" hangingPunct="1"/>
            <a:r>
              <a:rPr lang="en-GB" smtClean="0"/>
              <a:t>University of Oxford</a:t>
            </a:r>
          </a:p>
          <a:p>
            <a:pPr eaLnBrk="1" hangingPunct="1"/>
            <a:r>
              <a:rPr lang="en-GB" smtClean="0"/>
              <a:t>DfE 2010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Flexible, adaptable, knowledge</a:t>
            </a:r>
          </a:p>
          <a:p>
            <a:pPr eaLnBrk="1" hangingPunct="1"/>
            <a:r>
              <a:rPr lang="en-US" smtClean="0"/>
              <a:t>Can construct and reconstruct meaning</a:t>
            </a:r>
          </a:p>
          <a:p>
            <a:pPr eaLnBrk="1" hangingPunct="1"/>
            <a:r>
              <a:rPr lang="en-US" smtClean="0"/>
              <a:t>Misconceptions may arise for usual reasons, but are resolved through microtasks</a:t>
            </a:r>
          </a:p>
          <a:p>
            <a:pPr eaLnBrk="1" hangingPunct="1"/>
            <a:r>
              <a:rPr lang="en-US" smtClean="0"/>
              <a:t>Mathematics with meaning </a:t>
            </a:r>
          </a:p>
          <a:p>
            <a:pPr eaLnBrk="1" hangingPunct="1"/>
            <a:r>
              <a:rPr lang="en-US" smtClean="0"/>
              <a:t>Students do better in test questions that require adaptation than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Shortcomings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Takes time (coverage)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Takes time to establish appropriate habits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Memory maybe, and fluency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Teacher knowledge is challenged (secondary)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Applying concepts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GB" sz="2500" smtClean="0"/>
              <a:t>problem to read and understand</a:t>
            </a:r>
          </a:p>
          <a:p>
            <a:pPr eaLnBrk="1" hangingPunct="1"/>
            <a:r>
              <a:rPr lang="en-GB" sz="2500" smtClean="0"/>
              <a:t>decide whether to use statistical, algebraic, logical or </a:t>
            </a:r>
            <a:r>
              <a:rPr lang="en-GB" sz="2500" i="1" smtClean="0"/>
              <a:t>ad hoc</a:t>
            </a:r>
            <a:r>
              <a:rPr lang="en-GB" sz="2500" smtClean="0"/>
              <a:t> methods</a:t>
            </a:r>
          </a:p>
          <a:p>
            <a:pPr eaLnBrk="1" hangingPunct="1"/>
            <a:r>
              <a:rPr lang="en-GB" sz="2500" smtClean="0"/>
              <a:t>identify and select variables </a:t>
            </a:r>
          </a:p>
          <a:p>
            <a:pPr eaLnBrk="1" hangingPunct="1"/>
            <a:r>
              <a:rPr lang="en-GB" sz="2500" smtClean="0"/>
              <a:t>coordinate mental, graphical, numerical, representations</a:t>
            </a:r>
          </a:p>
          <a:p>
            <a:pPr eaLnBrk="1" hangingPunct="1"/>
            <a:r>
              <a:rPr lang="en-GB" sz="2500" smtClean="0"/>
              <a:t>select facts, operations and functions to apply</a:t>
            </a:r>
          </a:p>
          <a:p>
            <a:pPr eaLnBrk="1" hangingPunct="1"/>
            <a:r>
              <a:rPr lang="en-GB" sz="2500" smtClean="0"/>
              <a:t>… and how to apply them</a:t>
            </a:r>
          </a:p>
          <a:p>
            <a:pPr eaLnBrk="1" hangingPunct="1"/>
            <a:r>
              <a:rPr lang="en-GB" sz="2500" smtClean="0"/>
              <a:t>apply appropriate knowledge of situations and operations to interpret</a:t>
            </a:r>
            <a:r>
              <a:rPr lang="en-GB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Realistic application of known mathematics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Creates a need for new mathematical methods and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Draws on everyday reasoning in mathematical contexts, so more students are included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New opportunities with every new task - less chance for students to ‘lose track’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Habits of identifying variables and deciding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Good preparation for workplace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Students do better with unfamiliar test items and multistage problems than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Shortcomings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need to understand both context and maths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need experience of making good and bad choices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ad hoc</a:t>
            </a:r>
            <a:r>
              <a:rPr lang="en-US" sz="2800" smtClean="0"/>
              <a:t>, numerical or visual approaches dominate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purpose can be confused: to understand the situation better, or the maths, or to learn new mathematical ideas?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for fluency: repetition and not much change</a:t>
            </a:r>
          </a:p>
          <a:p>
            <a:pPr eaLnBrk="1" hangingPunct="1"/>
            <a:r>
              <a:rPr lang="en-US" sz="2800" smtClean="0"/>
              <a:t>for understanding: careful change of variables; reflect on outcomes</a:t>
            </a:r>
          </a:p>
          <a:p>
            <a:pPr eaLnBrk="1" hangingPunct="1"/>
            <a:r>
              <a:rPr lang="en-US" sz="2800" smtClean="0"/>
              <a:t>for retention: layout, visual, representations, pattern and rhythm</a:t>
            </a:r>
          </a:p>
          <a:p>
            <a:pPr eaLnBrk="1" hangingPunct="1"/>
            <a:r>
              <a:rPr lang="en-US" sz="2800" smtClean="0"/>
              <a:t>to challenge usual misconceptions/errors: special cases, comparing similar cases, focus on meaning, correction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anticipate answers and difficulties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generalise and extend methods to more complex situations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develop algorithmic understanding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Automatisation of key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page of ticks boosts confidence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be automated (online worksheets with good quality feedback and adaptation)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Understood by society (parents, outsiders etc.)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Shortcomings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Misapplication of methods; repetition of errors; hard to adapt to unfamiliar situations; difficulty of multistage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Hard to recognise when to apply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Textbooks need research-based principles (China)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Associated with dislike of subject and boredom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It is what machines can do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Need to reflect on answers in order to fully understand method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Confusion between purpose: fluency or conceptual understanding or retained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Does not prepare students for higher study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Traditional use does not develop the potential advantages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from effective teachers </a:t>
            </a:r>
            <a:r>
              <a:rPr lang="en-US" sz="2400" smtClean="0"/>
              <a:t>(www.cmtp.co.uk)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Microtasks more important than task-types: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Exemplifying and specialising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Completing, deleting, correcting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Comparing, sorting, organising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Varying, reversing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Conjecturing, generalising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Explaining, justifying, convincing, refuting, proving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Representing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Stop press GCSE results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microtasks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Is it always, sometimes, never true?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What do you get if you change … to …?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Make up three examples like this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Make a connected chain from …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What is the same and what is different about…?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Provide the missing steps in …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Can you swap the property and the definition and define the same objects?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Of what is this a special case?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Explain the role of … in …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1508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What is wrong with …?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Verify that … means the same as …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What cases does/doesn’t this work with?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Provide missing steps in ‘if … then …because …’ arguments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When is … a good notation for …?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When is … a good method for …?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What has to be included in … to make …?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Find a relationship between … and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Nature of evidence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2" eaLnBrk="1" hangingPunct="1"/>
            <a:r>
              <a:rPr lang="en-GB" smtClean="0"/>
              <a:t>Published research, usually comparative studies</a:t>
            </a:r>
          </a:p>
          <a:p>
            <a:pPr lvl="2" eaLnBrk="1" hangingPunct="1"/>
            <a:r>
              <a:rPr lang="en-GB" smtClean="0"/>
              <a:t>Review of research on pedagogy to Smith report</a:t>
            </a:r>
          </a:p>
          <a:p>
            <a:pPr lvl="2" eaLnBrk="1" hangingPunct="1"/>
            <a:r>
              <a:rPr lang="en-GB" i="1" smtClean="0"/>
              <a:t>Key Understandings in Mathematics Learning </a:t>
            </a:r>
            <a:r>
              <a:rPr lang="en-GB" smtClean="0"/>
              <a:t>(Nuffield)</a:t>
            </a:r>
          </a:p>
          <a:p>
            <a:pPr lvl="2" eaLnBrk="1" hangingPunct="1"/>
            <a:r>
              <a:rPr lang="en-GB" smtClean="0"/>
              <a:t>20 years of teaching and curriculum development with teachers, teacher educators worldwide</a:t>
            </a:r>
          </a:p>
          <a:p>
            <a:pPr lvl="2" eaLnBrk="1" hangingPunct="1"/>
            <a:r>
              <a:rPr lang="en-GB" smtClean="0"/>
              <a:t>Research into the practice of exceptional teachers working in the English context</a:t>
            </a:r>
          </a:p>
          <a:p>
            <a:pPr lvl="2" eaLnBrk="1" hangingPunct="1"/>
            <a:r>
              <a:rPr lang="en-GB" smtClean="0"/>
              <a:t>International knowledge about task design</a:t>
            </a:r>
          </a:p>
          <a:p>
            <a:pPr lvl="2"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38325" y="1619250"/>
          <a:ext cx="973138" cy="874713"/>
        </p:xfrm>
        <a:graphic>
          <a:graphicData uri="http://schemas.openxmlformats.org/presentationml/2006/ole">
            <p:oleObj spid="_x0000_s1026" name="Equation" r:id="rId3" imgW="495300" imgH="444500" progId="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606800" y="1619250"/>
          <a:ext cx="1174750" cy="874713"/>
        </p:xfrm>
        <a:graphic>
          <a:graphicData uri="http://schemas.openxmlformats.org/presentationml/2006/ole">
            <p:oleObj spid="_x0000_s1027" name="Equation" r:id="rId4" imgW="596900" imgH="444500" progId="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5572125" y="1619250"/>
          <a:ext cx="1089025" cy="811213"/>
        </p:xfrm>
        <a:graphic>
          <a:graphicData uri="http://schemas.openxmlformats.org/presentationml/2006/ole">
            <p:oleObj spid="_x0000_s1028" name="Equation" r:id="rId5" imgW="596900" imgH="444500" progId="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576638" y="2863850"/>
          <a:ext cx="1139825" cy="803275"/>
        </p:xfrm>
        <a:graphic>
          <a:graphicData uri="http://schemas.openxmlformats.org/presentationml/2006/ole">
            <p:oleObj spid="_x0000_s1029" name="Equation" r:id="rId6" imgW="609600" imgH="444500" progId="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559425" y="2782888"/>
          <a:ext cx="1101725" cy="873125"/>
        </p:xfrm>
        <a:graphic>
          <a:graphicData uri="http://schemas.openxmlformats.org/presentationml/2006/ole">
            <p:oleObj spid="_x0000_s1030" name="Equation" r:id="rId7" imgW="609600" imgH="482600" progId="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857375" y="2863850"/>
          <a:ext cx="855663" cy="803275"/>
        </p:xfrm>
        <a:graphic>
          <a:graphicData uri="http://schemas.openxmlformats.org/presentationml/2006/ole">
            <p:oleObj spid="_x0000_s1031" name="Equation" r:id="rId8" imgW="495300" imgH="444500" progId="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1838325" y="4168775"/>
          <a:ext cx="893763" cy="803275"/>
        </p:xfrm>
        <a:graphic>
          <a:graphicData uri="http://schemas.openxmlformats.org/presentationml/2006/ole">
            <p:oleObj spid="_x0000_s1032" name="Equation" r:id="rId9" imgW="495300" imgH="444500" progId="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3595688" y="4168775"/>
          <a:ext cx="1101725" cy="803275"/>
        </p:xfrm>
        <a:graphic>
          <a:graphicData uri="http://schemas.openxmlformats.org/presentationml/2006/ole">
            <p:oleObj spid="_x0000_s1033" name="Equation" r:id="rId10" imgW="609600" imgH="444500" progId="">
              <p:embed/>
            </p:oleObj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5559425" y="4168775"/>
          <a:ext cx="1101725" cy="803275"/>
        </p:xfrm>
        <a:graphic>
          <a:graphicData uri="http://schemas.openxmlformats.org/presentationml/2006/ole">
            <p:oleObj spid="_x0000_s1034" name="Equation" r:id="rId11" imgW="609600" imgH="444500" progId="">
              <p:embed/>
            </p:oleObj>
          </a:graphicData>
        </a:graphic>
      </p:graphicFrame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036" name="TextBox 13"/>
          <p:cNvSpPr txBox="1">
            <a:spLocks noChangeArrowheads="1"/>
          </p:cNvSpPr>
          <p:nvPr/>
        </p:nvSpPr>
        <p:spPr bwMode="auto">
          <a:xfrm>
            <a:off x="2195513" y="2924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143000"/>
          </a:xfrm>
        </p:spPr>
        <p:txBody>
          <a:bodyPr/>
          <a:lstStyle/>
          <a:p>
            <a:pPr eaLnBrk="1" hangingPunct="1"/>
            <a:r>
              <a:rPr lang="en-US" smtClean="0"/>
              <a:t>Being careful with research findings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Do evaluation strategies match curriculum aims?</a:t>
            </a:r>
          </a:p>
          <a:p>
            <a:pPr eaLnBrk="1" hangingPunct="1"/>
            <a:r>
              <a:rPr lang="en-GB" smtClean="0"/>
              <a:t>Innovation v. roll out</a:t>
            </a:r>
          </a:p>
          <a:p>
            <a:pPr eaLnBrk="1" hangingPunct="1"/>
            <a:r>
              <a:rPr lang="en-GB" smtClean="0"/>
              <a:t>Cultural context </a:t>
            </a:r>
          </a:p>
          <a:p>
            <a:pPr eaLnBrk="1" hangingPunct="1"/>
            <a:r>
              <a:rPr lang="en-GB" smtClean="0"/>
              <a:t>Research shows ‘what is good/possible’, not ‘what is best’ or ‘what will always work’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36295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International Congress of Mathematics Education (ICME) task workshop</a:t>
            </a: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eaLnBrk="1" hangingPunct="1"/>
            <a:r>
              <a:rPr lang="en-GB" sz="2800" smtClean="0"/>
              <a:t>Task types known to develop knowledge, understanding and application:</a:t>
            </a:r>
          </a:p>
          <a:p>
            <a:pPr lvl="1" eaLnBrk="1" hangingPunct="1"/>
            <a:r>
              <a:rPr lang="en-GB" sz="2400" smtClean="0"/>
              <a:t>Draw on students’ perceptions and past experience, and offer extensions</a:t>
            </a:r>
          </a:p>
          <a:p>
            <a:pPr lvl="1" eaLnBrk="1" hangingPunct="1"/>
            <a:r>
              <a:rPr lang="en-GB" sz="2400" smtClean="0"/>
              <a:t>Afford conjectures and feedback on effects of actions</a:t>
            </a:r>
          </a:p>
          <a:p>
            <a:pPr lvl="1" eaLnBrk="1" hangingPunct="1"/>
            <a:r>
              <a:rPr lang="en-GB" sz="2400" smtClean="0"/>
              <a:t>Constrain choices to fit models, images &amp; alternative representations of conventional mathematics</a:t>
            </a:r>
          </a:p>
          <a:p>
            <a:pPr lvl="1" eaLnBrk="1" hangingPunct="1"/>
            <a:r>
              <a:rPr lang="en-GB" sz="2400" smtClean="0"/>
              <a:t>Exploit students’ search for familiarity, similarity/difference, and effect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£2500 is invested at 2% per annum.  What is it worth after 2 years, 10 years, 7 years, 27 years?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Find the number mid-way between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28 and 34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280 and 340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2.8 and 3.4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.00028 and .00034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1028 and 1034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38 and 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-38 and -44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40 and 46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492500" y="2133600"/>
            <a:ext cx="2592388" cy="2520950"/>
            <a:chOff x="1837" y="1026"/>
            <a:chExt cx="1633" cy="1588"/>
          </a:xfrm>
        </p:grpSpPr>
        <p:sp>
          <p:nvSpPr>
            <p:cNvPr id="9223" name="Rectangle 3"/>
            <p:cNvSpPr>
              <a:spLocks noChangeArrowheads="1"/>
            </p:cNvSpPr>
            <p:nvPr/>
          </p:nvSpPr>
          <p:spPr bwMode="auto">
            <a:xfrm>
              <a:off x="1837" y="1026"/>
              <a:ext cx="1633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Oval 4"/>
            <p:cNvSpPr>
              <a:spLocks noChangeArrowheads="1"/>
            </p:cNvSpPr>
            <p:nvPr/>
          </p:nvSpPr>
          <p:spPr bwMode="auto">
            <a:xfrm>
              <a:off x="2064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Oval 5"/>
            <p:cNvSpPr>
              <a:spLocks noChangeArrowheads="1"/>
            </p:cNvSpPr>
            <p:nvPr/>
          </p:nvSpPr>
          <p:spPr bwMode="auto">
            <a:xfrm>
              <a:off x="260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Oval 6"/>
            <p:cNvSpPr>
              <a:spLocks noChangeArrowheads="1"/>
            </p:cNvSpPr>
            <p:nvPr/>
          </p:nvSpPr>
          <p:spPr bwMode="auto">
            <a:xfrm>
              <a:off x="3198" y="1207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Oval 7"/>
            <p:cNvSpPr>
              <a:spLocks noChangeArrowheads="1"/>
            </p:cNvSpPr>
            <p:nvPr/>
          </p:nvSpPr>
          <p:spPr bwMode="auto">
            <a:xfrm>
              <a:off x="2064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Oval 8"/>
            <p:cNvSpPr>
              <a:spLocks noChangeArrowheads="1"/>
            </p:cNvSpPr>
            <p:nvPr/>
          </p:nvSpPr>
          <p:spPr bwMode="auto">
            <a:xfrm>
              <a:off x="2064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9"/>
            <p:cNvSpPr>
              <a:spLocks noChangeArrowheads="1"/>
            </p:cNvSpPr>
            <p:nvPr/>
          </p:nvSpPr>
          <p:spPr bwMode="auto">
            <a:xfrm>
              <a:off x="260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Oval 10"/>
            <p:cNvSpPr>
              <a:spLocks noChangeArrowheads="1"/>
            </p:cNvSpPr>
            <p:nvPr/>
          </p:nvSpPr>
          <p:spPr bwMode="auto">
            <a:xfrm>
              <a:off x="260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Oval 11"/>
            <p:cNvSpPr>
              <a:spLocks noChangeArrowheads="1"/>
            </p:cNvSpPr>
            <p:nvPr/>
          </p:nvSpPr>
          <p:spPr bwMode="auto">
            <a:xfrm>
              <a:off x="3198" y="175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32" name="Oval 12"/>
            <p:cNvSpPr>
              <a:spLocks noChangeArrowheads="1"/>
            </p:cNvSpPr>
            <p:nvPr/>
          </p:nvSpPr>
          <p:spPr bwMode="auto">
            <a:xfrm>
              <a:off x="3198" y="2296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Line 13"/>
          <p:cNvSpPr>
            <a:spLocks noChangeShapeType="1"/>
          </p:cNvSpPr>
          <p:nvPr/>
        </p:nvSpPr>
        <p:spPr bwMode="auto">
          <a:xfrm>
            <a:off x="3924300" y="2420938"/>
            <a:ext cx="1800225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0" name="Line 14"/>
          <p:cNvSpPr>
            <a:spLocks noChangeShapeType="1"/>
          </p:cNvSpPr>
          <p:nvPr/>
        </p:nvSpPr>
        <p:spPr bwMode="auto">
          <a:xfrm>
            <a:off x="3851275" y="2420938"/>
            <a:ext cx="0" cy="172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Line 15"/>
          <p:cNvSpPr>
            <a:spLocks noChangeShapeType="1"/>
          </p:cNvSpPr>
          <p:nvPr/>
        </p:nvSpPr>
        <p:spPr bwMode="auto">
          <a:xfrm flipV="1">
            <a:off x="3924300" y="3357563"/>
            <a:ext cx="1728788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have a sheet of black card 150 cm. x 150 cm.  You have to make a Hallowe’en witch hat. What possible heights can you make?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Concepts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Puzzles, problems, situations which can be understood, but not resolved, using current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Classifying mathematical objects - new classifications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Interpreting  multiple representations - new notations and new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Evaluating mathematical statements - truth, usefulness, domain of applicability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6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928</Words>
  <Application>Microsoft Office PowerPoint</Application>
  <PresentationFormat>On-screen Show (4:3)</PresentationFormat>
  <Paragraphs>144</Paragraphs>
  <Slides>20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Default Design</vt:lpstr>
      <vt:lpstr>Equation</vt:lpstr>
      <vt:lpstr>Tasks and learning mathematics</vt:lpstr>
      <vt:lpstr>Nature of evidence</vt:lpstr>
      <vt:lpstr>Being careful with research findings</vt:lpstr>
      <vt:lpstr>International Congress of Mathematics Education (ICME) task workshop</vt:lpstr>
      <vt:lpstr>Example</vt:lpstr>
      <vt:lpstr>Find the number mid-way between</vt:lpstr>
      <vt:lpstr>Example</vt:lpstr>
      <vt:lpstr>Example </vt:lpstr>
      <vt:lpstr>Concepts</vt:lpstr>
      <vt:lpstr>Advantages</vt:lpstr>
      <vt:lpstr>Shortcomings</vt:lpstr>
      <vt:lpstr>Applying concepts</vt:lpstr>
      <vt:lpstr>Advantages</vt:lpstr>
      <vt:lpstr>Shortcomings</vt:lpstr>
      <vt:lpstr>Procedures</vt:lpstr>
      <vt:lpstr>Advantages</vt:lpstr>
      <vt:lpstr>Shortcomings</vt:lpstr>
      <vt:lpstr>Learning from effective teachers (www.cmtp.co.uk)</vt:lpstr>
      <vt:lpstr>Examples of microtasks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TSG: 34 Task design and analysis: a response to the first four papers</dc:title>
  <dc:creator>AW</dc:creator>
  <cp:lastModifiedBy>Anne Watson</cp:lastModifiedBy>
  <cp:revision>22</cp:revision>
  <dcterms:created xsi:type="dcterms:W3CDTF">2008-07-02T20:22:08Z</dcterms:created>
  <dcterms:modified xsi:type="dcterms:W3CDTF">2015-10-23T15:50:28Z</dcterms:modified>
</cp:coreProperties>
</file>