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9" r:id="rId5"/>
    <p:sldId id="262" r:id="rId6"/>
    <p:sldId id="258" r:id="rId7"/>
    <p:sldId id="260" r:id="rId8"/>
    <p:sldId id="266" r:id="rId9"/>
    <p:sldId id="275" r:id="rId10"/>
    <p:sldId id="279" r:id="rId11"/>
    <p:sldId id="264" r:id="rId12"/>
    <p:sldId id="272" r:id="rId13"/>
    <p:sldId id="268" r:id="rId14"/>
    <p:sldId id="280" r:id="rId15"/>
    <p:sldId id="269" r:id="rId16"/>
    <p:sldId id="271" r:id="rId17"/>
    <p:sldId id="278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804000"/>
    <a:srgbClr val="00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11" autoAdjust="0"/>
  </p:normalViewPr>
  <p:slideViewPr>
    <p:cSldViewPr>
      <p:cViewPr varScale="1">
        <p:scale>
          <a:sx n="62" d="100"/>
          <a:sy n="62" d="100"/>
        </p:scale>
        <p:origin x="-20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AFBA2C-DFEC-4375-AC54-B23AC9CD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7CEA97-8F36-4070-9C92-4CD4B4FE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11018-297C-4A69-A070-9CF0FEAA8A24}" type="slidenum">
              <a:rPr lang="en-US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64365-4A2E-4848-9354-5DAECBF92752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Illustrates structured variation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795CC-B45D-4999-A71C-24072B6710BB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85FC9-B6BC-41F1-8D86-6DE4DB8404A7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E38AF-7C4B-4714-899A-9E55369030CA}" type="slidenum">
              <a:rPr lang="en-US"/>
              <a:pPr/>
              <a:t>13</a:t>
            </a:fld>
            <a:endParaRPr lang="en-US"/>
          </a:p>
        </p:txBody>
      </p:sp>
      <p:sp>
        <p:nvSpPr>
          <p:cNvPr id="205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53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If </a:t>
            </a:r>
            <a:r>
              <a:rPr lang="en-US" i="1" smtClean="0"/>
              <a:t>n</a:t>
            </a:r>
            <a:r>
              <a:rPr lang="en-US" smtClean="0"/>
              <a:t> = p</a:t>
            </a:r>
            <a:r>
              <a:rPr lang="en-US" i="1" smtClean="0"/>
              <a:t>qr</a:t>
            </a:r>
            <a:r>
              <a:rPr lang="en-US" smtClean="0"/>
              <a:t> then 1/n = 1/pr(q-r) - 1/pq(q-r) so there are as many ways as n can be factored as pqr with q&gt;r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33600" y="4343400"/>
          <a:ext cx="1104900" cy="419100"/>
        </p:xfrm>
        <a:graphic>
          <a:graphicData uri="http://schemas.openxmlformats.org/presentationml/2006/ole">
            <p:oleObj spid="_x0000_s2050" name="Equation" r:id="rId4" imgW="1104900" imgH="419100" progId="Equation.DSMT4">
              <p:embed/>
            </p:oleObj>
          </a:graphicData>
        </a:graphic>
      </p:graphicFrame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E78FF-1D99-42E4-9201-10FFA23FB378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5AB94-3E3B-42A3-9F15-7120E4A723ED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In these two situations the empirical data have come from the learners’ activity</a:t>
            </a:r>
          </a:p>
          <a:p>
            <a:pPr eaLnBrk="1" hangingPunct="1"/>
            <a:r>
              <a:rPr lang="en-GB" smtClean="0"/>
              <a:t>DofPV constrained by task and RofPC generated by learners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C7D3C-FAE4-40C5-B932-E12B5A90F813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E6C96-F390-4D6C-913C-E58A5326C5C8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These kinds of tasks do not tell the whole story of task design by any means; </a:t>
            </a:r>
          </a:p>
          <a:p>
            <a:pPr eaLnBrk="1" hangingPunct="1"/>
            <a:r>
              <a:rPr lang="en-GB" smtClean="0"/>
              <a:t>they offer ways to guide attention, through structure, to conventional concepts, methods and equivalences.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More than imitation and algorithm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A8F41-BC7D-4EC3-BB8D-728D1EBD4CBA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75C41-B4BA-4644-9A95-1AFAA75C79C0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Found in Bergen book</a:t>
            </a:r>
          </a:p>
          <a:p>
            <a:pPr eaLnBrk="1" hangingPunct="1"/>
            <a:r>
              <a:rPr lang="en-US" smtClean="0"/>
              <a:t>What mathematical ideas, what concepts are available for working on here? [Talk to Neighbour]</a:t>
            </a:r>
          </a:p>
          <a:p>
            <a:pPr eaLnBrk="1" hangingPunct="1"/>
            <a:r>
              <a:rPr lang="en-US" smtClean="0"/>
              <a:t>Is this just about subtraction?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6A0F9-3003-4A57-897F-09E05BDC704D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Drawing from other experience of looking at patterns of layout and digits, something vaguely familiar, to identify a generality here</a:t>
            </a:r>
          </a:p>
          <a:p>
            <a:pPr eaLnBrk="1" hangingPunct="1"/>
            <a:r>
              <a:rPr lang="en-GB" smtClean="0"/>
              <a:t>Going beyond the mere generation of answers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Davydov related?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Across the Grain?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F9767-86BC-4270-B661-5844CBBA7B2F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000" smtClean="0"/>
              <a:t>The teacher provides a range of particular examples of some general structure, method, class of mathematical objects etc. in a classroom context in which these can be discussed, named, played with etc.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From these experiences, learners develop personal images of a concept, including the associated language, notations, examples, uses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Classroom mathematical ideas are a mixture of natural and scientific concepts (Vygotsky) or intuitive and formal understandings (Fischbein)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 </a:t>
            </a:r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A889A-B144-4A8D-AB1E-342077F1C033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comes after … in form; in detail?  With the grain</a:t>
            </a:r>
          </a:p>
          <a:p>
            <a:pPr eaLnBrk="1" hangingPunct="1"/>
            <a:r>
              <a:rPr lang="en-US" smtClean="0"/>
              <a:t>What comes before …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BE437-EEA3-4611-8D04-A04C3955F0C7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Going beyond mere generation of answers</a:t>
            </a:r>
          </a:p>
          <a:p>
            <a:pPr eaLnBrk="1" hangingPunct="1"/>
            <a:r>
              <a:rPr lang="en-GB" smtClean="0"/>
              <a:t>Looking for a generality by reflecting across the grain</a:t>
            </a:r>
          </a:p>
          <a:p>
            <a:pPr eaLnBrk="1" hangingPunct="1"/>
            <a:r>
              <a:rPr lang="en-GB" smtClean="0"/>
              <a:t>Quasi-physical, visual repetition generates pattern</a:t>
            </a:r>
          </a:p>
          <a:p>
            <a:pPr eaLnBrk="1" hangingPunct="1"/>
            <a:r>
              <a:rPr lang="en-GB" smtClean="0"/>
              <a:t>How do I know what I should be focusing on here?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C2A0C-F7F0-42CF-83C3-9D5656AD78BA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GB" smtClean="0"/>
              <a:t>Also the role of diagram, visual effects, (e.g. the simultaneous graphs) interplay of variation with invariance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231E0-ADC8-4FF5-80F0-4E4ADC971A45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66700"/>
            <a:ext cx="2084387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00763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66700"/>
            <a:ext cx="2084387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00763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65214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ED3F2347-BBD4-4140-B46F-45E553CE379C}" type="slidenum">
              <a:rPr lang="en-GB" sz="1600">
                <a:latin typeface="Times" pitchFamily="96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GB" sz="1600">
              <a:latin typeface="Times" pitchFamily="96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96" charset="2"/>
        <a:buChar char="/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b="1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 b="1">
          <a:solidFill>
            <a:srgbClr val="CCFF66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96" charset="2"/>
        <a:buChar char=""/>
        <a:defRPr sz="2000">
          <a:solidFill>
            <a:schemeClr val="tx1"/>
          </a:solidFill>
          <a:latin typeface="Times" pitchFamily="9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2" name="Text Box 4"/>
          <p:cNvSpPr txBox="1">
            <a:spLocks noChangeArrowheads="1"/>
          </p:cNvSpPr>
          <p:nvPr userDrawn="1"/>
        </p:nvSpPr>
        <p:spPr bwMode="auto">
          <a:xfrm>
            <a:off x="0" y="6248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6899CB7D-169D-4634-9358-3A5D5BCC769B}" type="slidenum">
              <a:rPr lang="en-US" sz="2800" b="1">
                <a:latin typeface="Lucida Grande" pitchFamily="96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800" b="1">
              <a:latin typeface="Lucida Grande" pitchFamily="96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96" charset="2"/>
        <a:buChar char="/"/>
        <a:defRPr sz="3600" b="1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 b="1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Times" pitchFamily="96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96" charset="2"/>
        <a:buChar char=""/>
        <a:defRPr sz="2000">
          <a:solidFill>
            <a:schemeClr val="tx1"/>
          </a:solidFill>
          <a:latin typeface="Times" pitchFamily="9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9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algn="ctr">
              <a:defRPr/>
            </a:pPr>
            <a:r>
              <a:rPr lang="en-GB" sz="4000" smtClean="0"/>
              <a:t>Designing and Using Tasks Effectively </a:t>
            </a:r>
            <a:br>
              <a:rPr lang="en-GB" sz="4000" smtClean="0"/>
            </a:br>
            <a:r>
              <a:rPr lang="en-GB" sz="4000" smtClean="0"/>
              <a:t>for Conceptual Development</a:t>
            </a: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400" smtClean="0"/>
              <a:t>Anne Watson </a:t>
            </a:r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John Mason</a:t>
            </a:r>
          </a:p>
          <a:p>
            <a:pPr>
              <a:lnSpc>
                <a:spcPct val="80000"/>
              </a:lnSpc>
              <a:defRPr/>
            </a:pPr>
            <a:endParaRPr lang="en-GB" sz="2400" smtClean="0"/>
          </a:p>
          <a:p>
            <a:pPr>
              <a:lnSpc>
                <a:spcPct val="80000"/>
              </a:lnSpc>
              <a:defRPr/>
            </a:pPr>
            <a:r>
              <a:rPr lang="en-GB" sz="2400" smtClean="0"/>
              <a:t>Agder College</a:t>
            </a:r>
            <a:br>
              <a:rPr lang="en-GB" sz="2400" smtClean="0"/>
            </a:br>
            <a:r>
              <a:rPr lang="en-GB" sz="2400" smtClean="0"/>
              <a:t>Kristiansand Norway </a:t>
            </a:r>
            <a:br>
              <a:rPr lang="en-GB" sz="2400" smtClean="0"/>
            </a:br>
            <a:r>
              <a:rPr lang="en-GB" sz="2400" smtClean="0"/>
              <a:t>September 2006</a:t>
            </a:r>
            <a:endParaRPr lang="en-US" sz="2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smtClean="0"/>
              <a:t>Find the gradient between each pair of points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(4, 3) and (8, 12)		(4, 3) and (4, 12)</a:t>
            </a:r>
          </a:p>
          <a:p>
            <a:pPr>
              <a:defRPr/>
            </a:pPr>
            <a:r>
              <a:rPr lang="en-GB" smtClean="0"/>
              <a:t>(4, 3) and (7, 12)		(4, 3) and (3, 12)</a:t>
            </a:r>
          </a:p>
          <a:p>
            <a:pPr>
              <a:defRPr/>
            </a:pPr>
            <a:r>
              <a:rPr lang="en-GB" smtClean="0"/>
              <a:t>(4, 3) and (6, 12)		(4, 3) and (2, 12)</a:t>
            </a:r>
          </a:p>
          <a:p>
            <a:pPr>
              <a:defRPr/>
            </a:pPr>
            <a:r>
              <a:rPr lang="en-GB" smtClean="0"/>
              <a:t>(4, 3) and (5, 12)		(4, 3) and (1, 12)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Quasi-physical, visual, notational patterns</a:t>
            </a:r>
          </a:p>
          <a:p>
            <a:pPr>
              <a:defRPr/>
            </a:pPr>
            <a:r>
              <a:rPr lang="en-GB" smtClean="0"/>
              <a:t>Dimensions of possible variation (DofPV)</a:t>
            </a:r>
          </a:p>
          <a:p>
            <a:pPr>
              <a:defRPr/>
            </a:pPr>
            <a:r>
              <a:rPr lang="en-GB" smtClean="0"/>
              <a:t>Range of permissible change (RofPCh)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How many different ways …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GB" smtClean="0"/>
              <a:t>… can a unit fraction be written as the difference of unit fractions?</a:t>
            </a:r>
          </a:p>
          <a:p>
            <a:pPr>
              <a:defRPr/>
            </a:pPr>
            <a:endParaRPr lang="en-GB" smtClean="0"/>
          </a:p>
          <a:p>
            <a:pPr>
              <a:defRPr/>
            </a:pP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2971800"/>
            <a:ext cx="1371600" cy="863600"/>
            <a:chOff x="672" y="2304"/>
            <a:chExt cx="864" cy="544"/>
          </a:xfrm>
        </p:grpSpPr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672" y="2304"/>
            <a:ext cx="864" cy="544"/>
          </p:xfrm>
          <a:graphic>
            <a:graphicData uri="http://schemas.openxmlformats.org/presentationml/2006/ole">
              <p:oleObj spid="_x0000_s1027" name="Equation" r:id="rId4" imgW="1371600" imgH="863600" progId="Equation.DSMT4">
                <p:embed/>
              </p:oleObj>
            </a:graphicData>
          </a:graphic>
        </p:graphicFrame>
        <p:sp>
          <p:nvSpPr>
            <p:cNvPr id="1035" name="Line 6"/>
            <p:cNvSpPr>
              <a:spLocks noChangeShapeType="1"/>
            </p:cNvSpPr>
            <p:nvPr/>
          </p:nvSpPr>
          <p:spPr bwMode="auto">
            <a:xfrm>
              <a:off x="672" y="254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Line 7"/>
            <p:cNvSpPr>
              <a:spLocks noChangeShapeType="1"/>
            </p:cNvSpPr>
            <p:nvPr/>
          </p:nvSpPr>
          <p:spPr bwMode="auto">
            <a:xfrm>
              <a:off x="1008" y="254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7" name="Line 8"/>
            <p:cNvSpPr>
              <a:spLocks noChangeShapeType="1"/>
            </p:cNvSpPr>
            <p:nvPr/>
          </p:nvSpPr>
          <p:spPr bwMode="auto">
            <a:xfrm>
              <a:off x="1296" y="25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15000" y="3048000"/>
            <a:ext cx="990600" cy="863600"/>
            <a:chOff x="1632" y="2304"/>
            <a:chExt cx="624" cy="544"/>
          </a:xfrm>
        </p:grpSpPr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1632" y="2304"/>
            <a:ext cx="624" cy="544"/>
          </p:xfrm>
          <a:graphic>
            <a:graphicData uri="http://schemas.openxmlformats.org/presentationml/2006/ole">
              <p:oleObj spid="_x0000_s1026" name="Equation" r:id="rId5" imgW="990600" imgH="863600" progId="Equation.DSMT4">
                <p:embed/>
              </p:oleObj>
            </a:graphicData>
          </a:graphic>
        </p:graphicFrame>
        <p:sp>
          <p:nvSpPr>
            <p:cNvPr id="1033" name="Line 11"/>
            <p:cNvSpPr>
              <a:spLocks noChangeShapeType="1"/>
            </p:cNvSpPr>
            <p:nvPr/>
          </p:nvSpPr>
          <p:spPr bwMode="auto">
            <a:xfrm>
              <a:off x="1824" y="254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Line 12"/>
            <p:cNvSpPr>
              <a:spLocks noChangeShapeType="1"/>
            </p:cNvSpPr>
            <p:nvPr/>
          </p:nvSpPr>
          <p:spPr bwMode="auto">
            <a:xfrm>
              <a:off x="2112" y="254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16002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kboard" pitchFamily="96" charset="0"/>
              </a:rPr>
              <a:t>e.g.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fraction differences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343400" y="3657600"/>
            <a:ext cx="2438400" cy="762000"/>
          </a:xfrm>
          <a:prstGeom prst="wedgeRoundRectCallout">
            <a:avLst>
              <a:gd name="adj1" fmla="val -127407"/>
              <a:gd name="adj2" fmla="val 675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Lucida Grande" pitchFamily="96" charset="0"/>
              </a:rPr>
              <a:t>Anticipating</a:t>
            </a:r>
            <a:br>
              <a:rPr lang="en-US" sz="2400" b="1">
                <a:latin typeface="Lucida Grande" pitchFamily="96" charset="0"/>
              </a:rPr>
            </a:br>
            <a:r>
              <a:rPr lang="en-US" sz="2400" b="1">
                <a:latin typeface="Lucida Grande" pitchFamily="96" charset="0"/>
              </a:rPr>
              <a:t>Generalising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4038600" y="4572000"/>
            <a:ext cx="2362200" cy="457200"/>
          </a:xfrm>
          <a:prstGeom prst="wedgeRoundRectCallout">
            <a:avLst>
              <a:gd name="adj1" fmla="val -132995"/>
              <a:gd name="adj2" fmla="val 1534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Lucida Grande" pitchFamily="96" charset="0"/>
              </a:rPr>
              <a:t>Rehearsing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6172200" y="5105400"/>
            <a:ext cx="2362200" cy="457200"/>
          </a:xfrm>
          <a:prstGeom prst="wedgeRoundRectCallout">
            <a:avLst>
              <a:gd name="adj1" fmla="val -208870"/>
              <a:gd name="adj2" fmla="val 381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Lucida Grande" pitchFamily="96" charset="0"/>
              </a:rPr>
              <a:t>Checking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7086600" y="6400800"/>
            <a:ext cx="2057400" cy="457200"/>
          </a:xfrm>
          <a:prstGeom prst="wedgeRoundRectCallout">
            <a:avLst>
              <a:gd name="adj1" fmla="val -52394"/>
              <a:gd name="adj2" fmla="val -151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Lucida Grande" pitchFamily="96" charset="0"/>
              </a:rPr>
              <a:t>Organising</a:t>
            </a:r>
          </a:p>
        </p:txBody>
      </p:sp>
      <p:sp>
        <p:nvSpPr>
          <p:cNvPr id="16391" name="Line 17"/>
          <p:cNvSpPr>
            <a:spLocks noChangeShapeType="1"/>
          </p:cNvSpPr>
          <p:nvPr/>
        </p:nvSpPr>
        <p:spPr bwMode="auto">
          <a:xfrm>
            <a:off x="1600200" y="1981200"/>
            <a:ext cx="76200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>
            <a:off x="1981200" y="1981200"/>
            <a:ext cx="228600" cy="0"/>
          </a:xfrm>
          <a:prstGeom prst="line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609600" y="2438400"/>
            <a:ext cx="1905000" cy="838200"/>
            <a:chOff x="1104" y="1632"/>
            <a:chExt cx="1200" cy="528"/>
          </a:xfrm>
        </p:grpSpPr>
        <p:sp>
          <p:nvSpPr>
            <p:cNvPr id="16520" name="Text Box 77"/>
            <p:cNvSpPr txBox="1">
              <a:spLocks noChangeArrowheads="1"/>
            </p:cNvSpPr>
            <p:nvPr/>
          </p:nvSpPr>
          <p:spPr bwMode="auto">
            <a:xfrm>
              <a:off x="1104" y="163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21" name="Text Box 78"/>
            <p:cNvSpPr txBox="1">
              <a:spLocks noChangeArrowheads="1"/>
            </p:cNvSpPr>
            <p:nvPr/>
          </p:nvSpPr>
          <p:spPr bwMode="auto">
            <a:xfrm>
              <a:off x="1584" y="163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22" name="Text Box 79"/>
            <p:cNvSpPr txBox="1">
              <a:spLocks noChangeArrowheads="1"/>
            </p:cNvSpPr>
            <p:nvPr/>
          </p:nvSpPr>
          <p:spPr bwMode="auto">
            <a:xfrm>
              <a:off x="2064" y="163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23" name="Text Box 80"/>
            <p:cNvSpPr txBox="1">
              <a:spLocks noChangeArrowheads="1"/>
            </p:cNvSpPr>
            <p:nvPr/>
          </p:nvSpPr>
          <p:spPr bwMode="auto">
            <a:xfrm>
              <a:off x="1121" y="18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16524" name="Text Box 81"/>
            <p:cNvSpPr txBox="1">
              <a:spLocks noChangeArrowheads="1"/>
            </p:cNvSpPr>
            <p:nvPr/>
          </p:nvSpPr>
          <p:spPr bwMode="auto">
            <a:xfrm>
              <a:off x="1601" y="18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525" name="Line 82"/>
            <p:cNvSpPr>
              <a:spLocks noChangeShapeType="1"/>
            </p:cNvSpPr>
            <p:nvPr/>
          </p:nvSpPr>
          <p:spPr bwMode="auto">
            <a:xfrm>
              <a:off x="1152" y="18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26" name="Line 83"/>
            <p:cNvSpPr>
              <a:spLocks noChangeShapeType="1"/>
            </p:cNvSpPr>
            <p:nvPr/>
          </p:nvSpPr>
          <p:spPr bwMode="auto">
            <a:xfrm>
              <a:off x="1649" y="18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27" name="Text Box 84"/>
            <p:cNvSpPr txBox="1">
              <a:spLocks noChangeArrowheads="1"/>
            </p:cNvSpPr>
            <p:nvPr/>
          </p:nvSpPr>
          <p:spPr bwMode="auto">
            <a:xfrm>
              <a:off x="1344" y="172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528" name="Text Box 85"/>
            <p:cNvSpPr txBox="1">
              <a:spLocks noChangeArrowheads="1"/>
            </p:cNvSpPr>
            <p:nvPr/>
          </p:nvSpPr>
          <p:spPr bwMode="auto">
            <a:xfrm>
              <a:off x="1824" y="172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529" name="Text Box 86"/>
            <p:cNvSpPr txBox="1">
              <a:spLocks noChangeArrowheads="1"/>
            </p:cNvSpPr>
            <p:nvPr/>
          </p:nvSpPr>
          <p:spPr bwMode="auto">
            <a:xfrm>
              <a:off x="2081" y="18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16530" name="Line 87"/>
            <p:cNvSpPr>
              <a:spLocks noChangeShapeType="1"/>
            </p:cNvSpPr>
            <p:nvPr/>
          </p:nvSpPr>
          <p:spPr bwMode="auto">
            <a:xfrm>
              <a:off x="2112" y="18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01"/>
          <p:cNvGrpSpPr>
            <a:grpSpLocks/>
          </p:cNvGrpSpPr>
          <p:nvPr/>
        </p:nvGrpSpPr>
        <p:grpSpPr bwMode="auto">
          <a:xfrm>
            <a:off x="609600" y="3429000"/>
            <a:ext cx="1971675" cy="838200"/>
            <a:chOff x="480" y="2208"/>
            <a:chExt cx="1242" cy="528"/>
          </a:xfrm>
        </p:grpSpPr>
        <p:sp>
          <p:nvSpPr>
            <p:cNvPr id="16509" name="Text Box 90"/>
            <p:cNvSpPr txBox="1">
              <a:spLocks noChangeArrowheads="1"/>
            </p:cNvSpPr>
            <p:nvPr/>
          </p:nvSpPr>
          <p:spPr bwMode="auto">
            <a:xfrm>
              <a:off x="48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0" name="Text Box 91"/>
            <p:cNvSpPr txBox="1">
              <a:spLocks noChangeArrowheads="1"/>
            </p:cNvSpPr>
            <p:nvPr/>
          </p:nvSpPr>
          <p:spPr bwMode="auto">
            <a:xfrm>
              <a:off x="96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1" name="Text Box 92"/>
            <p:cNvSpPr txBox="1">
              <a:spLocks noChangeArrowheads="1"/>
            </p:cNvSpPr>
            <p:nvPr/>
          </p:nvSpPr>
          <p:spPr bwMode="auto">
            <a:xfrm>
              <a:off x="144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2" name="Text Box 93"/>
            <p:cNvSpPr txBox="1">
              <a:spLocks noChangeArrowheads="1"/>
            </p:cNvSpPr>
            <p:nvPr/>
          </p:nvSpPr>
          <p:spPr bwMode="auto">
            <a:xfrm>
              <a:off x="49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16513" name="Text Box 94"/>
            <p:cNvSpPr txBox="1">
              <a:spLocks noChangeArrowheads="1"/>
            </p:cNvSpPr>
            <p:nvPr/>
          </p:nvSpPr>
          <p:spPr bwMode="auto">
            <a:xfrm>
              <a:off x="97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16514" name="Line 95"/>
            <p:cNvSpPr>
              <a:spLocks noChangeShapeType="1"/>
            </p:cNvSpPr>
            <p:nvPr/>
          </p:nvSpPr>
          <p:spPr bwMode="auto">
            <a:xfrm>
              <a:off x="52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15" name="Line 96"/>
            <p:cNvSpPr>
              <a:spLocks noChangeShapeType="1"/>
            </p:cNvSpPr>
            <p:nvPr/>
          </p:nvSpPr>
          <p:spPr bwMode="auto">
            <a:xfrm>
              <a:off x="1025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16" name="Text Box 97"/>
            <p:cNvSpPr txBox="1">
              <a:spLocks noChangeArrowheads="1"/>
            </p:cNvSpPr>
            <p:nvPr/>
          </p:nvSpPr>
          <p:spPr bwMode="auto">
            <a:xfrm>
              <a:off x="720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517" name="Text Box 98"/>
            <p:cNvSpPr txBox="1">
              <a:spLocks noChangeArrowheads="1"/>
            </p:cNvSpPr>
            <p:nvPr/>
          </p:nvSpPr>
          <p:spPr bwMode="auto">
            <a:xfrm>
              <a:off x="1200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518" name="Text Box 99"/>
            <p:cNvSpPr txBox="1">
              <a:spLocks noChangeArrowheads="1"/>
            </p:cNvSpPr>
            <p:nvPr/>
          </p:nvSpPr>
          <p:spPr bwMode="auto">
            <a:xfrm>
              <a:off x="1392" y="244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12</a:t>
              </a:r>
            </a:p>
          </p:txBody>
        </p:sp>
        <p:sp>
          <p:nvSpPr>
            <p:cNvPr id="16519" name="Line 100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2514600" y="5600700"/>
            <a:ext cx="1524000" cy="838200"/>
            <a:chOff x="1968" y="2208"/>
            <a:chExt cx="960" cy="528"/>
          </a:xfrm>
        </p:grpSpPr>
        <p:sp>
          <p:nvSpPr>
            <p:cNvPr id="16501" name="Text Box 104"/>
            <p:cNvSpPr txBox="1">
              <a:spLocks noChangeArrowheads="1"/>
            </p:cNvSpPr>
            <p:nvPr/>
          </p:nvSpPr>
          <p:spPr bwMode="auto">
            <a:xfrm>
              <a:off x="220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02" name="Text Box 105"/>
            <p:cNvSpPr txBox="1">
              <a:spLocks noChangeArrowheads="1"/>
            </p:cNvSpPr>
            <p:nvPr/>
          </p:nvSpPr>
          <p:spPr bwMode="auto">
            <a:xfrm>
              <a:off x="268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03" name="Text Box 107"/>
            <p:cNvSpPr txBox="1">
              <a:spLocks noChangeArrowheads="1"/>
            </p:cNvSpPr>
            <p:nvPr/>
          </p:nvSpPr>
          <p:spPr bwMode="auto">
            <a:xfrm>
              <a:off x="222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504" name="Line 109"/>
            <p:cNvSpPr>
              <a:spLocks noChangeShapeType="1"/>
            </p:cNvSpPr>
            <p:nvPr/>
          </p:nvSpPr>
          <p:spPr bwMode="auto">
            <a:xfrm>
              <a:off x="2273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505" name="Text Box 110"/>
            <p:cNvSpPr txBox="1">
              <a:spLocks noChangeArrowheads="1"/>
            </p:cNvSpPr>
            <p:nvPr/>
          </p:nvSpPr>
          <p:spPr bwMode="auto">
            <a:xfrm>
              <a:off x="1968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506" name="Text Box 111"/>
            <p:cNvSpPr txBox="1">
              <a:spLocks noChangeArrowheads="1"/>
            </p:cNvSpPr>
            <p:nvPr/>
          </p:nvSpPr>
          <p:spPr bwMode="auto">
            <a:xfrm>
              <a:off x="2448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507" name="Text Box 112"/>
            <p:cNvSpPr txBox="1">
              <a:spLocks noChangeArrowheads="1"/>
            </p:cNvSpPr>
            <p:nvPr/>
          </p:nvSpPr>
          <p:spPr bwMode="auto">
            <a:xfrm>
              <a:off x="270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16508" name="Line 113"/>
            <p:cNvSpPr>
              <a:spLocks noChangeShapeType="1"/>
            </p:cNvSpPr>
            <p:nvPr/>
          </p:nvSpPr>
          <p:spPr bwMode="auto">
            <a:xfrm>
              <a:off x="2736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609600" y="4495800"/>
            <a:ext cx="1971675" cy="838200"/>
            <a:chOff x="480" y="2208"/>
            <a:chExt cx="1242" cy="528"/>
          </a:xfrm>
        </p:grpSpPr>
        <p:sp>
          <p:nvSpPr>
            <p:cNvPr id="16490" name="Text Box 116"/>
            <p:cNvSpPr txBox="1">
              <a:spLocks noChangeArrowheads="1"/>
            </p:cNvSpPr>
            <p:nvPr/>
          </p:nvSpPr>
          <p:spPr bwMode="auto">
            <a:xfrm>
              <a:off x="48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91" name="Text Box 117"/>
            <p:cNvSpPr txBox="1">
              <a:spLocks noChangeArrowheads="1"/>
            </p:cNvSpPr>
            <p:nvPr/>
          </p:nvSpPr>
          <p:spPr bwMode="auto">
            <a:xfrm>
              <a:off x="96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92" name="Text Box 118"/>
            <p:cNvSpPr txBox="1">
              <a:spLocks noChangeArrowheads="1"/>
            </p:cNvSpPr>
            <p:nvPr/>
          </p:nvSpPr>
          <p:spPr bwMode="auto">
            <a:xfrm>
              <a:off x="144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93" name="Text Box 119"/>
            <p:cNvSpPr txBox="1">
              <a:spLocks noChangeArrowheads="1"/>
            </p:cNvSpPr>
            <p:nvPr/>
          </p:nvSpPr>
          <p:spPr bwMode="auto">
            <a:xfrm>
              <a:off x="49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  <p:sp>
          <p:nvSpPr>
            <p:cNvPr id="16494" name="Text Box 120"/>
            <p:cNvSpPr txBox="1">
              <a:spLocks noChangeArrowheads="1"/>
            </p:cNvSpPr>
            <p:nvPr/>
          </p:nvSpPr>
          <p:spPr bwMode="auto">
            <a:xfrm>
              <a:off x="97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16495" name="Line 121"/>
            <p:cNvSpPr>
              <a:spLocks noChangeShapeType="1"/>
            </p:cNvSpPr>
            <p:nvPr/>
          </p:nvSpPr>
          <p:spPr bwMode="auto">
            <a:xfrm>
              <a:off x="52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96" name="Line 122"/>
            <p:cNvSpPr>
              <a:spLocks noChangeShapeType="1"/>
            </p:cNvSpPr>
            <p:nvPr/>
          </p:nvSpPr>
          <p:spPr bwMode="auto">
            <a:xfrm>
              <a:off x="1025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97" name="Text Box 123"/>
            <p:cNvSpPr txBox="1">
              <a:spLocks noChangeArrowheads="1"/>
            </p:cNvSpPr>
            <p:nvPr/>
          </p:nvSpPr>
          <p:spPr bwMode="auto">
            <a:xfrm>
              <a:off x="720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98" name="Text Box 124"/>
            <p:cNvSpPr txBox="1">
              <a:spLocks noChangeArrowheads="1"/>
            </p:cNvSpPr>
            <p:nvPr/>
          </p:nvSpPr>
          <p:spPr bwMode="auto">
            <a:xfrm>
              <a:off x="1200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99" name="Text Box 125"/>
            <p:cNvSpPr txBox="1">
              <a:spLocks noChangeArrowheads="1"/>
            </p:cNvSpPr>
            <p:nvPr/>
          </p:nvSpPr>
          <p:spPr bwMode="auto">
            <a:xfrm>
              <a:off x="1392" y="244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20</a:t>
              </a:r>
            </a:p>
          </p:txBody>
        </p:sp>
        <p:sp>
          <p:nvSpPr>
            <p:cNvPr id="16500" name="Line 126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127"/>
          <p:cNvGrpSpPr>
            <a:grpSpLocks/>
          </p:cNvGrpSpPr>
          <p:nvPr/>
        </p:nvGrpSpPr>
        <p:grpSpPr bwMode="auto">
          <a:xfrm>
            <a:off x="609600" y="5600700"/>
            <a:ext cx="1971675" cy="838200"/>
            <a:chOff x="480" y="2208"/>
            <a:chExt cx="1242" cy="528"/>
          </a:xfrm>
        </p:grpSpPr>
        <p:sp>
          <p:nvSpPr>
            <p:cNvPr id="16479" name="Text Box 128"/>
            <p:cNvSpPr txBox="1">
              <a:spLocks noChangeArrowheads="1"/>
            </p:cNvSpPr>
            <p:nvPr/>
          </p:nvSpPr>
          <p:spPr bwMode="auto">
            <a:xfrm>
              <a:off x="48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80" name="Text Box 129"/>
            <p:cNvSpPr txBox="1">
              <a:spLocks noChangeArrowheads="1"/>
            </p:cNvSpPr>
            <p:nvPr/>
          </p:nvSpPr>
          <p:spPr bwMode="auto">
            <a:xfrm>
              <a:off x="96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81" name="Text Box 130"/>
            <p:cNvSpPr txBox="1">
              <a:spLocks noChangeArrowheads="1"/>
            </p:cNvSpPr>
            <p:nvPr/>
          </p:nvSpPr>
          <p:spPr bwMode="auto">
            <a:xfrm>
              <a:off x="144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82" name="Text Box 131"/>
            <p:cNvSpPr txBox="1">
              <a:spLocks noChangeArrowheads="1"/>
            </p:cNvSpPr>
            <p:nvPr/>
          </p:nvSpPr>
          <p:spPr bwMode="auto">
            <a:xfrm>
              <a:off x="49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16483" name="Text Box 132"/>
            <p:cNvSpPr txBox="1">
              <a:spLocks noChangeArrowheads="1"/>
            </p:cNvSpPr>
            <p:nvPr/>
          </p:nvSpPr>
          <p:spPr bwMode="auto">
            <a:xfrm>
              <a:off x="97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  <p:sp>
          <p:nvSpPr>
            <p:cNvPr id="16484" name="Line 133"/>
            <p:cNvSpPr>
              <a:spLocks noChangeShapeType="1"/>
            </p:cNvSpPr>
            <p:nvPr/>
          </p:nvSpPr>
          <p:spPr bwMode="auto">
            <a:xfrm>
              <a:off x="52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5" name="Line 134"/>
            <p:cNvSpPr>
              <a:spLocks noChangeShapeType="1"/>
            </p:cNvSpPr>
            <p:nvPr/>
          </p:nvSpPr>
          <p:spPr bwMode="auto">
            <a:xfrm>
              <a:off x="1025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86" name="Text Box 135"/>
            <p:cNvSpPr txBox="1">
              <a:spLocks noChangeArrowheads="1"/>
            </p:cNvSpPr>
            <p:nvPr/>
          </p:nvSpPr>
          <p:spPr bwMode="auto">
            <a:xfrm>
              <a:off x="720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87" name="Text Box 136"/>
            <p:cNvSpPr txBox="1">
              <a:spLocks noChangeArrowheads="1"/>
            </p:cNvSpPr>
            <p:nvPr/>
          </p:nvSpPr>
          <p:spPr bwMode="auto">
            <a:xfrm>
              <a:off x="1200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88" name="Text Box 137"/>
            <p:cNvSpPr txBox="1">
              <a:spLocks noChangeArrowheads="1"/>
            </p:cNvSpPr>
            <p:nvPr/>
          </p:nvSpPr>
          <p:spPr bwMode="auto">
            <a:xfrm>
              <a:off x="1392" y="244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30</a:t>
              </a:r>
            </a:p>
          </p:txBody>
        </p:sp>
        <p:sp>
          <p:nvSpPr>
            <p:cNvPr id="16489" name="Line 138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2590800" y="3429000"/>
            <a:ext cx="1524000" cy="838200"/>
            <a:chOff x="1968" y="2208"/>
            <a:chExt cx="960" cy="528"/>
          </a:xfrm>
        </p:grpSpPr>
        <p:sp>
          <p:nvSpPr>
            <p:cNvPr id="16471" name="Text Box 140"/>
            <p:cNvSpPr txBox="1">
              <a:spLocks noChangeArrowheads="1"/>
            </p:cNvSpPr>
            <p:nvPr/>
          </p:nvSpPr>
          <p:spPr bwMode="auto">
            <a:xfrm>
              <a:off x="220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72" name="Text Box 141"/>
            <p:cNvSpPr txBox="1">
              <a:spLocks noChangeArrowheads="1"/>
            </p:cNvSpPr>
            <p:nvPr/>
          </p:nvSpPr>
          <p:spPr bwMode="auto">
            <a:xfrm>
              <a:off x="268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73" name="Text Box 142"/>
            <p:cNvSpPr txBox="1">
              <a:spLocks noChangeArrowheads="1"/>
            </p:cNvSpPr>
            <p:nvPr/>
          </p:nvSpPr>
          <p:spPr bwMode="auto">
            <a:xfrm>
              <a:off x="222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474" name="Line 143"/>
            <p:cNvSpPr>
              <a:spLocks noChangeShapeType="1"/>
            </p:cNvSpPr>
            <p:nvPr/>
          </p:nvSpPr>
          <p:spPr bwMode="auto">
            <a:xfrm>
              <a:off x="2273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75" name="Text Box 144"/>
            <p:cNvSpPr txBox="1">
              <a:spLocks noChangeArrowheads="1"/>
            </p:cNvSpPr>
            <p:nvPr/>
          </p:nvSpPr>
          <p:spPr bwMode="auto">
            <a:xfrm>
              <a:off x="1968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76" name="Text Box 145"/>
            <p:cNvSpPr txBox="1">
              <a:spLocks noChangeArrowheads="1"/>
            </p:cNvSpPr>
            <p:nvPr/>
          </p:nvSpPr>
          <p:spPr bwMode="auto">
            <a:xfrm>
              <a:off x="2448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77" name="Text Box 146"/>
            <p:cNvSpPr txBox="1">
              <a:spLocks noChangeArrowheads="1"/>
            </p:cNvSpPr>
            <p:nvPr/>
          </p:nvSpPr>
          <p:spPr bwMode="auto">
            <a:xfrm>
              <a:off x="270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16478" name="Line 147"/>
            <p:cNvSpPr>
              <a:spLocks noChangeShapeType="1"/>
            </p:cNvSpPr>
            <p:nvPr/>
          </p:nvSpPr>
          <p:spPr bwMode="auto">
            <a:xfrm>
              <a:off x="2736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148"/>
          <p:cNvGrpSpPr>
            <a:grpSpLocks/>
          </p:cNvGrpSpPr>
          <p:nvPr/>
        </p:nvGrpSpPr>
        <p:grpSpPr bwMode="auto">
          <a:xfrm>
            <a:off x="3962400" y="5600700"/>
            <a:ext cx="1524000" cy="838200"/>
            <a:chOff x="1968" y="2208"/>
            <a:chExt cx="960" cy="528"/>
          </a:xfrm>
        </p:grpSpPr>
        <p:sp>
          <p:nvSpPr>
            <p:cNvPr id="16463" name="Text Box 149"/>
            <p:cNvSpPr txBox="1">
              <a:spLocks noChangeArrowheads="1"/>
            </p:cNvSpPr>
            <p:nvPr/>
          </p:nvSpPr>
          <p:spPr bwMode="auto">
            <a:xfrm>
              <a:off x="220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64" name="Text Box 150"/>
            <p:cNvSpPr txBox="1">
              <a:spLocks noChangeArrowheads="1"/>
            </p:cNvSpPr>
            <p:nvPr/>
          </p:nvSpPr>
          <p:spPr bwMode="auto">
            <a:xfrm>
              <a:off x="268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65" name="Text Box 151"/>
            <p:cNvSpPr txBox="1">
              <a:spLocks noChangeArrowheads="1"/>
            </p:cNvSpPr>
            <p:nvPr/>
          </p:nvSpPr>
          <p:spPr bwMode="auto">
            <a:xfrm>
              <a:off x="222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16466" name="Line 152"/>
            <p:cNvSpPr>
              <a:spLocks noChangeShapeType="1"/>
            </p:cNvSpPr>
            <p:nvPr/>
          </p:nvSpPr>
          <p:spPr bwMode="auto">
            <a:xfrm>
              <a:off x="2273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67" name="Text Box 153"/>
            <p:cNvSpPr txBox="1">
              <a:spLocks noChangeArrowheads="1"/>
            </p:cNvSpPr>
            <p:nvPr/>
          </p:nvSpPr>
          <p:spPr bwMode="auto">
            <a:xfrm>
              <a:off x="1968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68" name="Text Box 154"/>
            <p:cNvSpPr txBox="1">
              <a:spLocks noChangeArrowheads="1"/>
            </p:cNvSpPr>
            <p:nvPr/>
          </p:nvSpPr>
          <p:spPr bwMode="auto">
            <a:xfrm>
              <a:off x="2448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69" name="Text Box 155"/>
            <p:cNvSpPr txBox="1">
              <a:spLocks noChangeArrowheads="1"/>
            </p:cNvSpPr>
            <p:nvPr/>
          </p:nvSpPr>
          <p:spPr bwMode="auto">
            <a:xfrm>
              <a:off x="270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16470" name="Line 156"/>
            <p:cNvSpPr>
              <a:spLocks noChangeShapeType="1"/>
            </p:cNvSpPr>
            <p:nvPr/>
          </p:nvSpPr>
          <p:spPr bwMode="auto">
            <a:xfrm>
              <a:off x="2736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159"/>
          <p:cNvGrpSpPr>
            <a:grpSpLocks/>
          </p:cNvGrpSpPr>
          <p:nvPr/>
        </p:nvGrpSpPr>
        <p:grpSpPr bwMode="auto">
          <a:xfrm>
            <a:off x="609600" y="1447800"/>
            <a:ext cx="1905000" cy="838200"/>
            <a:chOff x="384" y="912"/>
            <a:chExt cx="1200" cy="528"/>
          </a:xfrm>
        </p:grpSpPr>
        <p:sp>
          <p:nvSpPr>
            <p:cNvPr id="16452" name="Text Box 67"/>
            <p:cNvSpPr txBox="1">
              <a:spLocks noChangeArrowheads="1"/>
            </p:cNvSpPr>
            <p:nvPr/>
          </p:nvSpPr>
          <p:spPr bwMode="auto">
            <a:xfrm>
              <a:off x="384" y="9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53" name="Text Box 68"/>
            <p:cNvSpPr txBox="1">
              <a:spLocks noChangeArrowheads="1"/>
            </p:cNvSpPr>
            <p:nvPr/>
          </p:nvSpPr>
          <p:spPr bwMode="auto">
            <a:xfrm>
              <a:off x="864" y="9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54" name="Text Box 69"/>
            <p:cNvSpPr txBox="1">
              <a:spLocks noChangeArrowheads="1"/>
            </p:cNvSpPr>
            <p:nvPr/>
          </p:nvSpPr>
          <p:spPr bwMode="auto">
            <a:xfrm>
              <a:off x="1344" y="9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55" name="Text Box 70"/>
            <p:cNvSpPr txBox="1">
              <a:spLocks noChangeArrowheads="1"/>
            </p:cNvSpPr>
            <p:nvPr/>
          </p:nvSpPr>
          <p:spPr bwMode="auto">
            <a:xfrm>
              <a:off x="401" y="115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456" name="Text Box 71"/>
            <p:cNvSpPr txBox="1">
              <a:spLocks noChangeArrowheads="1"/>
            </p:cNvSpPr>
            <p:nvPr/>
          </p:nvSpPr>
          <p:spPr bwMode="auto">
            <a:xfrm>
              <a:off x="881" y="115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57" name="Line 72"/>
            <p:cNvSpPr>
              <a:spLocks noChangeShapeType="1"/>
            </p:cNvSpPr>
            <p:nvPr/>
          </p:nvSpPr>
          <p:spPr bwMode="auto">
            <a:xfrm>
              <a:off x="432" y="11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58" name="Line 73"/>
            <p:cNvSpPr>
              <a:spLocks noChangeShapeType="1"/>
            </p:cNvSpPr>
            <p:nvPr/>
          </p:nvSpPr>
          <p:spPr bwMode="auto">
            <a:xfrm>
              <a:off x="929" y="11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59" name="Text Box 75"/>
            <p:cNvSpPr txBox="1">
              <a:spLocks noChangeArrowheads="1"/>
            </p:cNvSpPr>
            <p:nvPr/>
          </p:nvSpPr>
          <p:spPr bwMode="auto">
            <a:xfrm>
              <a:off x="624" y="100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60" name="Text Box 76"/>
            <p:cNvSpPr txBox="1">
              <a:spLocks noChangeArrowheads="1"/>
            </p:cNvSpPr>
            <p:nvPr/>
          </p:nvSpPr>
          <p:spPr bwMode="auto">
            <a:xfrm>
              <a:off x="1104" y="10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61" name="Text Box 157"/>
            <p:cNvSpPr txBox="1">
              <a:spLocks noChangeArrowheads="1"/>
            </p:cNvSpPr>
            <p:nvPr/>
          </p:nvSpPr>
          <p:spPr bwMode="auto">
            <a:xfrm>
              <a:off x="1361" y="115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462" name="Line 158"/>
            <p:cNvSpPr>
              <a:spLocks noChangeShapeType="1"/>
            </p:cNvSpPr>
            <p:nvPr/>
          </p:nvSpPr>
          <p:spPr bwMode="auto">
            <a:xfrm>
              <a:off x="1409" y="11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169"/>
          <p:cNvGrpSpPr>
            <a:grpSpLocks/>
          </p:cNvGrpSpPr>
          <p:nvPr/>
        </p:nvGrpSpPr>
        <p:grpSpPr bwMode="auto">
          <a:xfrm>
            <a:off x="5486400" y="5600700"/>
            <a:ext cx="1590675" cy="838200"/>
            <a:chOff x="3648" y="3600"/>
            <a:chExt cx="1002" cy="528"/>
          </a:xfrm>
        </p:grpSpPr>
        <p:sp>
          <p:nvSpPr>
            <p:cNvPr id="16444" name="Text Box 161"/>
            <p:cNvSpPr txBox="1">
              <a:spLocks noChangeArrowheads="1"/>
            </p:cNvSpPr>
            <p:nvPr/>
          </p:nvSpPr>
          <p:spPr bwMode="auto">
            <a:xfrm>
              <a:off x="3888" y="36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45" name="Text Box 162"/>
            <p:cNvSpPr txBox="1">
              <a:spLocks noChangeArrowheads="1"/>
            </p:cNvSpPr>
            <p:nvPr/>
          </p:nvSpPr>
          <p:spPr bwMode="auto">
            <a:xfrm>
              <a:off x="4368" y="36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46" name="Text Box 163"/>
            <p:cNvSpPr txBox="1">
              <a:spLocks noChangeArrowheads="1"/>
            </p:cNvSpPr>
            <p:nvPr/>
          </p:nvSpPr>
          <p:spPr bwMode="auto">
            <a:xfrm>
              <a:off x="3905" y="38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16447" name="Line 164"/>
            <p:cNvSpPr>
              <a:spLocks noChangeShapeType="1"/>
            </p:cNvSpPr>
            <p:nvPr/>
          </p:nvSpPr>
          <p:spPr bwMode="auto">
            <a:xfrm>
              <a:off x="3953" y="38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8" name="Text Box 165"/>
            <p:cNvSpPr txBox="1">
              <a:spLocks noChangeArrowheads="1"/>
            </p:cNvSpPr>
            <p:nvPr/>
          </p:nvSpPr>
          <p:spPr bwMode="auto">
            <a:xfrm>
              <a:off x="3648" y="369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49" name="Text Box 166"/>
            <p:cNvSpPr txBox="1">
              <a:spLocks noChangeArrowheads="1"/>
            </p:cNvSpPr>
            <p:nvPr/>
          </p:nvSpPr>
          <p:spPr bwMode="auto">
            <a:xfrm>
              <a:off x="4128" y="36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50" name="Text Box 167"/>
            <p:cNvSpPr txBox="1">
              <a:spLocks noChangeArrowheads="1"/>
            </p:cNvSpPr>
            <p:nvPr/>
          </p:nvSpPr>
          <p:spPr bwMode="auto">
            <a:xfrm>
              <a:off x="4320" y="384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12</a:t>
              </a:r>
            </a:p>
          </p:txBody>
        </p:sp>
        <p:sp>
          <p:nvSpPr>
            <p:cNvPr id="16451" name="Line 168"/>
            <p:cNvSpPr>
              <a:spLocks noChangeShapeType="1"/>
            </p:cNvSpPr>
            <p:nvPr/>
          </p:nvSpPr>
          <p:spPr bwMode="auto">
            <a:xfrm>
              <a:off x="4416" y="38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" name="Group 170"/>
          <p:cNvGrpSpPr>
            <a:grpSpLocks/>
          </p:cNvGrpSpPr>
          <p:nvPr/>
        </p:nvGrpSpPr>
        <p:grpSpPr bwMode="auto">
          <a:xfrm>
            <a:off x="4724400" y="1460500"/>
            <a:ext cx="1971675" cy="838200"/>
            <a:chOff x="480" y="2208"/>
            <a:chExt cx="1242" cy="528"/>
          </a:xfrm>
        </p:grpSpPr>
        <p:sp>
          <p:nvSpPr>
            <p:cNvPr id="16433" name="Text Box 171"/>
            <p:cNvSpPr txBox="1">
              <a:spLocks noChangeArrowheads="1"/>
            </p:cNvSpPr>
            <p:nvPr/>
          </p:nvSpPr>
          <p:spPr bwMode="auto">
            <a:xfrm>
              <a:off x="48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34" name="Text Box 172"/>
            <p:cNvSpPr txBox="1">
              <a:spLocks noChangeArrowheads="1"/>
            </p:cNvSpPr>
            <p:nvPr/>
          </p:nvSpPr>
          <p:spPr bwMode="auto">
            <a:xfrm>
              <a:off x="96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35" name="Text Box 173"/>
            <p:cNvSpPr txBox="1">
              <a:spLocks noChangeArrowheads="1"/>
            </p:cNvSpPr>
            <p:nvPr/>
          </p:nvSpPr>
          <p:spPr bwMode="auto">
            <a:xfrm>
              <a:off x="144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36" name="Text Box 174"/>
            <p:cNvSpPr txBox="1">
              <a:spLocks noChangeArrowheads="1"/>
            </p:cNvSpPr>
            <p:nvPr/>
          </p:nvSpPr>
          <p:spPr bwMode="auto">
            <a:xfrm>
              <a:off x="49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sp>
          <p:nvSpPr>
            <p:cNvPr id="16437" name="Text Box 175"/>
            <p:cNvSpPr txBox="1">
              <a:spLocks noChangeArrowheads="1"/>
            </p:cNvSpPr>
            <p:nvPr/>
          </p:nvSpPr>
          <p:spPr bwMode="auto">
            <a:xfrm>
              <a:off x="97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16438" name="Line 176"/>
            <p:cNvSpPr>
              <a:spLocks noChangeShapeType="1"/>
            </p:cNvSpPr>
            <p:nvPr/>
          </p:nvSpPr>
          <p:spPr bwMode="auto">
            <a:xfrm>
              <a:off x="52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39" name="Line 177"/>
            <p:cNvSpPr>
              <a:spLocks noChangeShapeType="1"/>
            </p:cNvSpPr>
            <p:nvPr/>
          </p:nvSpPr>
          <p:spPr bwMode="auto">
            <a:xfrm>
              <a:off x="1025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0" name="Text Box 178"/>
            <p:cNvSpPr txBox="1">
              <a:spLocks noChangeArrowheads="1"/>
            </p:cNvSpPr>
            <p:nvPr/>
          </p:nvSpPr>
          <p:spPr bwMode="auto">
            <a:xfrm>
              <a:off x="720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41" name="Text Box 179"/>
            <p:cNvSpPr txBox="1">
              <a:spLocks noChangeArrowheads="1"/>
            </p:cNvSpPr>
            <p:nvPr/>
          </p:nvSpPr>
          <p:spPr bwMode="auto">
            <a:xfrm>
              <a:off x="1200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42" name="Text Box 180"/>
            <p:cNvSpPr txBox="1">
              <a:spLocks noChangeArrowheads="1"/>
            </p:cNvSpPr>
            <p:nvPr/>
          </p:nvSpPr>
          <p:spPr bwMode="auto">
            <a:xfrm>
              <a:off x="1392" y="244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42</a:t>
              </a:r>
            </a:p>
          </p:txBody>
        </p:sp>
        <p:sp>
          <p:nvSpPr>
            <p:cNvPr id="16443" name="Line 181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182"/>
          <p:cNvGrpSpPr>
            <a:grpSpLocks/>
          </p:cNvGrpSpPr>
          <p:nvPr/>
        </p:nvGrpSpPr>
        <p:grpSpPr bwMode="auto">
          <a:xfrm>
            <a:off x="4724400" y="2286000"/>
            <a:ext cx="1971675" cy="838200"/>
            <a:chOff x="480" y="2208"/>
            <a:chExt cx="1242" cy="528"/>
          </a:xfrm>
        </p:grpSpPr>
        <p:sp>
          <p:nvSpPr>
            <p:cNvPr id="16422" name="Text Box 183"/>
            <p:cNvSpPr txBox="1">
              <a:spLocks noChangeArrowheads="1"/>
            </p:cNvSpPr>
            <p:nvPr/>
          </p:nvSpPr>
          <p:spPr bwMode="auto">
            <a:xfrm>
              <a:off x="48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23" name="Text Box 184"/>
            <p:cNvSpPr txBox="1">
              <a:spLocks noChangeArrowheads="1"/>
            </p:cNvSpPr>
            <p:nvPr/>
          </p:nvSpPr>
          <p:spPr bwMode="auto">
            <a:xfrm>
              <a:off x="96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24" name="Text Box 185"/>
            <p:cNvSpPr txBox="1">
              <a:spLocks noChangeArrowheads="1"/>
            </p:cNvSpPr>
            <p:nvPr/>
          </p:nvSpPr>
          <p:spPr bwMode="auto">
            <a:xfrm>
              <a:off x="1440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25" name="Text Box 186"/>
            <p:cNvSpPr txBox="1">
              <a:spLocks noChangeArrowheads="1"/>
            </p:cNvSpPr>
            <p:nvPr/>
          </p:nvSpPr>
          <p:spPr bwMode="auto">
            <a:xfrm>
              <a:off x="49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8</a:t>
              </a:r>
            </a:p>
          </p:txBody>
        </p:sp>
        <p:sp>
          <p:nvSpPr>
            <p:cNvPr id="16426" name="Text Box 187"/>
            <p:cNvSpPr txBox="1">
              <a:spLocks noChangeArrowheads="1"/>
            </p:cNvSpPr>
            <p:nvPr/>
          </p:nvSpPr>
          <p:spPr bwMode="auto">
            <a:xfrm>
              <a:off x="977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7</a:t>
              </a:r>
            </a:p>
          </p:txBody>
        </p:sp>
        <p:sp>
          <p:nvSpPr>
            <p:cNvPr id="16427" name="Line 188"/>
            <p:cNvSpPr>
              <a:spLocks noChangeShapeType="1"/>
            </p:cNvSpPr>
            <p:nvPr/>
          </p:nvSpPr>
          <p:spPr bwMode="auto">
            <a:xfrm>
              <a:off x="52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28" name="Line 189"/>
            <p:cNvSpPr>
              <a:spLocks noChangeShapeType="1"/>
            </p:cNvSpPr>
            <p:nvPr/>
          </p:nvSpPr>
          <p:spPr bwMode="auto">
            <a:xfrm>
              <a:off x="1025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29" name="Text Box 190"/>
            <p:cNvSpPr txBox="1">
              <a:spLocks noChangeArrowheads="1"/>
            </p:cNvSpPr>
            <p:nvPr/>
          </p:nvSpPr>
          <p:spPr bwMode="auto">
            <a:xfrm>
              <a:off x="720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30" name="Text Box 191"/>
            <p:cNvSpPr txBox="1">
              <a:spLocks noChangeArrowheads="1"/>
            </p:cNvSpPr>
            <p:nvPr/>
          </p:nvSpPr>
          <p:spPr bwMode="auto">
            <a:xfrm>
              <a:off x="1200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31" name="Text Box 192"/>
            <p:cNvSpPr txBox="1">
              <a:spLocks noChangeArrowheads="1"/>
            </p:cNvSpPr>
            <p:nvPr/>
          </p:nvSpPr>
          <p:spPr bwMode="auto">
            <a:xfrm>
              <a:off x="1392" y="244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56</a:t>
              </a:r>
            </a:p>
          </p:txBody>
        </p:sp>
        <p:sp>
          <p:nvSpPr>
            <p:cNvPr id="16432" name="Line 193"/>
            <p:cNvSpPr>
              <a:spLocks noChangeShapeType="1"/>
            </p:cNvSpPr>
            <p:nvPr/>
          </p:nvSpPr>
          <p:spPr bwMode="auto">
            <a:xfrm>
              <a:off x="1488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" name="Group 203"/>
          <p:cNvGrpSpPr>
            <a:grpSpLocks/>
          </p:cNvGrpSpPr>
          <p:nvPr/>
        </p:nvGrpSpPr>
        <p:grpSpPr bwMode="auto">
          <a:xfrm>
            <a:off x="6629400" y="2286000"/>
            <a:ext cx="1590675" cy="838200"/>
            <a:chOff x="3648" y="3600"/>
            <a:chExt cx="1002" cy="528"/>
          </a:xfrm>
        </p:grpSpPr>
        <p:sp>
          <p:nvSpPr>
            <p:cNvPr id="16414" name="Text Box 204"/>
            <p:cNvSpPr txBox="1">
              <a:spLocks noChangeArrowheads="1"/>
            </p:cNvSpPr>
            <p:nvPr/>
          </p:nvSpPr>
          <p:spPr bwMode="auto">
            <a:xfrm>
              <a:off x="3888" y="36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15" name="Text Box 205"/>
            <p:cNvSpPr txBox="1">
              <a:spLocks noChangeArrowheads="1"/>
            </p:cNvSpPr>
            <p:nvPr/>
          </p:nvSpPr>
          <p:spPr bwMode="auto">
            <a:xfrm>
              <a:off x="4368" y="36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16" name="Text Box 206"/>
            <p:cNvSpPr txBox="1">
              <a:spLocks noChangeArrowheads="1"/>
            </p:cNvSpPr>
            <p:nvPr/>
          </p:nvSpPr>
          <p:spPr bwMode="auto">
            <a:xfrm>
              <a:off x="3905" y="38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16417" name="Line 207"/>
            <p:cNvSpPr>
              <a:spLocks noChangeShapeType="1"/>
            </p:cNvSpPr>
            <p:nvPr/>
          </p:nvSpPr>
          <p:spPr bwMode="auto">
            <a:xfrm>
              <a:off x="3953" y="38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8" name="Text Box 208"/>
            <p:cNvSpPr txBox="1">
              <a:spLocks noChangeArrowheads="1"/>
            </p:cNvSpPr>
            <p:nvPr/>
          </p:nvSpPr>
          <p:spPr bwMode="auto">
            <a:xfrm>
              <a:off x="3648" y="369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19" name="Text Box 209"/>
            <p:cNvSpPr txBox="1">
              <a:spLocks noChangeArrowheads="1"/>
            </p:cNvSpPr>
            <p:nvPr/>
          </p:nvSpPr>
          <p:spPr bwMode="auto">
            <a:xfrm>
              <a:off x="4128" y="36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20" name="Text Box 210"/>
            <p:cNvSpPr txBox="1">
              <a:spLocks noChangeArrowheads="1"/>
            </p:cNvSpPr>
            <p:nvPr/>
          </p:nvSpPr>
          <p:spPr bwMode="auto">
            <a:xfrm>
              <a:off x="4320" y="384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24</a:t>
              </a:r>
            </a:p>
          </p:txBody>
        </p:sp>
        <p:sp>
          <p:nvSpPr>
            <p:cNvPr id="16421" name="Line 211"/>
            <p:cNvSpPr>
              <a:spLocks noChangeShapeType="1"/>
            </p:cNvSpPr>
            <p:nvPr/>
          </p:nvSpPr>
          <p:spPr bwMode="auto">
            <a:xfrm>
              <a:off x="4416" y="38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212"/>
          <p:cNvGrpSpPr>
            <a:grpSpLocks/>
          </p:cNvGrpSpPr>
          <p:nvPr/>
        </p:nvGrpSpPr>
        <p:grpSpPr bwMode="auto">
          <a:xfrm>
            <a:off x="6629400" y="3048000"/>
            <a:ext cx="1524000" cy="838200"/>
            <a:chOff x="1968" y="2208"/>
            <a:chExt cx="960" cy="528"/>
          </a:xfrm>
        </p:grpSpPr>
        <p:sp>
          <p:nvSpPr>
            <p:cNvPr id="16406" name="Text Box 213"/>
            <p:cNvSpPr txBox="1">
              <a:spLocks noChangeArrowheads="1"/>
            </p:cNvSpPr>
            <p:nvPr/>
          </p:nvSpPr>
          <p:spPr bwMode="auto">
            <a:xfrm>
              <a:off x="220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07" name="Text Box 214"/>
            <p:cNvSpPr txBox="1">
              <a:spLocks noChangeArrowheads="1"/>
            </p:cNvSpPr>
            <p:nvPr/>
          </p:nvSpPr>
          <p:spPr bwMode="auto">
            <a:xfrm>
              <a:off x="2688" y="22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408" name="Text Box 215"/>
            <p:cNvSpPr txBox="1">
              <a:spLocks noChangeArrowheads="1"/>
            </p:cNvSpPr>
            <p:nvPr/>
          </p:nvSpPr>
          <p:spPr bwMode="auto">
            <a:xfrm>
              <a:off x="222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16409" name="Line 216"/>
            <p:cNvSpPr>
              <a:spLocks noChangeShapeType="1"/>
            </p:cNvSpPr>
            <p:nvPr/>
          </p:nvSpPr>
          <p:spPr bwMode="auto">
            <a:xfrm>
              <a:off x="2273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0" name="Text Box 217"/>
            <p:cNvSpPr txBox="1">
              <a:spLocks noChangeArrowheads="1"/>
            </p:cNvSpPr>
            <p:nvPr/>
          </p:nvSpPr>
          <p:spPr bwMode="auto">
            <a:xfrm>
              <a:off x="1968" y="230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16411" name="Text Box 218"/>
            <p:cNvSpPr txBox="1">
              <a:spLocks noChangeArrowheads="1"/>
            </p:cNvSpPr>
            <p:nvPr/>
          </p:nvSpPr>
          <p:spPr bwMode="auto">
            <a:xfrm>
              <a:off x="2448" y="230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–</a:t>
              </a:r>
            </a:p>
          </p:txBody>
        </p:sp>
        <p:sp>
          <p:nvSpPr>
            <p:cNvPr id="16412" name="Text Box 219"/>
            <p:cNvSpPr txBox="1">
              <a:spLocks noChangeArrowheads="1"/>
            </p:cNvSpPr>
            <p:nvPr/>
          </p:nvSpPr>
          <p:spPr bwMode="auto">
            <a:xfrm>
              <a:off x="2705" y="244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8</a:t>
              </a:r>
            </a:p>
          </p:txBody>
        </p:sp>
        <p:sp>
          <p:nvSpPr>
            <p:cNvPr id="16413" name="Line 220"/>
            <p:cNvSpPr>
              <a:spLocks noChangeShapeType="1"/>
            </p:cNvSpPr>
            <p:nvPr/>
          </p:nvSpPr>
          <p:spPr bwMode="auto">
            <a:xfrm>
              <a:off x="2736" y="244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 autoUpdateAnimBg="0"/>
      <p:bldP spid="38916" grpId="1" animBg="1"/>
      <p:bldP spid="38917" grpId="0" animBg="1" autoUpdateAnimBg="0"/>
      <p:bldP spid="38917" grpId="1" animBg="1"/>
      <p:bldP spid="38918" grpId="0" animBg="1" autoUpdateAnimBg="0"/>
      <p:bldP spid="38918" grpId="1" animBg="1"/>
      <p:bldP spid="38919" grpId="0" animBg="1" autoUpdateAnimBg="0"/>
      <p:bldP spid="389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510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GB" sz="4000" smtClean="0"/>
              <a:t>Construct a …</a:t>
            </a:r>
            <a:endParaRPr lang="en-US" sz="4000" smtClean="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6324600" y="1295400"/>
            <a:ext cx="2209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halkboard" pitchFamily="96" charset="0"/>
              </a:rPr>
              <a:t>… pentagon </a:t>
            </a:r>
            <a:br>
              <a:rPr lang="en-US" sz="2400">
                <a:latin typeface="Chalkboard" pitchFamily="96" charset="0"/>
              </a:rPr>
            </a:br>
            <a:r>
              <a:rPr lang="en-US" sz="2400">
                <a:latin typeface="Chalkboard" pitchFamily="96" charset="0"/>
              </a:rPr>
              <a:t>of area 20 </a:t>
            </a:r>
            <a:br>
              <a:rPr lang="en-US" sz="2400">
                <a:latin typeface="Chalkboard" pitchFamily="96" charset="0"/>
              </a:rPr>
            </a:br>
            <a:r>
              <a:rPr lang="en-US" sz="2400">
                <a:latin typeface="Chalkboard" pitchFamily="96" charset="0"/>
              </a:rPr>
              <a:t>by moving only blue pegs to other peg positions</a:t>
            </a:r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14400"/>
            <a:ext cx="52705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Sources of data; </a:t>
            </a:r>
            <a:br>
              <a:rPr lang="en-US" smtClean="0"/>
            </a:br>
            <a:r>
              <a:rPr lang="en-US" smtClean="0"/>
              <a:t>Opportunities for learning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362200" y="1371600"/>
            <a:ext cx="44196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halkboard" pitchFamily="96" charset="0"/>
              </a:rPr>
              <a:t>Who creates the data 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sz="2400">
                <a:latin typeface="Chalkboard" pitchFamily="96" charset="0"/>
              </a:rPr>
              <a:t>What does the learner do?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Chalkboard" pitchFamily="96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3429000"/>
            <a:ext cx="8534400" cy="1311275"/>
            <a:chOff x="96" y="2160"/>
            <a:chExt cx="5376" cy="826"/>
          </a:xfrm>
        </p:grpSpPr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96" y="2160"/>
              <a:ext cx="2592" cy="826"/>
              <a:chOff x="96" y="2064"/>
              <a:chExt cx="2592" cy="826"/>
            </a:xfrm>
          </p:grpSpPr>
          <p:sp>
            <p:nvSpPr>
              <p:cNvPr id="18460" name="AutoShape 19"/>
              <p:cNvSpPr>
                <a:spLocks noChangeArrowheads="1"/>
              </p:cNvSpPr>
              <p:nvPr/>
            </p:nvSpPr>
            <p:spPr bwMode="auto">
              <a:xfrm>
                <a:off x="96" y="2064"/>
                <a:ext cx="2448" cy="816"/>
              </a:xfrm>
              <a:prstGeom prst="roundRect">
                <a:avLst>
                  <a:gd name="adj" fmla="val 16667"/>
                </a:avLst>
              </a:prstGeom>
              <a:solidFill>
                <a:srgbClr val="804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1" name="Text Box 8"/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2496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Data: from teacher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DofPV: constrained by task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RofCh: suggested by teacher</a:t>
                </a:r>
              </a:p>
            </p:txBody>
          </p:sp>
        </p:grpSp>
        <p:grpSp>
          <p:nvGrpSpPr>
            <p:cNvPr id="18457" name="Group 23"/>
            <p:cNvGrpSpPr>
              <a:grpSpLocks/>
            </p:cNvGrpSpPr>
            <p:nvPr/>
          </p:nvGrpSpPr>
          <p:grpSpPr bwMode="auto">
            <a:xfrm>
              <a:off x="3168" y="2160"/>
              <a:ext cx="2304" cy="826"/>
              <a:chOff x="3216" y="2112"/>
              <a:chExt cx="2304" cy="826"/>
            </a:xfrm>
          </p:grpSpPr>
          <p:sp>
            <p:nvSpPr>
              <p:cNvPr id="18458" name="AutoShape 18"/>
              <p:cNvSpPr>
                <a:spLocks noChangeArrowheads="1"/>
              </p:cNvSpPr>
              <p:nvPr/>
            </p:nvSpPr>
            <p:spPr bwMode="auto">
              <a:xfrm>
                <a:off x="3216" y="2112"/>
                <a:ext cx="2256" cy="816"/>
              </a:xfrm>
              <a:prstGeom prst="roundRect">
                <a:avLst>
                  <a:gd name="adj" fmla="val 16667"/>
                </a:avLst>
              </a:prstGeom>
              <a:solidFill>
                <a:srgbClr val="804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9" name="Text Box 9"/>
              <p:cNvSpPr txBox="1">
                <a:spLocks noChangeArrowheads="1"/>
              </p:cNvSpPr>
              <p:nvPr/>
            </p:nvSpPr>
            <p:spPr bwMode="auto">
              <a:xfrm>
                <a:off x="3264" y="2112"/>
                <a:ext cx="2256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Data: from learners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DofPV: constrained by task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RofCh: comes from learners</a:t>
                </a:r>
              </a:p>
            </p:txBody>
          </p:sp>
        </p:grp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8600" y="5486400"/>
            <a:ext cx="8686800" cy="990600"/>
            <a:chOff x="144" y="3456"/>
            <a:chExt cx="5472" cy="624"/>
          </a:xfrm>
        </p:grpSpPr>
        <p:grpSp>
          <p:nvGrpSpPr>
            <p:cNvPr id="18450" name="Group 27"/>
            <p:cNvGrpSpPr>
              <a:grpSpLocks/>
            </p:cNvGrpSpPr>
            <p:nvPr/>
          </p:nvGrpSpPr>
          <p:grpSpPr bwMode="auto">
            <a:xfrm>
              <a:off x="3456" y="3504"/>
              <a:ext cx="2160" cy="576"/>
              <a:chOff x="3456" y="3408"/>
              <a:chExt cx="2160" cy="576"/>
            </a:xfrm>
          </p:grpSpPr>
          <p:sp>
            <p:nvSpPr>
              <p:cNvPr id="18454" name="AutoShape 26"/>
              <p:cNvSpPr>
                <a:spLocks noChangeArrowheads="1"/>
              </p:cNvSpPr>
              <p:nvPr/>
            </p:nvSpPr>
            <p:spPr bwMode="auto">
              <a:xfrm>
                <a:off x="3456" y="3408"/>
                <a:ext cx="2160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Text Box 10"/>
              <p:cNvSpPr txBox="1">
                <a:spLocks noChangeArrowheads="1"/>
              </p:cNvSpPr>
              <p:nvPr/>
            </p:nvSpPr>
            <p:spPr bwMode="auto">
              <a:xfrm>
                <a:off x="3456" y="3456"/>
                <a:ext cx="216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How prompt learners to go beyond mere construction?</a:t>
                </a:r>
              </a:p>
            </p:txBody>
          </p:sp>
        </p:grpSp>
        <p:grpSp>
          <p:nvGrpSpPr>
            <p:cNvPr id="18451" name="Group 28"/>
            <p:cNvGrpSpPr>
              <a:grpSpLocks/>
            </p:cNvGrpSpPr>
            <p:nvPr/>
          </p:nvGrpSpPr>
          <p:grpSpPr bwMode="auto">
            <a:xfrm>
              <a:off x="144" y="3456"/>
              <a:ext cx="2208" cy="576"/>
              <a:chOff x="144" y="3456"/>
              <a:chExt cx="2208" cy="576"/>
            </a:xfrm>
          </p:grpSpPr>
          <p:sp>
            <p:nvSpPr>
              <p:cNvPr id="18452" name="AutoShape 25"/>
              <p:cNvSpPr>
                <a:spLocks noChangeArrowheads="1"/>
              </p:cNvSpPr>
              <p:nvPr/>
            </p:nvSpPr>
            <p:spPr bwMode="auto">
              <a:xfrm>
                <a:off x="144" y="3456"/>
                <a:ext cx="2160" cy="57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Text Box 11"/>
              <p:cNvSpPr txBox="1">
                <a:spLocks noChangeArrowheads="1"/>
              </p:cNvSpPr>
              <p:nvPr/>
            </p:nvSpPr>
            <p:spPr bwMode="auto">
              <a:xfrm>
                <a:off x="192" y="3504"/>
                <a:ext cx="216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Chalkboard" pitchFamily="96" charset="0"/>
                  </a:rPr>
                  <a:t>How prompt learners to go beyond mere answers?</a:t>
                </a:r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971800" y="4648200"/>
            <a:ext cx="3048000" cy="1006475"/>
            <a:chOff x="1824" y="2928"/>
            <a:chExt cx="1920" cy="634"/>
          </a:xfrm>
        </p:grpSpPr>
        <p:sp>
          <p:nvSpPr>
            <p:cNvPr id="18448" name="AutoShape 29"/>
            <p:cNvSpPr>
              <a:spLocks noChangeArrowheads="1"/>
            </p:cNvSpPr>
            <p:nvPr/>
          </p:nvSpPr>
          <p:spPr bwMode="auto">
            <a:xfrm>
              <a:off x="1872" y="2928"/>
              <a:ext cx="1776" cy="624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824" y="2928"/>
              <a:ext cx="19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chemeClr val="tx2"/>
                  </a:solidFill>
                  <a:latin typeface="Chalkboard" pitchFamily="96" charset="0"/>
                </a:rPr>
                <a:t>Scope and freedom of what learner might think about</a:t>
              </a:r>
              <a:endParaRPr lang="en-US" sz="2000">
                <a:latin typeface="Chalkboard" pitchFamily="96" charset="0"/>
              </a:endParaRPr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136525" y="2209800"/>
            <a:ext cx="4587875" cy="1066800"/>
            <a:chOff x="86" y="1296"/>
            <a:chExt cx="2890" cy="672"/>
          </a:xfrm>
        </p:grpSpPr>
        <p:sp>
          <p:nvSpPr>
            <p:cNvPr id="18445" name="AutoShape 16"/>
            <p:cNvSpPr>
              <a:spLocks noChangeArrowheads="1"/>
            </p:cNvSpPr>
            <p:nvPr/>
          </p:nvSpPr>
          <p:spPr bwMode="auto">
            <a:xfrm>
              <a:off x="96" y="1296"/>
              <a:ext cx="249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6"/>
            <p:cNvSpPr txBox="1">
              <a:spLocks noChangeArrowheads="1"/>
            </p:cNvSpPr>
            <p:nvPr/>
          </p:nvSpPr>
          <p:spPr bwMode="auto">
            <a:xfrm>
              <a:off x="864" y="1296"/>
              <a:ext cx="2112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halkboard" pitchFamily="96" charset="0"/>
                </a:rPr>
                <a:t>27 – 9 =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latin typeface="Chalkboard" pitchFamily="96" charset="0"/>
                </a:rPr>
                <a:t>(</a:t>
              </a:r>
              <a:r>
                <a:rPr lang="en-US" sz="2400" i="1">
                  <a:latin typeface="Chalkboard" pitchFamily="96" charset="0"/>
                </a:rPr>
                <a:t>x</a:t>
              </a:r>
              <a:r>
                <a:rPr lang="en-US" sz="2400">
                  <a:latin typeface="Chalkboard" pitchFamily="96" charset="0"/>
                </a:rPr>
                <a:t> – 2)(</a:t>
              </a:r>
              <a:r>
                <a:rPr lang="en-US" sz="2400" i="1">
                  <a:latin typeface="Chalkboard" pitchFamily="96" charset="0"/>
                </a:rPr>
                <a:t>x</a:t>
              </a:r>
              <a:r>
                <a:rPr lang="en-US" sz="2400">
                  <a:latin typeface="Chalkboard" pitchFamily="96" charset="0"/>
                </a:rPr>
                <a:t> + 1) = …</a:t>
              </a:r>
            </a:p>
          </p:txBody>
        </p:sp>
        <p:sp>
          <p:nvSpPr>
            <p:cNvPr id="18447" name="Text Box 13"/>
            <p:cNvSpPr txBox="1">
              <a:spLocks noChangeArrowheads="1"/>
            </p:cNvSpPr>
            <p:nvPr/>
          </p:nvSpPr>
          <p:spPr bwMode="auto">
            <a:xfrm>
              <a:off x="86" y="1470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/>
                <a:t>Tasks:</a:t>
              </a:r>
              <a:endParaRPr lang="en-US" sz="2400"/>
            </a:p>
          </p:txBody>
        </p:sp>
      </p:grpSp>
      <p:grpSp>
        <p:nvGrpSpPr>
          <p:cNvPr id="18441" name="Group 22"/>
          <p:cNvGrpSpPr>
            <a:grpSpLocks/>
          </p:cNvGrpSpPr>
          <p:nvPr/>
        </p:nvGrpSpPr>
        <p:grpSpPr bwMode="auto">
          <a:xfrm>
            <a:off x="4724400" y="2209800"/>
            <a:ext cx="4267200" cy="1081088"/>
            <a:chOff x="2832" y="1344"/>
            <a:chExt cx="2688" cy="681"/>
          </a:xfrm>
        </p:grpSpPr>
        <p:sp>
          <p:nvSpPr>
            <p:cNvPr id="18442" name="AutoShape 17"/>
            <p:cNvSpPr>
              <a:spLocks noChangeArrowheads="1"/>
            </p:cNvSpPr>
            <p:nvPr/>
          </p:nvSpPr>
          <p:spPr bwMode="auto">
            <a:xfrm>
              <a:off x="2832" y="1344"/>
              <a:ext cx="2688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3408" y="1392"/>
              <a:ext cx="206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halkboard" pitchFamily="96" charset="0"/>
                </a:rPr>
                <a:t>Unit fractions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latin typeface="Chalkboard" pitchFamily="96" charset="0"/>
                </a:rPr>
                <a:t>Pentagon construction</a:t>
              </a:r>
            </a:p>
          </p:txBody>
        </p:sp>
        <p:sp>
          <p:nvSpPr>
            <p:cNvPr id="18444" name="Text Box 14"/>
            <p:cNvSpPr txBox="1">
              <a:spLocks noChangeArrowheads="1"/>
            </p:cNvSpPr>
            <p:nvPr/>
          </p:nvSpPr>
          <p:spPr bwMode="auto">
            <a:xfrm>
              <a:off x="2832" y="1496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Chalkboard" pitchFamily="96" charset="0"/>
                </a:rPr>
                <a:t>Tasks:</a:t>
              </a:r>
              <a:endParaRPr lang="en-US" sz="2400">
                <a:latin typeface="Chalkboard" pitchFamily="9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Follow-up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mtClean="0"/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Some Tools </a:t>
            </a:r>
            <a:br>
              <a:rPr lang="en-GB" smtClean="0"/>
            </a:br>
            <a:r>
              <a:rPr lang="en-GB" smtClean="0"/>
              <a:t>for task design and use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1731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smtClean="0"/>
              <a:t>Structured Variation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How many different ways …?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Construct a …</a:t>
            </a:r>
          </a:p>
          <a:p>
            <a:pPr>
              <a:lnSpc>
                <a:spcPct val="90000"/>
              </a:lnSpc>
              <a:defRPr/>
            </a:pPr>
            <a:r>
              <a:rPr lang="en-GB" sz="2400" smtClean="0"/>
              <a:t>Treating an exercise as a mathematical object</a:t>
            </a:r>
          </a:p>
          <a:p>
            <a:pPr>
              <a:lnSpc>
                <a:spcPct val="90000"/>
              </a:lnSpc>
              <a:defRPr/>
            </a:pPr>
            <a:endParaRPr lang="en-US" sz="24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667000" y="4114800"/>
            <a:ext cx="3475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00FFFF"/>
                </a:solidFill>
                <a:latin typeface="Chalkboard" pitchFamily="96" charset="0"/>
              </a:rPr>
              <a:t>DofPV, who decides?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00FFFF"/>
                </a:solidFill>
                <a:latin typeface="Chalkboard" pitchFamily="96" charset="0"/>
              </a:rPr>
              <a:t>RofPC, who decides?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05000" y="5257800"/>
            <a:ext cx="533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Chalkboard" pitchFamily="96" charset="0"/>
              </a:rPr>
              <a:t>Openness of input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Chalkboard" pitchFamily="96" charset="0"/>
              </a:rPr>
              <a:t>Openness of learning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Outline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Exercise as object</a:t>
            </a:r>
          </a:p>
          <a:p>
            <a:pPr>
              <a:defRPr/>
            </a:pPr>
            <a:r>
              <a:rPr lang="en-GB" smtClean="0"/>
              <a:t>Using structured variation</a:t>
            </a:r>
            <a:endParaRPr lang="en-US" smtClean="0"/>
          </a:p>
          <a:p>
            <a:pPr>
              <a:defRPr/>
            </a:pPr>
            <a:r>
              <a:rPr lang="en-GB" smtClean="0"/>
              <a:t>How many different ways …?</a:t>
            </a:r>
          </a:p>
          <a:p>
            <a:pPr>
              <a:defRPr/>
            </a:pPr>
            <a:r>
              <a:rPr lang="en-GB" smtClean="0"/>
              <a:t>Construct a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Exercise as object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048000" cy="2819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smtClean="0"/>
              <a:t>17 – 9 =</a:t>
            </a:r>
          </a:p>
          <a:p>
            <a:pPr>
              <a:buFontTx/>
              <a:buNone/>
              <a:defRPr/>
            </a:pPr>
            <a:r>
              <a:rPr lang="en-GB" smtClean="0"/>
              <a:t>27 – 9 =</a:t>
            </a:r>
          </a:p>
          <a:p>
            <a:pPr>
              <a:buFontTx/>
              <a:buNone/>
              <a:defRPr/>
            </a:pPr>
            <a:r>
              <a:rPr lang="en-GB" smtClean="0"/>
              <a:t>37 – 9 =</a:t>
            </a:r>
          </a:p>
          <a:p>
            <a:pPr>
              <a:buFontTx/>
              <a:buNone/>
              <a:defRPr/>
            </a:pPr>
            <a:r>
              <a:rPr lang="en-GB" smtClean="0"/>
              <a:t>47 – 9 =</a:t>
            </a:r>
          </a:p>
          <a:p>
            <a:pPr>
              <a:buFontTx/>
              <a:buNone/>
              <a:defRPr/>
            </a:pPr>
            <a:r>
              <a:rPr lang="en-GB" smtClean="0"/>
              <a:t>…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Learning from experience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Patterns in layout</a:t>
            </a:r>
          </a:p>
          <a:p>
            <a:pPr>
              <a:defRPr/>
            </a:pPr>
            <a:r>
              <a:rPr lang="en-US" smtClean="0"/>
              <a:t>Patterns of digits</a:t>
            </a:r>
          </a:p>
          <a:p>
            <a:pPr>
              <a:defRPr/>
            </a:pPr>
            <a:r>
              <a:rPr lang="en-US" smtClean="0"/>
              <a:t>Familiarity</a:t>
            </a:r>
          </a:p>
          <a:p>
            <a:pPr>
              <a:defRPr/>
            </a:pPr>
            <a:r>
              <a:rPr lang="en-US" smtClean="0"/>
              <a:t>Generality</a:t>
            </a:r>
          </a:p>
          <a:p>
            <a:pPr>
              <a:defRPr/>
            </a:pPr>
            <a:r>
              <a:rPr lang="en-US" smtClean="0"/>
              <a:t>Going beyond mere answers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Conceptual development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2400" smtClean="0"/>
              <a:t>Tasks, and the ways they are presented, mediate formal mathematical ideas for learners</a:t>
            </a:r>
          </a:p>
          <a:p>
            <a:pPr lvl="1">
              <a:defRPr/>
            </a:pPr>
            <a:r>
              <a:rPr lang="en-US" sz="2400" smtClean="0"/>
              <a:t>Multiple examples </a:t>
            </a:r>
          </a:p>
          <a:p>
            <a:pPr lvl="1">
              <a:defRPr/>
            </a:pPr>
            <a:r>
              <a:rPr lang="en-US" sz="2400" smtClean="0"/>
              <a:t>Personal images</a:t>
            </a:r>
          </a:p>
          <a:p>
            <a:pPr lvl="1">
              <a:defRPr/>
            </a:pPr>
            <a:r>
              <a:rPr lang="en-US" sz="2400" smtClean="0"/>
              <a:t>Natural/scientific concepts</a:t>
            </a:r>
          </a:p>
          <a:p>
            <a:pPr lvl="1">
              <a:defRPr/>
            </a:pPr>
            <a:r>
              <a:rPr lang="en-US" sz="2400" smtClean="0"/>
              <a:t>Intuitive/formal understanding</a:t>
            </a:r>
          </a:p>
          <a:p>
            <a:pPr lvl="1">
              <a:defRPr/>
            </a:pPr>
            <a:r>
              <a:rPr lang="en-US" sz="2400" smtClean="0"/>
              <a:t>Further experience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Exercise as object 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727950" cy="2133600"/>
          </a:xfrm>
        </p:spPr>
        <p:txBody>
          <a:bodyPr/>
          <a:lstStyle/>
          <a:p>
            <a:pPr>
              <a:buFont typeface="Monotype Sorts" pitchFamily="96" charset="2"/>
              <a:buNone/>
              <a:defRPr/>
            </a:pPr>
            <a:r>
              <a:rPr lang="en-GB" smtClean="0"/>
              <a:t>( x – 2 ) ( x + 1 ) = x</a:t>
            </a:r>
            <a:r>
              <a:rPr lang="en-GB" baseline="30000" smtClean="0"/>
              <a:t>2</a:t>
            </a:r>
            <a:r>
              <a:rPr lang="en-GB" smtClean="0"/>
              <a:t> -    x - 2</a:t>
            </a:r>
          </a:p>
          <a:p>
            <a:pPr>
              <a:buFontTx/>
              <a:buNone/>
              <a:defRPr/>
            </a:pPr>
            <a:r>
              <a:rPr lang="en-GB" smtClean="0"/>
              <a:t>( x – 3 ) ( x + 1 ) = x</a:t>
            </a:r>
            <a:r>
              <a:rPr lang="en-GB" baseline="30000" smtClean="0"/>
              <a:t>2</a:t>
            </a:r>
            <a:r>
              <a:rPr lang="en-GB" smtClean="0"/>
              <a:t> -  2x  - 3</a:t>
            </a:r>
          </a:p>
          <a:p>
            <a:pPr>
              <a:buFontTx/>
              <a:buNone/>
              <a:defRPr/>
            </a:pPr>
            <a:r>
              <a:rPr lang="en-GB" smtClean="0"/>
              <a:t>( x – 4 ) ( x + 1 ) = x</a:t>
            </a:r>
            <a:r>
              <a:rPr lang="en-GB" baseline="30000" smtClean="0"/>
              <a:t>2</a:t>
            </a:r>
            <a:r>
              <a:rPr lang="en-GB" smtClean="0"/>
              <a:t> -  3x  - 4</a:t>
            </a:r>
          </a:p>
          <a:p>
            <a:pPr>
              <a:buFontTx/>
              <a:buNone/>
              <a:defRPr/>
            </a:pPr>
            <a:r>
              <a:rPr lang="en-GB" smtClean="0"/>
              <a:t>…</a:t>
            </a:r>
            <a:endParaRPr 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halkboard" pitchFamily="9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Reflections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Going beyond mere answers</a:t>
            </a:r>
          </a:p>
          <a:p>
            <a:pPr>
              <a:defRPr/>
            </a:pPr>
            <a:r>
              <a:rPr lang="en-US" smtClean="0"/>
              <a:t>Reflecting across the grain</a:t>
            </a:r>
          </a:p>
          <a:p>
            <a:pPr>
              <a:defRPr/>
            </a:pPr>
            <a:r>
              <a:rPr lang="en-US" smtClean="0"/>
              <a:t>Quasi-physical and visual repetition</a:t>
            </a:r>
          </a:p>
          <a:p>
            <a:pPr>
              <a:defRPr/>
            </a:pPr>
            <a:r>
              <a:rPr lang="en-US" smtClean="0"/>
              <a:t>How do learners know what to focus 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28600"/>
            <a:ext cx="3276600" cy="3276600"/>
            <a:chOff x="960" y="1344"/>
            <a:chExt cx="1680" cy="1680"/>
          </a:xfrm>
        </p:grpSpPr>
        <p:sp>
          <p:nvSpPr>
            <p:cNvPr id="12298" name="Rectangle 3"/>
            <p:cNvSpPr>
              <a:spLocks noChangeArrowheads="1"/>
            </p:cNvSpPr>
            <p:nvPr/>
          </p:nvSpPr>
          <p:spPr bwMode="auto">
            <a:xfrm>
              <a:off x="960" y="1344"/>
              <a:ext cx="1680" cy="16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440"/>
              <a:ext cx="1512" cy="1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638800" y="304800"/>
            <a:ext cx="3276600" cy="3276600"/>
            <a:chOff x="3552" y="192"/>
            <a:chExt cx="2064" cy="2064"/>
          </a:xfrm>
        </p:grpSpPr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3552" y="192"/>
              <a:ext cx="2064" cy="2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288"/>
              <a:ext cx="1872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743200" y="3276600"/>
            <a:ext cx="3352800" cy="3581400"/>
            <a:chOff x="1728" y="2064"/>
            <a:chExt cx="2112" cy="2256"/>
          </a:xfrm>
        </p:grpSpPr>
        <p:sp>
          <p:nvSpPr>
            <p:cNvPr id="12294" name="Rectangle 9"/>
            <p:cNvSpPr>
              <a:spLocks noChangeArrowheads="1"/>
            </p:cNvSpPr>
            <p:nvPr/>
          </p:nvSpPr>
          <p:spPr bwMode="auto">
            <a:xfrm>
              <a:off x="1776" y="2064"/>
              <a:ext cx="2064" cy="2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5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8" y="2160"/>
              <a:ext cx="2017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0" smtClean="0">
                <a:solidFill>
                  <a:schemeClr val="tx1"/>
                </a:solidFill>
                <a:effectLst/>
                <a:latin typeface="Arial" charset="0"/>
              </a:rPr>
              <a:t>Stars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Structured variation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Dimensions of possible variation</a:t>
            </a:r>
          </a:p>
          <a:p>
            <a:pPr>
              <a:defRPr/>
            </a:pPr>
            <a:r>
              <a:rPr lang="en-US" smtClean="0"/>
              <a:t>Range of permissible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MC 05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800040"/>
      </a:accent1>
      <a:accent2>
        <a:srgbClr val="FF00FF"/>
      </a:accent2>
      <a:accent3>
        <a:srgbClr val="AAAAFF"/>
      </a:accent3>
      <a:accent4>
        <a:srgbClr val="DADADA"/>
      </a:accent4>
      <a:accent5>
        <a:srgbClr val="C0AAAF"/>
      </a:accent5>
      <a:accent6>
        <a:srgbClr val="E700E7"/>
      </a:accent6>
      <a:hlink>
        <a:srgbClr val="FF0000"/>
      </a:hlink>
      <a:folHlink>
        <a:srgbClr val="919191"/>
      </a:folHlink>
    </a:clrScheme>
    <a:fontScheme name="LMC 05">
      <a:majorFont>
        <a:latin typeface="Arial Narrow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MC 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C 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C 05 8">
        <a:dk1>
          <a:srgbClr val="00279F"/>
        </a:dk1>
        <a:lt1>
          <a:srgbClr val="FFFFFF"/>
        </a:lt1>
        <a:dk2>
          <a:srgbClr val="0000FF"/>
        </a:dk2>
        <a:lt2>
          <a:srgbClr val="800000"/>
        </a:lt2>
        <a:accent1>
          <a:srgbClr val="800040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C0AAAF"/>
        </a:accent5>
        <a:accent6>
          <a:srgbClr val="E700E7"/>
        </a:accent6>
        <a:hlink>
          <a:srgbClr val="FF0000"/>
        </a:hlink>
        <a:folHlink>
          <a:srgbClr val="9191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ellow on Blue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796</Words>
  <Application>Microsoft Office PowerPoint</Application>
  <PresentationFormat>On-screen Show (4:3)</PresentationFormat>
  <Paragraphs>233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Chalkboard</vt:lpstr>
      <vt:lpstr>Monotype Sorts</vt:lpstr>
      <vt:lpstr>Times</vt:lpstr>
      <vt:lpstr>Lucida Grande</vt:lpstr>
      <vt:lpstr>LMC 05</vt:lpstr>
      <vt:lpstr>Yellow on Blue</vt:lpstr>
      <vt:lpstr>MathType 5.0 Equation</vt:lpstr>
      <vt:lpstr>Designing and Using Tasks Effectively  for Conceptual Development</vt:lpstr>
      <vt:lpstr>Outline</vt:lpstr>
      <vt:lpstr>Exercise as object</vt:lpstr>
      <vt:lpstr>Learning from experience</vt:lpstr>
      <vt:lpstr>Conceptual development</vt:lpstr>
      <vt:lpstr>Exercise as object </vt:lpstr>
      <vt:lpstr>Reflections</vt:lpstr>
      <vt:lpstr>Stars</vt:lpstr>
      <vt:lpstr>Structured variation</vt:lpstr>
      <vt:lpstr>Find the gradient between each pair of points</vt:lpstr>
      <vt:lpstr>Task elements</vt:lpstr>
      <vt:lpstr>How many different ways …</vt:lpstr>
      <vt:lpstr>Unit fraction differences</vt:lpstr>
      <vt:lpstr>Construct a …</vt:lpstr>
      <vt:lpstr>Sources of data;  Opportunities for learning</vt:lpstr>
      <vt:lpstr>Follow-up</vt:lpstr>
      <vt:lpstr>Some Tools  for task design and use</vt:lpstr>
    </vt:vector>
  </TitlesOfParts>
  <Company>J Mason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Using Tasks Effectively  for Conceptual Development</dc:title>
  <dc:creator>Anne Watson</dc:creator>
  <cp:lastModifiedBy>Anne Watson</cp:lastModifiedBy>
  <cp:revision>1</cp:revision>
  <cp:lastPrinted>2006-09-03T17:53:00Z</cp:lastPrinted>
  <dcterms:modified xsi:type="dcterms:W3CDTF">2015-10-31T09:01:13Z</dcterms:modified>
</cp:coreProperties>
</file>