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71" r:id="rId9"/>
    <p:sldId id="260" r:id="rId10"/>
    <p:sldId id="265" r:id="rId11"/>
    <p:sldId id="261" r:id="rId12"/>
    <p:sldId id="266" r:id="rId13"/>
    <p:sldId id="268" r:id="rId14"/>
    <p:sldId id="267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8" autoAdjust="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DE9529-FA14-44F4-A1A4-CC57515790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EB7E3-325B-4BD0-8736-A869BFF0EBC8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B75EF-62D6-4252-9AF8-D6AE05A2CB84}" type="slidenum">
              <a:rPr lang="en-US"/>
              <a:pPr/>
              <a:t>11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6801C-6D7A-4E25-801F-C062B873FBAE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4F330-2758-499E-A60D-4B93CA454EE7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65B26-EF61-427D-9C1C-F3D80D89DF80}" type="slidenum">
              <a:rPr lang="en-US"/>
              <a:pPr/>
              <a:t>14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C4CC2-CBFF-4276-9324-133501F6D68F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3AB35-0CE2-4B75-BB93-34B591BA0F99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A8149A-3BAE-4DE3-A10A-B2E00923F998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0D48B-00B5-495C-AD61-F7E7B5AB97EC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8DCE4-1A02-4056-B057-10C84B924142}" type="slidenum">
              <a:rPr lang="en-US"/>
              <a:pPr/>
              <a:t>6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78B9A-46BF-44A9-AF75-39979AA48363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0623B-4E2F-4D04-A64D-0B5A64590DF7}" type="slidenum">
              <a:rPr lang="en-US"/>
              <a:pPr/>
              <a:t>9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A4DC0-425F-4292-B936-D792B9B6CF1E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8BC0C-A22E-4100-A7A1-D2FE29B5E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3853C-7796-47A7-8052-084623509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43462-5DB8-4EAF-93EF-9468107E54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B792C-6892-40E2-8480-9E405757B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025EE-73F7-4AF7-A738-347AEC43F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C07C3-B9FB-49E9-8F27-DA3A5877A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57A0F-42FF-40EE-8B6F-B88AC46D1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41D35-9622-412D-A454-A96907719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341AD-F61F-432F-B41F-570F1605D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33BC7-B000-408A-8057-967B46EE60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5DD0D-C9FF-4400-AA0C-8FCF89CEEF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5ECA7C-E2C2-40E0-8C46-91A3AE2978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/>
              <a:t>Issues in classroom research: getting at the subject detail of teacher-student interaction</a:t>
            </a:r>
            <a:endParaRPr lang="en-US" sz="40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AKU/IED Karachi</a:t>
            </a:r>
          </a:p>
          <a:p>
            <a:r>
              <a:rPr lang="en-GB"/>
              <a:t>August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Classroom research is not merely ethnographic</a:t>
            </a: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What has prompted you to observe?</a:t>
            </a:r>
          </a:p>
          <a:p>
            <a:pPr>
              <a:lnSpc>
                <a:spcPct val="80000"/>
              </a:lnSpc>
            </a:pPr>
            <a:r>
              <a:rPr lang="en-GB" sz="2400"/>
              <a:t>How does that become a framework?</a:t>
            </a:r>
          </a:p>
          <a:p>
            <a:pPr>
              <a:lnSpc>
                <a:spcPct val="80000"/>
              </a:lnSpc>
            </a:pPr>
            <a:r>
              <a:rPr lang="en-GB" sz="2400"/>
              <a:t>In the first year we videod one lesson per teacher and watched them over and over again and read a lot</a:t>
            </a:r>
          </a:p>
          <a:p>
            <a:pPr>
              <a:lnSpc>
                <a:spcPct val="80000"/>
              </a:lnSpc>
            </a:pPr>
            <a:r>
              <a:rPr lang="en-GB" sz="2400"/>
              <a:t>TIMSS, METE, LPS, Doyle</a:t>
            </a:r>
          </a:p>
          <a:p>
            <a:pPr>
              <a:lnSpc>
                <a:spcPct val="80000"/>
              </a:lnSpc>
            </a:pPr>
            <a:r>
              <a:rPr lang="en-GB" sz="2400"/>
              <a:t>Hurrah!!  We are interested in students’ experience of the subject matter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syntactic/substantive (Schwab)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discursive/interactive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procedural/conceptual</a:t>
            </a:r>
            <a:endParaRPr lang="en-US" sz="2000"/>
          </a:p>
          <a:p>
            <a:pPr>
              <a:lnSpc>
                <a:spcPct val="80000"/>
              </a:lnSpc>
            </a:pPr>
            <a:r>
              <a:rPr lang="en-GB" sz="2400"/>
              <a:t>Variation, questions and prompts, example use, relationship between task and activity …</a:t>
            </a:r>
          </a:p>
          <a:p>
            <a:pPr>
              <a:lnSpc>
                <a:spcPct val="80000"/>
              </a:lnSpc>
            </a:pPr>
            <a:r>
              <a:rPr lang="en-GB" sz="2400"/>
              <a:t>In the second year we had an observation schedule to help us focus on maths</a:t>
            </a:r>
          </a:p>
          <a:p>
            <a:pPr>
              <a:lnSpc>
                <a:spcPct val="80000"/>
              </a:lnSpc>
            </a:pPr>
            <a:endParaRPr lang="en-GB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Maths: task plus pedagogy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buFontTx/>
              <a:buNone/>
            </a:pPr>
            <a:endParaRPr lang="en-GB"/>
          </a:p>
          <a:p>
            <a:r>
              <a:rPr lang="en-GB" sz="2800"/>
              <a:t>What is available to be learnt?</a:t>
            </a:r>
          </a:p>
          <a:p>
            <a:r>
              <a:rPr lang="en-GB" sz="2800"/>
              <a:t>How is this offered in the task?</a:t>
            </a:r>
          </a:p>
          <a:p>
            <a:r>
              <a:rPr lang="en-GB" sz="2800"/>
              <a:t>How is activity shaped by the teacher and students together?</a:t>
            </a:r>
            <a:endParaRPr lang="en-US" sz="28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55650" y="4292600"/>
            <a:ext cx="7129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/>
              <a:t>Affordances, constraints, attunements (Gibson)– evidence and interpretation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What has been said about tasks?</a:t>
            </a: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Bloom</a:t>
            </a:r>
          </a:p>
          <a:p>
            <a:pPr>
              <a:lnSpc>
                <a:spcPct val="90000"/>
              </a:lnSpc>
            </a:pPr>
            <a:r>
              <a:rPr lang="en-GB" sz="2400"/>
              <a:t>SOLO</a:t>
            </a:r>
          </a:p>
          <a:p>
            <a:pPr>
              <a:lnSpc>
                <a:spcPct val="90000"/>
              </a:lnSpc>
            </a:pPr>
            <a:r>
              <a:rPr lang="en-GB" sz="2400"/>
              <a:t>Cuoco et al. ‘habits of mind’</a:t>
            </a:r>
          </a:p>
          <a:p>
            <a:pPr>
              <a:lnSpc>
                <a:spcPct val="90000"/>
              </a:lnSpc>
            </a:pPr>
            <a:r>
              <a:rPr lang="en-GB" sz="2400"/>
              <a:t>Questions and prompts</a:t>
            </a:r>
          </a:p>
          <a:p>
            <a:pPr>
              <a:lnSpc>
                <a:spcPct val="90000"/>
              </a:lnSpc>
            </a:pPr>
            <a:r>
              <a:rPr lang="en-GB" sz="2400"/>
              <a:t>Nature of subject: concepts, facts, relationships, methods, properties of mathematical objects, structures, abstractions</a:t>
            </a:r>
          </a:p>
          <a:p>
            <a:pPr>
              <a:lnSpc>
                <a:spcPct val="90000"/>
              </a:lnSpc>
            </a:pPr>
            <a:r>
              <a:rPr lang="en-GB" sz="2400"/>
              <a:t>Ways of working</a:t>
            </a:r>
          </a:p>
          <a:p>
            <a:pPr>
              <a:lnSpc>
                <a:spcPct val="90000"/>
              </a:lnSpc>
            </a:pPr>
            <a:r>
              <a:rPr lang="en-GB" sz="2400" i="1"/>
              <a:t>What</a:t>
            </a:r>
            <a:r>
              <a:rPr lang="en-GB" sz="2400"/>
              <a:t> the teacher appears to be shaping</a:t>
            </a:r>
          </a:p>
          <a:p>
            <a:pPr>
              <a:lnSpc>
                <a:spcPct val="90000"/>
              </a:lnSpc>
            </a:pPr>
            <a:r>
              <a:rPr lang="en-GB" sz="2400" i="1"/>
              <a:t>How</a:t>
            </a:r>
            <a:r>
              <a:rPr lang="en-GB" sz="2400"/>
              <a:t> she appears to shape 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(Video)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Multiple forms of analysis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Write descriptions</a:t>
            </a:r>
          </a:p>
          <a:p>
            <a:pPr>
              <a:lnSpc>
                <a:spcPct val="80000"/>
              </a:lnSpc>
            </a:pPr>
            <a:r>
              <a:rPr lang="en-GB" sz="2800"/>
              <a:t>Content analysis: coding and categorising</a:t>
            </a:r>
          </a:p>
          <a:p>
            <a:pPr>
              <a:lnSpc>
                <a:spcPct val="80000"/>
              </a:lnSpc>
            </a:pPr>
            <a:r>
              <a:rPr lang="en-GB" sz="2800"/>
              <a:t>Identify dimensions in the categories – and subcategories</a:t>
            </a:r>
          </a:p>
          <a:p>
            <a:pPr>
              <a:lnSpc>
                <a:spcPct val="80000"/>
              </a:lnSpc>
            </a:pPr>
            <a:r>
              <a:rPr lang="en-GB" sz="2800"/>
              <a:t>Look again at data for similarities and differences within categories – ensure all are included</a:t>
            </a:r>
          </a:p>
          <a:p>
            <a:pPr>
              <a:lnSpc>
                <a:spcPct val="80000"/>
              </a:lnSpc>
            </a:pPr>
            <a:r>
              <a:rPr lang="en-GB" sz="2800"/>
              <a:t>Consider re-categorising</a:t>
            </a:r>
          </a:p>
          <a:p>
            <a:pPr>
              <a:lnSpc>
                <a:spcPct val="80000"/>
              </a:lnSpc>
            </a:pPr>
            <a:r>
              <a:rPr lang="en-GB" sz="2800"/>
              <a:t>Apply (adapt) existing frameworks</a:t>
            </a:r>
          </a:p>
          <a:p>
            <a:pPr>
              <a:lnSpc>
                <a:spcPct val="80000"/>
              </a:lnSpc>
            </a:pPr>
            <a:r>
              <a:rPr lang="en-GB" sz="2800"/>
              <a:t>Are there clear distinctions, or a continuum?</a:t>
            </a:r>
          </a:p>
          <a:p>
            <a:pPr>
              <a:lnSpc>
                <a:spcPct val="80000"/>
              </a:lnSpc>
            </a:pPr>
            <a:r>
              <a:rPr lang="en-GB" sz="2800"/>
              <a:t>Are there contrasts, or elaborations</a:t>
            </a:r>
          </a:p>
          <a:p>
            <a:pPr>
              <a:lnSpc>
                <a:spcPct val="80000"/>
              </a:lnSpc>
            </a:pPr>
            <a:r>
              <a:rPr lang="en-GB" sz="2800"/>
              <a:t>Develop presentations/tools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143000"/>
          </a:xfrm>
        </p:spPr>
        <p:txBody>
          <a:bodyPr/>
          <a:lstStyle/>
          <a:p>
            <a:r>
              <a:rPr lang="en-GB" sz="4000"/>
              <a:t>When we look for </a:t>
            </a:r>
            <a:r>
              <a:rPr lang="en-GB" sz="4000" i="1"/>
              <a:t>what </a:t>
            </a:r>
            <a:r>
              <a:rPr lang="en-GB" sz="4000"/>
              <a:t>mathematics was being shaped, what did we notice that we had not noticed before?</a:t>
            </a:r>
            <a:endParaRPr 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3849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Content of whole class v. individual interactions</a:t>
            </a:r>
          </a:p>
          <a:p>
            <a:pPr>
              <a:lnSpc>
                <a:spcPct val="80000"/>
              </a:lnSpc>
            </a:pPr>
            <a:r>
              <a:rPr lang="en-GB" sz="2800"/>
              <a:t>When did things happen?: e.g. complex -&gt; simple or simple -&gt; complex</a:t>
            </a:r>
          </a:p>
          <a:p>
            <a:pPr>
              <a:lnSpc>
                <a:spcPct val="80000"/>
              </a:lnSpc>
            </a:pPr>
            <a:r>
              <a:rPr lang="en-GB" sz="2800"/>
              <a:t>What aspects of mathematics do non-specialist teachers </a:t>
            </a:r>
            <a:r>
              <a:rPr lang="en-GB" sz="2800" i="1"/>
              <a:t>not</a:t>
            </a:r>
            <a:r>
              <a:rPr lang="en-GB" sz="2800"/>
              <a:t> do that specialist ones do?</a:t>
            </a:r>
          </a:p>
          <a:p>
            <a:pPr>
              <a:lnSpc>
                <a:spcPct val="80000"/>
              </a:lnSpc>
            </a:pPr>
            <a:r>
              <a:rPr lang="en-GB" sz="2800"/>
              <a:t>Who does what in the development of mathematical ideas?</a:t>
            </a:r>
          </a:p>
          <a:p>
            <a:pPr>
              <a:lnSpc>
                <a:spcPct val="80000"/>
              </a:lnSpc>
            </a:pPr>
            <a:r>
              <a:rPr lang="en-GB" sz="2800"/>
              <a:t>What is the content of participation of students in a range of domains?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en-GB" sz="4000"/>
              <a:t>Further work on data – looking at the shaping of mathematical content</a:t>
            </a:r>
            <a:endParaRPr lang="en-US" sz="40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229600" cy="4525962"/>
          </a:xfrm>
        </p:spPr>
        <p:txBody>
          <a:bodyPr/>
          <a:lstStyle/>
          <a:p>
            <a:r>
              <a:rPr lang="en-GB"/>
              <a:t>Look for contrasts between (years/samples/cases)</a:t>
            </a:r>
          </a:p>
          <a:p>
            <a:r>
              <a:rPr lang="en-GB"/>
              <a:t>Look for further elaboration and categories</a:t>
            </a:r>
          </a:p>
          <a:p>
            <a:r>
              <a:rPr lang="en-GB"/>
              <a:t>Use tools developed earlier to gather and organise data and hence explore further</a:t>
            </a:r>
          </a:p>
          <a:p>
            <a:r>
              <a:rPr lang="en-GB"/>
              <a:t>Generalise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73238"/>
            <a:ext cx="8229600" cy="1143000"/>
          </a:xfrm>
        </p:spPr>
        <p:txBody>
          <a:bodyPr/>
          <a:lstStyle/>
          <a:p>
            <a:r>
              <a:rPr lang="en-GB"/>
              <a:t>Examples from the study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60575"/>
            <a:ext cx="8229600" cy="1143000"/>
          </a:xfrm>
        </p:spPr>
        <p:txBody>
          <a:bodyPr/>
          <a:lstStyle/>
          <a:p>
            <a:r>
              <a:rPr lang="en-GB" sz="4000"/>
              <a:t>What similarities with other subject-teaching?</a:t>
            </a:r>
            <a:endParaRPr lang="en-US" sz="40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anne.watson@education.ox.ac.uk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/>
          <a:lstStyle/>
          <a:p>
            <a:r>
              <a:rPr lang="en-GB" sz="4000"/>
              <a:t>What can we learn by researching in classrooms?</a:t>
            </a:r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It is essentially descriptive….</a:t>
            </a:r>
          </a:p>
          <a:p>
            <a:pPr>
              <a:lnSpc>
                <a:spcPct val="90000"/>
              </a:lnSpc>
            </a:pPr>
            <a:r>
              <a:rPr lang="en-GB"/>
              <a:t>How learning opportunities are organised</a:t>
            </a:r>
          </a:p>
          <a:p>
            <a:pPr>
              <a:lnSpc>
                <a:spcPct val="90000"/>
              </a:lnSpc>
            </a:pPr>
            <a:r>
              <a:rPr lang="en-GB"/>
              <a:t>What the learning environment is like</a:t>
            </a:r>
          </a:p>
          <a:p>
            <a:pPr>
              <a:lnSpc>
                <a:spcPct val="90000"/>
              </a:lnSpc>
            </a:pPr>
            <a:r>
              <a:rPr lang="en-GB"/>
              <a:t>What is entailed in the job of teaching</a:t>
            </a:r>
          </a:p>
          <a:p>
            <a:pPr>
              <a:lnSpc>
                <a:spcPct val="90000"/>
              </a:lnSpc>
            </a:pPr>
            <a:r>
              <a:rPr lang="en-GB"/>
              <a:t>How teachers/students interact </a:t>
            </a:r>
          </a:p>
          <a:p>
            <a:pPr>
              <a:lnSpc>
                <a:spcPct val="90000"/>
              </a:lnSpc>
            </a:pPr>
            <a:r>
              <a:rPr lang="en-GB"/>
              <a:t>What teachers do compared to what they say</a:t>
            </a:r>
          </a:p>
          <a:p>
            <a:pPr>
              <a:lnSpc>
                <a:spcPct val="90000"/>
              </a:lnSpc>
            </a:pPr>
            <a:r>
              <a:rPr lang="en-GB"/>
              <a:t>How teachers manifest their intentions</a:t>
            </a:r>
          </a:p>
          <a:p>
            <a:pPr lvl="1">
              <a:lnSpc>
                <a:spcPct val="90000"/>
              </a:lnSpc>
            </a:pPr>
            <a:endParaRPr lang="en-GB"/>
          </a:p>
          <a:p>
            <a:pPr lvl="1">
              <a:lnSpc>
                <a:spcPct val="90000"/>
              </a:lnSpc>
            </a:pPr>
            <a:endParaRPr lang="en-GB"/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Changes in Mathematics Teaching Project (CMTP)</a:t>
            </a:r>
            <a:endParaRPr 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r>
              <a:rPr lang="en-GB"/>
              <a:t>Three school mathematics departments committed to change they way they teach</a:t>
            </a:r>
          </a:p>
          <a:p>
            <a:r>
              <a:rPr lang="en-GB"/>
              <a:t>Our mission is to describe what they did and how they did it</a:t>
            </a:r>
          </a:p>
          <a:p>
            <a:endParaRPr lang="en-GB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/>
              <a:t>Teachers: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Structured interviews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Semi-structured interviews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Meetings: audio plus field notes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Lesson videos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Questionnaires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Observations</a:t>
            </a:r>
          </a:p>
          <a:p>
            <a:pPr>
              <a:lnSpc>
                <a:spcPct val="80000"/>
              </a:lnSpc>
            </a:pPr>
            <a:r>
              <a:rPr lang="en-GB" sz="2400"/>
              <a:t>Heads of department: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Same as teachers PLUS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Discussions with each other: audio plus field notes</a:t>
            </a:r>
          </a:p>
          <a:p>
            <a:pPr>
              <a:lnSpc>
                <a:spcPct val="80000"/>
              </a:lnSpc>
            </a:pPr>
            <a:r>
              <a:rPr lang="en-GB" sz="2400"/>
              <a:t>Students: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Interviews with sample students (including what they say happens in lessons)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Test scores</a:t>
            </a:r>
          </a:p>
          <a:p>
            <a:pPr lvl="1">
              <a:lnSpc>
                <a:spcPct val="80000"/>
              </a:lnSpc>
            </a:pPr>
            <a:endParaRPr lang="en-GB" sz="2000"/>
          </a:p>
          <a:p>
            <a:pPr lvl="1">
              <a:lnSpc>
                <a:spcPct val="80000"/>
              </a:lnSpc>
            </a:pPr>
            <a:endParaRPr lang="en-GB" sz="2000"/>
          </a:p>
          <a:p>
            <a:pPr lvl="1">
              <a:lnSpc>
                <a:spcPct val="80000"/>
              </a:lnSpc>
            </a:pPr>
            <a:endParaRPr lang="en-GB" sz="2000"/>
          </a:p>
          <a:p>
            <a:pPr lvl="1">
              <a:lnSpc>
                <a:spcPct val="80000"/>
              </a:lnSpc>
              <a:buFontTx/>
              <a:buNone/>
            </a:pPr>
            <a:endParaRPr lang="en-GB" sz="2000"/>
          </a:p>
          <a:p>
            <a:pPr lvl="1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Classroom research: problems of being there</a:t>
            </a:r>
            <a:endParaRPr lang="en-US" sz="4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endParaRPr lang="en-GB"/>
          </a:p>
          <a:p>
            <a:r>
              <a:rPr lang="en-GB"/>
              <a:t>How has my presence altered events?</a:t>
            </a:r>
          </a:p>
          <a:p>
            <a:r>
              <a:rPr lang="en-GB"/>
              <a:t>What shall I look for?</a:t>
            </a:r>
          </a:p>
          <a:p>
            <a:r>
              <a:rPr lang="en-GB"/>
              <a:t>How shall I look for it?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Problems of observation and interview process</a:t>
            </a:r>
            <a:endParaRPr lang="en-US" sz="4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Ethical issues: observing; filming; parental consent; language; disruption of routine</a:t>
            </a:r>
          </a:p>
          <a:p>
            <a:r>
              <a:rPr lang="en-GB"/>
              <a:t>They teach their ‘best’ when watched </a:t>
            </a:r>
          </a:p>
          <a:p>
            <a:r>
              <a:rPr lang="en-GB"/>
              <a:t>How to ‘catch’ normal lessons</a:t>
            </a:r>
          </a:p>
          <a:p>
            <a:r>
              <a:rPr lang="en-GB"/>
              <a:t>Interpreting what teachers mean in practice when they use certain phrases in interview</a:t>
            </a:r>
          </a:p>
          <a:p>
            <a:pPr>
              <a:buFontTx/>
              <a:buNone/>
            </a:pPr>
            <a:endParaRPr lang="en-GB"/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Long term study: problems of stability</a:t>
            </a:r>
            <a:endParaRPr lang="en-US" sz="4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GB" sz="2400"/>
          </a:p>
          <a:p>
            <a:pPr>
              <a:lnSpc>
                <a:spcPct val="80000"/>
              </a:lnSpc>
            </a:pPr>
            <a:r>
              <a:rPr lang="en-GB" sz="2400"/>
              <a:t>School 1: change of HoD; one newly-qualified teacher joined and one experienced teacher left during project; divisive; new HoD had to ‘heal’ the team; three non-specialist teachers; split teaching groups </a:t>
            </a:r>
          </a:p>
          <a:p>
            <a:pPr>
              <a:lnSpc>
                <a:spcPct val="80000"/>
              </a:lnSpc>
            </a:pPr>
            <a:r>
              <a:rPr lang="en-GB" sz="2400"/>
              <a:t>School 2: stable team, in third year one left and three newly-qualified teachers joined; one non-specialist teacher</a:t>
            </a:r>
          </a:p>
          <a:p>
            <a:pPr>
              <a:lnSpc>
                <a:spcPct val="80000"/>
              </a:lnSpc>
            </a:pPr>
            <a:r>
              <a:rPr lang="en-GB" sz="2400"/>
              <a:t>School 3: team was stable; one non-specialist teacher; then HoD promoted to new silly role and someone else took over </a:t>
            </a:r>
          </a:p>
          <a:p>
            <a:pPr>
              <a:lnSpc>
                <a:spcPct val="80000"/>
              </a:lnSpc>
            </a:pPr>
            <a:r>
              <a:rPr lang="en-GB" sz="2400"/>
              <a:t>Students: mobile population; absenteeism</a:t>
            </a:r>
          </a:p>
          <a:p>
            <a:pPr>
              <a:lnSpc>
                <a:spcPct val="80000"/>
              </a:lnSpc>
            </a:pPr>
            <a:r>
              <a:rPr lang="en-GB" sz="2400"/>
              <a:t>Case studies: vulnerable to changes in the schools and outside interference from inspectors, governance etc.</a:t>
            </a:r>
          </a:p>
          <a:p>
            <a:pPr>
              <a:lnSpc>
                <a:spcPct val="80000"/>
              </a:lnSpc>
            </a:pP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Confidentiality problems during research</a:t>
            </a:r>
            <a:endParaRPr lang="en-US" sz="40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What do I do when I see things I feel uncomfortable about? </a:t>
            </a:r>
          </a:p>
          <a:p>
            <a:pPr>
              <a:lnSpc>
                <a:spcPct val="90000"/>
              </a:lnSpc>
            </a:pPr>
            <a:r>
              <a:rPr lang="en-GB" sz="2800"/>
              <a:t>What to do when teachers have different interpretations of what they have agreed to do?</a:t>
            </a:r>
          </a:p>
          <a:p>
            <a:pPr>
              <a:lnSpc>
                <a:spcPct val="90000"/>
              </a:lnSpc>
            </a:pPr>
            <a:r>
              <a:rPr lang="en-GB" sz="2800"/>
              <a:t>In all schools one or two dissatisfied: ‘I’m not the only one but…’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en-GB" sz="2800"/>
              <a:t>I worried about the inexperience of teachers v. their enthusiasm for approaches I thought naïve</a:t>
            </a:r>
          </a:p>
          <a:p>
            <a:pPr>
              <a:lnSpc>
                <a:spcPct val="90000"/>
              </a:lnSpc>
            </a:pPr>
            <a:r>
              <a:rPr lang="en-GB" sz="2800"/>
              <a:t>Resolved through cumulative reports to HoDs for discussion with teachers (intervention?)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Big problem in analysing observational data!</a:t>
            </a:r>
            <a:endParaRPr 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No research question specifically about lessons when we started</a:t>
            </a:r>
          </a:p>
          <a:p>
            <a:r>
              <a:rPr lang="en-GB"/>
              <a:t>Ethnographical methods </a:t>
            </a:r>
          </a:p>
          <a:p>
            <a:pPr lvl="1"/>
            <a:r>
              <a:rPr lang="en-GB"/>
              <a:t>‘emergence’ of issues – how do they emerge?</a:t>
            </a:r>
          </a:p>
          <a:p>
            <a:pPr lvl="1"/>
            <a:r>
              <a:rPr lang="en-GB"/>
              <a:t>theoretical perspective – about what?</a:t>
            </a:r>
          </a:p>
          <a:p>
            <a:pPr lvl="1"/>
            <a:r>
              <a:rPr lang="en-GB"/>
              <a:t>phenomenography – what phenomena?</a:t>
            </a:r>
          </a:p>
          <a:p>
            <a:pPr lvl="1"/>
            <a:r>
              <a:rPr lang="en-GB"/>
              <a:t>comparative – comparing what?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865</Words>
  <Application>Microsoft Office PowerPoint</Application>
  <PresentationFormat>On-screen Show (4:3)</PresentationFormat>
  <Paragraphs>129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Arial</vt:lpstr>
      <vt:lpstr>Default Design</vt:lpstr>
      <vt:lpstr>Issues in classroom research: getting at the subject detail of teacher-student interaction</vt:lpstr>
      <vt:lpstr>What can we learn by researching in classrooms?</vt:lpstr>
      <vt:lpstr>Changes in Mathematics Teaching Project (CMTP)</vt:lpstr>
      <vt:lpstr>Data</vt:lpstr>
      <vt:lpstr>Classroom research: problems of being there</vt:lpstr>
      <vt:lpstr>Problems of observation and interview process</vt:lpstr>
      <vt:lpstr>Long term study: problems of stability</vt:lpstr>
      <vt:lpstr>Confidentiality problems during research</vt:lpstr>
      <vt:lpstr>Big problem in analysing observational data!</vt:lpstr>
      <vt:lpstr>Classroom research is not merely ethnographic</vt:lpstr>
      <vt:lpstr>Maths: task plus pedagogy</vt:lpstr>
      <vt:lpstr>What has been said about tasks?</vt:lpstr>
      <vt:lpstr>Multiple forms of analysis</vt:lpstr>
      <vt:lpstr>When we look for what mathematics was being shaped, what did we notice that we had not noticed before?</vt:lpstr>
      <vt:lpstr>Further work on data – looking at the shaping of mathematical content</vt:lpstr>
      <vt:lpstr>Examples from the study</vt:lpstr>
      <vt:lpstr>What similarities with other subject-teaching?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research</dc:title>
  <dc:creator>AnneW</dc:creator>
  <cp:lastModifiedBy>Anne Watson</cp:lastModifiedBy>
  <cp:revision>8</cp:revision>
  <dcterms:created xsi:type="dcterms:W3CDTF">2008-08-12T14:07:39Z</dcterms:created>
  <dcterms:modified xsi:type="dcterms:W3CDTF">2015-10-31T11:25:32Z</dcterms:modified>
</cp:coreProperties>
</file>