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68" r:id="rId10"/>
    <p:sldId id="267" r:id="rId11"/>
    <p:sldId id="269" r:id="rId12"/>
    <p:sldId id="259" r:id="rId13"/>
    <p:sldId id="270" r:id="rId14"/>
    <p:sldId id="271" r:id="rId15"/>
    <p:sldId id="272" r:id="rId16"/>
    <p:sldId id="260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B69F454-3985-43EB-8B33-F9F52AE2F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046FB-86FF-456F-93D4-34275263F4EE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0A4FB-1723-43F3-A96F-8DC9355CA307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C37D1-59DE-4A50-9623-E026E53C5FBB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A61AF-1DFF-4EA3-8B47-98B28DC89109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AFE6F-9236-495F-B3D0-BA8FA9FCFCC9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3C781-19DE-4566-A8D8-93B2323A02CB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2C292-C156-4DC7-A9BD-B2D7BF46539B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D354D3-FF9B-4035-8345-EF4951332C29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D2076-1CC6-40B0-A1B6-1D7847C11485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A8189-AFB2-42B8-B017-0CC559E76E98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28419-D074-47E6-8ABF-2909EB983E0C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7DA51-E489-45E5-941F-A7D29443E53D}" type="slidenum">
              <a:rPr lang="en-US"/>
              <a:pPr/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386C6-B5DF-44E7-8DDD-75BB6F7B6DEA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57081-594C-462E-BA3D-2747407879DF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285A36-B421-40EE-BB9D-CE360BA47954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1A1F3-B536-4B71-9F7E-841C9BE432F4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C27E4-F1BC-4B39-9C66-9E85B5E98859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B1CF-9DEB-4D48-8E28-B83C3A46A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48CF5-4336-4D80-965C-009BFB701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47D42-7AC4-42C1-94BC-D6225BDB0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5C926-6832-492A-A3BD-81ADD3CFA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2728-E51E-4CF5-88EC-18BBDB402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9C642-C5BF-469A-BA38-2C9187DA4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D4072-7650-4769-BF4A-F2E76AB90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C60E1-506F-404C-9408-5EB0CE31E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4D09A-7E17-4EE8-8935-31A82DCE2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27DC9-54A0-4AB9-9C3E-D323F2D72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4EC4C-5C5A-450D-8293-E0987C0A1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3E3717A-8A5D-4487-9453-A63439424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watson@education.ox.ac.u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.elliott@shu.ac.uk" TargetMode="External"/><Relationship Id="rId4" Type="http://schemas.openxmlformats.org/officeDocument/2006/relationships/hyperlink" Target="http://www.education.ox.ac.uk/people/academic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choirs and orchestras of secondary mathematics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Anne Watson</a:t>
            </a:r>
          </a:p>
          <a:p>
            <a:pPr eaLnBrk="1" hangingPunct="1"/>
            <a:r>
              <a:rPr lang="en-GB" smtClean="0"/>
              <a:t>East London Maths Forum</a:t>
            </a:r>
          </a:p>
          <a:p>
            <a:pPr eaLnBrk="1" hangingPunct="1"/>
            <a:r>
              <a:rPr lang="en-GB" smtClean="0"/>
              <a:t>June 2008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Whole school approaches to creating the orchestra</a:t>
            </a:r>
            <a:endParaRPr 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Calculus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z="4000" smtClean="0"/>
              <a:t>                 y = (x</a:t>
            </a:r>
            <a:r>
              <a:rPr lang="en-GB" sz="4000" baseline="30000" smtClean="0"/>
              <a:t>2 </a:t>
            </a:r>
            <a:r>
              <a:rPr lang="en-GB" sz="4000" smtClean="0"/>
              <a:t>+ 1) e </a:t>
            </a:r>
            <a:r>
              <a:rPr lang="en-GB" sz="4000" baseline="30000" smtClean="0"/>
              <a:t>-x</a:t>
            </a:r>
            <a:endParaRPr lang="en-US" sz="40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Calculus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  <p:pic>
        <p:nvPicPr>
          <p:cNvPr id="13316" name="Picture 5" descr="tutdifquoim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628775"/>
            <a:ext cx="6624637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Calculus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 of letters: variables; unknowns; parameters; constants</a:t>
            </a:r>
          </a:p>
          <a:p>
            <a:pPr eaLnBrk="1" hangingPunct="1"/>
            <a:r>
              <a:rPr lang="en-GB" smtClean="0"/>
              <a:t>Functions: expressions; relations between functions</a:t>
            </a:r>
          </a:p>
          <a:p>
            <a:pPr eaLnBrk="1" hangingPunct="1"/>
            <a:r>
              <a:rPr lang="en-GB" smtClean="0"/>
              <a:t>Graphs: …</a:t>
            </a:r>
          </a:p>
          <a:p>
            <a:pPr eaLnBrk="1" hangingPunct="1"/>
            <a:r>
              <a:rPr lang="en-GB" smtClean="0"/>
              <a:t>Similarity: …</a:t>
            </a:r>
          </a:p>
          <a:p>
            <a:pPr eaLnBrk="1" hangingPunct="1"/>
            <a:r>
              <a:rPr lang="en-GB" smtClean="0"/>
              <a:t>etc.   …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What prior knowledge is helpful?  What is unhelpful?</a:t>
            </a:r>
            <a:endParaRPr 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/>
            <a:r>
              <a:rPr lang="en-GB" smtClean="0"/>
              <a:t>Images</a:t>
            </a:r>
          </a:p>
          <a:p>
            <a:pPr eaLnBrk="1" hangingPunct="1"/>
            <a:r>
              <a:rPr lang="en-GB" smtClean="0"/>
              <a:t>Language</a:t>
            </a:r>
          </a:p>
          <a:p>
            <a:pPr eaLnBrk="1" hangingPunct="1"/>
            <a:r>
              <a:rPr lang="en-GB" smtClean="0"/>
              <a:t>Methods</a:t>
            </a:r>
          </a:p>
          <a:p>
            <a:pPr eaLnBrk="1" hangingPunct="1"/>
            <a:r>
              <a:rPr lang="en-GB" smtClean="0"/>
              <a:t>Assumptions</a:t>
            </a:r>
          </a:p>
          <a:p>
            <a:pPr eaLnBrk="1" hangingPunct="1"/>
            <a:r>
              <a:rPr lang="en-GB" smtClean="0"/>
              <a:t>Limitations</a:t>
            </a:r>
          </a:p>
          <a:p>
            <a:pPr eaLnBrk="1" hangingPunct="1">
              <a:buFontTx/>
              <a:buNone/>
            </a:pPr>
            <a:r>
              <a:rPr lang="en-GB" smtClean="0"/>
              <a:t>………………. etc.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Whole school approaches to creating the orchestra</a:t>
            </a:r>
            <a:endParaRPr lang="en-US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0525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Vertical integration of key ideas in the curriculum</a:t>
            </a:r>
            <a:endParaRPr 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2565400"/>
            <a:ext cx="8229600" cy="3876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Continuity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How to read mathematics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Different meanings of letters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Ratio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Similarity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Functions and graphs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etc.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Algorithm …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Algorithm – you can use 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Algorithm – why teach anything more?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Algorithm – don’t abuse 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Algorithm – why teach anything more?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I will test you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To see if you know 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Then I’ll give you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Your next target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Thankyou for thinking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smtClean="0">
                <a:hlinkClick r:id="rId3"/>
              </a:rPr>
              <a:t>anne.watson@education.ox.ac.uk</a:t>
            </a:r>
            <a:endParaRPr lang="en-GB" sz="2800" smtClean="0"/>
          </a:p>
          <a:p>
            <a:pPr algn="ctr" eaLnBrk="1" hangingPunct="1">
              <a:buFontTx/>
              <a:buNone/>
            </a:pPr>
            <a:r>
              <a:rPr lang="en-US" sz="2800" smtClean="0">
                <a:hlinkClick r:id="rId4"/>
              </a:rPr>
              <a:t>www.education.ox.ac.uk/people/academics</a:t>
            </a:r>
            <a:endParaRPr lang="en-US" sz="2800" smtClean="0"/>
          </a:p>
          <a:p>
            <a:pPr algn="ctr" eaLnBrk="1" hangingPunct="1">
              <a:buFontTx/>
              <a:buNone/>
            </a:pPr>
            <a:endParaRPr lang="en-GB" sz="2800" smtClean="0"/>
          </a:p>
          <a:p>
            <a:pPr algn="ctr" eaLnBrk="1" hangingPunct="1">
              <a:buFontTx/>
              <a:buNone/>
            </a:pPr>
            <a:r>
              <a:rPr lang="en-GB" sz="2400" smtClean="0"/>
              <a:t>Anne Watson: </a:t>
            </a:r>
            <a:r>
              <a:rPr lang="en-GB" sz="2400" i="1" smtClean="0"/>
              <a:t>Raising Achievement in Secondary Mathematics</a:t>
            </a:r>
            <a:r>
              <a:rPr lang="en-GB" sz="2400" smtClean="0"/>
              <a:t>, Open University Press</a:t>
            </a:r>
          </a:p>
          <a:p>
            <a:pPr algn="ctr" eaLnBrk="1" hangingPunct="1">
              <a:buFontTx/>
              <a:buNone/>
            </a:pPr>
            <a:endParaRPr lang="en-GB" sz="2400" smtClean="0"/>
          </a:p>
          <a:p>
            <a:pPr algn="ctr" eaLnBrk="1" hangingPunct="1">
              <a:buFontTx/>
              <a:buNone/>
            </a:pPr>
            <a:r>
              <a:rPr lang="en-GB" sz="2400" smtClean="0"/>
              <a:t>8</a:t>
            </a:r>
            <a:r>
              <a:rPr lang="en-GB" sz="2400" baseline="30000" smtClean="0"/>
              <a:t>th</a:t>
            </a:r>
            <a:r>
              <a:rPr lang="en-GB" sz="2400" smtClean="0"/>
              <a:t> Annual Institute of Mathematics Pedagogy</a:t>
            </a:r>
            <a:br>
              <a:rPr lang="en-GB" sz="2400" smtClean="0"/>
            </a:br>
            <a:r>
              <a:rPr lang="en-GB" sz="2400" smtClean="0"/>
              <a:t>July 28</a:t>
            </a:r>
            <a:r>
              <a:rPr lang="en-GB" sz="2400" baseline="30000" smtClean="0"/>
              <a:t>th</a:t>
            </a:r>
            <a:r>
              <a:rPr lang="en-GB" sz="2400" smtClean="0"/>
              <a:t> to 31</a:t>
            </a:r>
            <a:r>
              <a:rPr lang="en-GB" sz="2400" baseline="30000" smtClean="0"/>
              <a:t>st</a:t>
            </a: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>Cuddesdon near Oxford</a:t>
            </a:r>
            <a:br>
              <a:rPr lang="en-GB" sz="2400" smtClean="0"/>
            </a:br>
            <a:r>
              <a:rPr lang="en-GB" sz="2400" smtClean="0">
                <a:hlinkClick r:id="rId5"/>
              </a:rPr>
              <a:t>s.elliott@shu.ac.uk</a:t>
            </a: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>John Mason, Malcolm Swan, Anne Watson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Trigonometry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8259011">
            <a:off x="1763713" y="3573463"/>
            <a:ext cx="5113337" cy="259238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5076825" y="2492375"/>
            <a:ext cx="2873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5364163" y="25654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700338" y="3089275"/>
            <a:ext cx="1252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/>
              <a:t>2.6 cm</a:t>
            </a:r>
            <a:endParaRPr lang="en-US" sz="28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300788" y="285273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68 mm</a:t>
            </a:r>
            <a:endParaRPr lang="en-US" sz="2800"/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6084888" y="3644900"/>
            <a:ext cx="596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>
                <a:cs typeface="Arial" charset="0"/>
              </a:rPr>
              <a:t>θ</a:t>
            </a:r>
          </a:p>
        </p:txBody>
      </p:sp>
      <p:sp>
        <p:nvSpPr>
          <p:cNvPr id="3082" name="Arc 13"/>
          <p:cNvSpPr>
            <a:spLocks/>
          </p:cNvSpPr>
          <p:nvPr/>
        </p:nvSpPr>
        <p:spPr bwMode="auto">
          <a:xfrm flipH="1">
            <a:off x="5940425" y="3357563"/>
            <a:ext cx="360363" cy="1079500"/>
          </a:xfrm>
          <a:custGeom>
            <a:avLst/>
            <a:gdLst>
              <a:gd name="T0" fmla="*/ 0 w 21600"/>
              <a:gd name="T1" fmla="*/ 0 h 21600"/>
              <a:gd name="T2" fmla="*/ 360363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5148263" y="17732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/>
              <a:t>A</a:t>
            </a:r>
            <a:endParaRPr lang="en-US" sz="2800"/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1311275" y="55578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/>
              <a:t>B</a:t>
            </a:r>
            <a:endParaRPr lang="en-US" sz="2800"/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7092950" y="41497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/>
              <a:t>C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Trigonometry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Triangle properties (not names): right angle; orientation; angle-sum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Labelling (conventions): vertex letters are not algebra; lengths are not accurate; </a:t>
            </a:r>
            <a:r>
              <a:rPr lang="el-GR" smtClean="0">
                <a:cs typeface="Arial" charset="0"/>
              </a:rPr>
              <a:t>θ</a:t>
            </a:r>
            <a:r>
              <a:rPr lang="en-GB" smtClean="0">
                <a:cs typeface="Arial" charset="0"/>
              </a:rPr>
              <a:t> is ‘theta’ and often used for angles; what is the curved line?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Concepts: ratio; inverse function; transforming equations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etc.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What prior knowledge is helpful?  What is unhelpful?</a:t>
            </a: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Images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Language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Methods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Contributory concepts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Assumptions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Limitations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………………. etc.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60575"/>
            <a:ext cx="8229600" cy="1570038"/>
          </a:xfrm>
        </p:spPr>
        <p:txBody>
          <a:bodyPr/>
          <a:lstStyle/>
          <a:p>
            <a:pPr eaLnBrk="1" hangingPunct="1"/>
            <a:r>
              <a:rPr lang="en-GB" smtClean="0"/>
              <a:t>Whole school approaches to creating the orchestra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2963"/>
            <a:ext cx="8229600" cy="1473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1079500"/>
          </a:xfrm>
        </p:spPr>
        <p:txBody>
          <a:bodyPr/>
          <a:lstStyle/>
          <a:p>
            <a:pPr eaLnBrk="1" hangingPunct="1"/>
            <a:r>
              <a:rPr lang="en-GB" smtClean="0"/>
              <a:t>Straight line graphs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2708275"/>
            <a:ext cx="9144000" cy="18732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765175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Internet images of straight line graphs</a:t>
            </a:r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n-GB" smtClean="0"/>
              <a:t>Nearly all positive</a:t>
            </a:r>
          </a:p>
          <a:p>
            <a:pPr eaLnBrk="1" hangingPunct="1"/>
            <a:r>
              <a:rPr lang="en-GB" smtClean="0"/>
              <a:t>Negatives go through zero or are about fitting lines to data points</a:t>
            </a:r>
          </a:p>
          <a:p>
            <a:pPr eaLnBrk="1" hangingPunct="1"/>
            <a:r>
              <a:rPr lang="en-GB" smtClean="0"/>
              <a:t>Key Maths says ‘top left to bottom right’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Straight line graphs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Graphs: represent a quantitative relationship; relation between line and coordinate pairs (conventions and meaning)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Reading a graph: axes; continuity; (conventions and meaning)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Dimensions of variation &amp; range of possible changes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etc.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What prior knowledge is helpful?  What is unhelpful?</a:t>
            </a: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/>
            <a:r>
              <a:rPr lang="en-GB" smtClean="0"/>
              <a:t>Images</a:t>
            </a:r>
          </a:p>
          <a:p>
            <a:pPr eaLnBrk="1" hangingPunct="1"/>
            <a:r>
              <a:rPr lang="en-GB" smtClean="0"/>
              <a:t>Language</a:t>
            </a:r>
          </a:p>
          <a:p>
            <a:pPr eaLnBrk="1" hangingPunct="1"/>
            <a:r>
              <a:rPr lang="en-GB" smtClean="0"/>
              <a:t>Methods</a:t>
            </a:r>
          </a:p>
          <a:p>
            <a:pPr eaLnBrk="1" hangingPunct="1"/>
            <a:r>
              <a:rPr lang="en-GB" smtClean="0"/>
              <a:t>Assumptions</a:t>
            </a:r>
          </a:p>
          <a:p>
            <a:pPr eaLnBrk="1" hangingPunct="1"/>
            <a:r>
              <a:rPr lang="en-GB" smtClean="0"/>
              <a:t>Limitations</a:t>
            </a:r>
          </a:p>
          <a:p>
            <a:pPr eaLnBrk="1" hangingPunct="1">
              <a:buFontTx/>
              <a:buNone/>
            </a:pPr>
            <a:r>
              <a:rPr lang="en-GB" smtClean="0"/>
              <a:t>………………. etc.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385</Words>
  <Application>Microsoft Office PowerPoint</Application>
  <PresentationFormat>On-screen Show (4:3)</PresentationFormat>
  <Paragraphs>107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The choirs and orchestras of secondary mathematics</vt:lpstr>
      <vt:lpstr>Trigonometry</vt:lpstr>
      <vt:lpstr>Trigonometry</vt:lpstr>
      <vt:lpstr>What prior knowledge is helpful?  What is unhelpful?</vt:lpstr>
      <vt:lpstr>Whole school approaches to creating the orchestra</vt:lpstr>
      <vt:lpstr>Straight line graphs</vt:lpstr>
      <vt:lpstr>Internet images of straight line graphs</vt:lpstr>
      <vt:lpstr>Straight line graphs</vt:lpstr>
      <vt:lpstr>What prior knowledge is helpful?  What is unhelpful?</vt:lpstr>
      <vt:lpstr>Whole school approaches to creating the orchestra</vt:lpstr>
      <vt:lpstr>Calculus</vt:lpstr>
      <vt:lpstr>Calculus</vt:lpstr>
      <vt:lpstr>Calculus</vt:lpstr>
      <vt:lpstr>What prior knowledge is helpful?  What is unhelpful?</vt:lpstr>
      <vt:lpstr>Whole school approaches to creating the orchestra</vt:lpstr>
      <vt:lpstr>Vertical integration of key ideas in the curriculum</vt:lpstr>
      <vt:lpstr>Algorithm …</vt:lpstr>
      <vt:lpstr>Thankyou for thinking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mathematical thinking in the core curriculum</dc:title>
  <dc:creator>AnneW</dc:creator>
  <cp:lastModifiedBy>Anne Watson</cp:lastModifiedBy>
  <cp:revision>8</cp:revision>
  <dcterms:created xsi:type="dcterms:W3CDTF">2008-05-14T15:22:37Z</dcterms:created>
  <dcterms:modified xsi:type="dcterms:W3CDTF">2015-10-31T08:15:06Z</dcterms:modified>
</cp:coreProperties>
</file>