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sldIdLst>
    <p:sldId id="257" r:id="rId2"/>
    <p:sldId id="275" r:id="rId3"/>
    <p:sldId id="274" r:id="rId4"/>
    <p:sldId id="263" r:id="rId5"/>
    <p:sldId id="264" r:id="rId6"/>
    <p:sldId id="278" r:id="rId7"/>
    <p:sldId id="283" r:id="rId8"/>
    <p:sldId id="284" r:id="rId9"/>
    <p:sldId id="285" r:id="rId10"/>
    <p:sldId id="279" r:id="rId11"/>
    <p:sldId id="280" r:id="rId12"/>
    <p:sldId id="277" r:id="rId13"/>
    <p:sldId id="265" r:id="rId14"/>
    <p:sldId id="266" r:id="rId15"/>
    <p:sldId id="267" r:id="rId16"/>
    <p:sldId id="276" r:id="rId17"/>
    <p:sldId id="269" r:id="rId18"/>
    <p:sldId id="271" r:id="rId19"/>
    <p:sldId id="281" r:id="rId20"/>
    <p:sldId id="258" r:id="rId21"/>
    <p:sldId id="259" r:id="rId22"/>
    <p:sldId id="260" r:id="rId23"/>
    <p:sldId id="261" r:id="rId24"/>
    <p:sldId id="262" r:id="rId25"/>
    <p:sldId id="287" r:id="rId26"/>
    <p:sldId id="272" r:id="rId27"/>
    <p:sldId id="273" r:id="rId28"/>
    <p:sldId id="286" r:id="rId29"/>
    <p:sldId id="282"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D00"/>
    <a:srgbClr val="966A3B"/>
    <a:srgbClr val="5862CC"/>
    <a:srgbClr val="F0EEF1"/>
    <a:srgbClr val="0432FF"/>
    <a:srgbClr val="FFF6C4"/>
    <a:srgbClr val="AB7942"/>
    <a:srgbClr val="FFF5C4"/>
    <a:srgbClr val="FFF1BF"/>
    <a:srgbClr val="FCF3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41"/>
    <p:restoredTop sz="93653"/>
  </p:normalViewPr>
  <p:slideViewPr>
    <p:cSldViewPr snapToGrid="0" snapToObjects="1">
      <p:cViewPr varScale="1">
        <p:scale>
          <a:sx n="87" d="100"/>
          <a:sy n="87" d="100"/>
        </p:scale>
        <p:origin x="200" y="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A1088-06FD-9346-9B5A-F567D120987E}" type="datetimeFigureOut">
              <a:rPr lang="en-GB" smtClean="0"/>
              <a:t>29/11/2017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5F8C5-DFB8-A544-B860-9B1978E5D10D}" type="slidenum">
              <a:rPr lang="en-GB" smtClean="0"/>
              <a:t>‹#›</a:t>
            </a:fld>
            <a:endParaRPr lang="en-GB"/>
          </a:p>
        </p:txBody>
      </p:sp>
    </p:spTree>
    <p:extLst>
      <p:ext uri="{BB962C8B-B14F-4D97-AF65-F5344CB8AC3E}">
        <p14:creationId xmlns:p14="http://schemas.microsoft.com/office/powerpoint/2010/main" val="1865635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Free Play; John Holt representative attention; fruitful mathematical question</a:t>
            </a:r>
            <a:endParaRPr lang="en-GB" dirty="0"/>
          </a:p>
        </p:txBody>
      </p:sp>
      <p:sp>
        <p:nvSpPr>
          <p:cNvPr id="4" name="Slide Number Placeholder 3"/>
          <p:cNvSpPr>
            <a:spLocks noGrp="1"/>
          </p:cNvSpPr>
          <p:nvPr>
            <p:ph type="sldNum" sz="quarter" idx="10"/>
          </p:nvPr>
        </p:nvSpPr>
        <p:spPr/>
        <p:txBody>
          <a:bodyPr/>
          <a:lstStyle/>
          <a:p>
            <a:fld id="{71D5F8C5-DFB8-A544-B860-9B1978E5D10D}" type="slidenum">
              <a:rPr lang="en-GB" smtClean="0"/>
              <a:t>12</a:t>
            </a:fld>
            <a:endParaRPr lang="en-GB"/>
          </a:p>
        </p:txBody>
      </p:sp>
    </p:spTree>
    <p:extLst>
      <p:ext uri="{BB962C8B-B14F-4D97-AF65-F5344CB8AC3E}">
        <p14:creationId xmlns:p14="http://schemas.microsoft.com/office/powerpoint/2010/main" val="1567942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Hidden Curriculum</a:t>
            </a:r>
            <a:endParaRPr lang="en-GB" dirty="0"/>
          </a:p>
        </p:txBody>
      </p:sp>
      <p:sp>
        <p:nvSpPr>
          <p:cNvPr id="4" name="Slide Number Placeholder 3"/>
          <p:cNvSpPr>
            <a:spLocks noGrp="1"/>
          </p:cNvSpPr>
          <p:nvPr>
            <p:ph type="sldNum" sz="quarter" idx="10"/>
          </p:nvPr>
        </p:nvSpPr>
        <p:spPr/>
        <p:txBody>
          <a:bodyPr/>
          <a:lstStyle/>
          <a:p>
            <a:fld id="{71D5F8C5-DFB8-A544-B860-9B1978E5D10D}" type="slidenum">
              <a:rPr lang="en-GB" smtClean="0"/>
              <a:t>15</a:t>
            </a:fld>
            <a:endParaRPr lang="en-GB"/>
          </a:p>
        </p:txBody>
      </p:sp>
    </p:spTree>
    <p:extLst>
      <p:ext uri="{BB962C8B-B14F-4D97-AF65-F5344CB8AC3E}">
        <p14:creationId xmlns:p14="http://schemas.microsoft.com/office/powerpoint/2010/main" val="655961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D5F8C5-DFB8-A544-B860-9B1978E5D10D}" type="slidenum">
              <a:rPr lang="en-GB" smtClean="0"/>
              <a:t>16</a:t>
            </a:fld>
            <a:endParaRPr lang="en-GB"/>
          </a:p>
        </p:txBody>
      </p:sp>
    </p:spTree>
    <p:extLst>
      <p:ext uri="{BB962C8B-B14F-4D97-AF65-F5344CB8AC3E}">
        <p14:creationId xmlns:p14="http://schemas.microsoft.com/office/powerpoint/2010/main" val="333179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My playfulness leads to alternative task</a:t>
            </a:r>
            <a:endParaRPr lang="en-GB" dirty="0"/>
          </a:p>
        </p:txBody>
      </p:sp>
      <p:sp>
        <p:nvSpPr>
          <p:cNvPr id="4" name="Slide Number Placeholder 3"/>
          <p:cNvSpPr>
            <a:spLocks noGrp="1"/>
          </p:cNvSpPr>
          <p:nvPr>
            <p:ph type="sldNum" sz="quarter" idx="10"/>
          </p:nvPr>
        </p:nvSpPr>
        <p:spPr/>
        <p:txBody>
          <a:bodyPr/>
          <a:lstStyle/>
          <a:p>
            <a:fld id="{71D5F8C5-DFB8-A544-B860-9B1978E5D10D}" type="slidenum">
              <a:rPr lang="en-GB" smtClean="0"/>
              <a:t>18</a:t>
            </a:fld>
            <a:endParaRPr lang="en-GB"/>
          </a:p>
        </p:txBody>
      </p:sp>
    </p:spTree>
    <p:extLst>
      <p:ext uri="{BB962C8B-B14F-4D97-AF65-F5344CB8AC3E}">
        <p14:creationId xmlns:p14="http://schemas.microsoft.com/office/powerpoint/2010/main" val="260733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D5F8C5-DFB8-A544-B860-9B1978E5D10D}" type="slidenum">
              <a:rPr lang="en-GB" smtClean="0"/>
              <a:t>19</a:t>
            </a:fld>
            <a:endParaRPr lang="en-GB"/>
          </a:p>
        </p:txBody>
      </p:sp>
    </p:spTree>
    <p:extLst>
      <p:ext uri="{BB962C8B-B14F-4D97-AF65-F5344CB8AC3E}">
        <p14:creationId xmlns:p14="http://schemas.microsoft.com/office/powerpoint/2010/main" val="820607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Manuel Santos</a:t>
            </a:r>
            <a:endParaRPr lang="en-GB" dirty="0"/>
          </a:p>
        </p:txBody>
      </p:sp>
      <p:sp>
        <p:nvSpPr>
          <p:cNvPr id="4" name="Slide Number Placeholder 3"/>
          <p:cNvSpPr>
            <a:spLocks noGrp="1"/>
          </p:cNvSpPr>
          <p:nvPr>
            <p:ph type="sldNum" sz="quarter" idx="10"/>
          </p:nvPr>
        </p:nvSpPr>
        <p:spPr/>
        <p:txBody>
          <a:bodyPr/>
          <a:lstStyle/>
          <a:p>
            <a:fld id="{71D5F8C5-DFB8-A544-B860-9B1978E5D10D}" type="slidenum">
              <a:rPr lang="en-GB" smtClean="0"/>
              <a:t>21</a:t>
            </a:fld>
            <a:endParaRPr lang="en-GB"/>
          </a:p>
        </p:txBody>
      </p:sp>
    </p:spTree>
    <p:extLst>
      <p:ext uri="{BB962C8B-B14F-4D97-AF65-F5344CB8AC3E}">
        <p14:creationId xmlns:p14="http://schemas.microsoft.com/office/powerpoint/2010/main" val="341532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Tracking Arithmetic</a:t>
            </a:r>
            <a:endParaRPr lang="en-GB" dirty="0"/>
          </a:p>
        </p:txBody>
      </p:sp>
      <p:sp>
        <p:nvSpPr>
          <p:cNvPr id="4" name="Slide Number Placeholder 3"/>
          <p:cNvSpPr>
            <a:spLocks noGrp="1"/>
          </p:cNvSpPr>
          <p:nvPr>
            <p:ph type="sldNum" sz="quarter" idx="10"/>
          </p:nvPr>
        </p:nvSpPr>
        <p:spPr/>
        <p:txBody>
          <a:bodyPr/>
          <a:lstStyle/>
          <a:p>
            <a:fld id="{71D5F8C5-DFB8-A544-B860-9B1978E5D10D}" type="slidenum">
              <a:rPr lang="en-GB" smtClean="0"/>
              <a:t>22</a:t>
            </a:fld>
            <a:endParaRPr lang="en-GB"/>
          </a:p>
        </p:txBody>
      </p:sp>
    </p:spTree>
    <p:extLst>
      <p:ext uri="{BB962C8B-B14F-4D97-AF65-F5344CB8AC3E}">
        <p14:creationId xmlns:p14="http://schemas.microsoft.com/office/powerpoint/2010/main" val="241556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a:t>
            </a:r>
            <a:r>
              <a:rPr lang="en-GB" dirty="0" err="1" smtClean="0"/>
              <a:t>partocular</a:t>
            </a:r>
            <a:r>
              <a:rPr lang="en-GB" dirty="0" smtClean="0"/>
              <a:t> to </a:t>
            </a:r>
            <a:r>
              <a:rPr lang="en-GB" dirty="0" err="1" smtClean="0"/>
              <a:t>experess</a:t>
            </a:r>
            <a:r>
              <a:rPr lang="en-GB" dirty="0" smtClean="0"/>
              <a:t> general (Tracking Arithmetic)</a:t>
            </a:r>
            <a:endParaRPr lang="en-GB" dirty="0"/>
          </a:p>
        </p:txBody>
      </p:sp>
      <p:sp>
        <p:nvSpPr>
          <p:cNvPr id="4" name="Slide Number Placeholder 3"/>
          <p:cNvSpPr>
            <a:spLocks noGrp="1"/>
          </p:cNvSpPr>
          <p:nvPr>
            <p:ph type="sldNum" sz="quarter" idx="10"/>
          </p:nvPr>
        </p:nvSpPr>
        <p:spPr/>
        <p:txBody>
          <a:bodyPr/>
          <a:lstStyle/>
          <a:p>
            <a:fld id="{71D5F8C5-DFB8-A544-B860-9B1978E5D10D}" type="slidenum">
              <a:rPr lang="en-GB" smtClean="0"/>
              <a:t>23</a:t>
            </a:fld>
            <a:endParaRPr lang="en-GB"/>
          </a:p>
        </p:txBody>
      </p:sp>
    </p:spTree>
    <p:extLst>
      <p:ext uri="{BB962C8B-B14F-4D97-AF65-F5344CB8AC3E}">
        <p14:creationId xmlns:p14="http://schemas.microsoft.com/office/powerpoint/2010/main" val="1957419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9AB99F-9CA2-7248-966B-FD562C13B124}"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AB99F-9CA2-7248-966B-FD562C13B124}"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AB99F-9CA2-7248-966B-FD562C13B124}"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49482"/>
          </a:xfrm>
        </p:spPr>
        <p:txBody>
          <a:bodyPr anchor="t">
            <a:normAutofit/>
          </a:bodyPr>
          <a:lstStyle>
            <a:lvl1pPr>
              <a:defRPr sz="2400" b="0" i="0">
                <a:solidFill>
                  <a:schemeClr val="accent2">
                    <a:lumMod val="50000"/>
                  </a:schemeClr>
                </a:solidFill>
                <a:latin typeface="Chalkboard" charset="0"/>
                <a:ea typeface="Chalkboard" charset="0"/>
                <a:cs typeface="Chalkboard"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146795"/>
            <a:ext cx="7886700" cy="5003282"/>
          </a:xfrm>
        </p:spPr>
        <p:txBody>
          <a:bodyPr anchor="t"/>
          <a:lstStyle>
            <a:lvl1pPr>
              <a:defRPr sz="2000">
                <a:solidFill>
                  <a:srgbClr val="0432FF"/>
                </a:solidFill>
                <a:latin typeface="Chalkboard" charset="0"/>
                <a:ea typeface="Chalkboard" charset="0"/>
                <a:cs typeface="Chalkboard" charset="0"/>
              </a:defRPr>
            </a:lvl1pPr>
            <a:lvl2pPr>
              <a:defRPr sz="1800" b="0" i="0">
                <a:solidFill>
                  <a:schemeClr val="tx1"/>
                </a:solidFill>
                <a:latin typeface="Chalkboard" charset="0"/>
                <a:ea typeface="Chalkboard" charset="0"/>
                <a:cs typeface="Chalkboard"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0" y="6457890"/>
            <a:ext cx="693175" cy="307777"/>
          </a:xfrm>
          <a:prstGeom prst="rect">
            <a:avLst/>
          </a:prstGeom>
          <a:noFill/>
        </p:spPr>
        <p:txBody>
          <a:bodyPr wrap="square" rtlCol="0">
            <a:spAutoFit/>
          </a:bodyPr>
          <a:lstStyle/>
          <a:p>
            <a:fld id="{0150723D-9EAC-134D-86E9-40AD9FE9A0A2}" type="slidenum">
              <a:rPr lang="en-GB" sz="1400" smtClean="0">
                <a:latin typeface="Chalkboard" charset="0"/>
                <a:ea typeface="Chalkboard" charset="0"/>
                <a:cs typeface="Chalkboard" charset="0"/>
              </a:rPr>
              <a:t>‹#›</a:t>
            </a:fld>
            <a:endParaRPr lang="en-GB" sz="1400" dirty="0">
              <a:latin typeface="Chalkboard" charset="0"/>
              <a:ea typeface="Chalkboard" charset="0"/>
              <a:cs typeface="Chalkboard"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AB99F-9CA2-7248-966B-FD562C13B124}"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9AB99F-9CA2-7248-966B-FD562C13B124}"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9AB99F-9CA2-7248-966B-FD562C13B124}" type="datetimeFigureOut">
              <a:rPr lang="en-US" smtClean="0"/>
              <a:t>11/29/17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9AB99F-9CA2-7248-966B-FD562C13B124}" type="datetimeFigureOut">
              <a:rPr lang="en-US" smtClean="0"/>
              <a:t>11/29/17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AB99F-9CA2-7248-966B-FD562C13B124}" type="datetimeFigureOut">
              <a:rPr lang="en-US" smtClean="0"/>
              <a:t>11/29/17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AB99F-9CA2-7248-966B-FD562C13B124}"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AB99F-9CA2-7248-966B-FD562C13B124}"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E1FDC-A50F-D542-B2A4-BF6D432589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6C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AB99F-9CA2-7248-966B-FD562C13B124}" type="datetimeFigureOut">
              <a:rPr lang="en-US" smtClean="0"/>
              <a:t>11/29/17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E1FDC-A50F-D542-B2A4-BF6D432589B5}" type="slidenum">
              <a:rPr lang="en-US" smtClean="0"/>
              <a:t>‹#›</a:t>
            </a:fld>
            <a:endParaRPr lang="en-US"/>
          </a:p>
        </p:txBody>
      </p:sp>
    </p:spTree>
    <p:extLst>
      <p:ext uri="{BB962C8B-B14F-4D97-AF65-F5344CB8AC3E}">
        <p14:creationId xmlns:p14="http://schemas.microsoft.com/office/powerpoint/2010/main" val="371182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1" Type="http://schemas.openxmlformats.org/officeDocument/2006/relationships/image" Target="../media/image20.emf"/><Relationship Id="rId12" Type="http://schemas.openxmlformats.org/officeDocument/2006/relationships/image" Target="../media/image21.emf"/><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emf"/><Relationship Id="rId4" Type="http://schemas.openxmlformats.org/officeDocument/2006/relationships/image" Target="../media/image13.emf"/><Relationship Id="rId5" Type="http://schemas.openxmlformats.org/officeDocument/2006/relationships/image" Target="../media/image14.emf"/><Relationship Id="rId6" Type="http://schemas.openxmlformats.org/officeDocument/2006/relationships/image" Target="../media/image15.emf"/><Relationship Id="rId7" Type="http://schemas.openxmlformats.org/officeDocument/2006/relationships/image" Target="../media/image16.emf"/><Relationship Id="rId8" Type="http://schemas.openxmlformats.org/officeDocument/2006/relationships/image" Target="../media/image17.emf"/><Relationship Id="rId9" Type="http://schemas.openxmlformats.org/officeDocument/2006/relationships/image" Target="../media/image18.emf"/><Relationship Id="rId10" Type="http://schemas.openxmlformats.org/officeDocument/2006/relationships/image" Target="../media/image19.emf"/></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4" Type="http://schemas.openxmlformats.org/officeDocument/2006/relationships/image" Target="../media/image23.emf"/><Relationship Id="rId5" Type="http://schemas.openxmlformats.org/officeDocument/2006/relationships/image" Target="../media/image24.emf"/><Relationship Id="rId6" Type="http://schemas.openxmlformats.org/officeDocument/2006/relationships/image" Target="../media/image25.emf"/><Relationship Id="rId7" Type="http://schemas.openxmlformats.org/officeDocument/2006/relationships/image" Target="../media/image26.emf"/><Relationship Id="rId8" Type="http://schemas.openxmlformats.org/officeDocument/2006/relationships/image" Target="../media/image27.emf"/><Relationship Id="rId9" Type="http://schemas.openxmlformats.org/officeDocument/2006/relationships/image" Target="../media/image28.e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800" dirty="0" smtClean="0">
                <a:latin typeface="Chalkboard" charset="0"/>
                <a:ea typeface="Chalkboard" charset="0"/>
                <a:cs typeface="Chalkboard" charset="0"/>
              </a:rPr>
              <a:t>Pre-</a:t>
            </a:r>
            <a:r>
              <a:rPr lang="en-US" sz="2800" dirty="0" err="1" smtClean="0">
                <a:latin typeface="Chalkboard" charset="0"/>
                <a:ea typeface="Chalkboard" charset="0"/>
                <a:cs typeface="Chalkboard" charset="0"/>
              </a:rPr>
              <a:t>parative</a:t>
            </a:r>
            <a:r>
              <a:rPr lang="en-US" sz="2800" dirty="0" smtClean="0">
                <a:latin typeface="Chalkboard" charset="0"/>
                <a:ea typeface="Chalkboard" charset="0"/>
                <a:cs typeface="Chalkboard" charset="0"/>
              </a:rPr>
              <a:t> and Post-</a:t>
            </a:r>
            <a:r>
              <a:rPr lang="en-US" sz="2800" dirty="0" err="1" smtClean="0">
                <a:latin typeface="Chalkboard" charset="0"/>
                <a:ea typeface="Chalkboard" charset="0"/>
                <a:cs typeface="Chalkboard" charset="0"/>
              </a:rPr>
              <a:t>parative</a:t>
            </a:r>
            <a:r>
              <a:rPr lang="en-US" sz="2800" dirty="0" smtClean="0">
                <a:latin typeface="Chalkboard" charset="0"/>
                <a:ea typeface="Chalkboard" charset="0"/>
                <a:cs typeface="Chalkboard" charset="0"/>
              </a:rPr>
              <a:t> Play</a:t>
            </a:r>
            <a:br>
              <a:rPr lang="en-US" sz="2800" dirty="0" smtClean="0">
                <a:latin typeface="Chalkboard" charset="0"/>
                <a:ea typeface="Chalkboard" charset="0"/>
                <a:cs typeface="Chalkboard" charset="0"/>
              </a:rPr>
            </a:br>
            <a:r>
              <a:rPr lang="en-US" sz="2800" dirty="0" smtClean="0">
                <a:latin typeface="Chalkboard" charset="0"/>
                <a:ea typeface="Chalkboard" charset="0"/>
                <a:cs typeface="Chalkboard" charset="0"/>
              </a:rPr>
              <a:t>as Key Components of </a:t>
            </a:r>
            <a:br>
              <a:rPr lang="en-US" sz="2800" dirty="0" smtClean="0">
                <a:latin typeface="Chalkboard" charset="0"/>
                <a:ea typeface="Chalkboard" charset="0"/>
                <a:cs typeface="Chalkboard" charset="0"/>
              </a:rPr>
            </a:br>
            <a:r>
              <a:rPr lang="en-US" sz="2800" dirty="0" smtClean="0">
                <a:latin typeface="Chalkboard" charset="0"/>
                <a:ea typeface="Chalkboard" charset="0"/>
                <a:cs typeface="Chalkboard" charset="0"/>
              </a:rPr>
              <a:t>Mathematical Problem Solving </a:t>
            </a:r>
            <a:endParaRPr lang="en-US" sz="2800" dirty="0">
              <a:latin typeface="Chalkboard" charset="0"/>
              <a:ea typeface="Chalkboard" charset="0"/>
              <a:cs typeface="Chalkboard" charset="0"/>
            </a:endParaRPr>
          </a:p>
        </p:txBody>
      </p:sp>
      <p:pic>
        <p:nvPicPr>
          <p:cNvPr id="6" name="Picture 5"/>
          <p:cNvPicPr>
            <a:picLocks noChangeAspect="1"/>
          </p:cNvPicPr>
          <p:nvPr/>
        </p:nvPicPr>
        <p:blipFill>
          <a:blip r:embed="rId2"/>
          <a:stretch>
            <a:fillRect/>
          </a:stretch>
        </p:blipFill>
        <p:spPr>
          <a:xfrm>
            <a:off x="3247292" y="84992"/>
            <a:ext cx="2649415" cy="1464150"/>
          </a:xfrm>
          <a:prstGeom prst="rect">
            <a:avLst/>
          </a:prstGeom>
        </p:spPr>
      </p:pic>
      <p:sp>
        <p:nvSpPr>
          <p:cNvPr id="5" name="Subtitle 4"/>
          <p:cNvSpPr>
            <a:spLocks noGrp="1"/>
          </p:cNvSpPr>
          <p:nvPr>
            <p:ph type="subTitle" idx="1"/>
          </p:nvPr>
        </p:nvSpPr>
        <p:spPr>
          <a:xfrm>
            <a:off x="3378200" y="3582600"/>
            <a:ext cx="2396067" cy="1867429"/>
          </a:xfrm>
        </p:spPr>
        <p:txBody>
          <a:bodyPr>
            <a:normAutofit/>
          </a:bodyPr>
          <a:lstStyle/>
          <a:p>
            <a:endParaRPr lang="en-US" sz="2000" dirty="0" smtClean="0">
              <a:latin typeface="Chalkboard" charset="0"/>
              <a:ea typeface="Chalkboard" charset="0"/>
              <a:cs typeface="Chalkboard" charset="0"/>
            </a:endParaRPr>
          </a:p>
          <a:p>
            <a:r>
              <a:rPr lang="en-US" sz="2000" dirty="0" smtClean="0">
                <a:solidFill>
                  <a:srgbClr val="0432FF"/>
                </a:solidFill>
                <a:latin typeface="Chalkboard" charset="0"/>
                <a:ea typeface="Chalkboard" charset="0"/>
                <a:cs typeface="Chalkboard" charset="0"/>
              </a:rPr>
              <a:t>John Mason</a:t>
            </a:r>
          </a:p>
          <a:p>
            <a:r>
              <a:rPr lang="en-US" sz="2000" dirty="0" smtClean="0">
                <a:latin typeface="Chalkboard" charset="0"/>
                <a:ea typeface="Chalkboard" charset="0"/>
                <a:cs typeface="Chalkboard" charset="0"/>
              </a:rPr>
              <a:t>Punta Arenas</a:t>
            </a:r>
          </a:p>
          <a:p>
            <a:r>
              <a:rPr lang="en-US" sz="2000" dirty="0" smtClean="0">
                <a:latin typeface="Chalkboard" charset="0"/>
                <a:ea typeface="Chalkboard" charset="0"/>
                <a:cs typeface="Chalkboard" charset="0"/>
              </a:rPr>
              <a:t>Dec 2017</a:t>
            </a:r>
            <a:endParaRPr lang="en-US" sz="2000" dirty="0">
              <a:latin typeface="Chalkboard" charset="0"/>
              <a:ea typeface="Chalkboard" charset="0"/>
              <a:cs typeface="Chalkboard" charset="0"/>
            </a:endParaRPr>
          </a:p>
        </p:txBody>
      </p:sp>
      <p:pic>
        <p:nvPicPr>
          <p:cNvPr id="7" name="Picture 6"/>
          <p:cNvPicPr>
            <a:picLocks noChangeAspect="1"/>
          </p:cNvPicPr>
          <p:nvPr/>
        </p:nvPicPr>
        <p:blipFill>
          <a:blip r:embed="rId3"/>
          <a:stretch>
            <a:fillRect/>
          </a:stretch>
        </p:blipFill>
        <p:spPr>
          <a:xfrm>
            <a:off x="0" y="116011"/>
            <a:ext cx="8813800" cy="1803400"/>
          </a:xfrm>
          <a:prstGeom prst="rect">
            <a:avLst/>
          </a:prstGeom>
        </p:spPr>
      </p:pic>
    </p:spTree>
    <p:extLst>
      <p:ext uri="{BB962C8B-B14F-4D97-AF65-F5344CB8AC3E}">
        <p14:creationId xmlns:p14="http://schemas.microsoft.com/office/powerpoint/2010/main" val="17778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F</a:t>
            </a:r>
            <a:r>
              <a:rPr lang="en-GB" dirty="0" smtClean="0"/>
              <a:t>rancisco Varela (1992 p14)</a:t>
            </a:r>
          </a:p>
          <a:p>
            <a:pPr lvl="1"/>
            <a:r>
              <a:rPr lang="en-GB" dirty="0" smtClean="0"/>
              <a:t>The </a:t>
            </a:r>
            <a:r>
              <a:rPr lang="en-GB" dirty="0"/>
              <a:t>key point, then, is that the organism brings forth and specifies its own domain of problems and actions to be ‘solved;’ this cognitive domain does not exist out ‘there’ in an environment that acts as a landing pad for an organism that somehow drops or is parachuted into the world. Instead, living beings and their worlds of meaning stand in relation to each other through mutual specification or co-determination. </a:t>
            </a:r>
            <a:r>
              <a:rPr lang="en-GB" dirty="0" smtClean="0"/>
              <a:t> </a:t>
            </a:r>
            <a:endParaRPr lang="en-GB" dirty="0"/>
          </a:p>
          <a:p>
            <a:r>
              <a:rPr lang="en-GB" dirty="0" smtClean="0"/>
              <a:t>Francisco Varela (1996 p91)</a:t>
            </a:r>
          </a:p>
          <a:p>
            <a:pPr lvl="1"/>
            <a:r>
              <a:rPr lang="en-GB" dirty="0" smtClean="0"/>
              <a:t>The </a:t>
            </a:r>
            <a:r>
              <a:rPr lang="en-GB" dirty="0"/>
              <a:t>most important ability of all living cognition is precisely, to a large extent, to pose the relevant questions that emerge at each moment of our life. These are not predetermined but enacted, we bring them forth against a background, and the relevance criteria are oriented by our common sense, always in a contextualized fashion</a:t>
            </a:r>
            <a:r>
              <a:rPr lang="en-GB" dirty="0" smtClean="0"/>
              <a:t>.</a:t>
            </a:r>
            <a:endParaRPr lang="en-GB" dirty="0"/>
          </a:p>
        </p:txBody>
      </p:sp>
    </p:spTree>
    <p:extLst>
      <p:ext uri="{BB962C8B-B14F-4D97-AF65-F5344CB8AC3E}">
        <p14:creationId xmlns:p14="http://schemas.microsoft.com/office/powerpoint/2010/main" val="61596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Tension</a:t>
            </a:r>
            <a:endParaRPr lang="en-GB" dirty="0"/>
          </a:p>
        </p:txBody>
      </p:sp>
      <p:sp>
        <p:nvSpPr>
          <p:cNvPr id="4" name="Rounded Rectangle 3"/>
          <p:cNvSpPr/>
          <p:nvPr/>
        </p:nvSpPr>
        <p:spPr>
          <a:xfrm>
            <a:off x="628650" y="838148"/>
            <a:ext cx="2879124" cy="2014151"/>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rgbClr val="FFFF00"/>
                </a:solidFill>
              </a:rPr>
              <a:t>Setting up situations in which, through play, learners will pose pertinent, productive mathematical questions for themselves</a:t>
            </a:r>
            <a:endParaRPr lang="en-GB" sz="2000">
              <a:solidFill>
                <a:srgbClr val="FFFF00"/>
              </a:solidFill>
              <a:effectLst/>
            </a:endParaRPr>
          </a:p>
        </p:txBody>
      </p:sp>
      <p:sp>
        <p:nvSpPr>
          <p:cNvPr id="5" name="Rounded Rectangle 4"/>
          <p:cNvSpPr/>
          <p:nvPr/>
        </p:nvSpPr>
        <p:spPr>
          <a:xfrm>
            <a:off x="5636226" y="838147"/>
            <a:ext cx="2879124" cy="2014151"/>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FFFF00"/>
                </a:solidFill>
              </a:rPr>
              <a:t>Ensuring that learners encounter ‘scientific knowledge” which they might otherwise not encounter</a:t>
            </a:r>
            <a:endParaRPr lang="en-GB" sz="2000" dirty="0">
              <a:solidFill>
                <a:srgbClr val="FFFF00"/>
              </a:solidFill>
              <a:effectLst/>
            </a:endParaRPr>
          </a:p>
        </p:txBody>
      </p:sp>
      <p:sp>
        <p:nvSpPr>
          <p:cNvPr id="7" name="Left-Right Arrow 6"/>
          <p:cNvSpPr/>
          <p:nvPr/>
        </p:nvSpPr>
        <p:spPr>
          <a:xfrm>
            <a:off x="3507774" y="1640661"/>
            <a:ext cx="2128451" cy="484632"/>
          </a:xfrm>
          <a:prstGeom prst="lef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
        <p:nvSpPr>
          <p:cNvPr id="8" name="Rounded Rectangle 7"/>
          <p:cNvSpPr/>
          <p:nvPr/>
        </p:nvSpPr>
        <p:spPr>
          <a:xfrm>
            <a:off x="2905433" y="3657604"/>
            <a:ext cx="3628103" cy="1327354"/>
          </a:xfrm>
          <a:prstGeom prst="roundRect">
            <a:avLst/>
          </a:prstGeom>
          <a:solidFill>
            <a:srgbClr val="009D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FFFF00"/>
                </a:solidFill>
              </a:rPr>
              <a:t>Enculturating learners into posing mathematically productive </a:t>
            </a:r>
            <a:r>
              <a:rPr lang="en-GB" sz="2000" dirty="0" smtClean="0">
                <a:solidFill>
                  <a:srgbClr val="FFFF00"/>
                </a:solidFill>
              </a:rPr>
              <a:t>problems</a:t>
            </a:r>
            <a:r>
              <a:rPr lang="en-GB" sz="2000" dirty="0" smtClean="0">
                <a:solidFill>
                  <a:srgbClr val="FFFF00"/>
                </a:solidFill>
              </a:rPr>
              <a:t> </a:t>
            </a:r>
            <a:endParaRPr lang="en-GB" sz="2000" dirty="0">
              <a:solidFill>
                <a:srgbClr val="FFFF00"/>
              </a:solidFill>
            </a:endParaRPr>
          </a:p>
        </p:txBody>
      </p:sp>
      <p:sp>
        <p:nvSpPr>
          <p:cNvPr id="11" name="Rounded Rectangle 10"/>
          <p:cNvSpPr/>
          <p:nvPr/>
        </p:nvSpPr>
        <p:spPr>
          <a:xfrm>
            <a:off x="628650" y="5117691"/>
            <a:ext cx="7886700" cy="1696065"/>
          </a:xfrm>
          <a:prstGeom prst="roundRect">
            <a:avLst/>
          </a:prstGeom>
          <a:solidFill>
            <a:srgbClr val="5862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err="1" smtClean="0">
                <a:solidFill>
                  <a:srgbClr val="FFFF00"/>
                </a:solidFill>
              </a:rPr>
              <a:t>Winnicot</a:t>
            </a:r>
            <a:r>
              <a:rPr lang="en-GB" sz="2000" dirty="0" smtClean="0">
                <a:solidFill>
                  <a:srgbClr val="FFFF00"/>
                </a:solidFill>
              </a:rPr>
              <a:t> </a:t>
            </a:r>
            <a:r>
              <a:rPr lang="en-GB" sz="2000" dirty="0">
                <a:solidFill>
                  <a:srgbClr val="FFFF00"/>
                </a:solidFill>
              </a:rPr>
              <a:t>(1971) sees mother-and-child as a biological unity, which after physical separation (birth) become cognitively and emotionally distinct when psychologically healthy. So too the learner in the classroom is part of an environment, constructed by adults so as to bring children into contact with scientific knowledge </a:t>
            </a:r>
            <a:r>
              <a:rPr lang="en-GB" sz="2000" dirty="0" smtClean="0">
                <a:solidFill>
                  <a:srgbClr val="FFFF00"/>
                </a:solidFill>
              </a:rPr>
              <a:t>while becoming independent</a:t>
            </a:r>
            <a:endParaRPr lang="en-GB" sz="2000" dirty="0">
              <a:solidFill>
                <a:srgbClr val="FFFF00"/>
              </a:solidFill>
            </a:endParaRPr>
          </a:p>
        </p:txBody>
      </p:sp>
      <p:sp>
        <p:nvSpPr>
          <p:cNvPr id="9" name="Left-Right Arrow 8"/>
          <p:cNvSpPr/>
          <p:nvPr/>
        </p:nvSpPr>
        <p:spPr>
          <a:xfrm rot="2679673">
            <a:off x="1946794" y="3130061"/>
            <a:ext cx="1470612" cy="279433"/>
          </a:xfrm>
          <a:prstGeom prst="lef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
        <p:nvSpPr>
          <p:cNvPr id="10" name="Left-Right Arrow 9"/>
          <p:cNvSpPr/>
          <p:nvPr/>
        </p:nvSpPr>
        <p:spPr>
          <a:xfrm rot="18737307">
            <a:off x="6037607" y="3177436"/>
            <a:ext cx="1468044" cy="304303"/>
          </a:xfrm>
          <a:prstGeom prst="lef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Tree>
    <p:extLst>
      <p:ext uri="{BB962C8B-B14F-4D97-AF65-F5344CB8AC3E}">
        <p14:creationId xmlns:p14="http://schemas.microsoft.com/office/powerpoint/2010/main" val="81721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Counts</a:t>
            </a:r>
            <a:endParaRPr lang="en-GB" dirty="0"/>
          </a:p>
        </p:txBody>
      </p:sp>
      <p:sp>
        <p:nvSpPr>
          <p:cNvPr id="5" name="Content Placeholder 4"/>
          <p:cNvSpPr>
            <a:spLocks noGrp="1"/>
          </p:cNvSpPr>
          <p:nvPr>
            <p:ph idx="1"/>
          </p:nvPr>
        </p:nvSpPr>
        <p:spPr>
          <a:xfrm>
            <a:off x="529796" y="3200245"/>
            <a:ext cx="7985554" cy="2718639"/>
          </a:xfrm>
        </p:spPr>
        <p:txBody>
          <a:bodyPr/>
          <a:lstStyle/>
          <a:p>
            <a:r>
              <a:rPr lang="en-GB" dirty="0" smtClean="0"/>
              <a:t>You have </a:t>
            </a:r>
            <a:r>
              <a:rPr lang="en-GB" dirty="0" smtClean="0"/>
              <a:t>some counters </a:t>
            </a:r>
            <a:r>
              <a:rPr lang="en-GB" dirty="0" smtClean="0"/>
              <a:t>to place in these two sets</a:t>
            </a:r>
          </a:p>
          <a:p>
            <a:r>
              <a:rPr lang="en-GB" dirty="0" smtClean="0"/>
              <a:t>In how many different ways can they be placed so that S</a:t>
            </a:r>
            <a:r>
              <a:rPr lang="en-GB" baseline="-25000" dirty="0" smtClean="0"/>
              <a:t>1</a:t>
            </a:r>
            <a:r>
              <a:rPr lang="en-GB" dirty="0" smtClean="0"/>
              <a:t> and S</a:t>
            </a:r>
            <a:r>
              <a:rPr lang="en-GB" baseline="-25000" dirty="0" smtClean="0"/>
              <a:t>2 </a:t>
            </a:r>
            <a:r>
              <a:rPr lang="en-GB" dirty="0" smtClean="0"/>
              <a:t>have the same number of counters</a:t>
            </a:r>
          </a:p>
          <a:p>
            <a:r>
              <a:rPr lang="en-GB" dirty="0"/>
              <a:t>In how many different ways can they be placed so that </a:t>
            </a:r>
            <a:r>
              <a:rPr lang="en-GB" dirty="0" smtClean="0"/>
              <a:t>the ratio of the number in S</a:t>
            </a:r>
            <a:r>
              <a:rPr lang="en-GB" baseline="-25000" dirty="0" smtClean="0"/>
              <a:t>1</a:t>
            </a:r>
            <a:r>
              <a:rPr lang="en-GB" dirty="0" smtClean="0"/>
              <a:t> to the number in S</a:t>
            </a:r>
            <a:r>
              <a:rPr lang="en-GB" baseline="-25000" dirty="0" smtClean="0"/>
              <a:t>2</a:t>
            </a:r>
            <a:r>
              <a:rPr lang="en-GB" dirty="0" smtClean="0"/>
              <a:t> is 3 : 2?</a:t>
            </a:r>
          </a:p>
          <a:p>
            <a:r>
              <a:rPr lang="en-GB" dirty="0" smtClean="0"/>
              <a:t>What is the largest number of counters that cannot be placed so that </a:t>
            </a:r>
            <a:r>
              <a:rPr lang="en-GB" dirty="0"/>
              <a:t>the ratio of the number in S</a:t>
            </a:r>
            <a:r>
              <a:rPr lang="en-GB" baseline="-25000" dirty="0"/>
              <a:t>1</a:t>
            </a:r>
            <a:r>
              <a:rPr lang="en-GB" dirty="0"/>
              <a:t> to the number in S</a:t>
            </a:r>
            <a:r>
              <a:rPr lang="en-GB" baseline="-25000" dirty="0"/>
              <a:t>2</a:t>
            </a:r>
            <a:r>
              <a:rPr lang="en-GB" dirty="0"/>
              <a:t> is 3 : 2?</a:t>
            </a:r>
          </a:p>
          <a:p>
            <a:endParaRPr lang="en-GB" dirty="0"/>
          </a:p>
        </p:txBody>
      </p:sp>
      <p:pic>
        <p:nvPicPr>
          <p:cNvPr id="4" name="Picture 3"/>
          <p:cNvPicPr>
            <a:picLocks noChangeAspect="1"/>
          </p:cNvPicPr>
          <p:nvPr/>
        </p:nvPicPr>
        <p:blipFill>
          <a:blip r:embed="rId3"/>
          <a:stretch>
            <a:fillRect/>
          </a:stretch>
        </p:blipFill>
        <p:spPr>
          <a:xfrm>
            <a:off x="2043842" y="878698"/>
            <a:ext cx="4660900" cy="2184400"/>
          </a:xfrm>
          <a:prstGeom prst="rect">
            <a:avLst/>
          </a:prstGeom>
        </p:spPr>
      </p:pic>
      <p:pic>
        <p:nvPicPr>
          <p:cNvPr id="6" name="Picture 5"/>
          <p:cNvPicPr>
            <a:picLocks noChangeAspect="1"/>
          </p:cNvPicPr>
          <p:nvPr/>
        </p:nvPicPr>
        <p:blipFill>
          <a:blip r:embed="rId4"/>
          <a:stretch>
            <a:fillRect/>
          </a:stretch>
        </p:blipFill>
        <p:spPr>
          <a:xfrm>
            <a:off x="6203434" y="5669704"/>
            <a:ext cx="1284760" cy="772653"/>
          </a:xfrm>
          <a:prstGeom prst="rect">
            <a:avLst/>
          </a:prstGeom>
        </p:spPr>
      </p:pic>
      <p:sp>
        <p:nvSpPr>
          <p:cNvPr id="3" name="Rounded Rectangle 2"/>
          <p:cNvSpPr/>
          <p:nvPr/>
        </p:nvSpPr>
        <p:spPr>
          <a:xfrm>
            <a:off x="1106128" y="5737125"/>
            <a:ext cx="3760839" cy="943896"/>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FFFF00"/>
                </a:solidFill>
              </a:rPr>
              <a:t>There are closed formula for these, but not, so far </a:t>
            </a:r>
            <a:r>
              <a:rPr lang="en-GB" sz="2000" smtClean="0">
                <a:solidFill>
                  <a:srgbClr val="FFFF00"/>
                </a:solidFill>
              </a:rPr>
              <a:t>as l know</a:t>
            </a:r>
            <a:r>
              <a:rPr lang="en-GB" sz="2000" dirty="0" smtClean="0">
                <a:solidFill>
                  <a:srgbClr val="FFFF00"/>
                </a:solidFill>
              </a:rPr>
              <a:t>, for 3 set analogues</a:t>
            </a:r>
            <a:endParaRPr lang="en-GB" sz="2000" dirty="0">
              <a:solidFill>
                <a:srgbClr val="FFFF00"/>
              </a:solidFill>
            </a:endParaRPr>
          </a:p>
        </p:txBody>
      </p:sp>
    </p:spTree>
    <p:extLst>
      <p:ext uri="{BB962C8B-B14F-4D97-AF65-F5344CB8AC3E}">
        <p14:creationId xmlns:p14="http://schemas.microsoft.com/office/powerpoint/2010/main" val="34429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Parations</a:t>
            </a:r>
            <a:endParaRPr lang="en-GB" dirty="0"/>
          </a:p>
        </p:txBody>
      </p:sp>
      <p:sp>
        <p:nvSpPr>
          <p:cNvPr id="3" name="Content Placeholder 2"/>
          <p:cNvSpPr>
            <a:spLocks noGrp="1"/>
          </p:cNvSpPr>
          <p:nvPr>
            <p:ph idx="1"/>
          </p:nvPr>
        </p:nvSpPr>
        <p:spPr/>
        <p:txBody>
          <a:bodyPr/>
          <a:lstStyle/>
          <a:p>
            <a:r>
              <a:rPr lang="en-GB" dirty="0" smtClean="0"/>
              <a:t>Pre-</a:t>
            </a:r>
            <a:r>
              <a:rPr lang="en-GB" dirty="0" err="1" smtClean="0"/>
              <a:t>paration</a:t>
            </a:r>
            <a:endParaRPr lang="en-GB" dirty="0" smtClean="0"/>
          </a:p>
          <a:p>
            <a:pPr lvl="1"/>
            <a:r>
              <a:rPr lang="en-GB" dirty="0" smtClean="0"/>
              <a:t>Imagining the situation in as much detail as possible;</a:t>
            </a:r>
          </a:p>
          <a:p>
            <a:pPr lvl="1"/>
            <a:r>
              <a:rPr lang="en-GB" dirty="0" smtClean="0"/>
              <a:t>Getting to know the territory; affordances; relationships</a:t>
            </a:r>
            <a:endParaRPr lang="en-GB" dirty="0"/>
          </a:p>
          <a:p>
            <a:r>
              <a:rPr lang="en-GB" dirty="0" err="1" smtClean="0"/>
              <a:t>Paration</a:t>
            </a:r>
            <a:endParaRPr lang="en-GB" dirty="0" smtClean="0"/>
          </a:p>
          <a:p>
            <a:pPr lvl="1"/>
            <a:r>
              <a:rPr lang="en-GB" dirty="0"/>
              <a:t>Engaging in the situation, having actions, emotions and thoughts becoming available</a:t>
            </a:r>
          </a:p>
          <a:p>
            <a:r>
              <a:rPr lang="en-GB" dirty="0" smtClean="0"/>
              <a:t>Post-</a:t>
            </a:r>
            <a:r>
              <a:rPr lang="en-GB" dirty="0" err="1" smtClean="0"/>
              <a:t>paration</a:t>
            </a:r>
            <a:endParaRPr lang="en-GB" dirty="0" smtClean="0"/>
          </a:p>
          <a:p>
            <a:pPr lvl="1"/>
            <a:r>
              <a:rPr lang="en-GB" dirty="0" smtClean="0"/>
              <a:t>Appreciating scope of possible variation; example-space;</a:t>
            </a:r>
          </a:p>
          <a:p>
            <a:pPr lvl="1"/>
            <a:r>
              <a:rPr lang="en-GB" dirty="0" smtClean="0"/>
              <a:t>Turns into pre-</a:t>
            </a:r>
            <a:r>
              <a:rPr lang="en-GB" dirty="0" err="1" smtClean="0"/>
              <a:t>paration</a:t>
            </a:r>
            <a:r>
              <a:rPr lang="en-GB" dirty="0" smtClean="0"/>
              <a:t> for the future</a:t>
            </a:r>
            <a:endParaRPr lang="en-GB" dirty="0"/>
          </a:p>
        </p:txBody>
      </p:sp>
      <p:pic>
        <p:nvPicPr>
          <p:cNvPr id="4" name="Picture 3"/>
          <p:cNvPicPr>
            <a:picLocks noChangeAspect="1"/>
          </p:cNvPicPr>
          <p:nvPr/>
        </p:nvPicPr>
        <p:blipFill>
          <a:blip r:embed="rId2"/>
          <a:stretch>
            <a:fillRect/>
          </a:stretch>
        </p:blipFill>
        <p:spPr>
          <a:xfrm>
            <a:off x="1666568" y="4716411"/>
            <a:ext cx="5486400" cy="876300"/>
          </a:xfrm>
          <a:prstGeom prst="rect">
            <a:avLst/>
          </a:prstGeom>
        </p:spPr>
      </p:pic>
    </p:spTree>
    <p:extLst>
      <p:ext uri="{BB962C8B-B14F-4D97-AF65-F5344CB8AC3E}">
        <p14:creationId xmlns:p14="http://schemas.microsoft.com/office/powerpoint/2010/main" val="73508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Manifestations</a:t>
            </a:r>
            <a:endParaRPr lang="en-GB" dirty="0"/>
          </a:p>
        </p:txBody>
      </p:sp>
      <p:sp>
        <p:nvSpPr>
          <p:cNvPr id="3" name="Content Placeholder 2"/>
          <p:cNvSpPr>
            <a:spLocks noGrp="1"/>
          </p:cNvSpPr>
          <p:nvPr>
            <p:ph idx="1"/>
          </p:nvPr>
        </p:nvSpPr>
        <p:spPr/>
        <p:txBody>
          <a:bodyPr/>
          <a:lstStyle/>
          <a:p>
            <a:r>
              <a:rPr lang="en-GB" dirty="0" smtClean="0"/>
              <a:t>Three-Act-Math</a:t>
            </a:r>
          </a:p>
          <a:p>
            <a:pPr lvl="1"/>
            <a:r>
              <a:rPr lang="en-GB" dirty="0" smtClean="0"/>
              <a:t>Dan Meyer videos or enactments</a:t>
            </a:r>
          </a:p>
          <a:p>
            <a:pPr lvl="1"/>
            <a:r>
              <a:rPr lang="en-GB" dirty="0" smtClean="0"/>
              <a:t>Situation without data which begs a question; </a:t>
            </a:r>
          </a:p>
          <a:p>
            <a:pPr lvl="1"/>
            <a:r>
              <a:rPr lang="en-GB" dirty="0"/>
              <a:t>W</a:t>
            </a:r>
            <a:r>
              <a:rPr lang="en-GB" dirty="0" smtClean="0"/>
              <a:t>hat data needed to resolve question;</a:t>
            </a:r>
          </a:p>
          <a:p>
            <a:pPr lvl="1"/>
            <a:r>
              <a:rPr lang="en-GB" dirty="0" smtClean="0"/>
              <a:t>Check prediction against actual</a:t>
            </a:r>
          </a:p>
          <a:p>
            <a:r>
              <a:rPr lang="en-GB" dirty="0" smtClean="0"/>
              <a:t>Walking-Talking through a Mock Exam</a:t>
            </a:r>
          </a:p>
          <a:p>
            <a:pPr lvl="1"/>
            <a:r>
              <a:rPr lang="en-GB" dirty="0" smtClean="0"/>
              <a:t>Making </a:t>
            </a:r>
            <a:r>
              <a:rPr lang="en-GB" i="1" dirty="0" smtClean="0"/>
              <a:t>hidden curriculum </a:t>
            </a:r>
            <a:r>
              <a:rPr lang="en-GB" dirty="0" smtClean="0"/>
              <a:t>explicit</a:t>
            </a:r>
          </a:p>
          <a:p>
            <a:r>
              <a:rPr lang="en-GB" dirty="0" smtClean="0"/>
              <a:t>Realistic Mathematics Education (</a:t>
            </a:r>
            <a:r>
              <a:rPr lang="en-GB" dirty="0" err="1" smtClean="0"/>
              <a:t>Freudenthal</a:t>
            </a:r>
            <a:r>
              <a:rPr lang="en-GB" dirty="0" smtClean="0"/>
              <a:t>)</a:t>
            </a:r>
          </a:p>
          <a:p>
            <a:pPr lvl="1"/>
            <a:r>
              <a:rPr lang="en-GB" dirty="0" smtClean="0"/>
              <a:t>Imagining a situation so that it becomes real</a:t>
            </a:r>
          </a:p>
          <a:p>
            <a:r>
              <a:rPr lang="en-GB" dirty="0" smtClean="0"/>
              <a:t>Learner Generated Examples</a:t>
            </a:r>
            <a:endParaRPr lang="en-GB" dirty="0"/>
          </a:p>
        </p:txBody>
      </p:sp>
    </p:spTree>
    <p:extLst>
      <p:ext uri="{BB962C8B-B14F-4D97-AF65-F5344CB8AC3E}">
        <p14:creationId xmlns:p14="http://schemas.microsoft.com/office/powerpoint/2010/main" val="45735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14744"/>
          </a:xfrm>
        </p:spPr>
        <p:txBody>
          <a:bodyPr/>
          <a:lstStyle/>
          <a:p>
            <a:r>
              <a:rPr lang="en-GB" dirty="0" smtClean="0"/>
              <a:t>Conjecture:</a:t>
            </a:r>
            <a:r>
              <a:rPr lang="en-GB" dirty="0"/>
              <a:t> </a:t>
            </a:r>
            <a:r>
              <a:rPr lang="en-GB" dirty="0" smtClean="0"/>
              <a:t/>
            </a:r>
            <a:br>
              <a:rPr lang="en-GB" dirty="0" smtClean="0"/>
            </a:br>
            <a:r>
              <a:rPr lang="en-GB" dirty="0" smtClean="0">
                <a:solidFill>
                  <a:srgbClr val="009D00"/>
                </a:solidFill>
              </a:rPr>
              <a:t>in order </a:t>
            </a:r>
            <a:r>
              <a:rPr lang="en-GB" dirty="0" smtClean="0">
                <a:solidFill>
                  <a:srgbClr val="009D00"/>
                </a:solidFill>
              </a:rPr>
              <a:t>to </a:t>
            </a:r>
            <a:r>
              <a:rPr lang="en-GB" dirty="0" smtClean="0">
                <a:solidFill>
                  <a:srgbClr val="009D00"/>
                </a:solidFill>
              </a:rPr>
              <a:t>facilitate and improve problem solving</a:t>
            </a:r>
            <a:endParaRPr lang="en-GB" dirty="0">
              <a:solidFill>
                <a:srgbClr val="009D00"/>
              </a:solidFill>
            </a:endParaRPr>
          </a:p>
        </p:txBody>
      </p:sp>
      <p:sp>
        <p:nvSpPr>
          <p:cNvPr id="3" name="Content Placeholder 2"/>
          <p:cNvSpPr>
            <a:spLocks noGrp="1"/>
          </p:cNvSpPr>
          <p:nvPr>
            <p:ph idx="1"/>
          </p:nvPr>
        </p:nvSpPr>
        <p:spPr>
          <a:xfrm>
            <a:off x="628650" y="1412266"/>
            <a:ext cx="7886700" cy="3962923"/>
          </a:xfrm>
        </p:spPr>
        <p:txBody>
          <a:bodyPr/>
          <a:lstStyle/>
          <a:p>
            <a:r>
              <a:rPr lang="en-GB" dirty="0" smtClean="0"/>
              <a:t>Prompting (enculturating) learners to</a:t>
            </a:r>
          </a:p>
          <a:p>
            <a:pPr lvl="1"/>
            <a:r>
              <a:rPr lang="en-GB" dirty="0" smtClean="0"/>
              <a:t>Act playfully with situations</a:t>
            </a:r>
          </a:p>
          <a:p>
            <a:pPr lvl="1"/>
            <a:r>
              <a:rPr lang="en-GB" dirty="0" smtClean="0"/>
              <a:t>Imagine a situation context (fully, intimately)</a:t>
            </a:r>
          </a:p>
          <a:p>
            <a:pPr lvl="1"/>
            <a:r>
              <a:rPr lang="en-GB" dirty="0" smtClean="0"/>
              <a:t>Raise questions</a:t>
            </a:r>
          </a:p>
          <a:p>
            <a:pPr lvl="1"/>
            <a:r>
              <a:rPr lang="en-GB" dirty="0" smtClean="0"/>
              <a:t>Seek out relationships</a:t>
            </a:r>
          </a:p>
          <a:p>
            <a:r>
              <a:rPr lang="en-GB" dirty="0" smtClean="0"/>
              <a:t>All before attending to any data, doing calculations or expressing relationships (Parking first actions)</a:t>
            </a:r>
          </a:p>
          <a:p>
            <a:r>
              <a:rPr lang="en-GB" dirty="0" smtClean="0"/>
              <a:t>Varying conditions and data so as to become aware of a space of similar problems</a:t>
            </a:r>
          </a:p>
          <a:p>
            <a:r>
              <a:rPr lang="en-GB" dirty="0" smtClean="0"/>
              <a:t>NOT only before a mock exam, but as part of the rubric of the classroom</a:t>
            </a:r>
            <a:r>
              <a:rPr lang="en-GB" dirty="0" smtClean="0"/>
              <a:t>.</a:t>
            </a:r>
            <a:endParaRPr lang="en-GB" dirty="0" smtClean="0"/>
          </a:p>
        </p:txBody>
      </p:sp>
      <p:sp>
        <p:nvSpPr>
          <p:cNvPr id="4" name="Rounded Rectangle 3"/>
          <p:cNvSpPr/>
          <p:nvPr/>
        </p:nvSpPr>
        <p:spPr>
          <a:xfrm>
            <a:off x="4822723" y="4899661"/>
            <a:ext cx="2521974" cy="707923"/>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FFFF00"/>
                </a:solidFill>
              </a:rPr>
              <a:t>Hidden Curriculum </a:t>
            </a:r>
            <a:r>
              <a:rPr lang="en-GB" sz="2000" smtClean="0">
                <a:solidFill>
                  <a:srgbClr val="FFFF00"/>
                </a:solidFill>
              </a:rPr>
              <a:t>(Snyder</a:t>
            </a:r>
            <a:endParaRPr lang="en-GB" sz="2000" dirty="0">
              <a:solidFill>
                <a:srgbClr val="FFFF00"/>
              </a:solidFill>
            </a:endParaRPr>
          </a:p>
        </p:txBody>
      </p:sp>
    </p:spTree>
    <p:extLst>
      <p:ext uri="{BB962C8B-B14F-4D97-AF65-F5344CB8AC3E}">
        <p14:creationId xmlns:p14="http://schemas.microsoft.com/office/powerpoint/2010/main" val="999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Overflow Problem Presentation</a:t>
            </a:r>
            <a:endParaRPr lang="en-GB" dirty="0"/>
          </a:p>
        </p:txBody>
      </p:sp>
      <p:sp>
        <p:nvSpPr>
          <p:cNvPr id="3" name="Content Placeholder 2"/>
          <p:cNvSpPr>
            <a:spLocks noGrp="1"/>
          </p:cNvSpPr>
          <p:nvPr>
            <p:ph idx="1"/>
          </p:nvPr>
        </p:nvSpPr>
        <p:spPr>
          <a:xfrm>
            <a:off x="628650" y="1412265"/>
            <a:ext cx="7886700" cy="5235669"/>
          </a:xfrm>
        </p:spPr>
        <p:txBody>
          <a:bodyPr/>
          <a:lstStyle/>
          <a:p>
            <a:r>
              <a:rPr lang="en-GB" dirty="0"/>
              <a:t>A student has two open-topped cylindrical containers. </a:t>
            </a:r>
            <a:endParaRPr lang="en-GB" dirty="0" smtClean="0"/>
          </a:p>
          <a:p>
            <a:r>
              <a:rPr lang="en-GB" dirty="0" smtClean="0"/>
              <a:t>The </a:t>
            </a:r>
            <a:r>
              <a:rPr lang="en-GB" dirty="0"/>
              <a:t>larger container has a height of 20 cm, a radius of 6 cm and contains water to a depth of 17 cm. </a:t>
            </a:r>
            <a:endParaRPr lang="en-GB" dirty="0" smtClean="0"/>
          </a:p>
          <a:p>
            <a:r>
              <a:rPr lang="en-GB" dirty="0" smtClean="0"/>
              <a:t>The </a:t>
            </a:r>
            <a:r>
              <a:rPr lang="en-GB" dirty="0"/>
              <a:t>smaller container has a height of 18 cm, a radius of 5 cm and is empty. </a:t>
            </a:r>
            <a:endParaRPr lang="en-GB" dirty="0" smtClean="0"/>
          </a:p>
          <a:p>
            <a:r>
              <a:rPr lang="en-GB" dirty="0" smtClean="0"/>
              <a:t>The </a:t>
            </a:r>
            <a:r>
              <a:rPr lang="en-GB" dirty="0"/>
              <a:t>student slowly lowers the smaller container into the larger container. As the smaller container is lowered, the water first overflows out of the larger container and then eventually pours into the smaller container. </a:t>
            </a:r>
            <a:endParaRPr lang="en-GB" dirty="0" smtClean="0"/>
          </a:p>
          <a:p>
            <a:r>
              <a:rPr lang="en-GB" dirty="0" smtClean="0"/>
              <a:t>Determine </a:t>
            </a:r>
            <a:r>
              <a:rPr lang="en-GB" dirty="0"/>
              <a:t>the depth of the water in the smaller container when the smaller container is resting on the bottom of the larger container. </a:t>
            </a:r>
          </a:p>
        </p:txBody>
      </p:sp>
      <p:sp>
        <p:nvSpPr>
          <p:cNvPr id="4" name="Rounded Rectangle 3"/>
          <p:cNvSpPr/>
          <p:nvPr/>
        </p:nvSpPr>
        <p:spPr>
          <a:xfrm>
            <a:off x="4880919" y="1794122"/>
            <a:ext cx="1050323" cy="321275"/>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
        <p:nvSpPr>
          <p:cNvPr id="5" name="Rounded Rectangle 4"/>
          <p:cNvSpPr/>
          <p:nvPr/>
        </p:nvSpPr>
        <p:spPr>
          <a:xfrm>
            <a:off x="7096898" y="1804088"/>
            <a:ext cx="922637" cy="321275"/>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
        <p:nvSpPr>
          <p:cNvPr id="6" name="Rounded Rectangle 5"/>
          <p:cNvSpPr/>
          <p:nvPr/>
        </p:nvSpPr>
        <p:spPr>
          <a:xfrm>
            <a:off x="4469028" y="2125363"/>
            <a:ext cx="1029729" cy="321275"/>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
        <p:nvSpPr>
          <p:cNvPr id="7" name="Rounded Rectangle 6"/>
          <p:cNvSpPr/>
          <p:nvPr/>
        </p:nvSpPr>
        <p:spPr>
          <a:xfrm>
            <a:off x="5070388" y="2498305"/>
            <a:ext cx="1029729" cy="321275"/>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
        <p:nvSpPr>
          <p:cNvPr id="8" name="Rounded Rectangle 7"/>
          <p:cNvSpPr/>
          <p:nvPr/>
        </p:nvSpPr>
        <p:spPr>
          <a:xfrm>
            <a:off x="7154561" y="2517186"/>
            <a:ext cx="1029729" cy="321275"/>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
        <p:nvSpPr>
          <p:cNvPr id="9" name="Rounded Rectangle 8"/>
          <p:cNvSpPr/>
          <p:nvPr/>
        </p:nvSpPr>
        <p:spPr>
          <a:xfrm>
            <a:off x="628650" y="1796110"/>
            <a:ext cx="7748434" cy="1271555"/>
          </a:xfrm>
          <a:prstGeom prst="roundRect">
            <a:avLst/>
          </a:prstGeom>
          <a:solidFill>
            <a:srgbClr val="F0EE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
        <p:nvSpPr>
          <p:cNvPr id="10" name="Rounded Rectangle 9"/>
          <p:cNvSpPr/>
          <p:nvPr/>
        </p:nvSpPr>
        <p:spPr>
          <a:xfrm>
            <a:off x="594811" y="4367246"/>
            <a:ext cx="7748434" cy="1271555"/>
          </a:xfrm>
          <a:prstGeom prst="roundRect">
            <a:avLst/>
          </a:prstGeom>
          <a:solidFill>
            <a:srgbClr val="F0EE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rgbClr val="FFFF00"/>
              </a:solidFill>
            </a:endParaRPr>
          </a:p>
        </p:txBody>
      </p:sp>
    </p:spTree>
    <p:extLst>
      <p:ext uri="{BB962C8B-B14F-4D97-AF65-F5344CB8AC3E}">
        <p14:creationId xmlns:p14="http://schemas.microsoft.com/office/powerpoint/2010/main" val="148959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P spid="5" grpId="0" animBg="1"/>
      <p:bldP spid="6" grpId="0" animBg="1"/>
      <p:bldP spid="7" grpId="0" animBg="1"/>
      <p:bldP spid="8" grpId="0" animBg="1"/>
      <p:bldP spid="9" grpId="1"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Overflow Presentation</a:t>
            </a:r>
            <a:endParaRPr lang="en-GB" dirty="0"/>
          </a:p>
        </p:txBody>
      </p:sp>
      <p:sp>
        <p:nvSpPr>
          <p:cNvPr id="3" name="Content Placeholder 2"/>
          <p:cNvSpPr>
            <a:spLocks noGrp="1"/>
          </p:cNvSpPr>
          <p:nvPr>
            <p:ph idx="1"/>
          </p:nvPr>
        </p:nvSpPr>
        <p:spPr/>
        <p:txBody>
          <a:bodyPr/>
          <a:lstStyle/>
          <a:p>
            <a:r>
              <a:rPr lang="en-GB" dirty="0"/>
              <a:t>Imagine a cylindrical bucket of water, the water level being near to but not at the top of the bucket. </a:t>
            </a:r>
          </a:p>
          <a:p>
            <a:r>
              <a:rPr lang="en-GB" dirty="0"/>
              <a:t>Imagine a smaller empty cylindrical can descending slowly into the bucket, its open top always upwards. </a:t>
            </a:r>
          </a:p>
          <a:p>
            <a:r>
              <a:rPr lang="en-GB" dirty="0"/>
              <a:t>The can stops when its bottom is on the bottom of the bucket. </a:t>
            </a:r>
          </a:p>
          <a:p>
            <a:r>
              <a:rPr lang="en-GB" dirty="0"/>
              <a:t>What happens during the submersion process</a:t>
            </a:r>
            <a:r>
              <a:rPr lang="en-GB" dirty="0" smtClean="0"/>
              <a:t>?</a:t>
            </a:r>
          </a:p>
          <a:p>
            <a:r>
              <a:rPr lang="en-GB" dirty="0" smtClean="0"/>
              <a:t>What questions might arise?</a:t>
            </a:r>
            <a:endParaRPr lang="en-GB" dirty="0"/>
          </a:p>
        </p:txBody>
      </p:sp>
    </p:spTree>
    <p:extLst>
      <p:ext uri="{BB962C8B-B14F-4D97-AF65-F5344CB8AC3E}">
        <p14:creationId xmlns:p14="http://schemas.microsoft.com/office/powerpoint/2010/main" val="1211276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Overflow </a:t>
            </a:r>
            <a:r>
              <a:rPr lang="en-GB" dirty="0" smtClean="0"/>
              <a:t>Re-Presentation</a:t>
            </a:r>
            <a:endParaRPr lang="en-GB" dirty="0"/>
          </a:p>
        </p:txBody>
      </p:sp>
      <p:pic>
        <p:nvPicPr>
          <p:cNvPr id="4" name="Picture 3"/>
          <p:cNvPicPr>
            <a:picLocks noChangeAspect="1"/>
          </p:cNvPicPr>
          <p:nvPr/>
        </p:nvPicPr>
        <p:blipFill>
          <a:blip r:embed="rId3"/>
          <a:stretch>
            <a:fillRect/>
          </a:stretch>
        </p:blipFill>
        <p:spPr>
          <a:xfrm>
            <a:off x="628649" y="1314450"/>
            <a:ext cx="7853721" cy="1270254"/>
          </a:xfrm>
          <a:prstGeom prst="rect">
            <a:avLst/>
          </a:prstGeom>
        </p:spPr>
      </p:pic>
      <p:pic>
        <p:nvPicPr>
          <p:cNvPr id="5" name="Picture 4"/>
          <p:cNvPicPr>
            <a:picLocks noChangeAspect="1"/>
          </p:cNvPicPr>
          <p:nvPr/>
        </p:nvPicPr>
        <p:blipFill>
          <a:blip r:embed="rId4"/>
          <a:stretch>
            <a:fillRect/>
          </a:stretch>
        </p:blipFill>
        <p:spPr>
          <a:xfrm>
            <a:off x="2837688" y="2884545"/>
            <a:ext cx="3392424" cy="3366724"/>
          </a:xfrm>
          <a:prstGeom prst="rect">
            <a:avLst/>
          </a:prstGeom>
        </p:spPr>
      </p:pic>
      <p:pic>
        <p:nvPicPr>
          <p:cNvPr id="6" name="Picture 5"/>
          <p:cNvPicPr>
            <a:picLocks noChangeAspect="1"/>
          </p:cNvPicPr>
          <p:nvPr/>
        </p:nvPicPr>
        <p:blipFill>
          <a:blip r:embed="rId5"/>
          <a:stretch>
            <a:fillRect/>
          </a:stretch>
        </p:blipFill>
        <p:spPr>
          <a:xfrm>
            <a:off x="2837688" y="2886825"/>
            <a:ext cx="4152048" cy="3364443"/>
          </a:xfrm>
          <a:prstGeom prst="rect">
            <a:avLst/>
          </a:prstGeom>
        </p:spPr>
      </p:pic>
    </p:spTree>
    <p:extLst>
      <p:ext uri="{BB962C8B-B14F-4D97-AF65-F5344CB8AC3E}">
        <p14:creationId xmlns:p14="http://schemas.microsoft.com/office/powerpoint/2010/main" val="57657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Overflow </a:t>
            </a:r>
            <a:r>
              <a:rPr lang="en-GB" dirty="0" smtClean="0"/>
              <a:t>Problem</a:t>
            </a:r>
            <a:endParaRPr lang="en-GB" dirty="0"/>
          </a:p>
        </p:txBody>
      </p:sp>
      <p:sp>
        <p:nvSpPr>
          <p:cNvPr id="3" name="Content Placeholder 2"/>
          <p:cNvSpPr>
            <a:spLocks noGrp="1"/>
          </p:cNvSpPr>
          <p:nvPr>
            <p:ph idx="1"/>
          </p:nvPr>
        </p:nvSpPr>
        <p:spPr>
          <a:xfrm>
            <a:off x="628650" y="1412265"/>
            <a:ext cx="7886700" cy="5235669"/>
          </a:xfrm>
        </p:spPr>
        <p:txBody>
          <a:bodyPr/>
          <a:lstStyle/>
          <a:p>
            <a:r>
              <a:rPr lang="en-GB" dirty="0"/>
              <a:t>A student has two open-topped cylindrical containers. </a:t>
            </a:r>
            <a:endParaRPr lang="en-GB" dirty="0" smtClean="0"/>
          </a:p>
          <a:p>
            <a:r>
              <a:rPr lang="en-GB" dirty="0" smtClean="0"/>
              <a:t>The </a:t>
            </a:r>
            <a:r>
              <a:rPr lang="en-GB" dirty="0"/>
              <a:t>larger container has a height of 20 cm, a radius of 6 cm and contains water to a depth of 17 cm. </a:t>
            </a:r>
            <a:endParaRPr lang="en-GB" dirty="0" smtClean="0"/>
          </a:p>
          <a:p>
            <a:r>
              <a:rPr lang="en-GB" dirty="0" smtClean="0"/>
              <a:t>The </a:t>
            </a:r>
            <a:r>
              <a:rPr lang="en-GB" dirty="0"/>
              <a:t>smaller container has a height of 18 cm, a radius of 5 cm and is empty. </a:t>
            </a:r>
            <a:endParaRPr lang="en-GB" dirty="0" smtClean="0"/>
          </a:p>
          <a:p>
            <a:r>
              <a:rPr lang="en-GB" dirty="0" smtClean="0"/>
              <a:t>The </a:t>
            </a:r>
            <a:r>
              <a:rPr lang="en-GB" dirty="0"/>
              <a:t>student slowly lowers the smaller container into the larger container. As the smaller container is lowered, the water first overflows out of the larger container and then eventually pours into the smaller container. </a:t>
            </a:r>
            <a:endParaRPr lang="en-GB" dirty="0" smtClean="0"/>
          </a:p>
          <a:p>
            <a:r>
              <a:rPr lang="en-GB" dirty="0" smtClean="0"/>
              <a:t>Determine </a:t>
            </a:r>
            <a:r>
              <a:rPr lang="en-GB" dirty="0"/>
              <a:t>the depth of the water in the smaller container when the smaller container is resting on the bottom of the larger container. </a:t>
            </a:r>
          </a:p>
        </p:txBody>
      </p:sp>
    </p:spTree>
    <p:extLst>
      <p:ext uri="{BB962C8B-B14F-4D97-AF65-F5344CB8AC3E}">
        <p14:creationId xmlns:p14="http://schemas.microsoft.com/office/powerpoint/2010/main" val="555606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r>
              <a:rPr lang="en-GB" dirty="0" smtClean="0"/>
              <a:t>Introduction</a:t>
            </a:r>
          </a:p>
          <a:p>
            <a:r>
              <a:rPr lang="en-GB" dirty="0" smtClean="0"/>
              <a:t>Background to Mathematical </a:t>
            </a:r>
            <a:r>
              <a:rPr lang="en-GB" dirty="0" smtClean="0"/>
              <a:t>Play (Quotations)</a:t>
            </a:r>
          </a:p>
          <a:p>
            <a:r>
              <a:rPr lang="en-GB" dirty="0" smtClean="0"/>
              <a:t>Leading to basic tension</a:t>
            </a:r>
          </a:p>
          <a:p>
            <a:r>
              <a:rPr lang="en-GB" dirty="0" smtClean="0"/>
              <a:t>Example Task</a:t>
            </a:r>
            <a:endParaRPr lang="en-GB" dirty="0" smtClean="0"/>
          </a:p>
          <a:p>
            <a:r>
              <a:rPr lang="en-GB" dirty="0" err="1" smtClean="0"/>
              <a:t>Paration</a:t>
            </a:r>
            <a:r>
              <a:rPr lang="en-GB" dirty="0" smtClean="0"/>
              <a:t> and other manifestations</a:t>
            </a:r>
          </a:p>
          <a:p>
            <a:r>
              <a:rPr lang="en-GB" dirty="0" err="1" smtClean="0"/>
              <a:t>Paration</a:t>
            </a:r>
            <a:r>
              <a:rPr lang="en-GB" dirty="0" smtClean="0"/>
              <a:t> Conjectures</a:t>
            </a:r>
            <a:endParaRPr lang="en-GB" dirty="0" smtClean="0"/>
          </a:p>
          <a:p>
            <a:r>
              <a:rPr lang="en-GB" dirty="0" smtClean="0"/>
              <a:t>Example Tasks</a:t>
            </a:r>
          </a:p>
          <a:p>
            <a:endParaRPr lang="en-GB" dirty="0"/>
          </a:p>
        </p:txBody>
      </p:sp>
    </p:spTree>
    <p:extLst>
      <p:ext uri="{BB962C8B-B14F-4D97-AF65-F5344CB8AC3E}">
        <p14:creationId xmlns:p14="http://schemas.microsoft.com/office/powerpoint/2010/main" val="296553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Candles</a:t>
            </a:r>
            <a:endParaRPr lang="en-GB" dirty="0"/>
          </a:p>
        </p:txBody>
      </p:sp>
      <p:sp>
        <p:nvSpPr>
          <p:cNvPr id="3" name="Content Placeholder 2"/>
          <p:cNvSpPr>
            <a:spLocks noGrp="1"/>
          </p:cNvSpPr>
          <p:nvPr>
            <p:ph idx="1"/>
          </p:nvPr>
        </p:nvSpPr>
        <p:spPr>
          <a:xfrm>
            <a:off x="467544" y="908720"/>
            <a:ext cx="7727950" cy="2040632"/>
          </a:xfrm>
        </p:spPr>
        <p:txBody>
          <a:bodyPr/>
          <a:lstStyle/>
          <a:p>
            <a:r>
              <a:rPr lang="en-GB" dirty="0" smtClean="0"/>
              <a:t>Imagine you have two candles of different diameters so that they burn at different rates</a:t>
            </a:r>
          </a:p>
          <a:p>
            <a:r>
              <a:rPr lang="en-GB" dirty="0" smtClean="0"/>
              <a:t>What happens if the candles are lit at the same time?</a:t>
            </a:r>
          </a:p>
          <a:p>
            <a:r>
              <a:rPr lang="en-GB" dirty="0" smtClean="0"/>
              <a:t>What sorts of questions might be asked?</a:t>
            </a:r>
          </a:p>
        </p:txBody>
      </p:sp>
      <p:sp>
        <p:nvSpPr>
          <p:cNvPr id="4" name="Content Placeholder 2"/>
          <p:cNvSpPr txBox="1">
            <a:spLocks/>
          </p:cNvSpPr>
          <p:nvPr/>
        </p:nvSpPr>
        <p:spPr bwMode="auto">
          <a:xfrm>
            <a:off x="480878" y="3096072"/>
            <a:ext cx="7727950" cy="90899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smtClean="0">
                <a:latin typeface="Chalkboard" charset="0"/>
                <a:ea typeface="Chalkboard" charset="0"/>
                <a:cs typeface="Chalkboard" charset="0"/>
              </a:rPr>
              <a:t>Suppose you are told the time taken to burn each completely.</a:t>
            </a:r>
            <a:endParaRPr lang="en-GB" b="0" kern="0" dirty="0">
              <a:latin typeface="Chalkboard" charset="0"/>
              <a:ea typeface="Chalkboard" charset="0"/>
              <a:cs typeface="Chalkboard" charset="0"/>
            </a:endParaRPr>
          </a:p>
        </p:txBody>
      </p:sp>
      <p:sp>
        <p:nvSpPr>
          <p:cNvPr id="5" name="Content Placeholder 2"/>
          <p:cNvSpPr txBox="1">
            <a:spLocks/>
          </p:cNvSpPr>
          <p:nvPr/>
        </p:nvSpPr>
        <p:spPr bwMode="auto">
          <a:xfrm>
            <a:off x="480878" y="4005064"/>
            <a:ext cx="6755418" cy="1512168"/>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smtClean="0">
                <a:latin typeface="Chalkboard" charset="0"/>
                <a:ea typeface="Chalkboard" charset="0"/>
                <a:cs typeface="Chalkboard" charset="0"/>
              </a:rPr>
              <a:t>Example</a:t>
            </a:r>
            <a:r>
              <a:rPr lang="en-GB" b="0" kern="0" dirty="0" smtClean="0"/>
              <a:t>:</a:t>
            </a:r>
          </a:p>
          <a:p>
            <a:pPr lvl="1"/>
            <a:r>
              <a:rPr lang="en-GB" b="0" kern="0" dirty="0" smtClean="0">
                <a:latin typeface="Chalkboard" charset="0"/>
                <a:ea typeface="Chalkboard" charset="0"/>
                <a:cs typeface="Chalkboard" charset="0"/>
              </a:rPr>
              <a:t>If one takes 4 hours and the other 5 hours to burn down, when will one candle be 3 times the length of the other</a:t>
            </a:r>
            <a:r>
              <a:rPr lang="en-GB" b="0" kern="0" dirty="0">
                <a:latin typeface="Chalkboard" charset="0"/>
                <a:ea typeface="Chalkboard" charset="0"/>
                <a:cs typeface="Chalkboard" charset="0"/>
              </a:rPr>
              <a:t>?</a:t>
            </a:r>
          </a:p>
        </p:txBody>
      </p:sp>
      <p:sp>
        <p:nvSpPr>
          <p:cNvPr id="6" name="Rounded Rectangle 5"/>
          <p:cNvSpPr/>
          <p:nvPr/>
        </p:nvSpPr>
        <p:spPr bwMode="auto">
          <a:xfrm>
            <a:off x="6876256" y="3609020"/>
            <a:ext cx="1908636" cy="792088"/>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rgbClr val="966A3B"/>
                </a:solidFill>
                <a:effectLst/>
                <a:latin typeface="Chalkboard" pitchFamily="-111" charset="0"/>
              </a:rPr>
              <a:t>What else do</a:t>
            </a:r>
            <a:br>
              <a:rPr kumimoji="0" lang="en-GB" sz="2000" b="0" i="0" u="none" strike="noStrike" cap="none" normalizeH="0" baseline="0" smtClean="0">
                <a:ln>
                  <a:noFill/>
                </a:ln>
                <a:solidFill>
                  <a:srgbClr val="966A3B"/>
                </a:solidFill>
                <a:effectLst/>
                <a:latin typeface="Chalkboard" pitchFamily="-111" charset="0"/>
              </a:rPr>
            </a:br>
            <a:r>
              <a:rPr kumimoji="0" lang="en-GB" sz="2000" b="0" i="0" u="none" strike="noStrike" cap="none" normalizeH="0" baseline="0" smtClean="0">
                <a:ln>
                  <a:noFill/>
                </a:ln>
                <a:solidFill>
                  <a:srgbClr val="966A3B"/>
                </a:solidFill>
                <a:effectLst/>
                <a:latin typeface="Chalkboard" pitchFamily="-111" charset="0"/>
              </a:rPr>
              <a:t> </a:t>
            </a:r>
            <a:r>
              <a:rPr kumimoji="0" lang="en-GB" sz="2000" b="0" i="0" u="none" strike="noStrike" cap="none" normalizeH="0" baseline="0" dirty="0" smtClean="0">
                <a:ln>
                  <a:noFill/>
                </a:ln>
                <a:solidFill>
                  <a:srgbClr val="966A3B"/>
                </a:solidFill>
                <a:effectLst/>
                <a:latin typeface="Chalkboard" pitchFamily="-111" charset="0"/>
              </a:rPr>
              <a:t>you know?</a:t>
            </a:r>
            <a:endParaRPr kumimoji="0" lang="en-GB" sz="2000" b="0" i="0" u="none" strike="noStrike" cap="none" normalizeH="0" baseline="0" dirty="0">
              <a:ln>
                <a:noFill/>
              </a:ln>
              <a:solidFill>
                <a:srgbClr val="966A3B"/>
              </a:solidFill>
              <a:effectLst/>
              <a:latin typeface="Chalkboard" pitchFamily="-111" charset="0"/>
            </a:endParaRPr>
          </a:p>
        </p:txBody>
      </p:sp>
      <p:sp>
        <p:nvSpPr>
          <p:cNvPr id="7" name="Rounded Rectangle 6"/>
          <p:cNvSpPr/>
          <p:nvPr/>
        </p:nvSpPr>
        <p:spPr>
          <a:xfrm>
            <a:off x="6341806" y="2138516"/>
            <a:ext cx="2173544" cy="561512"/>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smtClean="0">
                <a:solidFill>
                  <a:srgbClr val="FFFF00"/>
                </a:solidFill>
              </a:rPr>
              <a:t>Focused free play</a:t>
            </a:r>
            <a:endParaRPr lang="en-GB" sz="2000">
              <a:solidFill>
                <a:srgbClr val="FFFF00"/>
              </a:solidFill>
            </a:endParaRPr>
          </a:p>
        </p:txBody>
      </p:sp>
    </p:spTree>
    <p:extLst>
      <p:ext uri="{BB962C8B-B14F-4D97-AF65-F5344CB8AC3E}">
        <p14:creationId xmlns:p14="http://schemas.microsoft.com/office/powerpoint/2010/main" val="186345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build="p" bldLvl="2"/>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7" name="Picture 6"/>
          <p:cNvPicPr>
            <a:picLocks noChangeAspect="1"/>
          </p:cNvPicPr>
          <p:nvPr/>
        </p:nvPicPr>
        <p:blipFill>
          <a:blip r:embed="rId3"/>
          <a:stretch>
            <a:fillRect/>
          </a:stretch>
        </p:blipFill>
        <p:spPr>
          <a:xfrm>
            <a:off x="107504" y="1052736"/>
            <a:ext cx="6261100" cy="3759200"/>
          </a:xfrm>
          <a:prstGeom prst="rect">
            <a:avLst/>
          </a:prstGeom>
        </p:spPr>
      </p:pic>
      <p:pic>
        <p:nvPicPr>
          <p:cNvPr id="8" name="Picture 7"/>
          <p:cNvPicPr>
            <a:picLocks noChangeAspect="1"/>
          </p:cNvPicPr>
          <p:nvPr/>
        </p:nvPicPr>
        <p:blipFill>
          <a:blip r:embed="rId4"/>
          <a:stretch>
            <a:fillRect/>
          </a:stretch>
        </p:blipFill>
        <p:spPr>
          <a:xfrm>
            <a:off x="107504" y="1052736"/>
            <a:ext cx="6261100" cy="3759200"/>
          </a:xfrm>
          <a:prstGeom prst="rect">
            <a:avLst/>
          </a:prstGeom>
        </p:spPr>
      </p:pic>
      <p:pic>
        <p:nvPicPr>
          <p:cNvPr id="9" name="Picture 8"/>
          <p:cNvPicPr>
            <a:picLocks noChangeAspect="1"/>
          </p:cNvPicPr>
          <p:nvPr/>
        </p:nvPicPr>
        <p:blipFill>
          <a:blip r:embed="rId5"/>
          <a:stretch>
            <a:fillRect/>
          </a:stretch>
        </p:blipFill>
        <p:spPr>
          <a:xfrm>
            <a:off x="128932" y="1085683"/>
            <a:ext cx="6261100" cy="3759200"/>
          </a:xfrm>
          <a:prstGeom prst="rect">
            <a:avLst/>
          </a:prstGeom>
        </p:spPr>
      </p:pic>
      <p:sp>
        <p:nvSpPr>
          <p:cNvPr id="5" name="Rectangle 4"/>
          <p:cNvSpPr/>
          <p:nvPr/>
        </p:nvSpPr>
        <p:spPr>
          <a:xfrm>
            <a:off x="1839460" y="1406678"/>
            <a:ext cx="4572000" cy="1200329"/>
          </a:xfrm>
          <a:prstGeom prst="rect">
            <a:avLst/>
          </a:prstGeom>
        </p:spPr>
        <p:txBody>
          <a:bodyPr>
            <a:spAutoFit/>
          </a:bodyPr>
          <a:lstStyle/>
          <a:p>
            <a:pPr marL="457200">
              <a:spcBef>
                <a:spcPts val="0"/>
              </a:spcBef>
              <a:spcAft>
                <a:spcPts val="0"/>
              </a:spcAft>
            </a:pPr>
            <a:r>
              <a:rPr lang="en-GB" b="0">
                <a:solidFill>
                  <a:srgbClr val="00279F"/>
                </a:solidFill>
                <a:latin typeface="Chalkboard" charset="0"/>
                <a:ea typeface="Chalkboard" charset="0"/>
                <a:cs typeface="Chalkboard" charset="0"/>
              </a:rPr>
              <a:t>If one takes 4 hours and the other 5 hours to burn down, when will one candle be 3 times the length of the other?</a:t>
            </a:r>
            <a:endParaRPr lang="en-GB">
              <a:solidFill>
                <a:srgbClr val="00279F"/>
              </a:solidFill>
              <a:effectLst/>
              <a:latin typeface="Chalkboard" charset="0"/>
              <a:ea typeface="Chalkboard" charset="0"/>
              <a:cs typeface="Chalkboard" charset="0"/>
            </a:endParaRPr>
          </a:p>
        </p:txBody>
      </p:sp>
      <p:sp>
        <p:nvSpPr>
          <p:cNvPr id="10" name="Rectangle 9"/>
          <p:cNvSpPr/>
          <p:nvPr/>
        </p:nvSpPr>
        <p:spPr>
          <a:xfrm>
            <a:off x="2380439" y="1085683"/>
            <a:ext cx="3490042" cy="954107"/>
          </a:xfrm>
          <a:prstGeom prst="rect">
            <a:avLst/>
          </a:prstGeom>
        </p:spPr>
        <p:txBody>
          <a:bodyPr wrap="square">
            <a:spAutoFit/>
          </a:bodyPr>
          <a:lstStyle/>
          <a:p>
            <a:pPr marL="457200">
              <a:spcBef>
                <a:spcPts val="0"/>
              </a:spcBef>
              <a:spcAft>
                <a:spcPts val="0"/>
              </a:spcAft>
            </a:pPr>
            <a:r>
              <a:rPr lang="en-GB" b="0">
                <a:solidFill>
                  <a:srgbClr val="00279F"/>
                </a:solidFill>
                <a:ea typeface="ＭＳ Ｐゴシック" charset="-128"/>
                <a:cs typeface="ＭＳ Ｐゴシック" charset="-128"/>
              </a:rPr>
              <a:t>W</a:t>
            </a:r>
            <a:r>
              <a:rPr lang="en-GB" b="0" smtClean="0">
                <a:solidFill>
                  <a:srgbClr val="00279F"/>
                </a:solidFill>
                <a:ea typeface="ＭＳ Ｐゴシック" charset="-128"/>
                <a:cs typeface="ＭＳ Ｐゴシック" charset="-128"/>
              </a:rPr>
              <a:t>hat </a:t>
            </a:r>
            <a:r>
              <a:rPr lang="en-GB" b="0" dirty="0" smtClean="0">
                <a:solidFill>
                  <a:srgbClr val="00279F"/>
                </a:solidFill>
                <a:ea typeface="ＭＳ Ｐゴシック" charset="-128"/>
                <a:cs typeface="ＭＳ Ｐゴシック" charset="-128"/>
              </a:rPr>
              <a:t>might </a:t>
            </a:r>
            <a:r>
              <a:rPr lang="en-GB" b="0" smtClean="0">
                <a:solidFill>
                  <a:srgbClr val="00279F"/>
                </a:solidFill>
                <a:ea typeface="ＭＳ Ｐゴシック" charset="-128"/>
                <a:cs typeface="ＭＳ Ｐゴシック" charset="-128"/>
              </a:rPr>
              <a:t>the question be?</a:t>
            </a:r>
            <a:endParaRPr lang="en-GB" dirty="0">
              <a:solidFill>
                <a:srgbClr val="00279F"/>
              </a:solidFill>
              <a:effectLst/>
            </a:endParaRPr>
          </a:p>
        </p:txBody>
      </p:sp>
    </p:spTree>
    <p:extLst>
      <p:ext uri="{BB962C8B-B14F-4D97-AF65-F5344CB8AC3E}">
        <p14:creationId xmlns:p14="http://schemas.microsoft.com/office/powerpoint/2010/main" val="21039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Candle Algebra</a:t>
            </a:r>
            <a:endParaRPr lang="en-GB" dirty="0"/>
          </a:p>
        </p:txBody>
      </p:sp>
      <p:sp>
        <p:nvSpPr>
          <p:cNvPr id="3" name="Content Placeholder 2"/>
          <p:cNvSpPr>
            <a:spLocks noGrp="1"/>
          </p:cNvSpPr>
          <p:nvPr>
            <p:ph idx="1"/>
          </p:nvPr>
        </p:nvSpPr>
        <p:spPr>
          <a:xfrm>
            <a:off x="670876" y="1284689"/>
            <a:ext cx="7727950" cy="1320552"/>
          </a:xfrm>
        </p:spPr>
        <p:txBody>
          <a:bodyPr/>
          <a:lstStyle/>
          <a:p>
            <a:r>
              <a:rPr lang="en-GB" dirty="0" smtClean="0"/>
              <a:t>Let the candles burn for </a:t>
            </a:r>
            <a:r>
              <a:rPr lang="en-GB" i="1" dirty="0" smtClean="0"/>
              <a:t>t</a:t>
            </a:r>
            <a:r>
              <a:rPr lang="en-GB" dirty="0" smtClean="0"/>
              <a:t> hours from a height of 1 unit.</a:t>
            </a:r>
          </a:p>
          <a:p>
            <a:r>
              <a:rPr lang="en-GB" dirty="0" smtClean="0"/>
              <a:t>The heights at time </a:t>
            </a:r>
            <a:r>
              <a:rPr lang="en-GB" i="1" dirty="0" smtClean="0"/>
              <a:t>t</a:t>
            </a:r>
            <a:r>
              <a:rPr lang="en-GB" dirty="0" smtClean="0"/>
              <a:t> are</a:t>
            </a:r>
            <a:endParaRPr lang="en-GB" dirty="0"/>
          </a:p>
        </p:txBody>
      </p:sp>
      <p:pic>
        <p:nvPicPr>
          <p:cNvPr id="4" name="Picture 3"/>
          <p:cNvPicPr>
            <a:picLocks noChangeAspect="1"/>
          </p:cNvPicPr>
          <p:nvPr/>
        </p:nvPicPr>
        <p:blipFill>
          <a:blip r:embed="rId3"/>
          <a:stretch>
            <a:fillRect/>
          </a:stretch>
        </p:blipFill>
        <p:spPr>
          <a:xfrm>
            <a:off x="5222997" y="1856077"/>
            <a:ext cx="819522" cy="940933"/>
          </a:xfrm>
          <a:prstGeom prst="rect">
            <a:avLst/>
          </a:prstGeom>
        </p:spPr>
      </p:pic>
      <p:pic>
        <p:nvPicPr>
          <p:cNvPr id="7" name="Picture 6"/>
          <p:cNvPicPr>
            <a:picLocks noChangeAspect="1"/>
          </p:cNvPicPr>
          <p:nvPr/>
        </p:nvPicPr>
        <p:blipFill>
          <a:blip r:embed="rId4"/>
          <a:stretch>
            <a:fillRect/>
          </a:stretch>
        </p:blipFill>
        <p:spPr>
          <a:xfrm>
            <a:off x="6807828" y="1921809"/>
            <a:ext cx="755603" cy="867544"/>
          </a:xfrm>
          <a:prstGeom prst="rect">
            <a:avLst/>
          </a:prstGeom>
        </p:spPr>
      </p:pic>
      <p:pic>
        <p:nvPicPr>
          <p:cNvPr id="10" name="Picture 9"/>
          <p:cNvPicPr>
            <a:picLocks noChangeAspect="1"/>
          </p:cNvPicPr>
          <p:nvPr/>
        </p:nvPicPr>
        <p:blipFill>
          <a:blip r:embed="rId5"/>
          <a:stretch>
            <a:fillRect/>
          </a:stretch>
        </p:blipFill>
        <p:spPr>
          <a:xfrm>
            <a:off x="924117" y="3022693"/>
            <a:ext cx="2083697" cy="863972"/>
          </a:xfrm>
          <a:prstGeom prst="rect">
            <a:avLst/>
          </a:prstGeom>
        </p:spPr>
      </p:pic>
      <p:pic>
        <p:nvPicPr>
          <p:cNvPr id="11" name="Picture 10"/>
          <p:cNvPicPr>
            <a:picLocks noChangeAspect="1"/>
          </p:cNvPicPr>
          <p:nvPr/>
        </p:nvPicPr>
        <p:blipFill>
          <a:blip r:embed="rId6"/>
          <a:stretch>
            <a:fillRect/>
          </a:stretch>
        </p:blipFill>
        <p:spPr>
          <a:xfrm>
            <a:off x="648162" y="4005064"/>
            <a:ext cx="1341389" cy="1231888"/>
          </a:xfrm>
          <a:prstGeom prst="rect">
            <a:avLst/>
          </a:prstGeom>
        </p:spPr>
      </p:pic>
      <p:pic>
        <p:nvPicPr>
          <p:cNvPr id="12" name="Picture 11"/>
          <p:cNvPicPr>
            <a:picLocks noChangeAspect="1"/>
          </p:cNvPicPr>
          <p:nvPr/>
        </p:nvPicPr>
        <p:blipFill>
          <a:blip r:embed="rId7"/>
          <a:stretch>
            <a:fillRect/>
          </a:stretch>
        </p:blipFill>
        <p:spPr>
          <a:xfrm>
            <a:off x="1979712" y="4017888"/>
            <a:ext cx="2279348" cy="923280"/>
          </a:xfrm>
          <a:prstGeom prst="rect">
            <a:avLst/>
          </a:prstGeom>
        </p:spPr>
      </p:pic>
      <p:pic>
        <p:nvPicPr>
          <p:cNvPr id="13" name="Picture 12"/>
          <p:cNvPicPr>
            <a:picLocks noChangeAspect="1"/>
          </p:cNvPicPr>
          <p:nvPr/>
        </p:nvPicPr>
        <p:blipFill>
          <a:blip r:embed="rId8"/>
          <a:stretch>
            <a:fillRect/>
          </a:stretch>
        </p:blipFill>
        <p:spPr>
          <a:xfrm>
            <a:off x="5222997" y="3022879"/>
            <a:ext cx="2083249" cy="863786"/>
          </a:xfrm>
          <a:prstGeom prst="rect">
            <a:avLst/>
          </a:prstGeom>
        </p:spPr>
      </p:pic>
      <p:pic>
        <p:nvPicPr>
          <p:cNvPr id="14" name="Picture 13"/>
          <p:cNvPicPr>
            <a:picLocks noChangeAspect="1"/>
          </p:cNvPicPr>
          <p:nvPr/>
        </p:nvPicPr>
        <p:blipFill>
          <a:blip r:embed="rId9"/>
          <a:stretch>
            <a:fillRect/>
          </a:stretch>
        </p:blipFill>
        <p:spPr>
          <a:xfrm>
            <a:off x="5176811" y="4007883"/>
            <a:ext cx="1335251" cy="1226251"/>
          </a:xfrm>
          <a:prstGeom prst="rect">
            <a:avLst/>
          </a:prstGeom>
        </p:spPr>
      </p:pic>
      <p:pic>
        <p:nvPicPr>
          <p:cNvPr id="15" name="Picture 14"/>
          <p:cNvPicPr>
            <a:picLocks noChangeAspect="1"/>
          </p:cNvPicPr>
          <p:nvPr/>
        </p:nvPicPr>
        <p:blipFill>
          <a:blip r:embed="rId10"/>
          <a:stretch>
            <a:fillRect/>
          </a:stretch>
        </p:blipFill>
        <p:spPr>
          <a:xfrm>
            <a:off x="6597400" y="4005064"/>
            <a:ext cx="2127781" cy="861886"/>
          </a:xfrm>
          <a:prstGeom prst="rect">
            <a:avLst/>
          </a:prstGeom>
        </p:spPr>
      </p:pic>
      <p:pic>
        <p:nvPicPr>
          <p:cNvPr id="16" name="Picture 15"/>
          <p:cNvPicPr>
            <a:picLocks noChangeAspect="1"/>
          </p:cNvPicPr>
          <p:nvPr/>
        </p:nvPicPr>
        <p:blipFill>
          <a:blip r:embed="rId11"/>
          <a:stretch>
            <a:fillRect/>
          </a:stretch>
        </p:blipFill>
        <p:spPr>
          <a:xfrm>
            <a:off x="6655385" y="5013176"/>
            <a:ext cx="652919" cy="722875"/>
          </a:xfrm>
          <a:prstGeom prst="rect">
            <a:avLst/>
          </a:prstGeom>
        </p:spPr>
      </p:pic>
      <p:pic>
        <p:nvPicPr>
          <p:cNvPr id="17" name="Picture 16"/>
          <p:cNvPicPr>
            <a:picLocks noChangeAspect="1"/>
          </p:cNvPicPr>
          <p:nvPr/>
        </p:nvPicPr>
        <p:blipFill>
          <a:blip r:embed="rId12"/>
          <a:stretch>
            <a:fillRect/>
          </a:stretch>
        </p:blipFill>
        <p:spPr>
          <a:xfrm>
            <a:off x="1990103" y="5079983"/>
            <a:ext cx="724190" cy="801782"/>
          </a:xfrm>
          <a:prstGeom prst="rect">
            <a:avLst/>
          </a:prstGeom>
        </p:spPr>
      </p:pic>
      <p:sp>
        <p:nvSpPr>
          <p:cNvPr id="18" name="TextBox 17"/>
          <p:cNvSpPr txBox="1"/>
          <p:nvPr/>
        </p:nvSpPr>
        <p:spPr>
          <a:xfrm>
            <a:off x="2729539" y="6134486"/>
            <a:ext cx="1051313" cy="523220"/>
          </a:xfrm>
          <a:prstGeom prst="rect">
            <a:avLst/>
          </a:prstGeom>
          <a:solidFill>
            <a:srgbClr val="00FFFF"/>
          </a:solidFill>
        </p:spPr>
        <p:txBody>
          <a:bodyPr wrap="none" rtlCol="0">
            <a:spAutoFit/>
          </a:bodyPr>
          <a:lstStyle/>
          <a:p>
            <a:r>
              <a:rPr lang="en-GB" b="0" smtClean="0">
                <a:solidFill>
                  <a:srgbClr val="FF0000"/>
                </a:solidFill>
              </a:rPr>
              <a:t>Oops!</a:t>
            </a:r>
            <a:endParaRPr lang="en-GB" b="0">
              <a:solidFill>
                <a:srgbClr val="FF0000"/>
              </a:solidFill>
            </a:endParaRPr>
          </a:p>
        </p:txBody>
      </p:sp>
      <p:sp>
        <p:nvSpPr>
          <p:cNvPr id="19" name="TextBox 18"/>
          <p:cNvSpPr txBox="1"/>
          <p:nvPr/>
        </p:nvSpPr>
        <p:spPr>
          <a:xfrm>
            <a:off x="7025887" y="6095494"/>
            <a:ext cx="726481" cy="523220"/>
          </a:xfrm>
          <a:prstGeom prst="rect">
            <a:avLst/>
          </a:prstGeom>
          <a:solidFill>
            <a:srgbClr val="00FFFF"/>
          </a:solidFill>
        </p:spPr>
        <p:txBody>
          <a:bodyPr wrap="none" rtlCol="0">
            <a:spAutoFit/>
          </a:bodyPr>
          <a:lstStyle/>
          <a:p>
            <a:r>
              <a:rPr lang="en-GB" b="0" dirty="0" smtClean="0">
                <a:solidFill>
                  <a:srgbClr val="FF0000"/>
                </a:solidFill>
              </a:rPr>
              <a:t>Ok!</a:t>
            </a:r>
            <a:endParaRPr lang="en-GB" b="0" dirty="0">
              <a:solidFill>
                <a:srgbClr val="FF0000"/>
              </a:solidFill>
            </a:endParaRPr>
          </a:p>
        </p:txBody>
      </p:sp>
    </p:spTree>
    <p:extLst>
      <p:ext uri="{BB962C8B-B14F-4D97-AF65-F5344CB8AC3E}">
        <p14:creationId xmlns:p14="http://schemas.microsoft.com/office/powerpoint/2010/main" val="129738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Candles</a:t>
            </a:r>
            <a:endParaRPr lang="en-GB" dirty="0"/>
          </a:p>
        </p:txBody>
      </p:sp>
      <p:sp>
        <p:nvSpPr>
          <p:cNvPr id="3" name="Content Placeholder 2"/>
          <p:cNvSpPr>
            <a:spLocks noGrp="1"/>
          </p:cNvSpPr>
          <p:nvPr>
            <p:ph idx="1"/>
          </p:nvPr>
        </p:nvSpPr>
        <p:spPr>
          <a:xfrm>
            <a:off x="611560" y="908720"/>
            <a:ext cx="7727950" cy="1656184"/>
          </a:xfrm>
        </p:spPr>
        <p:txBody>
          <a:bodyPr/>
          <a:lstStyle/>
          <a:p>
            <a:r>
              <a:rPr lang="en-GB" dirty="0" smtClean="0"/>
              <a:t>Two candles take </a:t>
            </a:r>
            <a:r>
              <a:rPr lang="en-GB" i="1" dirty="0" smtClean="0"/>
              <a:t>a</a:t>
            </a:r>
            <a:r>
              <a:rPr lang="en-GB" dirty="0" smtClean="0"/>
              <a:t> and </a:t>
            </a:r>
            <a:r>
              <a:rPr lang="en-GB" i="1" dirty="0" smtClean="0"/>
              <a:t>b</a:t>
            </a:r>
            <a:r>
              <a:rPr lang="en-GB" dirty="0" smtClean="0"/>
              <a:t> hours respectively to burn down.</a:t>
            </a:r>
          </a:p>
          <a:p>
            <a:r>
              <a:rPr lang="en-GB" dirty="0" smtClean="0"/>
              <a:t>Is there a time at which one candle is </a:t>
            </a:r>
            <a:r>
              <a:rPr lang="en-GB" i="1" dirty="0" smtClean="0"/>
              <a:t>h</a:t>
            </a:r>
            <a:r>
              <a:rPr lang="en-GB" dirty="0" smtClean="0"/>
              <a:t> times as high as the other?</a:t>
            </a:r>
          </a:p>
        </p:txBody>
      </p:sp>
      <p:pic>
        <p:nvPicPr>
          <p:cNvPr id="7" name="Picture 6"/>
          <p:cNvPicPr>
            <a:picLocks noChangeAspect="1"/>
          </p:cNvPicPr>
          <p:nvPr/>
        </p:nvPicPr>
        <p:blipFill>
          <a:blip r:embed="rId3"/>
          <a:stretch>
            <a:fillRect/>
          </a:stretch>
        </p:blipFill>
        <p:spPr>
          <a:xfrm>
            <a:off x="5010106" y="2276872"/>
            <a:ext cx="822746" cy="381989"/>
          </a:xfrm>
          <a:prstGeom prst="rect">
            <a:avLst/>
          </a:prstGeom>
        </p:spPr>
      </p:pic>
      <p:pic>
        <p:nvPicPr>
          <p:cNvPr id="9" name="Picture 8"/>
          <p:cNvPicPr>
            <a:picLocks noChangeAspect="1"/>
          </p:cNvPicPr>
          <p:nvPr/>
        </p:nvPicPr>
        <p:blipFill>
          <a:blip r:embed="rId4"/>
          <a:stretch>
            <a:fillRect/>
          </a:stretch>
        </p:blipFill>
        <p:spPr>
          <a:xfrm>
            <a:off x="308753" y="2624963"/>
            <a:ext cx="3543300" cy="2209800"/>
          </a:xfrm>
          <a:prstGeom prst="rect">
            <a:avLst/>
          </a:prstGeom>
        </p:spPr>
      </p:pic>
      <p:pic>
        <p:nvPicPr>
          <p:cNvPr id="10" name="Picture 9"/>
          <p:cNvPicPr>
            <a:picLocks noChangeAspect="1"/>
          </p:cNvPicPr>
          <p:nvPr/>
        </p:nvPicPr>
        <p:blipFill>
          <a:blip r:embed="rId5"/>
          <a:stretch>
            <a:fillRect/>
          </a:stretch>
        </p:blipFill>
        <p:spPr>
          <a:xfrm>
            <a:off x="5010106" y="3664756"/>
            <a:ext cx="3272172" cy="1204159"/>
          </a:xfrm>
          <a:prstGeom prst="rect">
            <a:avLst/>
          </a:prstGeom>
        </p:spPr>
      </p:pic>
      <p:pic>
        <p:nvPicPr>
          <p:cNvPr id="11" name="Picture 10"/>
          <p:cNvPicPr>
            <a:picLocks noChangeAspect="1"/>
          </p:cNvPicPr>
          <p:nvPr/>
        </p:nvPicPr>
        <p:blipFill>
          <a:blip r:embed="rId6"/>
          <a:stretch>
            <a:fillRect/>
          </a:stretch>
        </p:blipFill>
        <p:spPr>
          <a:xfrm>
            <a:off x="5012221" y="2564904"/>
            <a:ext cx="2596074" cy="1089710"/>
          </a:xfrm>
          <a:prstGeom prst="rect">
            <a:avLst/>
          </a:prstGeom>
        </p:spPr>
      </p:pic>
      <p:sp>
        <p:nvSpPr>
          <p:cNvPr id="12" name="TextBox 11"/>
          <p:cNvSpPr txBox="1"/>
          <p:nvPr/>
        </p:nvSpPr>
        <p:spPr>
          <a:xfrm>
            <a:off x="3329929" y="4843152"/>
            <a:ext cx="2986395" cy="830997"/>
          </a:xfrm>
          <a:prstGeom prst="rect">
            <a:avLst/>
          </a:prstGeom>
          <a:noFill/>
        </p:spPr>
        <p:txBody>
          <a:bodyPr wrap="none" rtlCol="0">
            <a:spAutoFit/>
          </a:bodyPr>
          <a:lstStyle/>
          <a:p>
            <a:r>
              <a:rPr lang="en-GB" sz="2400" b="0" smtClean="0">
                <a:solidFill>
                  <a:srgbClr val="FF0000"/>
                </a:solidFill>
                <a:latin typeface="Chalkboard" charset="0"/>
                <a:ea typeface="Chalkboard" charset="0"/>
                <a:cs typeface="Chalkboard" charset="0"/>
              </a:rPr>
              <a:t>So must have </a:t>
            </a:r>
            <a:r>
              <a:rPr lang="en-GB" sz="2400" b="0" dirty="0" smtClean="0">
                <a:solidFill>
                  <a:srgbClr val="FF0000"/>
                </a:solidFill>
                <a:latin typeface="Chalkboard" charset="0"/>
                <a:ea typeface="Chalkboard" charset="0"/>
                <a:cs typeface="Chalkboard" charset="0"/>
              </a:rPr>
              <a:t>either</a:t>
            </a:r>
          </a:p>
          <a:p>
            <a:pPr algn="r"/>
            <a:r>
              <a:rPr lang="en-GB" sz="2400" b="0" dirty="0" smtClean="0">
                <a:solidFill>
                  <a:srgbClr val="FF0000"/>
                </a:solidFill>
                <a:latin typeface="Chalkboard" charset="0"/>
                <a:ea typeface="Chalkboard" charset="0"/>
                <a:cs typeface="Chalkboard" charset="0"/>
              </a:rPr>
              <a:t>or </a:t>
            </a:r>
            <a:endParaRPr lang="en-GB" sz="2400" b="0" dirty="0">
              <a:solidFill>
                <a:srgbClr val="FF0000"/>
              </a:solidFill>
              <a:latin typeface="Chalkboard" charset="0"/>
              <a:ea typeface="Chalkboard" charset="0"/>
              <a:cs typeface="Chalkboard" charset="0"/>
            </a:endParaRPr>
          </a:p>
        </p:txBody>
      </p:sp>
      <p:pic>
        <p:nvPicPr>
          <p:cNvPr id="14" name="Picture 13"/>
          <p:cNvPicPr>
            <a:picLocks noChangeAspect="1"/>
          </p:cNvPicPr>
          <p:nvPr/>
        </p:nvPicPr>
        <p:blipFill>
          <a:blip r:embed="rId7"/>
          <a:stretch>
            <a:fillRect/>
          </a:stretch>
        </p:blipFill>
        <p:spPr>
          <a:xfrm>
            <a:off x="7412124" y="4916202"/>
            <a:ext cx="715788" cy="332330"/>
          </a:xfrm>
          <a:prstGeom prst="rect">
            <a:avLst/>
          </a:prstGeom>
        </p:spPr>
      </p:pic>
      <p:pic>
        <p:nvPicPr>
          <p:cNvPr id="15" name="Picture 14"/>
          <p:cNvPicPr>
            <a:picLocks noChangeAspect="1"/>
          </p:cNvPicPr>
          <p:nvPr/>
        </p:nvPicPr>
        <p:blipFill>
          <a:blip r:embed="rId8"/>
          <a:stretch>
            <a:fillRect/>
          </a:stretch>
        </p:blipFill>
        <p:spPr>
          <a:xfrm>
            <a:off x="6300192" y="4797152"/>
            <a:ext cx="720080" cy="360040"/>
          </a:xfrm>
          <a:prstGeom prst="rect">
            <a:avLst/>
          </a:prstGeom>
        </p:spPr>
      </p:pic>
      <p:pic>
        <p:nvPicPr>
          <p:cNvPr id="16" name="Picture 15"/>
          <p:cNvPicPr>
            <a:picLocks noChangeAspect="1"/>
          </p:cNvPicPr>
          <p:nvPr/>
        </p:nvPicPr>
        <p:blipFill>
          <a:blip r:embed="rId9"/>
          <a:stretch>
            <a:fillRect/>
          </a:stretch>
        </p:blipFill>
        <p:spPr>
          <a:xfrm>
            <a:off x="6300192" y="5140908"/>
            <a:ext cx="995372" cy="670794"/>
          </a:xfrm>
          <a:prstGeom prst="rect">
            <a:avLst/>
          </a:prstGeom>
        </p:spPr>
      </p:pic>
      <p:sp>
        <p:nvSpPr>
          <p:cNvPr id="17" name="Content Placeholder 2"/>
          <p:cNvSpPr txBox="1">
            <a:spLocks/>
          </p:cNvSpPr>
          <p:nvPr/>
        </p:nvSpPr>
        <p:spPr bwMode="auto">
          <a:xfrm>
            <a:off x="582652" y="5805264"/>
            <a:ext cx="7727950" cy="85655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smtClean="0">
                <a:latin typeface="Chalkboard" charset="0"/>
                <a:ea typeface="Chalkboard" charset="0"/>
                <a:cs typeface="Chalkboard" charset="0"/>
              </a:rPr>
              <a:t>Is there a height which will take one candle </a:t>
            </a:r>
            <a:r>
              <a:rPr lang="en-GB" b="0" i="1" kern="0" dirty="0" smtClean="0">
                <a:latin typeface="Chalkboard" charset="0"/>
                <a:ea typeface="Chalkboard" charset="0"/>
                <a:cs typeface="Chalkboard" charset="0"/>
              </a:rPr>
              <a:t>t </a:t>
            </a:r>
            <a:r>
              <a:rPr lang="en-GB" b="0" kern="0" dirty="0" smtClean="0">
                <a:latin typeface="Chalkboard" charset="0"/>
                <a:ea typeface="Chalkboard" charset="0"/>
                <a:cs typeface="Chalkboard" charset="0"/>
              </a:rPr>
              <a:t>times as long to burn down from as the other? </a:t>
            </a:r>
            <a:endParaRPr lang="en-GB" b="0" kern="0" dirty="0">
              <a:latin typeface="Chalkboard" charset="0"/>
              <a:ea typeface="Chalkboard" charset="0"/>
              <a:cs typeface="Chalkboard" charset="0"/>
            </a:endParaRPr>
          </a:p>
        </p:txBody>
      </p:sp>
      <p:sp>
        <p:nvSpPr>
          <p:cNvPr id="4" name="TextBox 3"/>
          <p:cNvSpPr txBox="1"/>
          <p:nvPr/>
        </p:nvSpPr>
        <p:spPr>
          <a:xfrm>
            <a:off x="8141110" y="4719484"/>
            <a:ext cx="184731" cy="400110"/>
          </a:xfrm>
          <a:prstGeom prst="rect">
            <a:avLst/>
          </a:prstGeom>
          <a:noFill/>
        </p:spPr>
        <p:txBody>
          <a:bodyPr wrap="none" rtlCol="0">
            <a:spAutoFit/>
          </a:bodyPr>
          <a:lstStyle/>
          <a:p>
            <a:endParaRPr lang="en-GB" sz="2000" dirty="0">
              <a:latin typeface="Chalkboard" charset="0"/>
              <a:ea typeface="Chalkboard" charset="0"/>
              <a:cs typeface="Chalkboard" charset="0"/>
            </a:endParaRPr>
          </a:p>
        </p:txBody>
      </p:sp>
      <p:sp>
        <p:nvSpPr>
          <p:cNvPr id="5" name="TextBox 4"/>
          <p:cNvSpPr txBox="1"/>
          <p:nvPr/>
        </p:nvSpPr>
        <p:spPr>
          <a:xfrm>
            <a:off x="308753" y="2245222"/>
            <a:ext cx="2661370" cy="400110"/>
          </a:xfrm>
          <a:prstGeom prst="rect">
            <a:avLst/>
          </a:prstGeom>
          <a:noFill/>
        </p:spPr>
        <p:txBody>
          <a:bodyPr wrap="none" rtlCol="0">
            <a:spAutoFit/>
          </a:bodyPr>
          <a:lstStyle/>
          <a:p>
            <a:r>
              <a:rPr lang="en-GB" sz="2000" smtClean="0">
                <a:latin typeface="Chalkboard" charset="0"/>
                <a:ea typeface="Chalkboard" charset="0"/>
                <a:cs typeface="Chalkboard" charset="0"/>
              </a:rPr>
              <a:t>Particular Calculation</a:t>
            </a:r>
            <a:endParaRPr lang="en-GB" sz="2000">
              <a:latin typeface="Chalkboard" charset="0"/>
              <a:ea typeface="Chalkboard" charset="0"/>
              <a:cs typeface="Chalkboard" charset="0"/>
            </a:endParaRPr>
          </a:p>
        </p:txBody>
      </p:sp>
      <p:sp>
        <p:nvSpPr>
          <p:cNvPr id="6" name="Rounded Rectangle 5"/>
          <p:cNvSpPr/>
          <p:nvPr/>
        </p:nvSpPr>
        <p:spPr>
          <a:xfrm>
            <a:off x="246464" y="4854830"/>
            <a:ext cx="2795366" cy="868839"/>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rgbClr val="FFFF00"/>
                </a:solidFill>
              </a:rPr>
              <a:t>Tracking </a:t>
            </a:r>
            <a:r>
              <a:rPr lang="en-GB" sz="2000" smtClean="0">
                <a:solidFill>
                  <a:srgbClr val="FFFF00"/>
                </a:solidFill>
              </a:rPr>
              <a:t>Arithmetic </a:t>
            </a:r>
            <a:br>
              <a:rPr lang="en-GB" sz="2000" smtClean="0">
                <a:solidFill>
                  <a:srgbClr val="FFFF00"/>
                </a:solidFill>
              </a:rPr>
            </a:br>
            <a:r>
              <a:rPr lang="en-GB" sz="2000" smtClean="0">
                <a:solidFill>
                  <a:srgbClr val="FFFF00"/>
                </a:solidFill>
              </a:rPr>
              <a:t>for quick generalisation</a:t>
            </a:r>
            <a:endParaRPr lang="en-GB" sz="2000">
              <a:solidFill>
                <a:srgbClr val="FFFF00"/>
              </a:solidFill>
            </a:endParaRPr>
          </a:p>
        </p:txBody>
      </p:sp>
    </p:spTree>
    <p:extLst>
      <p:ext uri="{BB962C8B-B14F-4D97-AF65-F5344CB8AC3E}">
        <p14:creationId xmlns:p14="http://schemas.microsoft.com/office/powerpoint/2010/main" val="178253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5"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Same and Different Candles</a:t>
            </a:r>
            <a:endParaRPr lang="en-GB" dirty="0"/>
          </a:p>
        </p:txBody>
      </p:sp>
      <p:sp>
        <p:nvSpPr>
          <p:cNvPr id="3" name="Content Placeholder 2"/>
          <p:cNvSpPr>
            <a:spLocks noGrp="1"/>
          </p:cNvSpPr>
          <p:nvPr>
            <p:ph idx="1"/>
          </p:nvPr>
        </p:nvSpPr>
        <p:spPr>
          <a:xfrm>
            <a:off x="683568" y="1052736"/>
            <a:ext cx="7727950" cy="2544688"/>
          </a:xfrm>
        </p:spPr>
        <p:txBody>
          <a:bodyPr/>
          <a:lstStyle/>
          <a:p>
            <a:r>
              <a:rPr lang="en-GB" dirty="0" smtClean="0"/>
              <a:t>Two candles of different sizes take the same time to burn down.</a:t>
            </a:r>
          </a:p>
          <a:p>
            <a:r>
              <a:rPr lang="en-GB" dirty="0" smtClean="0"/>
              <a:t>If they are 4 units and 5 units in height respectively, is there a height from which it will take one candle 3 times as long to burn down as the other? </a:t>
            </a:r>
            <a:endParaRPr lang="en-GB" dirty="0"/>
          </a:p>
        </p:txBody>
      </p:sp>
      <p:pic>
        <p:nvPicPr>
          <p:cNvPr id="7" name="Picture 6"/>
          <p:cNvPicPr>
            <a:picLocks noChangeAspect="1"/>
          </p:cNvPicPr>
          <p:nvPr/>
        </p:nvPicPr>
        <p:blipFill>
          <a:blip r:embed="rId2"/>
          <a:stretch>
            <a:fillRect/>
          </a:stretch>
        </p:blipFill>
        <p:spPr>
          <a:xfrm>
            <a:off x="2411760" y="3098800"/>
            <a:ext cx="6261100" cy="3759200"/>
          </a:xfrm>
          <a:prstGeom prst="rect">
            <a:avLst/>
          </a:prstGeom>
        </p:spPr>
      </p:pic>
    </p:spTree>
    <p:extLst>
      <p:ext uri="{BB962C8B-B14F-4D97-AF65-F5344CB8AC3E}">
        <p14:creationId xmlns:p14="http://schemas.microsoft.com/office/powerpoint/2010/main" val="15864478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 Functions</a:t>
            </a:r>
            <a:endParaRPr lang="en-GB" dirty="0"/>
          </a:p>
        </p:txBody>
      </p:sp>
      <p:sp>
        <p:nvSpPr>
          <p:cNvPr id="3" name="Content Placeholder 2"/>
          <p:cNvSpPr>
            <a:spLocks noGrp="1"/>
          </p:cNvSpPr>
          <p:nvPr>
            <p:ph idx="1"/>
          </p:nvPr>
        </p:nvSpPr>
        <p:spPr>
          <a:xfrm>
            <a:off x="628650" y="1146795"/>
            <a:ext cx="7886700" cy="814740"/>
          </a:xfrm>
        </p:spPr>
        <p:txBody>
          <a:bodyPr/>
          <a:lstStyle/>
          <a:p>
            <a:r>
              <a:rPr lang="en-GB" dirty="0" smtClean="0"/>
              <a:t>Topic-based variation of standard topic arising from play and suggesting opportunity for play </a:t>
            </a:r>
            <a:r>
              <a:rPr lang="mr-IN" dirty="0" smtClean="0"/>
              <a:t>…</a:t>
            </a:r>
            <a:r>
              <a:rPr lang="en-GB" dirty="0" smtClean="0"/>
              <a:t> a playground!</a:t>
            </a:r>
            <a:endParaRPr lang="en-GB" dirty="0"/>
          </a:p>
        </p:txBody>
      </p:sp>
    </p:spTree>
    <p:extLst>
      <p:ext uri="{BB962C8B-B14F-4D97-AF65-F5344CB8AC3E}">
        <p14:creationId xmlns:p14="http://schemas.microsoft.com/office/powerpoint/2010/main" val="14589498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Krutetskii’s</a:t>
            </a:r>
            <a:r>
              <a:rPr lang="en-GB" dirty="0" smtClean="0"/>
              <a:t> Petrol </a:t>
            </a:r>
            <a:r>
              <a:rPr lang="en-GB" dirty="0" smtClean="0"/>
              <a:t>Pumps</a:t>
            </a:r>
            <a:endParaRPr lang="en-GB" dirty="0"/>
          </a:p>
        </p:txBody>
      </p:sp>
      <p:sp>
        <p:nvSpPr>
          <p:cNvPr id="3" name="Content Placeholder 2"/>
          <p:cNvSpPr>
            <a:spLocks noGrp="1"/>
          </p:cNvSpPr>
          <p:nvPr>
            <p:ph idx="1"/>
          </p:nvPr>
        </p:nvSpPr>
        <p:spPr>
          <a:xfrm>
            <a:off x="628650" y="1412267"/>
            <a:ext cx="7886700" cy="2436674"/>
          </a:xfrm>
        </p:spPr>
        <p:txBody>
          <a:bodyPr/>
          <a:lstStyle/>
          <a:p>
            <a:r>
              <a:rPr lang="en-GB" dirty="0"/>
              <a:t>Twenty identical motor vehicles are parked along a circular road.  </a:t>
            </a:r>
            <a:endParaRPr lang="en-GB" dirty="0" smtClean="0"/>
          </a:p>
          <a:p>
            <a:r>
              <a:rPr lang="en-GB" dirty="0" smtClean="0"/>
              <a:t>The </a:t>
            </a:r>
            <a:r>
              <a:rPr lang="en-GB" dirty="0"/>
              <a:t>total amount of gas in all of the machines is enough for only one of them to travel the whole circular road.  </a:t>
            </a:r>
            <a:endParaRPr lang="en-GB" dirty="0" smtClean="0"/>
          </a:p>
          <a:p>
            <a:r>
              <a:rPr lang="en-GB" dirty="0" smtClean="0"/>
              <a:t>Prove </a:t>
            </a:r>
            <a:r>
              <a:rPr lang="en-GB" dirty="0"/>
              <a:t>that at least one of these vehicles could travel the entire road, taking gas along the way from the other 19 vehicles. </a:t>
            </a:r>
            <a:r>
              <a:rPr lang="en-GB" dirty="0" smtClean="0"/>
              <a:t/>
            </a:r>
            <a:br>
              <a:rPr lang="en-GB" dirty="0" smtClean="0"/>
            </a:br>
            <a:r>
              <a:rPr lang="en-GB" dirty="0" smtClean="0"/>
              <a:t>(</a:t>
            </a:r>
            <a:r>
              <a:rPr lang="en-GB" dirty="0" err="1"/>
              <a:t>Krutetskii</a:t>
            </a:r>
            <a:r>
              <a:rPr lang="en-GB" dirty="0"/>
              <a:t> 1976 No. 10 p150).</a:t>
            </a:r>
          </a:p>
        </p:txBody>
      </p:sp>
      <p:pic>
        <p:nvPicPr>
          <p:cNvPr id="5" name="Picture 4"/>
          <p:cNvPicPr>
            <a:picLocks noChangeAspect="1"/>
          </p:cNvPicPr>
          <p:nvPr/>
        </p:nvPicPr>
        <p:blipFill>
          <a:blip r:embed="rId2"/>
          <a:stretch>
            <a:fillRect/>
          </a:stretch>
        </p:blipFill>
        <p:spPr>
          <a:xfrm>
            <a:off x="1430593" y="3848940"/>
            <a:ext cx="5880510" cy="2985351"/>
          </a:xfrm>
          <a:prstGeom prst="rect">
            <a:avLst/>
          </a:prstGeom>
        </p:spPr>
      </p:pic>
    </p:spTree>
    <p:extLst>
      <p:ext uri="{BB962C8B-B14F-4D97-AF65-F5344CB8AC3E}">
        <p14:creationId xmlns:p14="http://schemas.microsoft.com/office/powerpoint/2010/main" val="99865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Extended Petrol Pumps</a:t>
            </a:r>
            <a:endParaRPr lang="en-GB" dirty="0"/>
          </a:p>
        </p:txBody>
      </p:sp>
      <p:sp>
        <p:nvSpPr>
          <p:cNvPr id="3" name="Content Placeholder 2"/>
          <p:cNvSpPr>
            <a:spLocks noGrp="1"/>
          </p:cNvSpPr>
          <p:nvPr>
            <p:ph idx="1"/>
          </p:nvPr>
        </p:nvSpPr>
        <p:spPr>
          <a:xfrm>
            <a:off x="628650" y="1412266"/>
            <a:ext cx="7886700" cy="5066026"/>
          </a:xfrm>
        </p:spPr>
        <p:txBody>
          <a:bodyPr/>
          <a:lstStyle/>
          <a:p>
            <a:r>
              <a:rPr lang="en-GB" dirty="0"/>
              <a:t>Suppose that there is a collection of petrol pumps, perhaps dotted around a forest, and suppose there are tracks between various pairs of pumps.  </a:t>
            </a:r>
            <a:endParaRPr lang="en-GB" dirty="0" smtClean="0"/>
          </a:p>
          <a:p>
            <a:r>
              <a:rPr lang="en-GB" dirty="0" smtClean="0"/>
              <a:t>Suppose </a:t>
            </a:r>
            <a:r>
              <a:rPr lang="en-GB" dirty="0"/>
              <a:t>also that a number of trails have been devised, each trail consisting of a consecutive sequence of tracks forming a circuit which visits all of the pumps at least once. </a:t>
            </a:r>
            <a:endParaRPr lang="en-GB" dirty="0" smtClean="0"/>
          </a:p>
          <a:p>
            <a:r>
              <a:rPr lang="en-GB" dirty="0" smtClean="0"/>
              <a:t>Each </a:t>
            </a:r>
            <a:r>
              <a:rPr lang="en-GB" dirty="0"/>
              <a:t>trail has an associated consumption for each car between each successive pair of pumps making up that trail.  </a:t>
            </a:r>
            <a:endParaRPr lang="en-GB" dirty="0" smtClean="0"/>
          </a:p>
          <a:p>
            <a:r>
              <a:rPr lang="en-GB" dirty="0" smtClean="0"/>
              <a:t>Suppose </a:t>
            </a:r>
            <a:r>
              <a:rPr lang="en-GB" dirty="0"/>
              <a:t>also that the total amount of petrol in all the pumps is equal to the total over all the cars of the total consumption for each car over its trail. </a:t>
            </a:r>
            <a:endParaRPr lang="en-GB" dirty="0" smtClean="0"/>
          </a:p>
          <a:p>
            <a:r>
              <a:rPr lang="en-GB" dirty="0" smtClean="0"/>
              <a:t>Must </a:t>
            </a:r>
            <a:r>
              <a:rPr lang="en-GB" dirty="0"/>
              <a:t>there be a pump which can serve as the common starting point for all of the cars to make a complete circuit on their respective trails?</a:t>
            </a:r>
          </a:p>
        </p:txBody>
      </p:sp>
    </p:spTree>
    <p:extLst>
      <p:ext uri="{BB962C8B-B14F-4D97-AF65-F5344CB8AC3E}">
        <p14:creationId xmlns:p14="http://schemas.microsoft.com/office/powerpoint/2010/main" val="9504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Variations</a:t>
            </a:r>
            <a:endParaRPr lang="en-GB" dirty="0"/>
          </a:p>
        </p:txBody>
      </p:sp>
      <p:sp>
        <p:nvSpPr>
          <p:cNvPr id="3" name="Content Placeholder 2"/>
          <p:cNvSpPr>
            <a:spLocks noGrp="1"/>
          </p:cNvSpPr>
          <p:nvPr>
            <p:ph idx="1"/>
          </p:nvPr>
        </p:nvSpPr>
        <p:spPr>
          <a:xfrm>
            <a:off x="436921" y="851827"/>
            <a:ext cx="7886700" cy="5637462"/>
          </a:xfrm>
        </p:spPr>
        <p:txBody>
          <a:bodyPr/>
          <a:lstStyle/>
          <a:p>
            <a:r>
              <a:rPr lang="en-GB" dirty="0"/>
              <a:t>Name-tags: </a:t>
            </a:r>
            <a:endParaRPr lang="en-GB" dirty="0" smtClean="0"/>
          </a:p>
          <a:p>
            <a:pPr lvl="1"/>
            <a:r>
              <a:rPr lang="en-GB" dirty="0" smtClean="0"/>
              <a:t>Suppose </a:t>
            </a:r>
            <a:r>
              <a:rPr lang="en-GB" dirty="0"/>
              <a:t>an equal number of men and women arrive for dinner at a circular dining table with just the correct number of chairs.  They sit down at random only to discover that the host had actually put name-tags at each place.  By simply rotating the table without disturbing the guests, it can be arranged to have at least one person sitting at their correct place.  Can you do better? </a:t>
            </a:r>
          </a:p>
          <a:p>
            <a:r>
              <a:rPr lang="en-GB" dirty="0" smtClean="0"/>
              <a:t>Outnumbered</a:t>
            </a:r>
            <a:r>
              <a:rPr lang="en-GB" dirty="0"/>
              <a:t>: </a:t>
            </a:r>
            <a:endParaRPr lang="en-GB" dirty="0" smtClean="0"/>
          </a:p>
          <a:p>
            <a:pPr lvl="1"/>
            <a:r>
              <a:rPr lang="en-GB" dirty="0" smtClean="0"/>
              <a:t>Is </a:t>
            </a:r>
            <a:r>
              <a:rPr lang="en-GB" dirty="0"/>
              <a:t>it always possible to find one of the women so that if you start with her and count clockwise, the number of women counted so far is never smaller than the number of men so far? If twice as many women as men arrived for the dinner, is it possible to find somewhere to start counting so that there are never less than twice as many women as men</a:t>
            </a:r>
            <a:r>
              <a:rPr lang="en-GB" dirty="0" smtClean="0"/>
              <a:t>?</a:t>
            </a:r>
          </a:p>
          <a:p>
            <a:r>
              <a:rPr lang="en-GB" dirty="0" smtClean="0"/>
              <a:t>Well-Formed-Formulae (Parsing brackets)</a:t>
            </a:r>
          </a:p>
          <a:p>
            <a:pPr lvl="1"/>
            <a:r>
              <a:rPr lang="en-GB" dirty="0"/>
              <a:t>Suppose </a:t>
            </a:r>
            <a:r>
              <a:rPr lang="en-GB" dirty="0" smtClean="0"/>
              <a:t>you are given a </a:t>
            </a:r>
            <a:r>
              <a:rPr lang="en-GB" dirty="0"/>
              <a:t>sequence of brackets, or a sequence made up of operators and objects.  Place them in sequence round a circle.  Then it is always possible to find some starting point on the circle so that the sequence gives a well formed and hence mathematically meaningful expression. </a:t>
            </a:r>
          </a:p>
        </p:txBody>
      </p:sp>
    </p:spTree>
    <p:extLst>
      <p:ext uri="{BB962C8B-B14F-4D97-AF65-F5344CB8AC3E}">
        <p14:creationId xmlns:p14="http://schemas.microsoft.com/office/powerpoint/2010/main" val="147746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Conjectures Summary</a:t>
            </a:r>
            <a:endParaRPr lang="en-GB" dirty="0"/>
          </a:p>
        </p:txBody>
      </p:sp>
      <p:sp>
        <p:nvSpPr>
          <p:cNvPr id="3" name="Content Placeholder 2"/>
          <p:cNvSpPr>
            <a:spLocks noGrp="1"/>
          </p:cNvSpPr>
          <p:nvPr>
            <p:ph idx="1"/>
          </p:nvPr>
        </p:nvSpPr>
        <p:spPr/>
        <p:txBody>
          <a:bodyPr/>
          <a:lstStyle/>
          <a:p>
            <a:r>
              <a:rPr lang="en-GB" dirty="0" smtClean="0"/>
              <a:t>Play before calculating (Pre-</a:t>
            </a:r>
            <a:r>
              <a:rPr lang="en-GB" dirty="0" err="1" smtClean="0"/>
              <a:t>paration</a:t>
            </a:r>
            <a:r>
              <a:rPr lang="en-GB" dirty="0" smtClean="0"/>
              <a:t>)</a:t>
            </a:r>
          </a:p>
          <a:p>
            <a:pPr lvl="1"/>
            <a:r>
              <a:rPr lang="en-GB" dirty="0" smtClean="0"/>
              <a:t>To comprehend relationships</a:t>
            </a:r>
          </a:p>
          <a:p>
            <a:r>
              <a:rPr lang="en-GB" dirty="0" smtClean="0"/>
              <a:t>Play while calculating (</a:t>
            </a:r>
            <a:r>
              <a:rPr lang="en-GB" dirty="0" err="1" smtClean="0"/>
              <a:t>Paration</a:t>
            </a:r>
            <a:r>
              <a:rPr lang="en-GB" dirty="0" smtClean="0"/>
              <a:t>)</a:t>
            </a:r>
          </a:p>
          <a:p>
            <a:pPr lvl="1"/>
            <a:r>
              <a:rPr lang="en-GB" dirty="0" smtClean="0"/>
              <a:t>Specialising in order to express structural relationships</a:t>
            </a:r>
          </a:p>
          <a:p>
            <a:pPr lvl="1"/>
            <a:r>
              <a:rPr lang="en-GB" dirty="0" smtClean="0"/>
              <a:t>Noting possible variations or extensions (for </a:t>
            </a:r>
            <a:r>
              <a:rPr lang="en-GB" dirty="0" err="1" smtClean="0"/>
              <a:t>generalisiang</a:t>
            </a:r>
            <a:r>
              <a:rPr lang="en-GB" dirty="0" smtClean="0"/>
              <a:t>)</a:t>
            </a:r>
          </a:p>
          <a:p>
            <a:r>
              <a:rPr lang="en-GB" dirty="0" smtClean="0"/>
              <a:t>Play after resolving (Post-</a:t>
            </a:r>
            <a:r>
              <a:rPr lang="en-GB" dirty="0" err="1" smtClean="0"/>
              <a:t>Paration</a:t>
            </a:r>
            <a:r>
              <a:rPr lang="en-GB" dirty="0" smtClean="0"/>
              <a:t>)</a:t>
            </a:r>
          </a:p>
          <a:p>
            <a:pPr lvl="1"/>
            <a:r>
              <a:rPr lang="en-GB" dirty="0" smtClean="0"/>
              <a:t>Learner expanding and enriching example-space</a:t>
            </a:r>
          </a:p>
          <a:p>
            <a:pPr lvl="1"/>
            <a:r>
              <a:rPr lang="en-GB" dirty="0"/>
              <a:t>T</a:t>
            </a:r>
            <a:r>
              <a:rPr lang="en-GB" dirty="0" smtClean="0"/>
              <a:t>eacher appreciating possibilities, perhaps even changing data so as to arrange a specific encounter with a mathematical theme, power or heuristic</a:t>
            </a:r>
            <a:endParaRPr lang="en-GB" dirty="0"/>
          </a:p>
        </p:txBody>
      </p:sp>
    </p:spTree>
    <p:extLst>
      <p:ext uri="{BB962C8B-B14F-4D97-AF65-F5344CB8AC3E}">
        <p14:creationId xmlns:p14="http://schemas.microsoft.com/office/powerpoint/2010/main" val="157140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Slogans</a:t>
            </a:r>
            <a:endParaRPr lang="en-GB" dirty="0"/>
          </a:p>
        </p:txBody>
      </p:sp>
      <p:sp>
        <p:nvSpPr>
          <p:cNvPr id="3" name="Content Placeholder 2"/>
          <p:cNvSpPr>
            <a:spLocks noGrp="1"/>
          </p:cNvSpPr>
          <p:nvPr>
            <p:ph idx="1"/>
          </p:nvPr>
        </p:nvSpPr>
        <p:spPr>
          <a:xfrm>
            <a:off x="628650" y="1146795"/>
            <a:ext cx="7886700" cy="2078319"/>
          </a:xfrm>
        </p:spPr>
        <p:txBody>
          <a:bodyPr/>
          <a:lstStyle/>
          <a:p>
            <a:r>
              <a:rPr lang="en-GB" dirty="0" smtClean="0"/>
              <a:t>Teaching takes place IN time;</a:t>
            </a:r>
            <a:br>
              <a:rPr lang="en-GB" dirty="0" smtClean="0"/>
            </a:br>
            <a:r>
              <a:rPr lang="en-GB" dirty="0" smtClean="0"/>
              <a:t>Learning takes place OVER time</a:t>
            </a:r>
          </a:p>
          <a:p>
            <a:r>
              <a:rPr lang="en-GB" dirty="0" smtClean="0"/>
              <a:t>Low threshold; High ceiling</a:t>
            </a:r>
          </a:p>
          <a:p>
            <a:r>
              <a:rPr lang="en-GB" dirty="0" smtClean="0"/>
              <a:t>It is not the task that is rich, but the whether the task is used </a:t>
            </a:r>
            <a:r>
              <a:rPr lang="en-GB" dirty="0" smtClean="0"/>
              <a:t>richly</a:t>
            </a:r>
          </a:p>
          <a:p>
            <a:r>
              <a:rPr lang="en-GB" dirty="0" smtClean="0"/>
              <a:t>Outer Task; Inner Task; Meta Task</a:t>
            </a:r>
            <a:endParaRPr lang="en-GB" dirty="0" smtClean="0"/>
          </a:p>
        </p:txBody>
      </p:sp>
      <p:sp>
        <p:nvSpPr>
          <p:cNvPr id="4" name="TextBox 3"/>
          <p:cNvSpPr txBox="1"/>
          <p:nvPr/>
        </p:nvSpPr>
        <p:spPr>
          <a:xfrm>
            <a:off x="628650" y="3318388"/>
            <a:ext cx="7886700" cy="707886"/>
          </a:xfrm>
          <a:prstGeom prst="rect">
            <a:avLst/>
          </a:prstGeom>
          <a:noFill/>
        </p:spPr>
        <p:txBody>
          <a:bodyPr wrap="square" rtlCol="0">
            <a:spAutoFit/>
          </a:bodyPr>
          <a:lstStyle/>
          <a:p>
            <a:r>
              <a:rPr lang="en-GB" sz="2000" dirty="0" smtClean="0">
                <a:latin typeface="Chalkboard" charset="0"/>
                <a:ea typeface="Chalkboard" charset="0"/>
                <a:cs typeface="Chalkboard" charset="0"/>
              </a:rPr>
              <a:t>I am interested in specific mathematical and pedagogical actions: </a:t>
            </a:r>
            <a:r>
              <a:rPr lang="en-GB" sz="2000" dirty="0" smtClean="0">
                <a:solidFill>
                  <a:schemeClr val="accent6">
                    <a:lumMod val="50000"/>
                  </a:schemeClr>
                </a:solidFill>
                <a:latin typeface="Chalkboard" charset="0"/>
                <a:ea typeface="Chalkboard" charset="0"/>
                <a:cs typeface="Chalkboard" charset="0"/>
              </a:rPr>
              <a:t>acts of teaching</a:t>
            </a:r>
            <a:endParaRPr lang="en-GB" sz="2000" dirty="0">
              <a:solidFill>
                <a:schemeClr val="accent6">
                  <a:lumMod val="50000"/>
                </a:schemeClr>
              </a:solidFill>
              <a:latin typeface="Chalkboard" charset="0"/>
              <a:ea typeface="Chalkboard" charset="0"/>
              <a:cs typeface="Chalkboard" charset="0"/>
            </a:endParaRPr>
          </a:p>
        </p:txBody>
      </p:sp>
      <p:sp>
        <p:nvSpPr>
          <p:cNvPr id="5" name="TextBox 4"/>
          <p:cNvSpPr txBox="1"/>
          <p:nvPr/>
        </p:nvSpPr>
        <p:spPr>
          <a:xfrm>
            <a:off x="628650" y="4163800"/>
            <a:ext cx="7886700" cy="1015663"/>
          </a:xfrm>
          <a:prstGeom prst="rect">
            <a:avLst/>
          </a:prstGeom>
          <a:noFill/>
        </p:spPr>
        <p:txBody>
          <a:bodyPr wrap="square" rtlCol="0">
            <a:spAutoFit/>
          </a:bodyPr>
          <a:lstStyle/>
          <a:p>
            <a:r>
              <a:rPr lang="en-GB" sz="2000" dirty="0" smtClean="0">
                <a:latin typeface="Chalkboard" charset="0"/>
                <a:ea typeface="Chalkboard" charset="0"/>
                <a:cs typeface="Chalkboard" charset="0"/>
              </a:rPr>
              <a:t>Stimulus for this thinking:</a:t>
            </a:r>
          </a:p>
          <a:p>
            <a:r>
              <a:rPr lang="en-GB" sz="2000" dirty="0" smtClean="0">
                <a:solidFill>
                  <a:schemeClr val="accent6">
                    <a:lumMod val="50000"/>
                  </a:schemeClr>
                </a:solidFill>
                <a:latin typeface="Chalkboard" charset="0"/>
                <a:ea typeface="Chalkboard" charset="0"/>
                <a:cs typeface="Chalkboard" charset="0"/>
              </a:rPr>
              <a:t>New examination at 16+ featuring word problems and teachers  (and publishers) asking for help on how to ‘teach problem solving’</a:t>
            </a:r>
            <a:endParaRPr lang="en-GB" sz="2000" dirty="0">
              <a:solidFill>
                <a:schemeClr val="accent6">
                  <a:lumMod val="50000"/>
                </a:schemeClr>
              </a:solidFill>
              <a:latin typeface="Chalkboard" charset="0"/>
              <a:ea typeface="Chalkboard" charset="0"/>
              <a:cs typeface="Chalkboard" charset="0"/>
            </a:endParaRPr>
          </a:p>
        </p:txBody>
      </p:sp>
      <p:sp>
        <p:nvSpPr>
          <p:cNvPr id="6" name="Rounded Rectangle 5"/>
          <p:cNvSpPr/>
          <p:nvPr/>
        </p:nvSpPr>
        <p:spPr>
          <a:xfrm>
            <a:off x="436921" y="5227296"/>
            <a:ext cx="3840111" cy="922781"/>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dirty="0" smtClean="0">
                <a:solidFill>
                  <a:srgbClr val="FFFF00"/>
                </a:solidFill>
              </a:rPr>
              <a:t>Stance:</a:t>
            </a:r>
          </a:p>
          <a:p>
            <a:r>
              <a:rPr lang="en-GB" sz="2000" dirty="0" smtClean="0">
                <a:solidFill>
                  <a:srgbClr val="FFFF00"/>
                </a:solidFill>
              </a:rPr>
              <a:t>You cannot teach problem solving</a:t>
            </a:r>
          </a:p>
        </p:txBody>
      </p:sp>
      <p:sp>
        <p:nvSpPr>
          <p:cNvPr id="7" name="Rounded Rectangle 6"/>
          <p:cNvSpPr/>
          <p:nvPr/>
        </p:nvSpPr>
        <p:spPr>
          <a:xfrm>
            <a:off x="3111295" y="5991395"/>
            <a:ext cx="5634499" cy="922781"/>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dirty="0">
                <a:solidFill>
                  <a:srgbClr val="966A3B"/>
                </a:solidFill>
              </a:rPr>
              <a:t>You can involve people in actions by means of which they may become better at </a:t>
            </a:r>
            <a:r>
              <a:rPr lang="en-GB" sz="2000" dirty="0" smtClean="0">
                <a:solidFill>
                  <a:srgbClr val="966A3B"/>
                </a:solidFill>
              </a:rPr>
              <a:t>solving </a:t>
            </a:r>
            <a:r>
              <a:rPr lang="en-GB" sz="2000" dirty="0">
                <a:solidFill>
                  <a:srgbClr val="966A3B"/>
                </a:solidFill>
              </a:rPr>
              <a:t>problems</a:t>
            </a:r>
            <a:endParaRPr lang="en-GB" sz="2000" dirty="0">
              <a:solidFill>
                <a:srgbClr val="966A3B"/>
              </a:solidFill>
            </a:endParaRPr>
          </a:p>
          <a:p>
            <a:endParaRPr lang="en-GB" sz="2000" dirty="0" smtClean="0">
              <a:solidFill>
                <a:srgbClr val="966A3B"/>
              </a:solidFill>
            </a:endParaRPr>
          </a:p>
        </p:txBody>
      </p:sp>
    </p:spTree>
    <p:extLst>
      <p:ext uri="{BB962C8B-B14F-4D97-AF65-F5344CB8AC3E}">
        <p14:creationId xmlns:p14="http://schemas.microsoft.com/office/powerpoint/2010/main" val="4216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a:t>
            </a:r>
            <a:endParaRPr lang="en-GB" dirty="0"/>
          </a:p>
        </p:txBody>
      </p:sp>
      <p:sp>
        <p:nvSpPr>
          <p:cNvPr id="3" name="Content Placeholder 2"/>
          <p:cNvSpPr>
            <a:spLocks noGrp="1"/>
          </p:cNvSpPr>
          <p:nvPr>
            <p:ph idx="1"/>
          </p:nvPr>
        </p:nvSpPr>
        <p:spPr/>
        <p:txBody>
          <a:bodyPr/>
          <a:lstStyle/>
          <a:p>
            <a:r>
              <a:rPr lang="en-GB" dirty="0" err="1" smtClean="0"/>
              <a:t>John.Mason@open.ac.uk</a:t>
            </a:r>
            <a:endParaRPr lang="en-GB" dirty="0" smtClean="0"/>
          </a:p>
          <a:p>
            <a:r>
              <a:rPr lang="en-GB" dirty="0" err="1" smtClean="0"/>
              <a:t>PMTheta.com</a:t>
            </a:r>
            <a:r>
              <a:rPr lang="en-GB" dirty="0" smtClean="0"/>
              <a:t>/</a:t>
            </a:r>
            <a:r>
              <a:rPr lang="en-GB" dirty="0" err="1" smtClean="0"/>
              <a:t>jhm-presentations.html</a:t>
            </a:r>
            <a:endParaRPr lang="en-GB" dirty="0"/>
          </a:p>
        </p:txBody>
      </p:sp>
    </p:spTree>
    <p:extLst>
      <p:ext uri="{BB962C8B-B14F-4D97-AF65-F5344CB8AC3E}">
        <p14:creationId xmlns:p14="http://schemas.microsoft.com/office/powerpoint/2010/main" val="119011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Emotions (according to psychologists)</a:t>
            </a:r>
            <a:endParaRPr lang="en-GB" dirty="0"/>
          </a:p>
        </p:txBody>
      </p:sp>
      <p:sp>
        <p:nvSpPr>
          <p:cNvPr id="3" name="Content Placeholder 2"/>
          <p:cNvSpPr>
            <a:spLocks noGrp="1"/>
          </p:cNvSpPr>
          <p:nvPr>
            <p:ph idx="1"/>
          </p:nvPr>
        </p:nvSpPr>
        <p:spPr/>
        <p:txBody>
          <a:bodyPr/>
          <a:lstStyle/>
          <a:p>
            <a:r>
              <a:rPr lang="en-GB" dirty="0" smtClean="0"/>
              <a:t>Distinguish 7 different emotions</a:t>
            </a:r>
          </a:p>
          <a:p>
            <a:r>
              <a:rPr lang="en-GB" dirty="0" smtClean="0"/>
              <a:t>Include </a:t>
            </a:r>
            <a:r>
              <a:rPr lang="en-GB" dirty="0" smtClean="0"/>
              <a:t>Play &amp; Exploration</a:t>
            </a:r>
          </a:p>
          <a:p>
            <a:pPr lvl="1"/>
            <a:r>
              <a:rPr lang="en-GB" dirty="0" smtClean="0"/>
              <a:t>Play is self chosen and self-directed</a:t>
            </a:r>
          </a:p>
          <a:p>
            <a:pPr lvl="1"/>
            <a:r>
              <a:rPr lang="en-GB" dirty="0" smtClean="0"/>
              <a:t>Play is activity in which means are more valued than ends</a:t>
            </a:r>
          </a:p>
          <a:p>
            <a:pPr lvl="1"/>
            <a:r>
              <a:rPr lang="en-GB" dirty="0" smtClean="0"/>
              <a:t>Play has structure, or rules, which are not dictated by physical necessity but emanate from the minds of the players</a:t>
            </a:r>
          </a:p>
          <a:p>
            <a:pPr lvl="1"/>
            <a:r>
              <a:rPr lang="en-GB" dirty="0" smtClean="0"/>
              <a:t>Play is imaginative, non-literal, mentally removed in some way from ‘real’ or ‘serious’ life</a:t>
            </a:r>
          </a:p>
          <a:p>
            <a:pPr lvl="1"/>
            <a:r>
              <a:rPr lang="en-GB" dirty="0" smtClean="0"/>
              <a:t>Play involves an active, alert, but non-stressed frame of mind</a:t>
            </a:r>
          </a:p>
          <a:p>
            <a:endParaRPr lang="en-GB" dirty="0"/>
          </a:p>
        </p:txBody>
      </p:sp>
      <p:sp>
        <p:nvSpPr>
          <p:cNvPr id="4" name="TextBox 3"/>
          <p:cNvSpPr txBox="1"/>
          <p:nvPr/>
        </p:nvSpPr>
        <p:spPr>
          <a:xfrm>
            <a:off x="6796216" y="6150077"/>
            <a:ext cx="1874231" cy="400110"/>
          </a:xfrm>
          <a:prstGeom prst="rect">
            <a:avLst/>
          </a:prstGeom>
          <a:noFill/>
        </p:spPr>
        <p:txBody>
          <a:bodyPr wrap="none" rtlCol="0">
            <a:spAutoFit/>
          </a:bodyPr>
          <a:lstStyle/>
          <a:p>
            <a:r>
              <a:rPr lang="en-GB" sz="2000" dirty="0" err="1" smtClean="0">
                <a:latin typeface="Chalkboard" charset="0"/>
                <a:ea typeface="Chalkboard" charset="0"/>
                <a:cs typeface="Chalkboard" charset="0"/>
              </a:rPr>
              <a:t>Panksepp</a:t>
            </a:r>
            <a:r>
              <a:rPr lang="en-GB" sz="2000" dirty="0" smtClean="0">
                <a:latin typeface="Chalkboard" charset="0"/>
                <a:ea typeface="Chalkboard" charset="0"/>
                <a:cs typeface="Chalkboard" charset="0"/>
              </a:rPr>
              <a:t> 1998</a:t>
            </a:r>
            <a:endParaRPr lang="en-GB" sz="2000" dirty="0">
              <a:latin typeface="Chalkboard" charset="0"/>
              <a:ea typeface="Chalkboard" charset="0"/>
              <a:cs typeface="Chalkboard" charset="0"/>
            </a:endParaRPr>
          </a:p>
        </p:txBody>
      </p:sp>
    </p:spTree>
    <p:extLst>
      <p:ext uri="{BB962C8B-B14F-4D97-AF65-F5344CB8AC3E}">
        <p14:creationId xmlns:p14="http://schemas.microsoft.com/office/powerpoint/2010/main" val="160034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Apparatus &amp; Free Play</a:t>
            </a:r>
            <a:endParaRPr lang="en-GB" dirty="0"/>
          </a:p>
        </p:txBody>
      </p:sp>
      <p:sp>
        <p:nvSpPr>
          <p:cNvPr id="3" name="Content Placeholder 2"/>
          <p:cNvSpPr>
            <a:spLocks noGrp="1"/>
          </p:cNvSpPr>
          <p:nvPr>
            <p:ph idx="1"/>
          </p:nvPr>
        </p:nvSpPr>
        <p:spPr/>
        <p:txBody>
          <a:bodyPr/>
          <a:lstStyle/>
          <a:p>
            <a:r>
              <a:rPr lang="en-GB" dirty="0" smtClean="0"/>
              <a:t>Caleb </a:t>
            </a:r>
            <a:r>
              <a:rPr lang="en-GB" dirty="0" err="1" smtClean="0"/>
              <a:t>Gattegno</a:t>
            </a:r>
            <a:r>
              <a:rPr lang="en-GB" dirty="0" smtClean="0"/>
              <a:t> (1957) chapter 1 is Free Play</a:t>
            </a:r>
          </a:p>
          <a:p>
            <a:pPr lvl="1"/>
            <a:r>
              <a:rPr lang="en-GB" dirty="0" smtClean="0"/>
              <a:t>Followed by a blank page or two</a:t>
            </a:r>
          </a:p>
          <a:p>
            <a:pPr lvl="1"/>
            <a:r>
              <a:rPr lang="en-GB" dirty="0" smtClean="0"/>
              <a:t>Then Chapter 2!</a:t>
            </a:r>
          </a:p>
          <a:p>
            <a:r>
              <a:rPr lang="en-GB" dirty="0" smtClean="0"/>
              <a:t>Zoltan Dienes (1963 p21)</a:t>
            </a:r>
          </a:p>
          <a:p>
            <a:pPr lvl="1"/>
            <a:r>
              <a:rPr lang="en-GB" dirty="0" smtClean="0"/>
              <a:t>Many people have suggested before the natural way in which children acquire knowledge is through play in some form or other. It is not at all clear, however, what the processes are that lead from play to purer forms of cognition such as construction of classifications, logical classifications and deductions </a:t>
            </a:r>
            <a:endParaRPr lang="en-GB" dirty="0"/>
          </a:p>
          <a:p>
            <a:r>
              <a:rPr lang="en-GB" dirty="0" smtClean="0"/>
              <a:t>Jenny </a:t>
            </a:r>
            <a:r>
              <a:rPr lang="en-GB" dirty="0" smtClean="0"/>
              <a:t>Cane (2017)</a:t>
            </a:r>
          </a:p>
          <a:p>
            <a:pPr lvl="1"/>
            <a:r>
              <a:rPr lang="en-GB" dirty="0"/>
              <a:t>This journey of free play, initially with </a:t>
            </a:r>
            <a:r>
              <a:rPr lang="en-GB" dirty="0" smtClean="0"/>
              <a:t>[Cuisenaire] rods </a:t>
            </a:r>
            <a:r>
              <a:rPr lang="en-GB" dirty="0"/>
              <a:t>and later with free writing, is one journey that continues across all paths on the curriculum graph. It is essential and an activity that the children never tire of, no matter how old they </a:t>
            </a:r>
            <a:r>
              <a:rPr lang="en-GB" dirty="0" smtClean="0"/>
              <a:t>are</a:t>
            </a:r>
            <a:r>
              <a:rPr lang="en-GB" dirty="0" smtClean="0"/>
              <a:t>.</a:t>
            </a:r>
          </a:p>
          <a:p>
            <a:pPr lvl="1"/>
            <a:endParaRPr lang="en-GB" dirty="0" smtClean="0"/>
          </a:p>
          <a:p>
            <a:pPr lvl="1"/>
            <a:endParaRPr lang="en-GB" dirty="0"/>
          </a:p>
        </p:txBody>
      </p:sp>
    </p:spTree>
    <p:extLst>
      <p:ext uri="{BB962C8B-B14F-4D97-AF65-F5344CB8AC3E}">
        <p14:creationId xmlns:p14="http://schemas.microsoft.com/office/powerpoint/2010/main" val="97152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Zoltan Dienes (1963 p22-23)</a:t>
            </a:r>
          </a:p>
          <a:p>
            <a:pPr lvl="1"/>
            <a:r>
              <a:rPr lang="en-GB" dirty="0" smtClean="0"/>
              <a:t>Manipulative </a:t>
            </a:r>
            <a:r>
              <a:rPr lang="en-GB" dirty="0"/>
              <a:t>play may quite imperceptibly move over to a search for regularities.  When a rule or rules are found, play may occur which uses these rules.  Children delight in regularities, and the formulation of a rule-structure is a kind of closure which ties up all the loose ends of past experience.  Children feel safe within such a rule-structure.  Once it's been thoroughly mastered, and has become part of the currency of play, the closure is often reopened by asking questions.  In this case the rules themselves will be the object of manipulation and situation is open again and higher </a:t>
            </a:r>
            <a:r>
              <a:rPr lang="en-GB" dirty="0" smtClean="0"/>
              <a:t>level</a:t>
            </a:r>
          </a:p>
          <a:p>
            <a:r>
              <a:rPr lang="en-GB" dirty="0" err="1" smtClean="0"/>
              <a:t>Dearden</a:t>
            </a:r>
            <a:r>
              <a:rPr lang="en-GB" dirty="0" smtClean="0"/>
              <a:t> (1967 p145-146)</a:t>
            </a:r>
          </a:p>
          <a:p>
            <a:pPr lvl="1"/>
            <a:r>
              <a:rPr lang="en-GB" dirty="0"/>
              <a:t>When a teacher presents a child with some apparatus or materials ... he  [or she] typically has in mind someone particular conception of what he [or she] presents in this way.  But then the incredible assumption seems to be made that the teacher’s conception of the situation somehow confers a special uniqueness on it such that the children must also quite inevitably conceive of it in this way too </a:t>
            </a:r>
          </a:p>
        </p:txBody>
      </p:sp>
    </p:spTree>
    <p:extLst>
      <p:ext uri="{BB962C8B-B14F-4D97-AF65-F5344CB8AC3E}">
        <p14:creationId xmlns:p14="http://schemas.microsoft.com/office/powerpoint/2010/main" val="154261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Grayson Wheatley (1992 p534)</a:t>
            </a:r>
          </a:p>
          <a:p>
            <a:pPr lvl="1"/>
            <a:r>
              <a:rPr lang="en-GB" dirty="0" smtClean="0"/>
              <a:t>Often </a:t>
            </a:r>
            <a:r>
              <a:rPr lang="en-GB" dirty="0"/>
              <a:t>when manipulatives are used in teaching mathematics, the teacher demonstrates the way they are to be used and students are left little freedom to give meaning to the experience in ways that make sense to them; the way the materials are to be used is prescribed.  </a:t>
            </a:r>
            <a:endParaRPr lang="en-GB" dirty="0" smtClean="0"/>
          </a:p>
          <a:p>
            <a:pPr lvl="1"/>
            <a:r>
              <a:rPr lang="en-GB" dirty="0" smtClean="0"/>
              <a:t>There </a:t>
            </a:r>
            <a:r>
              <a:rPr lang="en-GB" dirty="0"/>
              <a:t>is the mistaken belief on the part of the teacher that the mathematics is apparent in the </a:t>
            </a:r>
            <a:r>
              <a:rPr lang="en-GB" dirty="0" smtClean="0"/>
              <a:t>materials </a:t>
            </a:r>
            <a:r>
              <a:rPr lang="mr-IN" dirty="0" smtClean="0"/>
              <a:t>…</a:t>
            </a:r>
            <a:r>
              <a:rPr lang="en-GB" dirty="0" smtClean="0"/>
              <a:t>.  </a:t>
            </a:r>
            <a:r>
              <a:rPr lang="en-GB" dirty="0"/>
              <a:t>This is based on the belief that mathematics is ‘still up there’ and that models ‘show’ the concepts.  </a:t>
            </a:r>
            <a:endParaRPr lang="en-GB" dirty="0" smtClean="0"/>
          </a:p>
          <a:p>
            <a:pPr lvl="1"/>
            <a:r>
              <a:rPr lang="en-GB" dirty="0" smtClean="0"/>
              <a:t>The </a:t>
            </a:r>
            <a:r>
              <a:rPr lang="en-GB" dirty="0"/>
              <a:t>demonstration with concrete materials is quite appealing because the concepts are so vivid for those who have already made the construction.  Thus there is the mistaken belief that since we, as adults, can see the mathematics in the blocks, the students will too.  But the ‘seeing ‘ requires the very construction the activity is intended to teach. </a:t>
            </a:r>
          </a:p>
        </p:txBody>
      </p:sp>
    </p:spTree>
    <p:extLst>
      <p:ext uri="{BB962C8B-B14F-4D97-AF65-F5344CB8AC3E}">
        <p14:creationId xmlns:p14="http://schemas.microsoft.com/office/powerpoint/2010/main" val="161706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411" y="438871"/>
            <a:ext cx="7895918" cy="5711205"/>
          </a:xfrm>
        </p:spPr>
        <p:txBody>
          <a:bodyPr/>
          <a:lstStyle/>
          <a:p>
            <a:r>
              <a:rPr lang="en-GB" dirty="0" smtClean="0"/>
              <a:t>Luis </a:t>
            </a:r>
            <a:r>
              <a:rPr lang="en-GB" dirty="0" err="1" smtClean="0"/>
              <a:t>Meira</a:t>
            </a:r>
            <a:r>
              <a:rPr lang="en-GB" dirty="0" smtClean="0"/>
              <a:t> (1998 p185)</a:t>
            </a:r>
          </a:p>
          <a:p>
            <a:pPr lvl="1"/>
            <a:r>
              <a:rPr lang="en-GB" dirty="0" smtClean="0"/>
              <a:t>… </a:t>
            </a:r>
            <a:r>
              <a:rPr lang="en-GB" dirty="0"/>
              <a:t>Manipulatives are not, of themselves, carriers of meaning for insight.  ‘Although </a:t>
            </a:r>
            <a:r>
              <a:rPr lang="en-GB" dirty="0" smtClean="0"/>
              <a:t>kinaesthetic </a:t>
            </a:r>
            <a:r>
              <a:rPr lang="en-GB" dirty="0"/>
              <a:t>experience can enhance perception and thinking, understanding does not travel through the finger tips and up the arm’ (Ball 1992 p47).  It is through their use as tools that students have the opportunity to gain insight into their experience with them.  Research has shown that for children to use concrete representation effectively without increased demands on their processing capacity, they must know the materials well enough to use them automatically (</a:t>
            </a:r>
            <a:r>
              <a:rPr lang="en-GB" dirty="0" err="1"/>
              <a:t>Boulton</a:t>
            </a:r>
            <a:r>
              <a:rPr lang="en-GB" dirty="0"/>
              <a:t>-Lewis 1998). If the user is constantly aware of the </a:t>
            </a:r>
            <a:r>
              <a:rPr lang="en-GB" dirty="0" err="1"/>
              <a:t>artifact</a:t>
            </a:r>
            <a:r>
              <a:rPr lang="en-GB" dirty="0"/>
              <a:t> it is not a tool, for it is not serving the purpose of enabling some desired activity to move toward the desired goal state (</a:t>
            </a:r>
            <a:r>
              <a:rPr lang="en-GB" dirty="0" err="1"/>
              <a:t>Winograd</a:t>
            </a:r>
            <a:r>
              <a:rPr lang="en-GB" dirty="0"/>
              <a:t> &amp; Flores 1986). … </a:t>
            </a:r>
          </a:p>
          <a:p>
            <a:pPr lvl="1"/>
            <a:r>
              <a:rPr lang="en-GB" dirty="0"/>
              <a:t>Students sometimes learn to use manipulatives in a rote manner, with little or no learning of the mathematical concepts behind the procedures (</a:t>
            </a:r>
            <a:r>
              <a:rPr lang="en-GB" dirty="0" err="1"/>
              <a:t>Hiebert</a:t>
            </a:r>
            <a:r>
              <a:rPr lang="en-GB" dirty="0"/>
              <a:t> &amp; Wearne 1992) and the inability to link their actions with manipulatives to abstract symbols (Thompson &amp; Thompson 1990).  This is because the manipulative is simply the manufacturer's representation of a mathematical concept that may be used for different purposes in different contexts with varying degrees of ‘transparency’. </a:t>
            </a:r>
          </a:p>
        </p:txBody>
      </p:sp>
    </p:spTree>
    <p:extLst>
      <p:ext uri="{BB962C8B-B14F-4D97-AF65-F5344CB8AC3E}">
        <p14:creationId xmlns:p14="http://schemas.microsoft.com/office/powerpoint/2010/main" val="9406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GB" dirty="0" smtClean="0"/>
              <a:t>Anna </a:t>
            </a:r>
            <a:r>
              <a:rPr lang="en-GB" dirty="0" err="1" smtClean="0"/>
              <a:t>Sfard</a:t>
            </a:r>
            <a:r>
              <a:rPr lang="en-GB" dirty="0" smtClean="0"/>
              <a:t> (1994 0192)</a:t>
            </a:r>
          </a:p>
          <a:p>
            <a:pPr lvl="1"/>
            <a:r>
              <a:rPr lang="en-GB" dirty="0" smtClean="0"/>
              <a:t>Algebraic </a:t>
            </a:r>
            <a:r>
              <a:rPr lang="en-GB" dirty="0"/>
              <a:t>symbols do not speak for themselves.  What one actually sees in them depends on the requirements of a specific problem to which they are applied.  Not less important, it depends on what one is prepared to notice and able to perceive. </a:t>
            </a:r>
          </a:p>
        </p:txBody>
      </p:sp>
    </p:spTree>
    <p:extLst>
      <p:ext uri="{BB962C8B-B14F-4D97-AF65-F5344CB8AC3E}">
        <p14:creationId xmlns:p14="http://schemas.microsoft.com/office/powerpoint/2010/main" val="1841217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AB7942"/>
        </a:solidFill>
        <a:ln>
          <a:solidFill>
            <a:schemeClr val="tx1"/>
          </a:solidFill>
        </a:ln>
      </a:spPr>
      <a:bodyPr rtlCol="0" anchor="ctr"/>
      <a:lstStyle>
        <a:defPPr algn="ctr">
          <a:defRPr sz="2000">
            <a:solidFill>
              <a:srgbClr val="FFFF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a:latin typeface="Chalkboard" charset="0"/>
            <a:ea typeface="Chalkboard" charset="0"/>
            <a:cs typeface="Chalkboard" charset="0"/>
          </a:defRPr>
        </a:defPPr>
      </a:lstStyle>
    </a:txDef>
  </a:objectDefaults>
  <a:extraClrSchemeLst/>
  <a:extLst>
    <a:ext uri="{05A4C25C-085E-4340-85A3-A5531E510DB2}">
      <thm15:themeFamily xmlns:thm15="http://schemas.microsoft.com/office/thememl/2012/main" name="Blank" id="{266CBBC0-D244-7347-801A-1958D987A020}" vid="{EDE611A9-898C-6240-80DA-EB3238CCAF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4925</TotalTime>
  <Words>2614</Words>
  <Application>Microsoft Macintosh PowerPoint</Application>
  <PresentationFormat>On-screen Show (4:3)</PresentationFormat>
  <Paragraphs>190</Paragraphs>
  <Slides>30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Calibri</vt:lpstr>
      <vt:lpstr>Calibri Light</vt:lpstr>
      <vt:lpstr>Chalkboard</vt:lpstr>
      <vt:lpstr>ＭＳ Ｐゴシック</vt:lpstr>
      <vt:lpstr>Wingdings</vt:lpstr>
      <vt:lpstr>Arial</vt:lpstr>
      <vt:lpstr>Office Theme</vt:lpstr>
      <vt:lpstr>Pre-parative and Post-parative Play as Key Components of  Mathematical Problem Solving </vt:lpstr>
      <vt:lpstr>Outline</vt:lpstr>
      <vt:lpstr>Slogans</vt:lpstr>
      <vt:lpstr>Human Emotions (according to psychologists)</vt:lpstr>
      <vt:lpstr>Apparatus &amp; Free Play</vt:lpstr>
      <vt:lpstr>PowerPoint Presentation</vt:lpstr>
      <vt:lpstr>PowerPoint Presentation</vt:lpstr>
      <vt:lpstr>PowerPoint Presentation</vt:lpstr>
      <vt:lpstr>PowerPoint Presentation</vt:lpstr>
      <vt:lpstr>PowerPoint Presentation</vt:lpstr>
      <vt:lpstr>Tension</vt:lpstr>
      <vt:lpstr>Set Counts</vt:lpstr>
      <vt:lpstr>Parations</vt:lpstr>
      <vt:lpstr>Other Manifestations</vt:lpstr>
      <vt:lpstr>Conjecture:  in order to facilitate and improve problem solving</vt:lpstr>
      <vt:lpstr>Overflow Problem Presentation</vt:lpstr>
      <vt:lpstr>Overflow Presentation</vt:lpstr>
      <vt:lpstr>Overflow Re-Presentation</vt:lpstr>
      <vt:lpstr>Overflow Problem</vt:lpstr>
      <vt:lpstr>Two Candles</vt:lpstr>
      <vt:lpstr>PowerPoint Presentation</vt:lpstr>
      <vt:lpstr>Candle Algebra</vt:lpstr>
      <vt:lpstr>General Candles</vt:lpstr>
      <vt:lpstr>Same and Different Candles</vt:lpstr>
      <vt:lpstr>Rational Functions</vt:lpstr>
      <vt:lpstr>Krutetskii’s Petrol Pumps</vt:lpstr>
      <vt:lpstr>Extended Petrol Pumps</vt:lpstr>
      <vt:lpstr>Variations</vt:lpstr>
      <vt:lpstr>Conjectures Summary</vt:lpstr>
      <vt:lpstr>Contact</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Mason</dc:creator>
  <cp:lastModifiedBy>John Mason</cp:lastModifiedBy>
  <cp:revision>83</cp:revision>
  <dcterms:created xsi:type="dcterms:W3CDTF">2017-06-17T10:17:52Z</dcterms:created>
  <dcterms:modified xsi:type="dcterms:W3CDTF">2017-12-01T10:12:02Z</dcterms:modified>
</cp:coreProperties>
</file>