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27"/>
  </p:notesMasterIdLst>
  <p:handoutMasterIdLst>
    <p:handoutMasterId r:id="rId28"/>
  </p:handoutMasterIdLst>
  <p:sldIdLst>
    <p:sldId id="286" r:id="rId2"/>
    <p:sldId id="322" r:id="rId3"/>
    <p:sldId id="293" r:id="rId4"/>
    <p:sldId id="324" r:id="rId5"/>
    <p:sldId id="299" r:id="rId6"/>
    <p:sldId id="304" r:id="rId7"/>
    <p:sldId id="305" r:id="rId8"/>
    <p:sldId id="314" r:id="rId9"/>
    <p:sldId id="311" r:id="rId10"/>
    <p:sldId id="325" r:id="rId11"/>
    <p:sldId id="307" r:id="rId12"/>
    <p:sldId id="308" r:id="rId13"/>
    <p:sldId id="326" r:id="rId14"/>
    <p:sldId id="319" r:id="rId15"/>
    <p:sldId id="320" r:id="rId16"/>
    <p:sldId id="321" r:id="rId17"/>
    <p:sldId id="323" r:id="rId18"/>
    <p:sldId id="327" r:id="rId19"/>
    <p:sldId id="297" r:id="rId20"/>
    <p:sldId id="296" r:id="rId21"/>
    <p:sldId id="295" r:id="rId22"/>
    <p:sldId id="294" r:id="rId23"/>
    <p:sldId id="328" r:id="rId24"/>
    <p:sldId id="317" r:id="rId25"/>
    <p:sldId id="318"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6"/>
    </p:cViewPr>
  </p:sorterViewPr>
  <p:notesViewPr>
    <p:cSldViewPr>
      <p:cViewPr varScale="1">
        <p:scale>
          <a:sx n="56" d="100"/>
          <a:sy n="56" d="100"/>
        </p:scale>
        <p:origin x="-1860"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C467AC4C-7F95-4F41-B387-28DC18082081}" type="datetimeFigureOut">
              <a:rPr lang="en-US"/>
              <a:pPr>
                <a:defRPr/>
              </a:pPr>
              <a:t>10/31/2015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eaLnBrk="1" hangingPunct="1">
              <a:defRPr sz="1200"/>
            </a:lvl1pPr>
          </a:lstStyle>
          <a:p>
            <a:pPr>
              <a:defRPr/>
            </a:pPr>
            <a:fld id="{689AE32C-565C-41D9-BFA6-1B5182972A2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340D7F11-B776-4E0C-873A-7D7E26B3406E}" type="datetimeFigureOut">
              <a:rPr lang="en-US"/>
              <a:pPr>
                <a:defRPr/>
              </a:pPr>
              <a:t>10/31/2015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hangingPunct="1">
              <a:defRPr sz="1200"/>
            </a:lvl1pPr>
          </a:lstStyle>
          <a:p>
            <a:pPr>
              <a:defRPr/>
            </a:pPr>
            <a:fld id="{34033585-D4BA-4313-B1B5-264CC430879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2DB4661-BD6F-4BC1-857D-A9F7EC6C97FE}"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820A761-FD8C-4933-8EF4-4704B6061781}" type="slidenum">
              <a:rPr lang="en-US" smtClean="0"/>
              <a:pPr/>
              <a:t>11</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93F1CA-78B4-45BF-A017-6D1B259E7549}" type="slidenum">
              <a:rPr lang="en-US" smtClean="0"/>
              <a:pPr/>
              <a:t>12</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p:spPr>
      </p:sp>
      <p:sp>
        <p:nvSpPr>
          <p:cNvPr id="140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029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91B46249-A8B4-4842-8FB0-C0B7D089116B}" type="slidenum">
              <a:rPr lang="en-US" sz="1200"/>
              <a:pPr algn="r" eaLnBrk="1" hangingPunct="1"/>
              <a:t>13</a:t>
            </a:fld>
            <a:endParaRPr 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A78779-CACF-4225-80C9-DF6272D2FD31}" type="slidenum">
              <a:rPr lang="en-US" smtClean="0"/>
              <a:pPr/>
              <a:t>14</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34136E-7011-427E-A8CD-6A1059AFC9FE}" type="slidenum">
              <a:rPr lang="en-US" smtClean="0"/>
              <a:pPr/>
              <a:t>15</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74BC73E-9944-4DFB-B58A-1C2F817D30E7}" type="slidenum">
              <a:rPr lang="en-US" smtClean="0"/>
              <a:pPr/>
              <a:t>16</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2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234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36804CAC-950E-455F-81B4-59957B0E63FE}" type="slidenum">
              <a:rPr lang="en-US" sz="1200"/>
              <a:pPr algn="r" eaLnBrk="1" hangingPunct="1"/>
              <a:t>18</a:t>
            </a:fld>
            <a:endParaRPr 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F9C0A01-FA00-49B0-BC99-20149456B88B}" type="slidenum">
              <a:rPr lang="en-US" smtClean="0"/>
              <a:pPr/>
              <a:t>19</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8B20221-FB44-4810-B4A8-973E3DD55944}" type="slidenum">
              <a:rPr lang="en-US" smtClean="0"/>
              <a:pPr/>
              <a:t>20</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552404C-4ABA-476D-8993-D62A3565552F}" type="slidenum">
              <a:rPr lang="en-US" smtClean="0"/>
              <a:pPr/>
              <a:t>21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508A681-6496-4D38-AC88-1733F418CF67}" type="slidenum">
              <a:rPr lang="en-US" smtClean="0"/>
              <a:pPr/>
              <a:t>3</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66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97EE4E-0313-4ADD-8FD7-C533ED13309E}" type="slidenum">
              <a:rPr lang="en-US" smtClean="0"/>
              <a:pPr/>
              <a:t>22</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bwMode="auto">
          <a:noFill/>
          <a:ln>
            <a:solidFill>
              <a:srgbClr val="000000"/>
            </a:solidFill>
            <a:miter lim="800000"/>
            <a:headEnd/>
            <a:tailEnd/>
          </a:ln>
        </p:spPr>
      </p:sp>
      <p:sp>
        <p:nvSpPr>
          <p:cNvPr id="1443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438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A741F86B-828F-4639-82B1-AABF48D5E086}" type="slidenum">
              <a:rPr lang="en-US" sz="1200"/>
              <a:pPr algn="r" eaLnBrk="1" hangingPunct="1"/>
              <a:t>23</a:t>
            </a:fld>
            <a:endParaRPr 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2609E23-BC9C-4772-917B-400D88AD6275}" type="slidenum">
              <a:rPr lang="en-US" smtClean="0"/>
              <a:pPr/>
              <a:t>24</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AF39D0E-5A5D-4210-8692-CA07A3A7DF82}" type="slidenum">
              <a:rPr lang="en-US" smtClean="0"/>
              <a:pPr/>
              <a:t>25</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p:spPr>
      </p:sp>
      <p:sp>
        <p:nvSpPr>
          <p:cNvPr id="1361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619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A16F3451-948F-45B0-B814-FC47EA849F8A}" type="slidenum">
              <a:rPr lang="en-US" sz="1200"/>
              <a:pPr algn="r" eaLnBrk="1" hangingPunct="1"/>
              <a:t>4</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3C023E-6320-4A74-A94F-372A990F49CA}" type="slidenum">
              <a:rPr lang="en-US" smtClean="0"/>
              <a:pPr/>
              <a:t>5</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590A609-8084-44BA-BB88-0DBC1A9E079A}" type="slidenum">
              <a:rPr lang="en-US" smtClean="0"/>
              <a:pPr/>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72212B0-C5CD-4C35-9EAA-E7CB365733CD}" type="slidenum">
              <a:rPr lang="en-US" smtClean="0"/>
              <a:pPr/>
              <a:t>7</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FEFBCEF-1DB7-4A61-BB81-A50FAD0AB8F8}" type="slidenum">
              <a:rPr lang="en-US" smtClean="0"/>
              <a:pPr/>
              <a:t>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D48A570-7CB3-47DD-B6C5-2923213FF4CB}" type="slidenum">
              <a:rPr lang="en-US" smtClean="0"/>
              <a:pPr/>
              <a:t>9</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p:spPr>
      </p:sp>
      <p:sp>
        <p:nvSpPr>
          <p:cNvPr id="1382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824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A738E14E-7FCA-4DE4-8BA0-A148F774EB81}" type="slidenum">
              <a:rPr lang="en-US" sz="1200"/>
              <a:pPr algn="r" eaLnBrk="1" hangingPunct="1"/>
              <a:t>10</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32098" name="Group 2"/>
          <p:cNvGrpSpPr>
            <a:grpSpLocks/>
          </p:cNvGrpSpPr>
          <p:nvPr/>
        </p:nvGrpSpPr>
        <p:grpSpPr bwMode="auto">
          <a:xfrm>
            <a:off x="319088" y="1752600"/>
            <a:ext cx="8824912" cy="5129213"/>
            <a:chOff x="201" y="1104"/>
            <a:chExt cx="5559" cy="3231"/>
          </a:xfrm>
        </p:grpSpPr>
        <p:sp>
          <p:nvSpPr>
            <p:cNvPr id="132099" name="Freeform 3"/>
            <p:cNvSpPr>
              <a:spLocks/>
            </p:cNvSpPr>
            <p:nvPr/>
          </p:nvSpPr>
          <p:spPr bwMode="ltGray">
            <a:xfrm>
              <a:off x="210" y="1104"/>
              <a:ext cx="5550" cy="3216"/>
            </a:xfrm>
            <a:custGeom>
              <a:avLst/>
              <a:gdLst/>
              <a:ahLst/>
              <a:cxnLst>
                <a:cxn ang="0">
                  <a:pos x="335" y="0"/>
                </a:cxn>
                <a:cxn ang="0">
                  <a:pos x="333" y="1290"/>
                </a:cxn>
                <a:cxn ang="0">
                  <a:pos x="0" y="1290"/>
                </a:cxn>
                <a:cxn ang="0">
                  <a:pos x="6" y="3210"/>
                </a:cxn>
                <a:cxn ang="0">
                  <a:pos x="5550" y="3216"/>
                </a:cxn>
                <a:cxn ang="0">
                  <a:pos x="5550" y="0"/>
                </a:cxn>
                <a:cxn ang="0">
                  <a:pos x="335" y="0"/>
                </a:cxn>
                <a:cxn ang="0">
                  <a:pos x="335" y="0"/>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w="9525">
              <a:noFill/>
              <a:round/>
              <a:headEnd/>
              <a:tailEnd/>
            </a:ln>
          </p:spPr>
          <p:txBody>
            <a:bodyPr/>
            <a:lstStyle/>
            <a:p>
              <a:endParaRPr lang="en-GB"/>
            </a:p>
          </p:txBody>
        </p:sp>
        <p:sp>
          <p:nvSpPr>
            <p:cNvPr id="132100" name="Freeform 4"/>
            <p:cNvSpPr>
              <a:spLocks/>
            </p:cNvSpPr>
            <p:nvPr/>
          </p:nvSpPr>
          <p:spPr bwMode="ltGray">
            <a:xfrm>
              <a:off x="528" y="2400"/>
              <a:ext cx="5232" cy="1920"/>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endParaRPr lang="en-GB"/>
            </a:p>
          </p:txBody>
        </p:sp>
        <p:sp>
          <p:nvSpPr>
            <p:cNvPr id="132101"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en-GB"/>
            </a:p>
          </p:txBody>
        </p:sp>
        <p:sp>
          <p:nvSpPr>
            <p:cNvPr id="132102"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en-GB"/>
            </a:p>
          </p:txBody>
        </p:sp>
        <p:sp>
          <p:nvSpPr>
            <p:cNvPr id="132103"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en-GB"/>
            </a:p>
          </p:txBody>
        </p:sp>
        <p:sp>
          <p:nvSpPr>
            <p:cNvPr id="132104"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en-GB"/>
            </a:p>
          </p:txBody>
        </p:sp>
      </p:grpSp>
      <p:sp>
        <p:nvSpPr>
          <p:cNvPr id="132105" name="Rectangle 9"/>
          <p:cNvSpPr>
            <a:spLocks noGrp="1" noChangeArrowheads="1"/>
          </p:cNvSpPr>
          <p:nvPr>
            <p:ph type="ctrTitle" sz="quarter"/>
          </p:nvPr>
        </p:nvSpPr>
        <p:spPr>
          <a:xfrm>
            <a:off x="990600" y="1905000"/>
            <a:ext cx="7772400" cy="1736725"/>
          </a:xfrm>
        </p:spPr>
        <p:txBody>
          <a:bodyPr anchor="t"/>
          <a:lstStyle>
            <a:lvl1pPr>
              <a:defRPr sz="5400"/>
            </a:lvl1pPr>
          </a:lstStyle>
          <a:p>
            <a:r>
              <a:rPr lang="en-US"/>
              <a:t>Click to edit Master title style</a:t>
            </a:r>
          </a:p>
        </p:txBody>
      </p:sp>
      <p:sp>
        <p:nvSpPr>
          <p:cNvPr id="132106"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r>
              <a:rPr lang="en-US"/>
              <a:t>Click to edit Master subtitle style</a:t>
            </a:r>
          </a:p>
        </p:txBody>
      </p:sp>
      <p:sp>
        <p:nvSpPr>
          <p:cNvPr id="132107" name="Rectangle 11"/>
          <p:cNvSpPr>
            <a:spLocks noGrp="1" noChangeArrowheads="1"/>
          </p:cNvSpPr>
          <p:nvPr>
            <p:ph type="dt" sz="quarter" idx="2"/>
          </p:nvPr>
        </p:nvSpPr>
        <p:spPr>
          <a:xfrm>
            <a:off x="990600" y="6245225"/>
            <a:ext cx="1901825" cy="476250"/>
          </a:xfrm>
        </p:spPr>
        <p:txBody>
          <a:bodyPr/>
          <a:lstStyle>
            <a:lvl1pPr>
              <a:defRPr/>
            </a:lvl1pPr>
          </a:lstStyle>
          <a:p>
            <a:fld id="{9E19E302-A7FD-437E-A617-AF4945DF361E}" type="datetimeFigureOut">
              <a:rPr lang="en-US"/>
              <a:pPr/>
              <a:t>10/31/2015</a:t>
            </a:fld>
            <a:endParaRPr lang="en-US"/>
          </a:p>
        </p:txBody>
      </p:sp>
      <p:sp>
        <p:nvSpPr>
          <p:cNvPr id="132108" name="Rectangle 12"/>
          <p:cNvSpPr>
            <a:spLocks noGrp="1" noChangeArrowheads="1"/>
          </p:cNvSpPr>
          <p:nvPr>
            <p:ph type="ftr" sz="quarter" idx="3"/>
          </p:nvPr>
        </p:nvSpPr>
        <p:spPr>
          <a:xfrm>
            <a:off x="3468688" y="6245225"/>
            <a:ext cx="2895600" cy="476250"/>
          </a:xfrm>
        </p:spPr>
        <p:txBody>
          <a:bodyPr/>
          <a:lstStyle>
            <a:lvl1pPr>
              <a:defRPr/>
            </a:lvl1pPr>
          </a:lstStyle>
          <a:p>
            <a:endParaRPr lang="en-US"/>
          </a:p>
        </p:txBody>
      </p:sp>
      <p:sp>
        <p:nvSpPr>
          <p:cNvPr id="132109" name="Rectangle 13"/>
          <p:cNvSpPr>
            <a:spLocks noGrp="1" noChangeArrowheads="1"/>
          </p:cNvSpPr>
          <p:nvPr>
            <p:ph type="sldNum" sz="quarter" idx="4"/>
          </p:nvPr>
        </p:nvSpPr>
        <p:spPr/>
        <p:txBody>
          <a:bodyPr/>
          <a:lstStyle>
            <a:lvl1pPr>
              <a:defRPr/>
            </a:lvl1pPr>
          </a:lstStyle>
          <a:p>
            <a:fld id="{87D91EB1-AE25-49AB-846A-256E637FE82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1EE4CD64-7475-4C8A-8BF8-C98E7BE3D384}" type="datetimeFigureOut">
              <a:rPr lang="en-US"/>
              <a:pPr/>
              <a:t>10/31/2015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D4CDD9A-D067-4A80-BA68-D91E338ED77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8463" y="244475"/>
            <a:ext cx="2097087"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4475"/>
            <a:ext cx="61388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812859CE-DF7A-4C1E-AD74-EF1173653994}" type="datetimeFigureOut">
              <a:rPr lang="en-US"/>
              <a:pPr/>
              <a:t>10/31/2015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17DA1FE-261D-4C55-991A-4CD7DEBC15E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D1D96C6A-8ED9-4184-BC1B-8A3EE5F47BEF}" type="datetimeFigureOut">
              <a:rPr lang="en-US"/>
              <a:pPr/>
              <a:t>10/31/2015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7A7988A-9E53-4B7D-962C-8B1CC0B5362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E2D8CE8-15E7-4981-BD58-9CC2FCC67463}" type="datetimeFigureOut">
              <a:rPr lang="en-US"/>
              <a:pPr/>
              <a:t>10/31/2015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AE23E57-DF13-4D4A-93E1-D7BB0047B5D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fld id="{C8FA77A0-D911-4823-9493-110EA47335CC}" type="datetimeFigureOut">
              <a:rPr lang="en-US"/>
              <a:pPr/>
              <a:t>10/31/2015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3423895-DD33-430F-A900-83E7B0DB4C1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fld id="{913EF4A3-2864-41C6-BCCC-E72CF95FE6C2}" type="datetimeFigureOut">
              <a:rPr lang="en-US"/>
              <a:pPr/>
              <a:t>10/31/2015</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0AF3CE9-8E8A-469F-8CB4-64E66CA37AC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fld id="{396D3CDF-6ED9-4E02-9434-1220EBB18531}" type="datetimeFigureOut">
              <a:rPr lang="en-US"/>
              <a:pPr/>
              <a:t>10/31/2015</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0311778-158E-431D-A706-3FB608A3211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E02D597-F0E1-4097-8937-52BD17A52CCB}" type="datetimeFigureOut">
              <a:rPr lang="en-US"/>
              <a:pPr/>
              <a:t>10/31/2015</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4FD7F10-DFDC-48CA-9C66-0AE0609FE7E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5DA54AD-92F3-4F01-9C94-231804396C49}" type="datetimeFigureOut">
              <a:rPr lang="en-US"/>
              <a:pPr/>
              <a:t>10/31/2015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5FB9FFC-BC5F-4FE8-900E-E72BB195DE7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F5E6F098-CF92-4FFF-B848-2A641828F4CA}" type="datetimeFigureOut">
              <a:rPr lang="en-US"/>
              <a:pPr/>
              <a:t>10/31/2015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27EF962-1A08-4B3A-B7AD-BCA2F3D7EEA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131074" name="Group 2"/>
          <p:cNvGrpSpPr>
            <a:grpSpLocks/>
          </p:cNvGrpSpPr>
          <p:nvPr/>
        </p:nvGrpSpPr>
        <p:grpSpPr bwMode="auto">
          <a:xfrm>
            <a:off x="319088" y="1828800"/>
            <a:ext cx="8824912" cy="5029200"/>
            <a:chOff x="201" y="1152"/>
            <a:chExt cx="5559" cy="3168"/>
          </a:xfrm>
        </p:grpSpPr>
        <p:sp>
          <p:nvSpPr>
            <p:cNvPr id="131075" name="Freeform 3"/>
            <p:cNvSpPr>
              <a:spLocks/>
            </p:cNvSpPr>
            <p:nvPr/>
          </p:nvSpPr>
          <p:spPr bwMode="ltGray">
            <a:xfrm>
              <a:off x="528" y="2909"/>
              <a:ext cx="5232" cy="1411"/>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endParaRPr lang="en-GB"/>
            </a:p>
          </p:txBody>
        </p:sp>
        <p:sp>
          <p:nvSpPr>
            <p:cNvPr id="131076" name="Freeform 4"/>
            <p:cNvSpPr>
              <a:spLocks/>
            </p:cNvSpPr>
            <p:nvPr/>
          </p:nvSpPr>
          <p:spPr bwMode="ltGray">
            <a:xfrm>
              <a:off x="210" y="1152"/>
              <a:ext cx="5550" cy="3168"/>
            </a:xfrm>
            <a:custGeom>
              <a:avLst/>
              <a:gdLst/>
              <a:ahLst/>
              <a:cxnLst>
                <a:cxn ang="0">
                  <a:pos x="330" y="1764"/>
                </a:cxn>
                <a:cxn ang="0">
                  <a:pos x="0" y="1764"/>
                </a:cxn>
                <a:cxn ang="0">
                  <a:pos x="0" y="3168"/>
                </a:cxn>
                <a:cxn ang="0">
                  <a:pos x="5550" y="3168"/>
                </a:cxn>
                <a:cxn ang="0">
                  <a:pos x="5550" y="0"/>
                </a:cxn>
                <a:cxn ang="0">
                  <a:pos x="330" y="0"/>
                </a:cxn>
                <a:cxn ang="0">
                  <a:pos x="330" y="1764"/>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w="9525">
              <a:noFill/>
              <a:round/>
              <a:headEnd/>
              <a:tailEnd/>
            </a:ln>
          </p:spPr>
          <p:txBody>
            <a:bodyPr/>
            <a:lstStyle/>
            <a:p>
              <a:endParaRPr lang="en-GB"/>
            </a:p>
          </p:txBody>
        </p:sp>
        <p:sp>
          <p:nvSpPr>
            <p:cNvPr id="131077" name="Freeform 5"/>
            <p:cNvSpPr>
              <a:spLocks/>
            </p:cNvSpPr>
            <p:nvPr/>
          </p:nvSpPr>
          <p:spPr bwMode="ltGray">
            <a:xfrm>
              <a:off x="528" y="2932"/>
              <a:ext cx="5232" cy="1388"/>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w="9525">
              <a:noFill/>
              <a:round/>
              <a:headEnd/>
              <a:tailEnd/>
            </a:ln>
          </p:spPr>
          <p:txBody>
            <a:bodyPr/>
            <a:lstStyle/>
            <a:p>
              <a:endParaRPr lang="en-GB"/>
            </a:p>
          </p:txBody>
        </p:sp>
        <p:sp>
          <p:nvSpPr>
            <p:cNvPr id="131078"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en-GB"/>
            </a:p>
          </p:txBody>
        </p:sp>
        <p:sp>
          <p:nvSpPr>
            <p:cNvPr id="131079"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en-GB"/>
            </a:p>
          </p:txBody>
        </p:sp>
        <p:sp>
          <p:nvSpPr>
            <p:cNvPr id="131080"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en-GB"/>
            </a:p>
          </p:txBody>
        </p:sp>
        <p:sp>
          <p:nvSpPr>
            <p:cNvPr id="131081"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en-GB"/>
            </a:p>
          </p:txBody>
        </p:sp>
        <p:sp>
          <p:nvSpPr>
            <p:cNvPr id="131082"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endParaRPr lang="en-GB"/>
            </a:p>
          </p:txBody>
        </p:sp>
      </p:grpSp>
      <p:sp>
        <p:nvSpPr>
          <p:cNvPr id="131083" name="Rectangle 11"/>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FFFFFF"/>
                  </a:outerShdw>
                </a:effectLst>
              </a:defRPr>
            </a:lvl1pPr>
          </a:lstStyle>
          <a:p>
            <a:fld id="{0206D772-8E8D-4635-A1B9-DE1F635BB845}" type="datetimeFigureOut">
              <a:rPr lang="en-US"/>
              <a:pPr/>
              <a:t>10/31/2015</a:t>
            </a:fld>
            <a:endParaRPr lang="en-US"/>
          </a:p>
        </p:txBody>
      </p:sp>
      <p:sp>
        <p:nvSpPr>
          <p:cNvPr id="131084" name="Rectangle 12"/>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FFFFFF"/>
                  </a:outerShdw>
                </a:effectLst>
              </a:defRPr>
            </a:lvl1pPr>
          </a:lstStyle>
          <a:p>
            <a:endParaRPr lang="en-US"/>
          </a:p>
        </p:txBody>
      </p:sp>
      <p:sp>
        <p:nvSpPr>
          <p:cNvPr id="131085" name="Rectangle 13"/>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effectLst>
                  <a:outerShdw blurRad="38100" dist="38100" dir="2700000" algn="tl">
                    <a:srgbClr val="FFFFFF"/>
                  </a:outerShdw>
                </a:effectLst>
              </a:defRPr>
            </a:lvl1pPr>
          </a:lstStyle>
          <a:p>
            <a:fld id="{C474B3FE-0632-4E9A-BE4F-EDE39D527FCE}" type="slidenum">
              <a:rPr lang="en-US"/>
              <a:pPr/>
              <a:t>‹#›</a:t>
            </a:fld>
            <a:endParaRPr lang="en-US"/>
          </a:p>
        </p:txBody>
      </p:sp>
      <p:sp>
        <p:nvSpPr>
          <p:cNvPr id="131086" name="Rectangle 14"/>
          <p:cNvSpPr>
            <a:spLocks noGrp="1" noRot="1" noChangeArrowheads="1"/>
          </p:cNvSpPr>
          <p:nvPr>
            <p:ph type="title"/>
          </p:nvPr>
        </p:nvSpPr>
        <p:spPr bwMode="auto">
          <a:xfrm>
            <a:off x="457200" y="244475"/>
            <a:ext cx="8385175"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1087" name="Rectangle 15"/>
          <p:cNvSpPr>
            <a:spLocks noGrp="1" noRot="1" noChangeArrowheads="1"/>
          </p:cNvSpPr>
          <p:nvPr>
            <p:ph type="body" idx="1"/>
          </p:nvPr>
        </p:nvSpPr>
        <p:spPr bwMode="auto">
          <a:xfrm>
            <a:off x="838200" y="1905000"/>
            <a:ext cx="800735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l" rtl="0" fontAlgn="base">
        <a:spcBef>
          <a:spcPct val="0"/>
        </a:spcBef>
        <a:spcAft>
          <a:spcPct val="0"/>
        </a:spcAft>
        <a:defRPr sz="4400" b="1">
          <a:solidFill>
            <a:schemeClr val="tx2"/>
          </a:solidFill>
          <a:effectLst>
            <a:outerShdw blurRad="38100" dist="38100" dir="2700000" algn="tl">
              <a:srgbClr val="FFFFFF"/>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FFFFFF"/>
            </a:outerShdw>
          </a:effectLst>
          <a:latin typeface="Arial Black" pitchFamily="34" charset="0"/>
        </a:defRPr>
      </a:lvl2pPr>
      <a:lvl3pPr algn="l" rtl="0" fontAlgn="base">
        <a:spcBef>
          <a:spcPct val="0"/>
        </a:spcBef>
        <a:spcAft>
          <a:spcPct val="0"/>
        </a:spcAft>
        <a:defRPr sz="4400" b="1">
          <a:solidFill>
            <a:schemeClr val="tx2"/>
          </a:solidFill>
          <a:effectLst>
            <a:outerShdw blurRad="38100" dist="38100" dir="2700000" algn="tl">
              <a:srgbClr val="FFFFFF"/>
            </a:outerShdw>
          </a:effectLst>
          <a:latin typeface="Arial Black" pitchFamily="34" charset="0"/>
        </a:defRPr>
      </a:lvl3pPr>
      <a:lvl4pPr algn="l" rtl="0" fontAlgn="base">
        <a:spcBef>
          <a:spcPct val="0"/>
        </a:spcBef>
        <a:spcAft>
          <a:spcPct val="0"/>
        </a:spcAft>
        <a:defRPr sz="4400" b="1">
          <a:solidFill>
            <a:schemeClr val="tx2"/>
          </a:solidFill>
          <a:effectLst>
            <a:outerShdw blurRad="38100" dist="38100" dir="2700000" algn="tl">
              <a:srgbClr val="FFFFFF"/>
            </a:outerShdw>
          </a:effectLst>
          <a:latin typeface="Arial Black" pitchFamily="34" charset="0"/>
        </a:defRPr>
      </a:lvl4pPr>
      <a:lvl5pPr algn="l" rtl="0" fontAlgn="base">
        <a:spcBef>
          <a:spcPct val="0"/>
        </a:spcBef>
        <a:spcAft>
          <a:spcPct val="0"/>
        </a:spcAft>
        <a:defRPr sz="4400" b="1">
          <a:solidFill>
            <a:schemeClr val="tx2"/>
          </a:solidFill>
          <a:effectLst>
            <a:outerShdw blurRad="38100" dist="38100" dir="2700000" algn="tl">
              <a:srgbClr val="FFFFFF"/>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FFFFFF"/>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FFFFFF"/>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FFFFFF"/>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FFFFFF"/>
            </a:outerShdw>
          </a:effectLst>
          <a:latin typeface="Arial Black" pitchFamily="34" charset="0"/>
        </a:defRPr>
      </a:lvl9pPr>
    </p:titleStyle>
    <p:bodyStyle>
      <a:lvl1pPr marL="342900" indent="-342900" algn="l" rtl="0" fontAlgn="base">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FFFFFF"/>
            </a:outerShdw>
          </a:effectLst>
          <a:latin typeface="+mn-lt"/>
          <a:ea typeface="+mn-ea"/>
          <a:cs typeface="+mn-cs"/>
        </a:defRPr>
      </a:lvl1pPr>
      <a:lvl2pPr marL="742950" indent="-285750" algn="l" rtl="0" fontAlgn="base">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FFFFFF"/>
            </a:outerShdw>
          </a:effectLst>
          <a:latin typeface="+mn-lt"/>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FFFFFF"/>
            </a:outerShdw>
          </a:effectLst>
          <a:latin typeface="+mn-lt"/>
        </a:defRPr>
      </a:lvl3pPr>
      <a:lvl4pPr marL="1600200" indent="-228600" algn="l" rtl="0" fontAlgn="base">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FFFFFF"/>
            </a:outerShdw>
          </a:effectLst>
          <a:latin typeface="+mn-lt"/>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FFFFFF"/>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FFFFFF"/>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FFFFFF"/>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FFFFFF"/>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FFFFFF"/>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3"/>
          <p:cNvSpPr>
            <a:spLocks noGrp="1"/>
          </p:cNvSpPr>
          <p:nvPr>
            <p:ph type="ctrTitle" idx="4294967295"/>
          </p:nvPr>
        </p:nvSpPr>
        <p:spPr>
          <a:xfrm>
            <a:off x="685800" y="2130425"/>
            <a:ext cx="7772400" cy="1470025"/>
          </a:xfrm>
        </p:spPr>
        <p:txBody>
          <a:bodyPr/>
          <a:lstStyle/>
          <a:p>
            <a:r>
              <a:rPr lang="en-GB" sz="4800"/>
              <a:t>Changes in Mathematics Teaching Project: the schools</a:t>
            </a:r>
            <a:endParaRPr lang="en-US" sz="4800"/>
          </a:p>
        </p:txBody>
      </p:sp>
      <p:sp>
        <p:nvSpPr>
          <p:cNvPr id="2051" name="Subtitle 4"/>
          <p:cNvSpPr>
            <a:spLocks noGrp="1"/>
          </p:cNvSpPr>
          <p:nvPr>
            <p:ph type="subTitle" idx="4294967295"/>
          </p:nvPr>
        </p:nvSpPr>
        <p:spPr>
          <a:xfrm>
            <a:off x="1725613" y="4022725"/>
            <a:ext cx="6232525" cy="1620838"/>
          </a:xfrm>
        </p:spPr>
        <p:txBody>
          <a:bodyPr/>
          <a:lstStyle/>
          <a:p>
            <a:pPr marL="0" indent="0">
              <a:buFont typeface="Wingdings" pitchFamily="2" charset="2"/>
              <a:buNone/>
            </a:pP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itle 3"/>
          <p:cNvSpPr>
            <a:spLocks noGrp="1"/>
          </p:cNvSpPr>
          <p:nvPr>
            <p:ph type="ctrTitle" idx="4294967295"/>
          </p:nvPr>
        </p:nvSpPr>
        <p:spPr>
          <a:xfrm>
            <a:off x="685800" y="2130425"/>
            <a:ext cx="7772400" cy="1470025"/>
          </a:xfrm>
        </p:spPr>
        <p:txBody>
          <a:bodyPr/>
          <a:lstStyle/>
          <a:p>
            <a:r>
              <a:rPr lang="en-GB" sz="4800"/>
              <a:t>Changes in Mathematics Teaching Project: focus on learning</a:t>
            </a:r>
            <a:endParaRPr lang="en-US" sz="4800"/>
          </a:p>
        </p:txBody>
      </p:sp>
      <p:sp>
        <p:nvSpPr>
          <p:cNvPr id="137219" name="Subtitle 4"/>
          <p:cNvSpPr>
            <a:spLocks noGrp="1"/>
          </p:cNvSpPr>
          <p:nvPr>
            <p:ph type="subTitle" idx="4294967295"/>
          </p:nvPr>
        </p:nvSpPr>
        <p:spPr>
          <a:xfrm>
            <a:off x="1692275" y="4797425"/>
            <a:ext cx="6232525" cy="1620838"/>
          </a:xfrm>
        </p:spPr>
        <p:txBody>
          <a:bodyPr/>
          <a:lstStyle/>
          <a:p>
            <a:pPr marL="0" indent="0">
              <a:buFont typeface="Wingdings" pitchFamily="2" charset="2"/>
              <a:buNone/>
            </a:pP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p:txBody>
          <a:bodyPr/>
          <a:lstStyle/>
          <a:p>
            <a:r>
              <a:rPr lang="en-GB"/>
              <a:t>Tasks</a:t>
            </a:r>
            <a:endParaRPr lang="en-US"/>
          </a:p>
        </p:txBody>
      </p:sp>
      <p:sp>
        <p:nvSpPr>
          <p:cNvPr id="10243" name="Rectangle 3"/>
          <p:cNvSpPr>
            <a:spLocks noGrp="1" noChangeArrowheads="1"/>
          </p:cNvSpPr>
          <p:nvPr>
            <p:ph type="body" idx="4294967295"/>
          </p:nvPr>
        </p:nvSpPr>
        <p:spPr>
          <a:xfrm>
            <a:off x="539750" y="1628775"/>
            <a:ext cx="8007350" cy="4191000"/>
          </a:xfrm>
        </p:spPr>
        <p:txBody>
          <a:bodyPr/>
          <a:lstStyle/>
          <a:p>
            <a:pPr>
              <a:lnSpc>
                <a:spcPct val="90000"/>
              </a:lnSpc>
            </a:pPr>
            <a:r>
              <a:rPr lang="en-US" sz="2400"/>
              <a:t> 'tasks going anywhere' and 'students working at their own level' </a:t>
            </a:r>
          </a:p>
          <a:p>
            <a:pPr>
              <a:lnSpc>
                <a:spcPct val="90000"/>
              </a:lnSpc>
            </a:pPr>
            <a:r>
              <a:rPr lang="en-US" sz="2400"/>
              <a:t>range of possible objectives likely to arise in a lesson</a:t>
            </a:r>
          </a:p>
          <a:p>
            <a:pPr>
              <a:lnSpc>
                <a:spcPct val="90000"/>
              </a:lnSpc>
            </a:pPr>
            <a:r>
              <a:rPr lang="en-US" sz="2400"/>
              <a:t>access to the main mathematical ideas </a:t>
            </a:r>
          </a:p>
          <a:p>
            <a:pPr>
              <a:lnSpc>
                <a:spcPct val="90000"/>
              </a:lnSpc>
            </a:pPr>
            <a:r>
              <a:rPr lang="en-US" sz="2400"/>
              <a:t>"marriage between the teacher's objectives and what the students think of".</a:t>
            </a:r>
          </a:p>
          <a:p>
            <a:pPr>
              <a:lnSpc>
                <a:spcPct val="90000"/>
              </a:lnSpc>
            </a:pPr>
            <a:r>
              <a:rPr lang="en-US" sz="2400"/>
              <a:t>developing better questions to prompt extension of ideas, rather than providing extension questions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p:txBody>
          <a:bodyPr/>
          <a:lstStyle/>
          <a:p>
            <a:r>
              <a:rPr lang="en-GB"/>
              <a:t>Development of mathematical habits</a:t>
            </a:r>
            <a:endParaRPr lang="en-US"/>
          </a:p>
        </p:txBody>
      </p:sp>
      <p:sp>
        <p:nvSpPr>
          <p:cNvPr id="11267" name="Rectangle 3"/>
          <p:cNvSpPr>
            <a:spLocks noGrp="1" noChangeArrowheads="1"/>
          </p:cNvSpPr>
          <p:nvPr>
            <p:ph type="body" idx="4294967295"/>
          </p:nvPr>
        </p:nvSpPr>
        <p:spPr/>
        <p:txBody>
          <a:bodyPr/>
          <a:lstStyle/>
          <a:p>
            <a:pPr>
              <a:lnSpc>
                <a:spcPct val="90000"/>
              </a:lnSpc>
              <a:buFont typeface="Wingdings" pitchFamily="2" charset="2"/>
              <a:buNone/>
            </a:pPr>
            <a:endParaRPr lang="en-US" sz="2800"/>
          </a:p>
          <a:p>
            <a:pPr>
              <a:lnSpc>
                <a:spcPct val="90000"/>
              </a:lnSpc>
            </a:pPr>
            <a:r>
              <a:rPr lang="en-US" sz="2800"/>
              <a:t>"chunks" of work which allowed exploration of maths, so that students can develop skills, resourcefulness and resilience within some coherent maths </a:t>
            </a:r>
          </a:p>
          <a:p>
            <a:pPr>
              <a:lnSpc>
                <a:spcPct val="90000"/>
              </a:lnSpc>
            </a:pPr>
            <a:r>
              <a:rPr lang="en-US" sz="2800"/>
              <a:t>not </a:t>
            </a:r>
            <a:r>
              <a:rPr lang="en-US" sz="2800" i="1"/>
              <a:t>extended tasks</a:t>
            </a:r>
            <a:r>
              <a:rPr lang="en-US" sz="2800"/>
              <a:t> but </a:t>
            </a:r>
            <a:r>
              <a:rPr lang="en-US" sz="2800" i="1"/>
              <a:t>deeper learning</a:t>
            </a:r>
            <a:r>
              <a:rPr lang="en-US" sz="2800"/>
              <a:t> of maths</a:t>
            </a:r>
          </a:p>
          <a:p>
            <a:pPr>
              <a:lnSpc>
                <a:spcPct val="90000"/>
              </a:lnSpc>
            </a:pPr>
            <a:r>
              <a:rPr lang="en-US" sz="2800"/>
              <a:t>“You had to offer tricky examples to make new methods necessary”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itle 3"/>
          <p:cNvSpPr>
            <a:spLocks noGrp="1"/>
          </p:cNvSpPr>
          <p:nvPr>
            <p:ph type="ctrTitle" idx="4294967295"/>
          </p:nvPr>
        </p:nvSpPr>
        <p:spPr>
          <a:xfrm>
            <a:off x="685800" y="2130425"/>
            <a:ext cx="7772400" cy="1470025"/>
          </a:xfrm>
        </p:spPr>
        <p:txBody>
          <a:bodyPr/>
          <a:lstStyle/>
          <a:p>
            <a:r>
              <a:rPr lang="en-GB" sz="4800"/>
              <a:t>Changes in Mathematics Teaching Project: the lessons</a:t>
            </a:r>
            <a:endParaRPr lang="en-US" sz="4800"/>
          </a:p>
        </p:txBody>
      </p:sp>
      <p:sp>
        <p:nvSpPr>
          <p:cNvPr id="139267" name="Subtitle 4"/>
          <p:cNvSpPr>
            <a:spLocks noGrp="1"/>
          </p:cNvSpPr>
          <p:nvPr>
            <p:ph type="subTitle" idx="4294967295"/>
          </p:nvPr>
        </p:nvSpPr>
        <p:spPr>
          <a:xfrm>
            <a:off x="1725613" y="4022725"/>
            <a:ext cx="6232525" cy="1620838"/>
          </a:xfrm>
        </p:spPr>
        <p:txBody>
          <a:bodyPr/>
          <a:lstStyle/>
          <a:p>
            <a:pPr marL="0" indent="0">
              <a:buFont typeface="Wingdings" pitchFamily="2" charset="2"/>
              <a:buNone/>
            </a:pP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323850" y="0"/>
            <a:ext cx="8385175" cy="1431925"/>
          </a:xfrm>
        </p:spPr>
        <p:txBody>
          <a:bodyPr/>
          <a:lstStyle/>
          <a:p>
            <a:r>
              <a:rPr lang="en-GB"/>
              <a:t>A lesson structure</a:t>
            </a:r>
            <a:endParaRPr lang="en-US"/>
          </a:p>
        </p:txBody>
      </p:sp>
      <p:sp>
        <p:nvSpPr>
          <p:cNvPr id="20483" name="Rectangle 3"/>
          <p:cNvSpPr>
            <a:spLocks noGrp="1" noChangeArrowheads="1"/>
          </p:cNvSpPr>
          <p:nvPr>
            <p:ph type="body" idx="4294967295"/>
          </p:nvPr>
        </p:nvSpPr>
        <p:spPr>
          <a:xfrm>
            <a:off x="457200" y="1196975"/>
            <a:ext cx="8229600" cy="5256213"/>
          </a:xfrm>
        </p:spPr>
        <p:txBody>
          <a:bodyPr/>
          <a:lstStyle/>
          <a:p>
            <a:pPr>
              <a:lnSpc>
                <a:spcPct val="80000"/>
              </a:lnSpc>
            </a:pPr>
            <a:r>
              <a:rPr lang="en-US" sz="2000"/>
              <a:t>visualise spatial movement </a:t>
            </a:r>
          </a:p>
          <a:p>
            <a:pPr>
              <a:lnSpc>
                <a:spcPct val="80000"/>
              </a:lnSpc>
            </a:pPr>
            <a:r>
              <a:rPr lang="en-US" sz="2000"/>
              <a:t>create object with two given features </a:t>
            </a:r>
          </a:p>
          <a:p>
            <a:pPr>
              <a:lnSpc>
                <a:spcPct val="80000"/>
              </a:lnSpc>
            </a:pPr>
            <a:r>
              <a:rPr lang="en-US" sz="2000"/>
              <a:t>T names the object </a:t>
            </a:r>
          </a:p>
          <a:p>
            <a:pPr>
              <a:lnSpc>
                <a:spcPct val="80000"/>
              </a:lnSpc>
            </a:pPr>
            <a:r>
              <a:rPr lang="en-US" sz="2000"/>
              <a:t>T draws objects with imagined features </a:t>
            </a:r>
          </a:p>
          <a:p>
            <a:pPr>
              <a:lnSpc>
                <a:spcPct val="80000"/>
              </a:lnSpc>
            </a:pPr>
            <a:r>
              <a:rPr lang="en-US" sz="2000"/>
              <a:t>T says what the lesson is about and how this fits in sequence. </a:t>
            </a:r>
          </a:p>
          <a:p>
            <a:pPr>
              <a:lnSpc>
                <a:spcPct val="80000"/>
              </a:lnSpc>
            </a:pPr>
            <a:r>
              <a:rPr lang="en-US" sz="2000"/>
              <a:t>T shows multiple objects with same feature </a:t>
            </a:r>
          </a:p>
          <a:p>
            <a:pPr>
              <a:lnSpc>
                <a:spcPct val="80000"/>
              </a:lnSpc>
            </a:pPr>
            <a:r>
              <a:rPr lang="en-US" sz="2000"/>
              <a:t>Students describe a procedure, in own words </a:t>
            </a:r>
          </a:p>
          <a:p>
            <a:pPr>
              <a:lnSpc>
                <a:spcPct val="80000"/>
              </a:lnSpc>
            </a:pPr>
            <a:r>
              <a:rPr lang="en-US" sz="2000"/>
              <a:t>T asks for clarification </a:t>
            </a:r>
          </a:p>
          <a:p>
            <a:pPr>
              <a:lnSpc>
                <a:spcPct val="80000"/>
              </a:lnSpc>
            </a:pPr>
            <a:r>
              <a:rPr lang="en-US" sz="2000"/>
              <a:t>Students think about how a procedure will give them the desired outcome </a:t>
            </a:r>
          </a:p>
          <a:p>
            <a:pPr>
              <a:lnSpc>
                <a:spcPct val="80000"/>
              </a:lnSpc>
            </a:pPr>
            <a:r>
              <a:rPr lang="en-US" sz="2000"/>
              <a:t>Students then practise procedures </a:t>
            </a:r>
          </a:p>
          <a:p>
            <a:pPr>
              <a:lnSpc>
                <a:spcPct val="80000"/>
              </a:lnSpc>
            </a:pPr>
            <a:r>
              <a:rPr lang="en-US" sz="2000"/>
              <a:t>T demonstrates new object with multiple features </a:t>
            </a:r>
          </a:p>
          <a:p>
            <a:pPr>
              <a:lnSpc>
                <a:spcPct val="80000"/>
              </a:lnSpc>
            </a:pPr>
            <a:r>
              <a:rPr lang="en-US" sz="2000"/>
              <a:t>Students make shapes by varying variables </a:t>
            </a:r>
          </a:p>
          <a:p>
            <a:pPr>
              <a:lnSpc>
                <a:spcPct val="80000"/>
              </a:lnSpc>
            </a:pPr>
            <a:r>
              <a:rPr lang="en-US" sz="2000"/>
              <a:t>T indicates application to more complex maths which will come next </a:t>
            </a:r>
          </a:p>
          <a:p>
            <a:pPr>
              <a:lnSpc>
                <a:spcPct val="80000"/>
              </a:lnSpc>
            </a:pPr>
            <a:r>
              <a:rPr lang="en-US" sz="2000"/>
              <a:t>T shows one object which is nearly finished &amp; students predict how to complete it by identifying missing features </a:t>
            </a:r>
          </a:p>
          <a:p>
            <a:pPr>
              <a:lnSpc>
                <a:spcPct val="80000"/>
              </a:lnSpc>
            </a:pPr>
            <a:r>
              <a:rPr lang="en-US" sz="2000"/>
              <a:t>Students deduce further facts.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lstStyle/>
          <a:p>
            <a:r>
              <a:rPr lang="en-GB"/>
              <a:t>Another lesson structure</a:t>
            </a:r>
            <a:endParaRPr lang="en-US"/>
          </a:p>
        </p:txBody>
      </p:sp>
      <p:sp>
        <p:nvSpPr>
          <p:cNvPr id="21507" name="Rectangle 3"/>
          <p:cNvSpPr>
            <a:spLocks noGrp="1" noChangeArrowheads="1"/>
          </p:cNvSpPr>
          <p:nvPr>
            <p:ph type="body" idx="4294967295"/>
          </p:nvPr>
        </p:nvSpPr>
        <p:spPr>
          <a:xfrm>
            <a:off x="395288" y="1484313"/>
            <a:ext cx="8007350" cy="4968875"/>
          </a:xfrm>
        </p:spPr>
        <p:txBody>
          <a:bodyPr/>
          <a:lstStyle/>
          <a:p>
            <a:pPr>
              <a:lnSpc>
                <a:spcPct val="80000"/>
              </a:lnSpc>
            </a:pPr>
            <a:r>
              <a:rPr lang="en-US" sz="2400"/>
              <a:t>T introduces 'learning about equivalence' </a:t>
            </a:r>
          </a:p>
          <a:p>
            <a:pPr>
              <a:lnSpc>
                <a:spcPct val="80000"/>
              </a:lnSpc>
            </a:pPr>
            <a:r>
              <a:rPr lang="en-US" sz="2400"/>
              <a:t>T introduces one example and then asks them for examples with certain characteristics </a:t>
            </a:r>
          </a:p>
          <a:p>
            <a:pPr>
              <a:lnSpc>
                <a:spcPct val="80000"/>
              </a:lnSpc>
            </a:pPr>
            <a:r>
              <a:rPr lang="en-US" sz="2400"/>
              <a:t>T summarises so far, identifies variables in their examples, and compares selected examples which become more and more complex </a:t>
            </a:r>
          </a:p>
          <a:p>
            <a:pPr>
              <a:lnSpc>
                <a:spcPct val="80000"/>
              </a:lnSpc>
            </a:pPr>
            <a:r>
              <a:rPr lang="en-US" sz="2400"/>
              <a:t>Students solve some equations made by other students and compare methods </a:t>
            </a:r>
          </a:p>
          <a:p>
            <a:pPr>
              <a:lnSpc>
                <a:spcPct val="80000"/>
              </a:lnSpc>
            </a:pPr>
            <a:r>
              <a:rPr lang="en-US" sz="2400"/>
              <a:t>T leads public deduction of how methods relate, with explanation and adaptation</a:t>
            </a:r>
          </a:p>
          <a:p>
            <a:pPr>
              <a:lnSpc>
                <a:spcPct val="80000"/>
              </a:lnSpc>
            </a:pPr>
            <a:r>
              <a:rPr lang="en-US" sz="2400"/>
              <a:t>T summarises ideas, and shows application to more variables</a:t>
            </a:r>
          </a:p>
          <a:p>
            <a:pPr>
              <a:lnSpc>
                <a:spcPct val="80000"/>
              </a:lnSpc>
            </a:pPr>
            <a:r>
              <a:rPr lang="en-US" sz="2400"/>
              <a:t>Students work in groups to express in own words the meaning of equations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r>
              <a:rPr lang="en-GB"/>
              <a:t>Another lesson structure</a:t>
            </a:r>
            <a:endParaRPr lang="en-US"/>
          </a:p>
        </p:txBody>
      </p:sp>
      <p:sp>
        <p:nvSpPr>
          <p:cNvPr id="22531" name="Rectangle 3"/>
          <p:cNvSpPr>
            <a:spLocks noGrp="1" noChangeArrowheads="1"/>
          </p:cNvSpPr>
          <p:nvPr>
            <p:ph type="body" idx="4294967295"/>
          </p:nvPr>
        </p:nvSpPr>
        <p:spPr>
          <a:xfrm>
            <a:off x="468313" y="1700213"/>
            <a:ext cx="8007350" cy="4752975"/>
          </a:xfrm>
        </p:spPr>
        <p:txBody>
          <a:bodyPr/>
          <a:lstStyle/>
          <a:p>
            <a:pPr>
              <a:lnSpc>
                <a:spcPct val="80000"/>
              </a:lnSpc>
            </a:pPr>
            <a:r>
              <a:rPr lang="en-US" sz="2000"/>
              <a:t>T says how the ideas in the lesson sequence are progressing and what this lesson will be about and how it relates to last lesson; </a:t>
            </a:r>
          </a:p>
          <a:p>
            <a:pPr>
              <a:lnSpc>
                <a:spcPct val="80000"/>
              </a:lnSpc>
            </a:pPr>
            <a:r>
              <a:rPr lang="en-US" sz="2000"/>
              <a:t>Interactive recap of definitions, facts, and other observations. </a:t>
            </a:r>
          </a:p>
          <a:p>
            <a:pPr>
              <a:lnSpc>
                <a:spcPct val="80000"/>
              </a:lnSpc>
            </a:pPr>
            <a:r>
              <a:rPr lang="en-US" sz="2000"/>
              <a:t>T introduces new aspect &amp; asks what it might mean </a:t>
            </a:r>
          </a:p>
          <a:p>
            <a:pPr>
              <a:lnSpc>
                <a:spcPct val="80000"/>
              </a:lnSpc>
            </a:pPr>
            <a:r>
              <a:rPr lang="en-US" sz="2000"/>
              <a:t>T offers example, gets them to identify its properties </a:t>
            </a:r>
          </a:p>
          <a:p>
            <a:pPr>
              <a:lnSpc>
                <a:spcPct val="80000"/>
              </a:lnSpc>
            </a:pPr>
            <a:r>
              <a:rPr lang="en-US" sz="2000"/>
              <a:t>T gives more examples with multiple features; students identify properties of them </a:t>
            </a:r>
          </a:p>
          <a:p>
            <a:pPr>
              <a:lnSpc>
                <a:spcPct val="80000"/>
              </a:lnSpc>
            </a:pPr>
            <a:r>
              <a:rPr lang="en-US" sz="2000"/>
              <a:t>Students have to produce examples of objects with several features </a:t>
            </a:r>
          </a:p>
          <a:p>
            <a:pPr>
              <a:lnSpc>
                <a:spcPct val="80000"/>
              </a:lnSpc>
            </a:pPr>
            <a:r>
              <a:rPr lang="en-US" sz="2000"/>
              <a:t>Three concurrent tasks for individual and small group work</a:t>
            </a:r>
          </a:p>
          <a:p>
            <a:pPr>
              <a:lnSpc>
                <a:spcPct val="80000"/>
              </a:lnSpc>
            </a:pPr>
            <a:r>
              <a:rPr lang="en-US" sz="2000"/>
              <a:t>T varies variables deliberately </a:t>
            </a:r>
          </a:p>
          <a:p>
            <a:pPr>
              <a:lnSpc>
                <a:spcPct val="80000"/>
              </a:lnSpc>
            </a:pPr>
            <a:r>
              <a:rPr lang="en-US" sz="2000"/>
              <a:t>They then do a classification task &amp; identify relationships</a:t>
            </a:r>
          </a:p>
          <a:p>
            <a:pPr>
              <a:lnSpc>
                <a:spcPct val="80000"/>
              </a:lnSpc>
            </a:pPr>
            <a:r>
              <a:rPr lang="en-US" sz="2000"/>
              <a:t>T circulates asking questions about concepts and properties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rrowheads="1"/>
          </p:cNvSpPr>
          <p:nvPr>
            <p:ph type="title"/>
          </p:nvPr>
        </p:nvSpPr>
        <p:spPr/>
        <p:txBody>
          <a:bodyPr/>
          <a:lstStyle/>
          <a:p>
            <a:r>
              <a:rPr lang="en-GB"/>
              <a:t>Beyond ‘doing’</a:t>
            </a:r>
            <a:endParaRPr lang="en-US"/>
          </a:p>
        </p:txBody>
      </p:sp>
      <p:sp>
        <p:nvSpPr>
          <p:cNvPr id="134147" name="Rectangle 3"/>
          <p:cNvSpPr>
            <a:spLocks noGrp="1" noRot="1" noChangeArrowheads="1"/>
          </p:cNvSpPr>
          <p:nvPr>
            <p:ph type="body" idx="1"/>
          </p:nvPr>
        </p:nvSpPr>
        <p:spPr/>
        <p:txBody>
          <a:bodyPr/>
          <a:lstStyle/>
          <a:p>
            <a:r>
              <a:rPr lang="en-GB"/>
              <a:t>Discussion of mathematical implications</a:t>
            </a:r>
          </a:p>
          <a:p>
            <a:r>
              <a:rPr lang="en-GB"/>
              <a:t>Integrating and connecting mathematical ideas</a:t>
            </a:r>
          </a:p>
          <a:p>
            <a:r>
              <a:rPr lang="en-GB"/>
              <a:t>Affirming what has been done: application in and out of mathematics, does it work?, proof</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Title 3"/>
          <p:cNvSpPr>
            <a:spLocks noGrp="1"/>
          </p:cNvSpPr>
          <p:nvPr>
            <p:ph type="ctrTitle" idx="4294967295"/>
          </p:nvPr>
        </p:nvSpPr>
        <p:spPr>
          <a:xfrm>
            <a:off x="685800" y="2130425"/>
            <a:ext cx="7772400" cy="1470025"/>
          </a:xfrm>
        </p:spPr>
        <p:txBody>
          <a:bodyPr/>
          <a:lstStyle/>
          <a:p>
            <a:r>
              <a:rPr lang="en-GB" sz="4800"/>
              <a:t>Changes in Mathematics Teaching Project: the students</a:t>
            </a:r>
            <a:endParaRPr lang="en-US" sz="4800"/>
          </a:p>
        </p:txBody>
      </p:sp>
      <p:sp>
        <p:nvSpPr>
          <p:cNvPr id="141315" name="Subtitle 4"/>
          <p:cNvSpPr>
            <a:spLocks noGrp="1"/>
          </p:cNvSpPr>
          <p:nvPr>
            <p:ph type="subTitle" idx="4294967295"/>
          </p:nvPr>
        </p:nvSpPr>
        <p:spPr>
          <a:xfrm>
            <a:off x="1725613" y="4022725"/>
            <a:ext cx="6232525" cy="1620838"/>
          </a:xfrm>
        </p:spPr>
        <p:txBody>
          <a:bodyPr/>
          <a:lstStyle/>
          <a:p>
            <a:pPr marL="0" indent="0">
              <a:buFont typeface="Wingdings" pitchFamily="2" charset="2"/>
              <a:buNone/>
            </a:pP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idx="4294967295"/>
          </p:nvPr>
        </p:nvSpPr>
        <p:spPr>
          <a:xfrm>
            <a:off x="323850" y="620713"/>
            <a:ext cx="8385175" cy="1431925"/>
          </a:xfrm>
        </p:spPr>
        <p:txBody>
          <a:bodyPr/>
          <a:lstStyle/>
          <a:p>
            <a:r>
              <a:rPr lang="en-GB"/>
              <a:t>What do you do in maths? comparing year 7 to year 6</a:t>
            </a:r>
            <a:endParaRPr lang="en-US"/>
          </a:p>
        </p:txBody>
      </p:sp>
      <p:sp>
        <p:nvSpPr>
          <p:cNvPr id="27651" name="Content Placeholder 2"/>
          <p:cNvSpPr>
            <a:spLocks noGrp="1"/>
          </p:cNvSpPr>
          <p:nvPr>
            <p:ph idx="4294967295"/>
          </p:nvPr>
        </p:nvSpPr>
        <p:spPr>
          <a:xfrm>
            <a:off x="468313" y="2667000"/>
            <a:ext cx="8007350" cy="4191000"/>
          </a:xfrm>
        </p:spPr>
        <p:txBody>
          <a:bodyPr/>
          <a:lstStyle/>
          <a:p>
            <a:r>
              <a:rPr lang="en-US"/>
              <a:t>More writing, listening, practical work and shared work on the board</a:t>
            </a:r>
          </a:p>
          <a:p>
            <a:r>
              <a:rPr lang="en-US"/>
              <a:t>Less use of textbooks, worksheets and computers and less discussion in groups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rrowheads="1"/>
          </p:cNvSpPr>
          <p:nvPr>
            <p:ph type="title"/>
          </p:nvPr>
        </p:nvSpPr>
        <p:spPr/>
        <p:txBody>
          <a:bodyPr/>
          <a:lstStyle/>
          <a:p>
            <a:r>
              <a:rPr lang="en-GB"/>
              <a:t>Three schools</a:t>
            </a:r>
            <a:endParaRPr lang="en-US"/>
          </a:p>
        </p:txBody>
      </p:sp>
      <p:sp>
        <p:nvSpPr>
          <p:cNvPr id="133123" name="Rectangle 3"/>
          <p:cNvSpPr>
            <a:spLocks noGrp="1" noRot="1" noChangeArrowheads="1"/>
          </p:cNvSpPr>
          <p:nvPr>
            <p:ph type="body" idx="1"/>
          </p:nvPr>
        </p:nvSpPr>
        <p:spPr/>
        <p:txBody>
          <a:bodyPr/>
          <a:lstStyle/>
          <a:p>
            <a:r>
              <a:rPr lang="en-GB"/>
              <a:t>Deliberately changing their practice to enable previously low attaining students to do better</a:t>
            </a:r>
          </a:p>
          <a:p>
            <a:r>
              <a:rPr lang="en-GB"/>
              <a:t>Changing teaching methods</a:t>
            </a:r>
          </a:p>
          <a:p>
            <a:r>
              <a:rPr lang="en-GB"/>
              <a:t>New kinds of grouping</a:t>
            </a:r>
          </a:p>
          <a:p>
            <a:r>
              <a:rPr lang="en-GB"/>
              <a:t>One cohort throughout KS3</a:t>
            </a:r>
          </a:p>
          <a:p>
            <a:r>
              <a:rPr lang="en-GB"/>
              <a:t>Applying ideas from ‘Deep Progress’</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idx="4294967295"/>
          </p:nvPr>
        </p:nvSpPr>
        <p:spPr>
          <a:xfrm>
            <a:off x="285750" y="274638"/>
            <a:ext cx="8572500" cy="1143000"/>
          </a:xfrm>
        </p:spPr>
        <p:txBody>
          <a:bodyPr/>
          <a:lstStyle/>
          <a:p>
            <a:r>
              <a:rPr lang="en-US"/>
              <a:t>Imagine you are holding a pen ... </a:t>
            </a:r>
          </a:p>
        </p:txBody>
      </p:sp>
      <p:sp>
        <p:nvSpPr>
          <p:cNvPr id="26627" name="Content Placeholder 2"/>
          <p:cNvSpPr>
            <a:spLocks noGrp="1"/>
          </p:cNvSpPr>
          <p:nvPr>
            <p:ph idx="4294967295"/>
          </p:nvPr>
        </p:nvSpPr>
        <p:spPr>
          <a:xfrm>
            <a:off x="428625" y="1357313"/>
            <a:ext cx="8229600" cy="4525962"/>
          </a:xfrm>
        </p:spPr>
        <p:txBody>
          <a:bodyPr/>
          <a:lstStyle/>
          <a:p>
            <a:r>
              <a:rPr lang="en-US"/>
              <a:t>objectives and/or dates </a:t>
            </a:r>
          </a:p>
          <a:p>
            <a:r>
              <a:rPr lang="en-US"/>
              <a:t>doing sums </a:t>
            </a:r>
          </a:p>
          <a:p>
            <a:r>
              <a:rPr lang="en-US"/>
              <a:t>copying from board </a:t>
            </a:r>
          </a:p>
          <a:p>
            <a:r>
              <a:rPr lang="en-US"/>
              <a:t>questions and answers </a:t>
            </a:r>
          </a:p>
          <a:p>
            <a:r>
              <a:rPr lang="en-US"/>
              <a:t>working out </a:t>
            </a:r>
          </a:p>
          <a:p>
            <a:r>
              <a:rPr lang="en-US"/>
              <a:t>what we are asked to write </a:t>
            </a:r>
          </a:p>
          <a:p>
            <a:r>
              <a:rPr lang="en-US"/>
              <a:t>worksheets (wide range observed)</a:t>
            </a:r>
          </a:p>
          <a:p>
            <a:r>
              <a:rPr lang="en-US"/>
              <a:t>making up own questions (1 – but common observation)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p:txBody>
          <a:bodyPr/>
          <a:lstStyle/>
          <a:p>
            <a:r>
              <a:rPr lang="en-GB"/>
              <a:t>Doing maths at home</a:t>
            </a:r>
            <a:endParaRPr lang="en-US"/>
          </a:p>
        </p:txBody>
      </p:sp>
      <p:sp>
        <p:nvSpPr>
          <p:cNvPr id="25603" name="Content Placeholder 2"/>
          <p:cNvSpPr>
            <a:spLocks noGrp="1"/>
          </p:cNvSpPr>
          <p:nvPr>
            <p:ph idx="4294967295"/>
          </p:nvPr>
        </p:nvSpPr>
        <p:spPr>
          <a:xfrm>
            <a:off x="468313" y="1412875"/>
            <a:ext cx="8007350" cy="4191000"/>
          </a:xfrm>
        </p:spPr>
        <p:txBody>
          <a:bodyPr/>
          <a:lstStyle/>
          <a:p>
            <a:r>
              <a:rPr lang="en-US"/>
              <a:t>29/33 reported doing maths at home:</a:t>
            </a:r>
          </a:p>
          <a:p>
            <a:pPr>
              <a:spcBef>
                <a:spcPct val="0"/>
              </a:spcBef>
              <a:buFont typeface="Wingdings" pitchFamily="2" charset="2"/>
              <a:buNone/>
            </a:pPr>
            <a:r>
              <a:rPr lang="en-US"/>
              <a:t>		Doing homework (29)</a:t>
            </a:r>
            <a:br>
              <a:rPr lang="en-US"/>
            </a:br>
            <a:r>
              <a:rPr lang="en-US"/>
              <a:t>	Home finance (5) </a:t>
            </a:r>
          </a:p>
          <a:p>
            <a:pPr>
              <a:spcBef>
                <a:spcPct val="0"/>
              </a:spcBef>
              <a:buFont typeface="Wingdings" pitchFamily="2" charset="2"/>
              <a:buNone/>
            </a:pPr>
            <a:r>
              <a:rPr lang="en-US"/>
              <a:t>		Maths on computer (4)</a:t>
            </a:r>
          </a:p>
          <a:p>
            <a:pPr>
              <a:spcBef>
                <a:spcPct val="0"/>
              </a:spcBef>
              <a:buFont typeface="Wingdings" pitchFamily="2" charset="2"/>
              <a:buNone/>
            </a:pPr>
            <a:r>
              <a:rPr lang="en-US"/>
              <a:t>		Extra work given by parents (3)</a:t>
            </a:r>
            <a:br>
              <a:rPr lang="en-US"/>
            </a:br>
            <a:r>
              <a:rPr lang="en-US"/>
              <a:t>	Making up own sums (2)</a:t>
            </a:r>
            <a:br>
              <a:rPr lang="en-US"/>
            </a:br>
            <a:r>
              <a:rPr lang="en-US"/>
              <a:t>	Helping siblings (1)</a:t>
            </a:r>
            <a:br>
              <a:rPr lang="en-US"/>
            </a:br>
            <a:r>
              <a:rPr lang="en-US"/>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p:txBody>
          <a:bodyPr/>
          <a:lstStyle/>
          <a:p>
            <a:r>
              <a:rPr lang="en-GB"/>
              <a:t>In maths lessons, I …</a:t>
            </a:r>
            <a:endParaRPr lang="en-US"/>
          </a:p>
        </p:txBody>
      </p:sp>
      <p:sp>
        <p:nvSpPr>
          <p:cNvPr id="24579" name="Content Placeholder 2"/>
          <p:cNvSpPr>
            <a:spLocks noGrp="1"/>
          </p:cNvSpPr>
          <p:nvPr>
            <p:ph idx="4294967295"/>
          </p:nvPr>
        </p:nvSpPr>
        <p:spPr>
          <a:xfrm>
            <a:off x="395288" y="1628775"/>
            <a:ext cx="8007350" cy="4191000"/>
          </a:xfrm>
        </p:spPr>
        <p:txBody>
          <a:bodyPr/>
          <a:lstStyle/>
          <a:p>
            <a:r>
              <a:rPr lang="en-US"/>
              <a:t>“ask questions” -  not silenced</a:t>
            </a:r>
          </a:p>
          <a:p>
            <a:r>
              <a:rPr lang="en-GB"/>
              <a:t>“have imaginative ideas” – not suppressed</a:t>
            </a:r>
            <a:endParaRPr lang="en-US"/>
          </a:p>
          <a:p>
            <a:r>
              <a:rPr lang="en-US"/>
              <a:t>“look for patterns and connections” - emphasised by teachers</a:t>
            </a:r>
          </a:p>
          <a:p>
            <a:r>
              <a:rPr lang="en-US"/>
              <a:t>“keep going when it is difficult” – increased with all attainment groupings, and decreased elsewhere.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3"/>
          <p:cNvSpPr>
            <a:spLocks noGrp="1"/>
          </p:cNvSpPr>
          <p:nvPr>
            <p:ph type="ctrTitle" idx="4294967295"/>
          </p:nvPr>
        </p:nvSpPr>
        <p:spPr>
          <a:xfrm>
            <a:off x="685800" y="2130425"/>
            <a:ext cx="7772400" cy="1470025"/>
          </a:xfrm>
        </p:spPr>
        <p:txBody>
          <a:bodyPr/>
          <a:lstStyle/>
          <a:p>
            <a:r>
              <a:rPr lang="en-GB" sz="4800"/>
              <a:t>Changes in Mathematics Teaching Project: the results</a:t>
            </a:r>
            <a:endParaRPr lang="en-US" sz="4800"/>
          </a:p>
        </p:txBody>
      </p:sp>
      <p:sp>
        <p:nvSpPr>
          <p:cNvPr id="143363" name="Subtitle 4"/>
          <p:cNvSpPr>
            <a:spLocks noGrp="1"/>
          </p:cNvSpPr>
          <p:nvPr>
            <p:ph type="subTitle" idx="4294967295"/>
          </p:nvPr>
        </p:nvSpPr>
        <p:spPr>
          <a:xfrm>
            <a:off x="1725613" y="4022725"/>
            <a:ext cx="6232525" cy="1620838"/>
          </a:xfrm>
        </p:spPr>
        <p:txBody>
          <a:bodyPr/>
          <a:lstStyle/>
          <a:p>
            <a:pPr marL="0" indent="0">
              <a:buFont typeface="Wingdings" pitchFamily="2" charset="2"/>
              <a:buNone/>
            </a:pP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250825" y="0"/>
            <a:ext cx="8385175" cy="1431925"/>
          </a:xfrm>
        </p:spPr>
        <p:txBody>
          <a:bodyPr/>
          <a:lstStyle/>
          <a:p>
            <a:r>
              <a:rPr lang="en-GB"/>
              <a:t>Results</a:t>
            </a:r>
            <a:endParaRPr lang="en-US"/>
          </a:p>
        </p:txBody>
      </p:sp>
      <p:sp>
        <p:nvSpPr>
          <p:cNvPr id="18435" name="Rectangle 3"/>
          <p:cNvSpPr>
            <a:spLocks noGrp="1" noChangeArrowheads="1"/>
          </p:cNvSpPr>
          <p:nvPr>
            <p:ph type="body" sz="half" idx="4294967295"/>
          </p:nvPr>
        </p:nvSpPr>
        <p:spPr>
          <a:xfrm flipH="1">
            <a:off x="323850" y="1600200"/>
            <a:ext cx="133350" cy="4525963"/>
          </a:xfrm>
        </p:spPr>
        <p:txBody>
          <a:bodyPr/>
          <a:lstStyle/>
          <a:p>
            <a:endParaRPr lang="en-US" sz="2800"/>
          </a:p>
        </p:txBody>
      </p:sp>
      <p:graphicFrame>
        <p:nvGraphicFramePr>
          <p:cNvPr id="18454" name="Group 22"/>
          <p:cNvGraphicFramePr>
            <a:graphicFrameLocks noGrp="1"/>
          </p:cNvGraphicFramePr>
          <p:nvPr>
            <p:ph sz="half" idx="4294967295"/>
          </p:nvPr>
        </p:nvGraphicFramePr>
        <p:xfrm>
          <a:off x="1692275" y="1052513"/>
          <a:ext cx="5400675" cy="5603875"/>
        </p:xfrm>
        <a:graphic>
          <a:graphicData uri="http://schemas.openxmlformats.org/drawingml/2006/table">
            <a:tbl>
              <a:tblPr/>
              <a:tblGrid>
                <a:gridCol w="4032250"/>
                <a:gridCol w="1368425"/>
              </a:tblGrid>
              <a:tr h="11318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1800" b="0" i="0" u="none" strike="noStrike" cap="none" normalizeH="0" baseline="0" smtClean="0">
                          <a:ln>
                            <a:noFill/>
                          </a:ln>
                          <a:solidFill>
                            <a:schemeClr val="tx1"/>
                          </a:solidFill>
                          <a:effectLst>
                            <a:outerShdw blurRad="38100" dist="38100" dir="2700000" algn="tl">
                              <a:srgbClr val="FFFFFF"/>
                            </a:outerShdw>
                          </a:effectLst>
                          <a:latin typeface="Arial" charset="0"/>
                        </a:rPr>
                        <a:t>                                                2007</a:t>
                      </a:r>
                      <a:endParaRPr kumimoji="0" lang="en-US" sz="1800" b="0"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1800" b="0" i="0" u="none" strike="noStrike" cap="none" normalizeH="0" baseline="0" smtClean="0">
                          <a:ln>
                            <a:noFill/>
                          </a:ln>
                          <a:solidFill>
                            <a:schemeClr val="tx1"/>
                          </a:solidFill>
                          <a:effectLst>
                            <a:outerShdw blurRad="38100" dist="38100" dir="2700000" algn="tl">
                              <a:srgbClr val="FFFFFF"/>
                            </a:outerShdw>
                          </a:effectLst>
                          <a:latin typeface="Arial" charset="0"/>
                        </a:rPr>
                        <a:t>2008</a:t>
                      </a:r>
                      <a:endParaRPr kumimoji="0" lang="en-US" sz="1800" b="0"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2000" b="0" i="0" u="none" strike="noStrike" cap="none" normalizeH="0" baseline="0" smtClean="0">
                          <a:ln>
                            <a:noFill/>
                          </a:ln>
                          <a:solidFill>
                            <a:schemeClr val="tx1"/>
                          </a:solidFill>
                          <a:effectLst>
                            <a:outerShdw blurRad="38100" dist="38100" dir="2700000" algn="tl">
                              <a:srgbClr val="FFFFFF"/>
                            </a:outerShdw>
                          </a:effectLst>
                          <a:latin typeface="Arial" charset="0"/>
                        </a:rPr>
                        <a:t>Maths                                 47%</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2000" b="0" i="0" u="none" strike="noStrike" cap="none" normalizeH="0" baseline="0" smtClean="0">
                          <a:ln>
                            <a:noFill/>
                          </a:ln>
                          <a:solidFill>
                            <a:schemeClr val="tx1"/>
                          </a:solidFill>
                          <a:effectLst>
                            <a:outerShdw blurRad="38100" dist="38100" dir="2700000" algn="tl">
                              <a:srgbClr val="FFFFFF"/>
                            </a:outerShdw>
                          </a:effectLst>
                          <a:latin typeface="Arial" charset="0"/>
                        </a:rPr>
                        <a:t>English                               59%</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2000" b="0" i="0" u="none" strike="noStrike" cap="none" normalizeH="0" baseline="0" smtClean="0">
                          <a:ln>
                            <a:noFill/>
                          </a:ln>
                          <a:solidFill>
                            <a:schemeClr val="tx1"/>
                          </a:solidFill>
                          <a:effectLst>
                            <a:outerShdw blurRad="38100" dist="38100" dir="2700000" algn="tl">
                              <a:srgbClr val="FFFFFF"/>
                            </a:outerShdw>
                          </a:effectLst>
                          <a:latin typeface="Arial" charset="0"/>
                        </a:rPr>
                        <a:t>Science                              46%</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charset="0"/>
                      </a:endParaRP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2000" b="0" i="0" u="none" strike="noStrike" cap="none" normalizeH="0" baseline="0" smtClean="0">
                          <a:ln>
                            <a:noFill/>
                          </a:ln>
                          <a:solidFill>
                            <a:schemeClr val="tx1"/>
                          </a:solidFill>
                          <a:effectLst>
                            <a:outerShdw blurRad="38100" dist="38100" dir="2700000" algn="tl">
                              <a:srgbClr val="FFFFFF"/>
                            </a:outerShdw>
                          </a:effectLst>
                          <a:latin typeface="Arial" charset="0"/>
                        </a:rPr>
                        <a:t>61%</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2000" b="0" i="0" u="none" strike="noStrike" cap="none" normalizeH="0" baseline="0" smtClean="0">
                          <a:ln>
                            <a:noFill/>
                          </a:ln>
                          <a:solidFill>
                            <a:schemeClr val="tx1"/>
                          </a:solidFill>
                          <a:effectLst>
                            <a:outerShdw blurRad="38100" dist="38100" dir="2700000" algn="tl">
                              <a:srgbClr val="FFFFFF"/>
                            </a:outerShdw>
                          </a:effectLst>
                          <a:latin typeface="Arial" charset="0"/>
                        </a:rPr>
                        <a:t>56%</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2000" b="0" i="0" u="none" strike="noStrike" cap="none" normalizeH="0" baseline="0" smtClean="0">
                          <a:ln>
                            <a:noFill/>
                          </a:ln>
                          <a:solidFill>
                            <a:schemeClr val="tx1"/>
                          </a:solidFill>
                          <a:effectLst>
                            <a:outerShdw blurRad="38100" dist="38100" dir="2700000" algn="tl">
                              <a:srgbClr val="FFFFFF"/>
                            </a:outerShdw>
                          </a:effectLst>
                          <a:latin typeface="Arial" charset="0"/>
                        </a:rPr>
                        <a:t>45%</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03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2000" b="0" i="0" u="none" strike="noStrike" cap="none" normalizeH="0" baseline="0" smtClean="0">
                          <a:ln>
                            <a:noFill/>
                          </a:ln>
                          <a:solidFill>
                            <a:schemeClr val="tx1"/>
                          </a:solidFill>
                          <a:effectLst>
                            <a:outerShdw blurRad="38100" dist="38100" dir="2700000" algn="tl">
                              <a:srgbClr val="FFFFFF"/>
                            </a:outerShdw>
                          </a:effectLst>
                          <a:latin typeface="Arial" charset="0"/>
                        </a:rPr>
                        <a:t>Maths                                 53%</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2000" b="0" i="0" u="none" strike="noStrike" cap="none" normalizeH="0" baseline="0" smtClean="0">
                          <a:ln>
                            <a:noFill/>
                          </a:ln>
                          <a:solidFill>
                            <a:schemeClr val="tx1"/>
                          </a:solidFill>
                          <a:effectLst>
                            <a:outerShdw blurRad="38100" dist="38100" dir="2700000" algn="tl">
                              <a:srgbClr val="FFFFFF"/>
                            </a:outerShdw>
                          </a:effectLst>
                          <a:latin typeface="Arial" charset="0"/>
                        </a:rPr>
                        <a:t>English                               48%</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2000" b="0" i="0" u="none" strike="noStrike" cap="none" normalizeH="0" baseline="0" smtClean="0">
                          <a:ln>
                            <a:noFill/>
                          </a:ln>
                          <a:solidFill>
                            <a:schemeClr val="tx1"/>
                          </a:solidFill>
                          <a:effectLst>
                            <a:outerShdw blurRad="38100" dist="38100" dir="2700000" algn="tl">
                              <a:srgbClr val="FFFFFF"/>
                            </a:outerShdw>
                          </a:effectLst>
                          <a:latin typeface="Arial" charset="0"/>
                        </a:rPr>
                        <a:t>Science                              53%</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charset="0"/>
                      </a:endParaRP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2000" b="0" i="0" u="none" strike="noStrike" cap="none" normalizeH="0" baseline="0" smtClean="0">
                          <a:ln>
                            <a:noFill/>
                          </a:ln>
                          <a:solidFill>
                            <a:schemeClr val="tx1"/>
                          </a:solidFill>
                          <a:effectLst>
                            <a:outerShdw blurRad="38100" dist="38100" dir="2700000" algn="tl">
                              <a:srgbClr val="FFFFFF"/>
                            </a:outerShdw>
                          </a:effectLst>
                          <a:latin typeface="Arial" charset="0"/>
                        </a:rPr>
                        <a:t>62%</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2000" b="0" i="0" u="none" strike="noStrike" cap="none" normalizeH="0" baseline="0" smtClean="0">
                          <a:ln>
                            <a:noFill/>
                          </a:ln>
                          <a:solidFill>
                            <a:schemeClr val="tx1"/>
                          </a:solidFill>
                          <a:effectLst>
                            <a:outerShdw blurRad="38100" dist="38100" dir="2700000" algn="tl">
                              <a:srgbClr val="FFFFFF"/>
                            </a:outerShdw>
                          </a:effectLst>
                          <a:latin typeface="Arial" charset="0"/>
                        </a:rPr>
                        <a:t>43%</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2000" b="0" i="0" u="none" strike="noStrike" cap="none" normalizeH="0" baseline="0" smtClean="0">
                          <a:ln>
                            <a:noFill/>
                          </a:ln>
                          <a:solidFill>
                            <a:schemeClr val="tx1"/>
                          </a:solidFill>
                          <a:effectLst>
                            <a:outerShdw blurRad="38100" dist="38100" dir="2700000" algn="tl">
                              <a:srgbClr val="FFFFFF"/>
                            </a:outerShdw>
                          </a:effectLst>
                          <a:latin typeface="Arial" charset="0"/>
                        </a:rPr>
                        <a:t>54%</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2000" b="0" i="0" u="none" strike="noStrike" cap="none" normalizeH="0" baseline="0" smtClean="0">
                          <a:ln>
                            <a:noFill/>
                          </a:ln>
                          <a:solidFill>
                            <a:schemeClr val="tx1"/>
                          </a:solidFill>
                          <a:effectLst>
                            <a:outerShdw blurRad="38100" dist="38100" dir="2700000" algn="tl">
                              <a:srgbClr val="FFFFFF"/>
                            </a:outerShdw>
                          </a:effectLst>
                          <a:latin typeface="Arial" charset="0"/>
                        </a:rPr>
                        <a:t>Maths                                 79%</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2000" b="0" i="0" u="none" strike="noStrike" cap="none" normalizeH="0" baseline="0" smtClean="0">
                          <a:ln>
                            <a:noFill/>
                          </a:ln>
                          <a:solidFill>
                            <a:schemeClr val="tx1"/>
                          </a:solidFill>
                          <a:effectLst>
                            <a:outerShdw blurRad="38100" dist="38100" dir="2700000" algn="tl">
                              <a:srgbClr val="FFFFFF"/>
                            </a:outerShdw>
                          </a:effectLst>
                          <a:latin typeface="Arial" charset="0"/>
                        </a:rPr>
                        <a:t>English                               76%</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2000" b="0" i="0" u="none" strike="noStrike" cap="none" normalizeH="0" baseline="0" smtClean="0">
                          <a:ln>
                            <a:noFill/>
                          </a:ln>
                          <a:solidFill>
                            <a:schemeClr val="tx1"/>
                          </a:solidFill>
                          <a:effectLst>
                            <a:outerShdw blurRad="38100" dist="38100" dir="2700000" algn="tl">
                              <a:srgbClr val="FFFFFF"/>
                            </a:outerShdw>
                          </a:effectLst>
                          <a:latin typeface="Arial" charset="0"/>
                        </a:rPr>
                        <a:t>Science                              77%</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charset="0"/>
                      </a:endParaRP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2000" b="0" i="0" u="none" strike="noStrike" cap="none" normalizeH="0" baseline="0" smtClean="0">
                          <a:ln>
                            <a:noFill/>
                          </a:ln>
                          <a:solidFill>
                            <a:schemeClr val="tx1"/>
                          </a:solidFill>
                          <a:effectLst>
                            <a:outerShdw blurRad="38100" dist="38100" dir="2700000" algn="tl">
                              <a:srgbClr val="FFFFFF"/>
                            </a:outerShdw>
                          </a:effectLst>
                          <a:latin typeface="Arial" charset="0"/>
                        </a:rPr>
                        <a:t>80%</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2000" b="0" i="0" u="none" strike="noStrike" cap="none" normalizeH="0" baseline="0" smtClean="0">
                          <a:ln>
                            <a:noFill/>
                          </a:ln>
                          <a:solidFill>
                            <a:schemeClr val="tx1"/>
                          </a:solidFill>
                          <a:effectLst>
                            <a:outerShdw blurRad="38100" dist="38100" dir="2700000" algn="tl">
                              <a:srgbClr val="FFFFFF"/>
                            </a:outerShdw>
                          </a:effectLst>
                          <a:latin typeface="Arial" charset="0"/>
                        </a:rPr>
                        <a:t>69%</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2000" b="0" i="0" u="none" strike="noStrike" cap="none" normalizeH="0" baseline="0" smtClean="0">
                          <a:ln>
                            <a:noFill/>
                          </a:ln>
                          <a:solidFill>
                            <a:schemeClr val="tx1"/>
                          </a:solidFill>
                          <a:effectLst>
                            <a:outerShdw blurRad="38100" dist="38100" dir="2700000" algn="tl">
                              <a:srgbClr val="FFFFFF"/>
                            </a:outerShdw>
                          </a:effectLst>
                          <a:latin typeface="Arial" charset="0"/>
                        </a:rPr>
                        <a:t>69%</a:t>
                      </a:r>
                      <a:endParaRPr kumimoji="0" lang="en-US" sz="2000" b="0"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r>
              <a:rPr lang="en-GB"/>
              <a:t>What makes a difference?</a:t>
            </a:r>
            <a:endParaRPr lang="en-US"/>
          </a:p>
        </p:txBody>
      </p:sp>
      <p:sp>
        <p:nvSpPr>
          <p:cNvPr id="19459" name="Rectangle 3"/>
          <p:cNvSpPr>
            <a:spLocks noGrp="1" noChangeArrowheads="1"/>
          </p:cNvSpPr>
          <p:nvPr>
            <p:ph type="body" idx="4294967295"/>
          </p:nvPr>
        </p:nvSpPr>
        <p:spPr>
          <a:xfrm>
            <a:off x="838200" y="1484313"/>
            <a:ext cx="8007350" cy="5040312"/>
          </a:xfrm>
        </p:spPr>
        <p:txBody>
          <a:bodyPr/>
          <a:lstStyle/>
          <a:p>
            <a:pPr>
              <a:lnSpc>
                <a:spcPct val="80000"/>
              </a:lnSpc>
            </a:pPr>
            <a:r>
              <a:rPr lang="en-US" sz="2400"/>
              <a:t>team approach to </a:t>
            </a:r>
            <a:r>
              <a:rPr lang="en-US" sz="2400" b="1"/>
              <a:t>teaching particular topics</a:t>
            </a:r>
            <a:r>
              <a:rPr lang="en-US" sz="2400"/>
              <a:t>, </a:t>
            </a:r>
          </a:p>
          <a:p>
            <a:pPr>
              <a:lnSpc>
                <a:spcPct val="80000"/>
              </a:lnSpc>
            </a:pPr>
            <a:r>
              <a:rPr lang="en-US" sz="2400"/>
              <a:t>discussing </a:t>
            </a:r>
            <a:r>
              <a:rPr lang="en-US" sz="2400" b="1"/>
              <a:t>what might be done better</a:t>
            </a:r>
            <a:r>
              <a:rPr lang="en-US" sz="2400"/>
              <a:t> </a:t>
            </a:r>
          </a:p>
          <a:p>
            <a:pPr>
              <a:lnSpc>
                <a:spcPct val="80000"/>
              </a:lnSpc>
            </a:pPr>
            <a:r>
              <a:rPr lang="en-US" sz="2400" b="1"/>
              <a:t>stable team</a:t>
            </a:r>
          </a:p>
          <a:p>
            <a:pPr>
              <a:lnSpc>
                <a:spcPct val="80000"/>
              </a:lnSpc>
            </a:pPr>
            <a:r>
              <a:rPr lang="en-US" sz="2400" b="1"/>
              <a:t>learning together</a:t>
            </a:r>
            <a:r>
              <a:rPr lang="en-US" sz="2400"/>
              <a:t> </a:t>
            </a:r>
          </a:p>
          <a:p>
            <a:pPr>
              <a:lnSpc>
                <a:spcPct val="80000"/>
              </a:lnSpc>
            </a:pPr>
            <a:r>
              <a:rPr lang="en-US" sz="2400" b="1"/>
              <a:t>well-informed</a:t>
            </a:r>
            <a:r>
              <a:rPr lang="en-US" sz="2400"/>
              <a:t> </a:t>
            </a:r>
          </a:p>
          <a:p>
            <a:pPr>
              <a:lnSpc>
                <a:spcPct val="80000"/>
              </a:lnSpc>
            </a:pPr>
            <a:r>
              <a:rPr lang="en-US" sz="2400" b="1"/>
              <a:t>discussions about learning mathematics</a:t>
            </a:r>
            <a:r>
              <a:rPr lang="en-US" sz="2400"/>
              <a:t> </a:t>
            </a:r>
          </a:p>
          <a:p>
            <a:pPr>
              <a:lnSpc>
                <a:spcPct val="80000"/>
              </a:lnSpc>
            </a:pPr>
            <a:r>
              <a:rPr lang="en-US" sz="2400" b="1"/>
              <a:t>research-based</a:t>
            </a:r>
            <a:r>
              <a:rPr lang="en-US" sz="2400"/>
              <a:t> </a:t>
            </a:r>
          </a:p>
          <a:p>
            <a:pPr>
              <a:lnSpc>
                <a:spcPct val="80000"/>
              </a:lnSpc>
            </a:pPr>
            <a:r>
              <a:rPr lang="en-US" sz="2400" b="1"/>
              <a:t>teaching parallel groups</a:t>
            </a:r>
            <a:r>
              <a:rPr lang="en-US" sz="2400"/>
              <a:t> </a:t>
            </a:r>
          </a:p>
          <a:p>
            <a:pPr>
              <a:lnSpc>
                <a:spcPct val="80000"/>
              </a:lnSpc>
            </a:pPr>
            <a:r>
              <a:rPr lang="en-US" sz="2400" b="1"/>
              <a:t>shared focus </a:t>
            </a:r>
          </a:p>
          <a:p>
            <a:pPr>
              <a:lnSpc>
                <a:spcPct val="80000"/>
              </a:lnSpc>
            </a:pPr>
            <a:endParaRPr lang="en-US" sz="2400" b="1"/>
          </a:p>
          <a:p>
            <a:pPr>
              <a:lnSpc>
                <a:spcPct val="80000"/>
              </a:lnSpc>
            </a:pPr>
            <a:r>
              <a:rPr lang="en-US" sz="2400" b="1"/>
              <a:t>non-specialist</a:t>
            </a:r>
            <a:r>
              <a:rPr lang="en-US" sz="2400"/>
              <a:t> teaching limits integration, connections, mathematical implications, and how knowledge is affirmed</a:t>
            </a:r>
          </a:p>
          <a:p>
            <a:pPr>
              <a:lnSpc>
                <a:spcPct val="80000"/>
              </a:lnSpc>
            </a:pPr>
            <a:r>
              <a:rPr lang="en-US" sz="2400" b="1"/>
              <a:t>marginalisation </a:t>
            </a:r>
            <a:r>
              <a:rPr lang="en-US" sz="2400"/>
              <a:t>becomes more obvious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a:xfrm>
            <a:off x="323850" y="333375"/>
            <a:ext cx="8385175" cy="1431925"/>
          </a:xfrm>
        </p:spPr>
        <p:txBody>
          <a:bodyPr/>
          <a:lstStyle/>
          <a:p>
            <a:r>
              <a:rPr lang="en-US" sz="3600" b="0"/>
              <a:t>FSM/SEN/EAL/GCSE/experience</a:t>
            </a:r>
          </a:p>
        </p:txBody>
      </p:sp>
      <p:sp>
        <p:nvSpPr>
          <p:cNvPr id="23555" name="Content Placeholder 2"/>
          <p:cNvSpPr>
            <a:spLocks noGrp="1"/>
          </p:cNvSpPr>
          <p:nvPr>
            <p:ph idx="4294967295"/>
          </p:nvPr>
        </p:nvSpPr>
        <p:spPr>
          <a:xfrm>
            <a:off x="250825" y="1412875"/>
            <a:ext cx="8229600" cy="4857750"/>
          </a:xfrm>
        </p:spPr>
        <p:txBody>
          <a:bodyPr/>
          <a:lstStyle/>
          <a:p>
            <a:pPr>
              <a:buFont typeface="Wingdings" pitchFamily="2" charset="2"/>
              <a:buNone/>
            </a:pPr>
            <a:endParaRPr lang="en-US"/>
          </a:p>
          <a:p>
            <a:r>
              <a:rPr lang="en-US" sz="2400"/>
              <a:t>310 / 370 / 1 / 19% A*-C ;  2 NQTs + 2 others had under 4 years’ experience</a:t>
            </a:r>
          </a:p>
          <a:p>
            <a:r>
              <a:rPr lang="en-US" sz="2400"/>
              <a:t>100 / 160 / 25 / 58% A*-C; All under 4 years’ experience except non-spec and one other; one NQT in year 1; one in year 2; one in year 3</a:t>
            </a:r>
          </a:p>
          <a:p>
            <a:r>
              <a:rPr lang="en-US" sz="2400"/>
              <a:t>210 / 270 / 250 / 32% A*-C; All under 4 years, 2 NQTs yr 1; 1 NQT yr 2; 3 NQTs yr 3</a:t>
            </a:r>
          </a:p>
          <a:p>
            <a:endParaRPr lang="en-US" sz="2400"/>
          </a:p>
          <a:p>
            <a:pPr>
              <a:buFont typeface="Wingdings" pitchFamily="2" charset="2"/>
              <a:buNone/>
            </a:pPr>
            <a:r>
              <a:rPr lang="en-GB" sz="2400"/>
              <a:t>    All had strong multiple links with local HEI, read journals, and had developed networks through work (not work through networks).</a:t>
            </a:r>
            <a:endParaRPr lang="en-US" sz="2400"/>
          </a:p>
          <a:p>
            <a:endParaRPr lang="en-US" sz="2400"/>
          </a:p>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3"/>
          <p:cNvSpPr>
            <a:spLocks noGrp="1"/>
          </p:cNvSpPr>
          <p:nvPr>
            <p:ph type="ctrTitle" idx="4294967295"/>
          </p:nvPr>
        </p:nvSpPr>
        <p:spPr>
          <a:xfrm>
            <a:off x="685800" y="2130425"/>
            <a:ext cx="7772400" cy="1470025"/>
          </a:xfrm>
        </p:spPr>
        <p:txBody>
          <a:bodyPr/>
          <a:lstStyle/>
          <a:p>
            <a:r>
              <a:rPr lang="en-GB" sz="4800"/>
              <a:t>Changes in Mathematics Teaching Project: what they did</a:t>
            </a:r>
            <a:endParaRPr lang="en-US" sz="4800"/>
          </a:p>
        </p:txBody>
      </p:sp>
      <p:sp>
        <p:nvSpPr>
          <p:cNvPr id="135171" name="Subtitle 4"/>
          <p:cNvSpPr>
            <a:spLocks noGrp="1"/>
          </p:cNvSpPr>
          <p:nvPr>
            <p:ph type="subTitle" idx="4294967295"/>
          </p:nvPr>
        </p:nvSpPr>
        <p:spPr>
          <a:xfrm>
            <a:off x="1725613" y="4022725"/>
            <a:ext cx="6232525" cy="1620838"/>
          </a:xfrm>
        </p:spPr>
        <p:txBody>
          <a:bodyPr/>
          <a:lstStyle/>
          <a:p>
            <a:pPr marL="0" indent="0">
              <a:buFont typeface="Wingdings" pitchFamily="2" charset="2"/>
              <a:buNone/>
            </a:pP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468313" y="549275"/>
            <a:ext cx="8385175" cy="1150938"/>
          </a:xfrm>
        </p:spPr>
        <p:txBody>
          <a:bodyPr/>
          <a:lstStyle/>
          <a:p>
            <a:r>
              <a:rPr lang="en-US" sz="4000"/>
              <a:t>Planning </a:t>
            </a:r>
            <a:br>
              <a:rPr lang="en-US" sz="4000"/>
            </a:br>
            <a:endParaRPr lang="en-US" sz="4000"/>
          </a:p>
        </p:txBody>
      </p:sp>
      <p:sp>
        <p:nvSpPr>
          <p:cNvPr id="3075" name="Rectangle 3"/>
          <p:cNvSpPr>
            <a:spLocks noGrp="1" noChangeArrowheads="1"/>
          </p:cNvSpPr>
          <p:nvPr>
            <p:ph type="body" idx="4294967295"/>
          </p:nvPr>
        </p:nvSpPr>
        <p:spPr>
          <a:xfrm>
            <a:off x="611188" y="1557338"/>
            <a:ext cx="8007350" cy="4476750"/>
          </a:xfrm>
        </p:spPr>
        <p:txBody>
          <a:bodyPr/>
          <a:lstStyle/>
          <a:p>
            <a:pPr>
              <a:lnSpc>
                <a:spcPct val="80000"/>
              </a:lnSpc>
            </a:pPr>
            <a:r>
              <a:rPr lang="en-US" sz="2400"/>
              <a:t>Critical use of official documents</a:t>
            </a:r>
          </a:p>
          <a:p>
            <a:pPr>
              <a:lnSpc>
                <a:spcPct val="80000"/>
              </a:lnSpc>
            </a:pPr>
            <a:r>
              <a:rPr lang="en-US" sz="2400"/>
              <a:t>Developing own frameworks based on key ideas in mathematics and/or development of mathematical thinking </a:t>
            </a:r>
          </a:p>
          <a:p>
            <a:pPr>
              <a:lnSpc>
                <a:spcPct val="80000"/>
              </a:lnSpc>
            </a:pPr>
            <a:r>
              <a:rPr lang="en-US" sz="2400"/>
              <a:t>Teams collating resources, and disseminating them; knowing who has greatest knowledge and experience of resources </a:t>
            </a:r>
          </a:p>
          <a:p>
            <a:pPr>
              <a:lnSpc>
                <a:spcPct val="80000"/>
              </a:lnSpc>
            </a:pPr>
            <a:r>
              <a:rPr lang="en-US" sz="2400"/>
              <a:t>Organising, managing, giving time to sharing ideas </a:t>
            </a:r>
          </a:p>
          <a:p>
            <a:pPr>
              <a:lnSpc>
                <a:spcPct val="80000"/>
              </a:lnSpc>
            </a:pPr>
            <a:r>
              <a:rPr lang="en-US" sz="2400"/>
              <a:t>Shifting from tasks, tips, approaches that ‘work' to developing vertical teaching approaches </a:t>
            </a:r>
          </a:p>
          <a:p>
            <a:pPr>
              <a:lnSpc>
                <a:spcPct val="80000"/>
              </a:lnSpc>
            </a:pPr>
            <a:r>
              <a:rPr lang="en-US" sz="2400"/>
              <a:t>Shifting from using resources which allow for differentiated outcomes, to teaching approaches which enable everyone to learn key ideas?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r>
              <a:rPr lang="en-GB"/>
              <a:t>Working as teams</a:t>
            </a:r>
            <a:endParaRPr lang="en-US"/>
          </a:p>
        </p:txBody>
      </p:sp>
      <p:sp>
        <p:nvSpPr>
          <p:cNvPr id="7171" name="Rectangle 3"/>
          <p:cNvSpPr>
            <a:spLocks noGrp="1" noChangeArrowheads="1"/>
          </p:cNvSpPr>
          <p:nvPr>
            <p:ph type="body" idx="4294967295"/>
          </p:nvPr>
        </p:nvSpPr>
        <p:spPr>
          <a:xfrm>
            <a:off x="539750" y="1817688"/>
            <a:ext cx="8007350" cy="5040312"/>
          </a:xfrm>
        </p:spPr>
        <p:txBody>
          <a:bodyPr/>
          <a:lstStyle/>
          <a:p>
            <a:pPr>
              <a:lnSpc>
                <a:spcPct val="80000"/>
              </a:lnSpc>
            </a:pPr>
            <a:r>
              <a:rPr lang="en-US" sz="2000"/>
              <a:t>HoD as: leader, presenter, participant, listener, tea-maker, learner</a:t>
            </a:r>
          </a:p>
          <a:p>
            <a:pPr>
              <a:lnSpc>
                <a:spcPct val="80000"/>
              </a:lnSpc>
            </a:pPr>
            <a:r>
              <a:rPr lang="en-US" sz="2000"/>
              <a:t>Formal and informal</a:t>
            </a:r>
          </a:p>
          <a:p>
            <a:pPr>
              <a:lnSpc>
                <a:spcPct val="80000"/>
              </a:lnSpc>
            </a:pPr>
            <a:r>
              <a:rPr lang="en-US" sz="2000"/>
              <a:t>Joint planning: working in pairs in protected time; emailed discussions </a:t>
            </a:r>
          </a:p>
          <a:p>
            <a:pPr>
              <a:lnSpc>
                <a:spcPct val="80000"/>
              </a:lnSpc>
            </a:pPr>
            <a:r>
              <a:rPr lang="en-US" sz="2000"/>
              <a:t>Mathematical tasks (for self or for using) in department meetings; </a:t>
            </a:r>
          </a:p>
          <a:p>
            <a:pPr>
              <a:lnSpc>
                <a:spcPct val="80000"/>
              </a:lnSpc>
            </a:pPr>
            <a:r>
              <a:rPr lang="en-US" sz="2000"/>
              <a:t>Shared planning observing and/or debriefing </a:t>
            </a:r>
          </a:p>
          <a:p>
            <a:pPr>
              <a:lnSpc>
                <a:spcPct val="80000"/>
              </a:lnSpc>
            </a:pPr>
            <a:r>
              <a:rPr lang="en-US" sz="2000"/>
              <a:t>Reviews of every module and the resulting learning and problems </a:t>
            </a:r>
          </a:p>
          <a:p>
            <a:pPr>
              <a:lnSpc>
                <a:spcPct val="80000"/>
              </a:lnSpc>
            </a:pPr>
            <a:r>
              <a:rPr lang="en-US" sz="2000"/>
              <a:t>Core members of teams/marginalised members</a:t>
            </a:r>
          </a:p>
          <a:p>
            <a:pPr>
              <a:lnSpc>
                <a:spcPct val="80000"/>
              </a:lnSpc>
            </a:pPr>
            <a:r>
              <a:rPr lang="en-US" sz="2000"/>
              <a:t>Importance of NQTs, PGCEs, GTPs as catalyst for talk</a:t>
            </a:r>
          </a:p>
          <a:p>
            <a:pPr>
              <a:lnSpc>
                <a:spcPct val="80000"/>
              </a:lnSpc>
            </a:pPr>
            <a:r>
              <a:rPr lang="en-US" sz="2000"/>
              <a:t>Teachers attention to other's ideas as classroom tasks rather than theoretically or generally </a:t>
            </a:r>
          </a:p>
          <a:p>
            <a:pPr>
              <a:lnSpc>
                <a:spcPct val="80000"/>
              </a:lnSpc>
            </a:pPr>
            <a:r>
              <a:rPr lang="en-US" sz="2000"/>
              <a:t>Discussion of what images, methods, metaphors to use: department common approach: vertical planning</a:t>
            </a:r>
          </a:p>
          <a:p>
            <a:pPr>
              <a:lnSpc>
                <a:spcPct val="80000"/>
              </a:lnSpc>
            </a:pPr>
            <a:r>
              <a:rPr lang="en-US" sz="2000" i="1"/>
              <a:t>Most were willing to abandon their own past teaching approaches in order to have coherence throughout the school</a:t>
            </a:r>
            <a:endParaRPr lang="en-US" sz="2000"/>
          </a:p>
          <a:p>
            <a:pPr>
              <a:lnSpc>
                <a:spcPct val="80000"/>
              </a:lnSpc>
            </a:pPr>
            <a:endParaRPr lang="en-US"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lstStyle/>
          <a:p>
            <a:r>
              <a:rPr lang="en-GB"/>
              <a:t>Contentious issues</a:t>
            </a:r>
            <a:endParaRPr lang="en-US"/>
          </a:p>
        </p:txBody>
      </p:sp>
      <p:sp>
        <p:nvSpPr>
          <p:cNvPr id="8195" name="Rectangle 3"/>
          <p:cNvSpPr>
            <a:spLocks noGrp="1" noChangeArrowheads="1"/>
          </p:cNvSpPr>
          <p:nvPr>
            <p:ph type="body" idx="4294967295"/>
          </p:nvPr>
        </p:nvSpPr>
        <p:spPr/>
        <p:txBody>
          <a:bodyPr/>
          <a:lstStyle/>
          <a:p>
            <a:pPr>
              <a:lnSpc>
                <a:spcPct val="90000"/>
              </a:lnSpc>
            </a:pPr>
            <a:r>
              <a:rPr lang="en-GB" sz="2400"/>
              <a:t>Reluctance to challenge each other about knowledge and assumptions</a:t>
            </a:r>
            <a:endParaRPr lang="en-US" sz="2400"/>
          </a:p>
          <a:p>
            <a:pPr>
              <a:lnSpc>
                <a:spcPct val="90000"/>
              </a:lnSpc>
            </a:pPr>
            <a:r>
              <a:rPr lang="en-US" sz="2400"/>
              <a:t>No open discussion of mathematical knowledge</a:t>
            </a:r>
          </a:p>
          <a:p>
            <a:pPr>
              <a:lnSpc>
                <a:spcPct val="90000"/>
              </a:lnSpc>
            </a:pPr>
            <a:r>
              <a:rPr lang="en-US" sz="2400"/>
              <a:t>Different views on learning</a:t>
            </a:r>
          </a:p>
          <a:p>
            <a:pPr>
              <a:lnSpc>
                <a:spcPct val="90000"/>
              </a:lnSpc>
            </a:pPr>
            <a:r>
              <a:rPr lang="en-US" sz="2400"/>
              <a:t>Different judgements about students' capabilities </a:t>
            </a:r>
          </a:p>
          <a:p>
            <a:pPr>
              <a:lnSpc>
                <a:spcPct val="90000"/>
              </a:lnSpc>
            </a:pPr>
            <a:r>
              <a:rPr lang="en-US" sz="2400"/>
              <a:t>Some teachers talk about how students think; others talk of what they will know</a:t>
            </a:r>
          </a:p>
          <a:p>
            <a:pPr>
              <a:lnSpc>
                <a:spcPct val="90000"/>
              </a:lnSpc>
            </a:pPr>
            <a:r>
              <a:rPr lang="en-US" sz="2400"/>
              <a:t>Some teachers anticipate what kids might do, rather than what they might learn</a:t>
            </a:r>
          </a:p>
          <a:p>
            <a:pPr>
              <a:lnSpc>
                <a:spcPct val="90000"/>
              </a:lnSpc>
              <a:buFont typeface="Wingdings" pitchFamily="2" charset="2"/>
              <a:buNone/>
            </a:pPr>
            <a:endParaRPr lang="en-US"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r>
              <a:rPr lang="en-GB"/>
              <a:t>e.g. of discussion: written work</a:t>
            </a:r>
            <a:endParaRPr lang="en-US"/>
          </a:p>
        </p:txBody>
      </p:sp>
      <p:sp>
        <p:nvSpPr>
          <p:cNvPr id="16387" name="Rectangle 3"/>
          <p:cNvSpPr>
            <a:spLocks noGrp="1" noChangeArrowheads="1"/>
          </p:cNvSpPr>
          <p:nvPr>
            <p:ph type="body" idx="4294967295"/>
          </p:nvPr>
        </p:nvSpPr>
        <p:spPr>
          <a:xfrm>
            <a:off x="755650" y="1700213"/>
            <a:ext cx="8007350" cy="4967287"/>
          </a:xfrm>
        </p:spPr>
        <p:txBody>
          <a:bodyPr/>
          <a:lstStyle/>
          <a:p>
            <a:pPr>
              <a:lnSpc>
                <a:spcPct val="80000"/>
              </a:lnSpc>
            </a:pPr>
            <a:r>
              <a:rPr lang="en-US" sz="2400"/>
              <a:t>Using paper is better than using exercise books because some weaker students often rubbish their own writing and paper is less daunting. Paper can be stored in school in folders. Exercise books can be lost. </a:t>
            </a:r>
          </a:p>
          <a:p>
            <a:pPr>
              <a:lnSpc>
                <a:spcPct val="80000"/>
              </a:lnSpc>
            </a:pPr>
            <a:r>
              <a:rPr lang="en-US" sz="2400"/>
              <a:t>Comparing students' different approaches between themselves means they have to think hard to understand each other. </a:t>
            </a:r>
          </a:p>
          <a:p>
            <a:pPr>
              <a:lnSpc>
                <a:spcPct val="80000"/>
              </a:lnSpc>
            </a:pPr>
            <a:r>
              <a:rPr lang="en-US" sz="2400"/>
              <a:t>Is it right to expect all students to behave in 'middle-class' ways and sit and study at home? </a:t>
            </a:r>
          </a:p>
          <a:p>
            <a:pPr>
              <a:lnSpc>
                <a:spcPct val="80000"/>
              </a:lnSpc>
            </a:pPr>
            <a:r>
              <a:rPr lang="en-US" sz="2400"/>
              <a:t>“Homework that is easy to set is usually punitive to do and does not generate learning” </a:t>
            </a:r>
          </a:p>
          <a:p>
            <a:pPr>
              <a:lnSpc>
                <a:spcPct val="80000"/>
              </a:lnSpc>
            </a:pPr>
            <a:r>
              <a:rPr lang="en-US" sz="2400"/>
              <a:t>Written work gives window to "Is what you are hearing and seeing the same as I am hearing and seeing?" </a:t>
            </a:r>
          </a:p>
          <a:p>
            <a:pPr>
              <a:lnSpc>
                <a:spcPct val="80000"/>
              </a:lnSpc>
            </a:pPr>
            <a:r>
              <a:rPr lang="en-US" sz="2400"/>
              <a:t>Teachers' own ways of working give clues about how to help others </a:t>
            </a:r>
          </a:p>
          <a:p>
            <a:pPr>
              <a:lnSpc>
                <a:spcPct val="80000"/>
              </a:lnSpc>
            </a:pPr>
            <a:endParaRPr lang="en-US" sz="2400"/>
          </a:p>
        </p:txBody>
      </p:sp>
      <p:sp>
        <p:nvSpPr>
          <p:cNvPr id="16388" name="Rectangle 4"/>
          <p:cNvSpPr>
            <a:spLocks noChangeArrowheads="1"/>
          </p:cNvSpPr>
          <p:nvPr/>
        </p:nvSpPr>
        <p:spPr bwMode="auto">
          <a:xfrm>
            <a:off x="0" y="0"/>
            <a:ext cx="184150" cy="641350"/>
          </a:xfrm>
          <a:prstGeom prst="rect">
            <a:avLst/>
          </a:prstGeom>
          <a:noFill/>
          <a:ln w="9525">
            <a:noFill/>
            <a:miter lim="800000"/>
            <a:headEnd/>
            <a:tailEnd/>
          </a:ln>
        </p:spPr>
        <p:txBody>
          <a:bodyPr wrap="none" anchor="ctr">
            <a:spAutoFit/>
          </a:bodyPr>
          <a:lstStyle/>
          <a:p>
            <a:endParaRPr lang="en-US"/>
          </a:p>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lstStyle/>
          <a:p>
            <a:endParaRPr lang="en-US"/>
          </a:p>
        </p:txBody>
      </p:sp>
      <p:sp>
        <p:nvSpPr>
          <p:cNvPr id="14339" name="Rectangle 3"/>
          <p:cNvSpPr>
            <a:spLocks noGrp="1" noChangeArrowheads="1"/>
          </p:cNvSpPr>
          <p:nvPr>
            <p:ph type="body" idx="4294967295"/>
          </p:nvPr>
        </p:nvSpPr>
        <p:spPr/>
        <p:txBody>
          <a:bodyPr/>
          <a:lstStyle/>
          <a:p>
            <a:r>
              <a:rPr lang="en-US"/>
              <a:t>Teachers who make a difference for PLAS do not all teach in the same way</a:t>
            </a:r>
          </a:p>
          <a:p>
            <a:r>
              <a:rPr lang="en-US"/>
              <a:t>Underlying principles which are more important than the way they are enacted</a:t>
            </a:r>
          </a:p>
          <a:p>
            <a:r>
              <a:rPr lang="en-US"/>
              <a:t>Teachers became more articulate together about how they teach because that is the main focus of every formal and informal meeting </a:t>
            </a:r>
          </a:p>
        </p:txBody>
      </p:sp>
    </p:spTree>
  </p:cSld>
  <p:clrMapOvr>
    <a:masterClrMapping/>
  </p:clrMapOvr>
</p:sld>
</file>

<file path=ppt/theme/theme1.xml><?xml version="1.0" encoding="utf-8"?>
<a:theme xmlns:a="http://schemas.openxmlformats.org/drawingml/2006/main" name="Glass Layers">
  <a:themeElements>
    <a:clrScheme name="Glass Layers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fontScheme name="Glass Layers">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Glass Layers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Glass Layers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Glass Layers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Glass Layers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Glass Layers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Glass Layers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Glass Layers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Glass Layers</Template>
  <TotalTime>459</TotalTime>
  <Words>1337</Words>
  <Application>Microsoft Office PowerPoint</Application>
  <PresentationFormat>On-screen Show (4:3)</PresentationFormat>
  <Paragraphs>184</Paragraphs>
  <Slides>25</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Arial Black</vt:lpstr>
      <vt:lpstr>Times New Roman</vt:lpstr>
      <vt:lpstr>Wingdings</vt:lpstr>
      <vt:lpstr>Calibri</vt:lpstr>
      <vt:lpstr>Glass Layers</vt:lpstr>
      <vt:lpstr>Changes in Mathematics Teaching Project: the schools</vt:lpstr>
      <vt:lpstr>Three schools</vt:lpstr>
      <vt:lpstr>FSM/SEN/EAL/GCSE/experience</vt:lpstr>
      <vt:lpstr>Changes in Mathematics Teaching Project: what they did</vt:lpstr>
      <vt:lpstr>Planning  </vt:lpstr>
      <vt:lpstr>Working as teams</vt:lpstr>
      <vt:lpstr>Contentious issues</vt:lpstr>
      <vt:lpstr>e.g. of discussion: written work</vt:lpstr>
      <vt:lpstr>Slide 9</vt:lpstr>
      <vt:lpstr>Changes in Mathematics Teaching Project: focus on learning</vt:lpstr>
      <vt:lpstr>Tasks</vt:lpstr>
      <vt:lpstr>Development of mathematical habits</vt:lpstr>
      <vt:lpstr>Changes in Mathematics Teaching Project: the lessons</vt:lpstr>
      <vt:lpstr>A lesson structure</vt:lpstr>
      <vt:lpstr>Another lesson structure</vt:lpstr>
      <vt:lpstr>Another lesson structure</vt:lpstr>
      <vt:lpstr>Beyond ‘doing’</vt:lpstr>
      <vt:lpstr>Changes in Mathematics Teaching Project: the students</vt:lpstr>
      <vt:lpstr>What do you do in maths? comparing year 7 to year 6</vt:lpstr>
      <vt:lpstr>Imagine you are holding a pen ... </vt:lpstr>
      <vt:lpstr>Doing maths at home</vt:lpstr>
      <vt:lpstr>In maths lessons, I …</vt:lpstr>
      <vt:lpstr>Changes in Mathematics Teaching Project: the results</vt:lpstr>
      <vt:lpstr>Results</vt:lpstr>
      <vt:lpstr>What makes a difference?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NAMA</dc:title>
  <dc:creator>AW</dc:creator>
  <cp:lastModifiedBy>Anne Watson</cp:lastModifiedBy>
  <cp:revision>25</cp:revision>
  <dcterms:created xsi:type="dcterms:W3CDTF">2009-02-08T13:19:49Z</dcterms:created>
  <dcterms:modified xsi:type="dcterms:W3CDTF">2015-10-31T09:49:59Z</dcterms:modified>
</cp:coreProperties>
</file>