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70" r:id="rId3"/>
    <p:sldId id="272" r:id="rId4"/>
    <p:sldId id="266" r:id="rId5"/>
    <p:sldId id="297" r:id="rId6"/>
    <p:sldId id="287" r:id="rId7"/>
    <p:sldId id="288" r:id="rId8"/>
    <p:sldId id="289" r:id="rId9"/>
    <p:sldId id="290" r:id="rId10"/>
    <p:sldId id="291" r:id="rId11"/>
    <p:sldId id="278" r:id="rId12"/>
    <p:sldId id="279" r:id="rId13"/>
    <p:sldId id="282" r:id="rId14"/>
    <p:sldId id="292" r:id="rId15"/>
    <p:sldId id="280" r:id="rId16"/>
    <p:sldId id="293" r:id="rId17"/>
    <p:sldId id="281" r:id="rId18"/>
    <p:sldId id="283" r:id="rId19"/>
    <p:sldId id="294" r:id="rId20"/>
    <p:sldId id="284" r:id="rId21"/>
    <p:sldId id="285" r:id="rId22"/>
    <p:sldId id="295" r:id="rId23"/>
    <p:sldId id="267" r:id="rId24"/>
    <p:sldId id="296" r:id="rId25"/>
    <p:sldId id="268" r:id="rId26"/>
    <p:sldId id="286" r:id="rId27"/>
    <p:sldId id="258" r:id="rId28"/>
    <p:sldId id="259" r:id="rId29"/>
    <p:sldId id="260" r:id="rId30"/>
    <p:sldId id="261" r:id="rId31"/>
    <p:sldId id="263" r:id="rId32"/>
    <p:sldId id="274" r:id="rId33"/>
    <p:sldId id="27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3C0B"/>
    <a:srgbClr val="946838"/>
    <a:srgbClr val="AB7942"/>
    <a:srgbClr val="0432FF"/>
    <a:srgbClr val="FFF5C4"/>
    <a:srgbClr val="FFF9E8"/>
    <a:srgbClr val="FCF3A7"/>
    <a:srgbClr val="FFF1B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6"/>
    <p:restoredTop sz="94666"/>
  </p:normalViewPr>
  <p:slideViewPr>
    <p:cSldViewPr snapToGrid="0" snapToObjects="1">
      <p:cViewPr varScale="1">
        <p:scale>
          <a:sx n="77" d="100"/>
          <a:sy n="77" d="100"/>
        </p:scale>
        <p:origin x="19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E425A-9E11-A44A-8890-6AB702FF6E02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8C923-80B3-F64A-87D9-2611C97D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35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Consecutive terms of an AP. Constant as long as difference is twice first term</a:t>
            </a:r>
          </a:p>
          <a:p>
            <a:r>
              <a:rPr lang="en-GB" dirty="0"/>
              <a:t>Ratio of two Aps; constant as long as ratio of first term to ratio the same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8C923-80B3-F64A-87D9-2611C97D873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638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Stephen von Worley at http://</a:t>
            </a:r>
            <a:r>
              <a:rPr lang="en-GB" dirty="0" err="1"/>
              <a:t>www.datapointed.net</a:t>
            </a:r>
            <a:r>
              <a:rPr lang="en-GB" dirty="0"/>
              <a:t>/2012/10/animated-factorization-diagrams/</a:t>
            </a:r>
          </a:p>
          <a:p>
            <a:r>
              <a:rPr lang="en-GB" dirty="0"/>
              <a:t>Idea from </a:t>
            </a:r>
            <a:r>
              <a:rPr lang="en-GB" dirty="0" err="1"/>
              <a:t>Yorgey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8C923-80B3-F64A-87D9-2611C97D873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89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just" rtl="0"/>
            <a:r>
              <a:rPr lang="en-US" sz="1200" b="0" i="0" u="none" strike="noStrike" baseline="0" dirty="0">
                <a:latin typeface="Times New Roman" panose="02020603050405020304" pitchFamily="18" charset="0"/>
              </a:rPr>
              <a:t>McGowen, M. 1998, Cognitive Units, Concept Images, and Cognitive Collages, Unpublished PhD thesis, Warwick University, Coventry.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8C923-80B3-F64A-87D9-2611C97D873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40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just" rtl="0"/>
            <a:r>
              <a:rPr lang="en-US" sz="1200" b="0" i="0" u="none" strike="noStrike" baseline="0" dirty="0" err="1">
                <a:latin typeface="Times New Roman" panose="02020603050405020304" pitchFamily="18" charset="0"/>
              </a:rPr>
              <a:t>MacHale</a:t>
            </a:r>
            <a:r>
              <a:rPr lang="en-US" sz="1200" b="0" i="0" u="none" strike="noStrike" baseline="0" dirty="0">
                <a:latin typeface="Times New Roman" panose="02020603050405020304" pitchFamily="18" charset="0"/>
              </a:rPr>
              <a:t>, D. (1980). The Predictability of Counterexamples, </a:t>
            </a:r>
            <a:r>
              <a:rPr lang="en-US" sz="1200" b="0" i="1" u="none" strike="noStrike" baseline="0" dirty="0">
                <a:latin typeface="Times New Roman" panose="02020603050405020304" pitchFamily="18" charset="0"/>
              </a:rPr>
              <a:t>American Mathematical Monthly</a:t>
            </a:r>
            <a:r>
              <a:rPr lang="en-US" sz="1200" b="0" i="0" u="none" strike="noStrike" baseline="0" dirty="0">
                <a:latin typeface="Times New Roman" panose="02020603050405020304" pitchFamily="18" charset="0"/>
              </a:rPr>
              <a:t>, 87, p752.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8C923-80B3-F64A-87D9-2611C97D873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19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9482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4351338"/>
          </a:xfrm>
        </p:spPr>
        <p:txBody>
          <a:bodyPr anchor="t"/>
          <a:lstStyle>
            <a:lvl1pPr>
              <a:defRPr sz="24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20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BD547-8E07-0D4B-AC12-9008C9A4FF17}"/>
              </a:ext>
            </a:extLst>
          </p:cNvPr>
          <p:cNvSpPr txBox="1"/>
          <p:nvPr userDrawn="1"/>
        </p:nvSpPr>
        <p:spPr>
          <a:xfrm>
            <a:off x="0" y="6520070"/>
            <a:ext cx="43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53DA4AA-7D17-304F-89D2-C65E99184CAC}" type="slidenum">
              <a:rPr lang="en-GB" sz="12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2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7" Type="http://schemas.openxmlformats.org/officeDocument/2006/relationships/image" Target="../media/image25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2906" y="1981348"/>
            <a:ext cx="7713142" cy="246769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Roles of Phenomena &amp; Examples</a:t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in </a:t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Motivating Meaning-Making </a:t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in </a:t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Mathematics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99633" y="4809392"/>
            <a:ext cx="6858000" cy="1655762"/>
          </a:xfrm>
        </p:spPr>
        <p:txBody>
          <a:bodyPr/>
          <a:lstStyle/>
          <a:p>
            <a:r>
              <a:rPr lang="en-US" dirty="0"/>
              <a:t>John Mason</a:t>
            </a:r>
          </a:p>
          <a:p>
            <a:r>
              <a:rPr lang="en-US" dirty="0"/>
              <a:t>Bergen </a:t>
            </a:r>
            <a:r>
              <a:rPr lang="en-US" dirty="0" err="1"/>
              <a:t>MatRIC</a:t>
            </a:r>
            <a:r>
              <a:rPr lang="en-US" dirty="0"/>
              <a:t> Conference</a:t>
            </a:r>
          </a:p>
          <a:p>
            <a:r>
              <a:rPr lang="en-US" dirty="0"/>
              <a:t>Making &amp; Communicating Meaning</a:t>
            </a:r>
            <a:br>
              <a:rPr lang="en-US" dirty="0"/>
            </a:br>
            <a:r>
              <a:rPr lang="en-US" dirty="0"/>
              <a:t>Oct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D232-834B-F146-A379-A40F2516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368DC-A5BC-1445-8B75-0A8ADD0CD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did you have to do to make sense of</a:t>
            </a:r>
          </a:p>
          <a:p>
            <a:pPr lvl="1"/>
            <a:r>
              <a:rPr lang="en-GB" dirty="0"/>
              <a:t>The animations ?</a:t>
            </a:r>
          </a:p>
          <a:p>
            <a:pPr lvl="1"/>
            <a:r>
              <a:rPr lang="en-GB" dirty="0"/>
              <a:t>Underlying mathematical ideas ?</a:t>
            </a:r>
          </a:p>
        </p:txBody>
      </p:sp>
    </p:spTree>
    <p:extLst>
      <p:ext uri="{BB962C8B-B14F-4D97-AF65-F5344CB8AC3E}">
        <p14:creationId xmlns:p14="http://schemas.microsoft.com/office/powerpoint/2010/main" val="297768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8235-EC13-3742-AE20-4620281E4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Fundamental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3B44E-446C-1B4C-BB20-1A30088AA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014608"/>
            <a:ext cx="4905876" cy="5635573"/>
          </a:xfrm>
        </p:spPr>
        <p:txBody>
          <a:bodyPr/>
          <a:lstStyle/>
          <a:p>
            <a:r>
              <a:rPr lang="en-GB" dirty="0"/>
              <a:t>Imagine the graph of a smooth (differentiable) function: </a:t>
            </a:r>
          </a:p>
          <a:p>
            <a:pPr lvl="1"/>
            <a:r>
              <a:rPr lang="en-GB" dirty="0"/>
              <a:t>I shall use polynomials</a:t>
            </a:r>
          </a:p>
          <a:p>
            <a:r>
              <a:rPr lang="en-GB" dirty="0"/>
              <a:t>Imagine a point on the </a:t>
            </a:r>
            <a:r>
              <a:rPr lang="en-GB" i="1" dirty="0"/>
              <a:t>x</a:t>
            </a:r>
            <a:r>
              <a:rPr lang="en-GB" dirty="0"/>
              <a:t>-axis, as the left hand end of an interval of width </a:t>
            </a:r>
            <a:r>
              <a:rPr lang="en-GB" i="1" dirty="0"/>
              <a:t>w</a:t>
            </a:r>
            <a:r>
              <a:rPr lang="en-GB" dirty="0"/>
              <a:t>.</a:t>
            </a:r>
          </a:p>
          <a:p>
            <a:r>
              <a:rPr lang="en-GB" dirty="0"/>
              <a:t>Imagine the chord of the function formed by that interval</a:t>
            </a:r>
          </a:p>
          <a:p>
            <a:r>
              <a:rPr lang="en-GB" dirty="0"/>
              <a:t>Imagine shading in the area between the chord and the </a:t>
            </a:r>
            <a:br>
              <a:rPr lang="en-GB" dirty="0"/>
            </a:br>
            <a:r>
              <a:rPr lang="en-GB" i="1" dirty="0"/>
              <a:t>x</a:t>
            </a:r>
            <a:r>
              <a:rPr lang="en-GB" dirty="0"/>
              <a:t>-axis on that interval.</a:t>
            </a:r>
          </a:p>
          <a:p>
            <a:r>
              <a:rPr lang="en-GB" dirty="0"/>
              <a:t>What happens to the shaded area as the interval width w goes to 0?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8FF4F-5948-8D47-93F1-ABA9B1F2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671" y="207760"/>
            <a:ext cx="3958568" cy="3717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3DAC70-68DD-F94C-B74E-55415179B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682" y="207760"/>
            <a:ext cx="3971519" cy="3811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3B9F05-0FB1-8B4C-BD45-21CA604CC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671" y="249129"/>
            <a:ext cx="3928413" cy="37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ea under Chord">
            <a:hlinkClick r:id="" action="ppaction://media"/>
            <a:extLst>
              <a:ext uri="{FF2B5EF4-FFF2-40B4-BE49-F238E27FC236}">
                <a16:creationId xmlns:a16="http://schemas.microsoft.com/office/drawing/2014/main" id="{D58C619F-0DCF-844E-A377-7D18E0D1B4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91440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DBCB6-BF84-6743-8902-1C246FC8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Chordal Constructions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14AE74-F5EB-8F45-B940-FCA79A1D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54206"/>
            <a:ext cx="7315200" cy="541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17B108-A298-8944-85BB-AC1618DB4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54206"/>
            <a:ext cx="7315200" cy="541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A27253-7A2F-B84E-8136-569CE5AB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54206"/>
            <a:ext cx="7315200" cy="541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A4CF99-5010-AC43-A8B0-F1F1CFAFC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154206"/>
            <a:ext cx="7315200" cy="5410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E732EE-7619-284D-BE20-37702ECC8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154206"/>
            <a:ext cx="7315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6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D232-834B-F146-A379-A40F2516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368DC-A5BC-1445-8B75-0A8ADD0CD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did you have to do to make sense of</a:t>
            </a:r>
          </a:p>
          <a:p>
            <a:pPr lvl="1"/>
            <a:r>
              <a:rPr lang="en-GB" dirty="0"/>
              <a:t>A static image ?</a:t>
            </a:r>
          </a:p>
          <a:p>
            <a:pPr lvl="1"/>
            <a:r>
              <a:rPr lang="en-GB" dirty="0"/>
              <a:t>A dynamic image</a:t>
            </a:r>
          </a:p>
          <a:p>
            <a:pPr lvl="1"/>
            <a:r>
              <a:rPr lang="en-GB" dirty="0"/>
              <a:t>Underlying mathematical ideas ?</a:t>
            </a:r>
          </a:p>
          <a:p>
            <a:r>
              <a:rPr lang="en-GB" dirty="0"/>
              <a:t>Did you notice any change in your energy/interest/motivation?</a:t>
            </a:r>
          </a:p>
        </p:txBody>
      </p:sp>
    </p:spTree>
    <p:extLst>
      <p:ext uri="{BB962C8B-B14F-4D97-AF65-F5344CB8AC3E}">
        <p14:creationId xmlns:p14="http://schemas.microsoft.com/office/powerpoint/2010/main" val="94597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2B0DE-AEBD-6947-91EC-6DFA924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Construction in a Square</a:t>
            </a:r>
          </a:p>
        </p:txBody>
      </p:sp>
      <p:pic>
        <p:nvPicPr>
          <p:cNvPr id="4" name="Construction in a square">
            <a:hlinkClick r:id="" action="ppaction://media"/>
            <a:extLst>
              <a:ext uri="{FF2B5EF4-FFF2-40B4-BE49-F238E27FC236}">
                <a16:creationId xmlns:a16="http://schemas.microsoft.com/office/drawing/2014/main" id="{E22C738D-DF5B-504D-BC66-3449C1012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9144000" cy="6191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9E0080-6897-384F-8F70-BC95AB7B8AB6}"/>
              </a:ext>
            </a:extLst>
          </p:cNvPr>
          <p:cNvSpPr txBox="1"/>
          <p:nvPr/>
        </p:nvSpPr>
        <p:spPr>
          <a:xfrm>
            <a:off x="7077206" y="6247704"/>
            <a:ext cx="1842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Tim Brzezinski</a:t>
            </a:r>
          </a:p>
        </p:txBody>
      </p:sp>
    </p:spTree>
    <p:extLst>
      <p:ext uri="{BB962C8B-B14F-4D97-AF65-F5344CB8AC3E}">
        <p14:creationId xmlns:p14="http://schemas.microsoft.com/office/powerpoint/2010/main" val="170993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D232-834B-F146-A379-A40F2516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368DC-A5BC-1445-8B75-0A8ADD0CD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did you have to do to make sense of</a:t>
            </a:r>
          </a:p>
          <a:p>
            <a:pPr lvl="1"/>
            <a:r>
              <a:rPr lang="en-GB" dirty="0"/>
              <a:t>the animation?</a:t>
            </a:r>
          </a:p>
          <a:p>
            <a:r>
              <a:rPr lang="en-GB" dirty="0"/>
              <a:t>Did rehearsing the narrative assist in any way?</a:t>
            </a:r>
          </a:p>
          <a:p>
            <a:r>
              <a:rPr lang="en-GB" dirty="0"/>
              <a:t>Did you notice any change in your energy/interest/motivation?</a:t>
            </a:r>
          </a:p>
          <a:p>
            <a:r>
              <a:rPr lang="en-GB" dirty="0"/>
              <a:t>“Conjecture without words”</a:t>
            </a:r>
          </a:p>
        </p:txBody>
      </p:sp>
    </p:spTree>
    <p:extLst>
      <p:ext uri="{BB962C8B-B14F-4D97-AF65-F5344CB8AC3E}">
        <p14:creationId xmlns:p14="http://schemas.microsoft.com/office/powerpoint/2010/main" val="124880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stn in Square reasoning">
            <a:hlinkClick r:id="" action="ppaction://media"/>
            <a:extLst>
              <a:ext uri="{FF2B5EF4-FFF2-40B4-BE49-F238E27FC236}">
                <a16:creationId xmlns:a16="http://schemas.microsoft.com/office/drawing/2014/main" id="{886CACDD-8F95-A94F-B022-95512BEF80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911" y="3944"/>
            <a:ext cx="5163671" cy="6854056"/>
          </a:xfrm>
        </p:spPr>
      </p:pic>
    </p:spTree>
    <p:extLst>
      <p:ext uri="{BB962C8B-B14F-4D97-AF65-F5344CB8AC3E}">
        <p14:creationId xmlns:p14="http://schemas.microsoft.com/office/powerpoint/2010/main" val="16201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541D-2B11-5A45-A5C7-C99A2698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Overflow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7ADC7A-2991-784C-90FA-39D9744CC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4109605" cy="4351338"/>
          </a:xfrm>
        </p:spPr>
        <p:txBody>
          <a:bodyPr/>
          <a:lstStyle/>
          <a:p>
            <a:r>
              <a:rPr lang="en-GB" dirty="0"/>
              <a:t>Imagine a bucket not quite full of water</a:t>
            </a:r>
          </a:p>
          <a:p>
            <a:r>
              <a:rPr lang="en-GB" dirty="0"/>
              <a:t>Imagine a heavy open-topped empty can being slowly submerged in the bucket.</a:t>
            </a:r>
          </a:p>
          <a:p>
            <a:r>
              <a:rPr lang="en-GB" dirty="0"/>
              <a:t>What is likely to happen?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4A6EE-E2F8-B948-98DD-8086A028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55" y="1203202"/>
            <a:ext cx="4241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verflow">
            <a:hlinkClick r:id="" action="ppaction://media"/>
            <a:extLst>
              <a:ext uri="{FF2B5EF4-FFF2-40B4-BE49-F238E27FC236}">
                <a16:creationId xmlns:a16="http://schemas.microsoft.com/office/drawing/2014/main" id="{D8AF29C9-F2D2-9D4A-BA76-8FD98DF10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64879"/>
            <a:ext cx="4576763" cy="4693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33829-AC8F-5F41-A758-F7D84A39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Overflow</a:t>
            </a:r>
          </a:p>
        </p:txBody>
      </p:sp>
      <p:pic>
        <p:nvPicPr>
          <p:cNvPr id="4" name="Over Flow with Graphs">
            <a:hlinkClick r:id="" action="ppaction://media"/>
            <a:extLst>
              <a:ext uri="{FF2B5EF4-FFF2-40B4-BE49-F238E27FC236}">
                <a16:creationId xmlns:a16="http://schemas.microsoft.com/office/drawing/2014/main" id="{FDE0A8B3-775D-8745-8D8F-D8389C748A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179637"/>
            <a:ext cx="9144000" cy="46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8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B27D-74C5-2B4E-A7B7-D5C7ED22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E8B5B-B64C-4940-A55E-1E1134BB9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0" y="1014609"/>
            <a:ext cx="8868427" cy="5223353"/>
          </a:xfrm>
        </p:spPr>
        <p:txBody>
          <a:bodyPr/>
          <a:lstStyle/>
          <a:p>
            <a:r>
              <a:rPr lang="en-GB" dirty="0"/>
              <a:t>Raising some questions</a:t>
            </a:r>
          </a:p>
          <a:p>
            <a:r>
              <a:rPr lang="en-GB" dirty="0"/>
              <a:t>Some personal stories from my experience</a:t>
            </a:r>
          </a:p>
          <a:p>
            <a:pPr lvl="1"/>
            <a:r>
              <a:rPr lang="en-GB" dirty="0"/>
              <a:t>I can’t make meaning for you, that is something you have to do</a:t>
            </a:r>
          </a:p>
          <a:p>
            <a:pPr lvl="1"/>
            <a:r>
              <a:rPr lang="en-GB" dirty="0"/>
              <a:t>I can invoke </a:t>
            </a:r>
            <a:r>
              <a:rPr lang="en-GB" dirty="0">
                <a:solidFill>
                  <a:srgbClr val="FF0000"/>
                </a:solidFill>
              </a:rPr>
              <a:t>meaning-making</a:t>
            </a:r>
            <a:r>
              <a:rPr lang="en-GB" dirty="0"/>
              <a:t> actions, display them and invoke them</a:t>
            </a:r>
          </a:p>
          <a:p>
            <a:pPr lvl="1"/>
            <a:r>
              <a:rPr lang="en-GB" dirty="0"/>
              <a:t>The meaning you make of my story will involve your own stories of past experience, and so will not be my meaning</a:t>
            </a:r>
          </a:p>
          <a:p>
            <a:r>
              <a:rPr lang="en-GB" dirty="0"/>
              <a:t>What might be learned from reflecting on my stories?</a:t>
            </a:r>
          </a:p>
          <a:p>
            <a:r>
              <a:rPr lang="en-GB" dirty="0"/>
              <a:t>In the workshop, I will focus on pedagogical actions that can promote </a:t>
            </a:r>
            <a:r>
              <a:rPr lang="en-GB" dirty="0">
                <a:solidFill>
                  <a:srgbClr val="FF0000"/>
                </a:solidFill>
              </a:rPr>
              <a:t>meaning-making</a:t>
            </a:r>
            <a:r>
              <a:rPr lang="en-GB" dirty="0"/>
              <a:t> or </a:t>
            </a:r>
            <a:r>
              <a:rPr lang="en-GB" dirty="0">
                <a:solidFill>
                  <a:srgbClr val="FF0000"/>
                </a:solidFill>
              </a:rPr>
              <a:t>sense-making</a:t>
            </a:r>
            <a:r>
              <a:rPr lang="en-GB" dirty="0"/>
              <a:t>.</a:t>
            </a:r>
          </a:p>
          <a:p>
            <a:r>
              <a:rPr lang="en-GB" dirty="0"/>
              <a:t>Here I invite you to try to trap what it is that you have to do in order to make sense of phenomena and example-construction.</a:t>
            </a:r>
          </a:p>
          <a:p>
            <a:pPr lvl="1"/>
            <a:r>
              <a:rPr lang="en-GB" dirty="0"/>
              <a:t>Then we will know what we are trying to promote!</a:t>
            </a:r>
          </a:p>
        </p:txBody>
      </p:sp>
    </p:spTree>
    <p:extLst>
      <p:ext uri="{BB962C8B-B14F-4D97-AF65-F5344CB8AC3E}">
        <p14:creationId xmlns:p14="http://schemas.microsoft.com/office/powerpoint/2010/main" val="18876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E632D-BB80-AE4B-80A1-14E593A9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Galilean Sums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5053D-30AF-534E-8D1B-AF2B56385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30392"/>
            <a:ext cx="7561193" cy="2907800"/>
          </a:xfrm>
        </p:spPr>
        <p:txBody>
          <a:bodyPr/>
          <a:lstStyle/>
          <a:p>
            <a:r>
              <a:rPr lang="en-GB" dirty="0"/>
              <a:t>Say What You See to someone beside you</a:t>
            </a:r>
          </a:p>
          <a:p>
            <a:r>
              <a:rPr lang="en-GB" dirty="0"/>
              <a:t>Write down the next term</a:t>
            </a:r>
          </a:p>
          <a:p>
            <a:r>
              <a:rPr lang="en-GB" dirty="0"/>
              <a:t>And the next after that</a:t>
            </a:r>
          </a:p>
          <a:p>
            <a:r>
              <a:rPr lang="en-GB" dirty="0"/>
              <a:t>Have you simplified them?</a:t>
            </a:r>
          </a:p>
          <a:p>
            <a:r>
              <a:rPr lang="en-GB" dirty="0"/>
              <a:t>Construct another sequence ‘like this one’</a:t>
            </a:r>
          </a:p>
          <a:p>
            <a:r>
              <a:rPr lang="en-GB" dirty="0"/>
              <a:t>Generalise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77E23-A543-704C-9CAC-D9F174568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49" y="1459629"/>
            <a:ext cx="302843" cy="80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C88808-8BCA-1744-9CF3-C0EE44AF3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876" y="1459629"/>
            <a:ext cx="731870" cy="807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E22129-E213-7F4B-B143-B4EF06576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130" y="1459629"/>
            <a:ext cx="1261845" cy="807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1F8F3A-3D88-824A-8E4A-B0F232F43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359" y="1459629"/>
            <a:ext cx="1968479" cy="80758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DCA6E9-F9A7-E649-86F1-FF41BE4F16FE}"/>
              </a:ext>
            </a:extLst>
          </p:cNvPr>
          <p:cNvSpPr/>
          <p:nvPr/>
        </p:nvSpPr>
        <p:spPr>
          <a:xfrm>
            <a:off x="7017854" y="2161994"/>
            <a:ext cx="1497496" cy="10052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Say What You See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55148D-B381-EF44-B14B-E5DC25B83208}"/>
              </a:ext>
            </a:extLst>
          </p:cNvPr>
          <p:cNvSpPr/>
          <p:nvPr/>
        </p:nvSpPr>
        <p:spPr>
          <a:xfrm>
            <a:off x="7218433" y="3275412"/>
            <a:ext cx="1611518" cy="10052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Watch What You Do</a:t>
            </a:r>
          </a:p>
        </p:txBody>
      </p:sp>
    </p:spTree>
    <p:extLst>
      <p:ext uri="{BB962C8B-B14F-4D97-AF65-F5344CB8AC3E}">
        <p14:creationId xmlns:p14="http://schemas.microsoft.com/office/powerpoint/2010/main" val="41800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3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7E5A-DD2C-BC41-8D5F-787E7CE3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Another &amp; Another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4071D-44C1-7342-B359-29E1DB47A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33901"/>
            <a:ext cx="7886700" cy="2523630"/>
          </a:xfrm>
        </p:spPr>
        <p:txBody>
          <a:bodyPr/>
          <a:lstStyle/>
          <a:p>
            <a:r>
              <a:rPr lang="en-GB" dirty="0"/>
              <a:t>Construct another integral like this</a:t>
            </a:r>
          </a:p>
          <a:p>
            <a:pPr lvl="1"/>
            <a:r>
              <a:rPr lang="en-GB" dirty="0"/>
              <a:t>Say to someone else what is the same and what different about your integral and this one</a:t>
            </a:r>
          </a:p>
          <a:p>
            <a:r>
              <a:rPr lang="en-GB" dirty="0"/>
              <a:t>Construct another like it</a:t>
            </a:r>
          </a:p>
          <a:p>
            <a:r>
              <a:rPr lang="en-GB" dirty="0"/>
              <a:t>And another</a:t>
            </a:r>
          </a:p>
          <a:p>
            <a:r>
              <a:rPr lang="en-GB" dirty="0"/>
              <a:t>Construct one that is different in some 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A30EE-7B3A-CE4C-A415-A0AAB7021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342" y="913137"/>
            <a:ext cx="2172811" cy="11484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C3A93A-2738-4F4B-906A-ACB087F709E4}"/>
              </a:ext>
            </a:extLst>
          </p:cNvPr>
          <p:cNvSpPr/>
          <p:nvPr/>
        </p:nvSpPr>
        <p:spPr>
          <a:xfrm>
            <a:off x="5738192" y="3140766"/>
            <a:ext cx="3061252" cy="96740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Tends to reveal  what learners are attending to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D1A52F-4D7C-D842-9C7D-10A75FDBFB0A}"/>
              </a:ext>
            </a:extLst>
          </p:cNvPr>
          <p:cNvSpPr/>
          <p:nvPr/>
        </p:nvSpPr>
        <p:spPr>
          <a:xfrm>
            <a:off x="5346153" y="4757531"/>
            <a:ext cx="2525638" cy="63610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Releases creativity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523D0E5-9053-7C44-9017-F79CA47BDBC5}"/>
              </a:ext>
            </a:extLst>
          </p:cNvPr>
          <p:cNvSpPr/>
          <p:nvPr/>
        </p:nvSpPr>
        <p:spPr>
          <a:xfrm>
            <a:off x="5738192" y="5250673"/>
            <a:ext cx="2585272" cy="827445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Activates &amp; Enriches Example Space</a:t>
            </a:r>
          </a:p>
        </p:txBody>
      </p:sp>
    </p:spTree>
    <p:extLst>
      <p:ext uri="{BB962C8B-B14F-4D97-AF65-F5344CB8AC3E}">
        <p14:creationId xmlns:p14="http://schemas.microsoft.com/office/powerpoint/2010/main" val="1642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AA492-AFF7-4143-8871-AC913175F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92A0C-846A-3240-9ECC-7E938613A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did you choose to vary?</a:t>
            </a:r>
          </a:p>
          <a:p>
            <a:r>
              <a:rPr lang="en-GB" dirty="0"/>
              <a:t>What else could be varied?</a:t>
            </a:r>
          </a:p>
          <a:p>
            <a:r>
              <a:rPr lang="en-GB" dirty="0"/>
              <a:t>What ideas might it help to animate as support for this task?</a:t>
            </a:r>
          </a:p>
        </p:txBody>
      </p:sp>
    </p:spTree>
    <p:extLst>
      <p:ext uri="{BB962C8B-B14F-4D97-AF65-F5344CB8AC3E}">
        <p14:creationId xmlns:p14="http://schemas.microsoft.com/office/powerpoint/2010/main" val="2301369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9669-67F1-9F43-995A-6725419A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Timely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D8810-F222-FB4E-8BEF-D7965C9CA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5201476"/>
          </a:xfrm>
        </p:spPr>
        <p:txBody>
          <a:bodyPr/>
          <a:lstStyle/>
          <a:p>
            <a:r>
              <a:rPr lang="en-GB" dirty="0"/>
              <a:t>1967/8 </a:t>
            </a:r>
            <a:r>
              <a:rPr lang="en-GB" dirty="0" err="1"/>
              <a:t>Wielandt</a:t>
            </a:r>
            <a:r>
              <a:rPr lang="en-GB" dirty="0"/>
              <a:t> studying subnormal subgroups of groups</a:t>
            </a:r>
          </a:p>
          <a:p>
            <a:pPr lvl="1"/>
            <a:r>
              <a:rPr lang="en-GB" dirty="0"/>
              <a:t>A construction device (semi-direct products);</a:t>
            </a:r>
            <a:br>
              <a:rPr lang="en-GB" dirty="0"/>
            </a:br>
            <a:r>
              <a:rPr lang="en-GB" dirty="0"/>
              <a:t>  with wreath products as a special case</a:t>
            </a:r>
          </a:p>
          <a:p>
            <a:pPr lvl="1"/>
            <a:r>
              <a:rPr lang="en-GB" dirty="0"/>
              <a:t>For me, joyfulness at being able to construct examples</a:t>
            </a:r>
          </a:p>
          <a:p>
            <a:pPr lvl="1"/>
            <a:r>
              <a:rPr lang="en-GB" dirty="0"/>
              <a:t>Led me to embark on trying to classify finite groups which are the derived group of some finite group … </a:t>
            </a:r>
          </a:p>
          <a:p>
            <a:pPr lvl="2"/>
            <a:r>
              <a:rPr lang="en-GB" dirty="0">
                <a:solidFill>
                  <a:srgbClr val="833C0B"/>
                </a:solidFill>
              </a:rPr>
              <a:t>forced to abandon(too hard!)</a:t>
            </a:r>
          </a:p>
          <a:p>
            <a:r>
              <a:rPr lang="en-GB" dirty="0"/>
              <a:t>Around 2001</a:t>
            </a:r>
          </a:p>
          <a:p>
            <a:pPr lvl="1"/>
            <a:r>
              <a:rPr lang="en-GB" dirty="0"/>
              <a:t>Started work on </a:t>
            </a:r>
            <a:r>
              <a:rPr lang="en-GB" dirty="0" err="1"/>
              <a:t>PolyDials</a:t>
            </a:r>
            <a:r>
              <a:rPr lang="en-GB" dirty="0"/>
              <a:t>; displaced by other projects</a:t>
            </a:r>
          </a:p>
          <a:p>
            <a:r>
              <a:rPr lang="en-GB" dirty="0"/>
              <a:t>Recently</a:t>
            </a:r>
          </a:p>
          <a:p>
            <a:pPr lvl="1"/>
            <a:r>
              <a:rPr lang="en-GB" dirty="0"/>
              <a:t>Balloon Diagrams for multiplicative structure of number</a:t>
            </a:r>
          </a:p>
          <a:p>
            <a:pPr lvl="1"/>
            <a:r>
              <a:rPr lang="en-GB" dirty="0"/>
              <a:t>Symmetry triggered interest in group of actions on balloon diagrams</a:t>
            </a:r>
          </a:p>
          <a:p>
            <a:pPr lvl="1"/>
            <a:r>
              <a:rPr lang="en-GB" dirty="0"/>
              <a:t>Developing an Applet to manifest these actions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3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A4C4-F0C1-1C4D-9411-6EB42A1CD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PolyDials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ACF49A-DA91-E54E-A8FC-EE362F9EA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2665695" cy="4351338"/>
          </a:xfrm>
        </p:spPr>
        <p:txBody>
          <a:bodyPr/>
          <a:lstStyle/>
          <a:p>
            <a:r>
              <a:rPr lang="en-GB" dirty="0"/>
              <a:t>Imagine a configuration of lines</a:t>
            </a:r>
          </a:p>
          <a:p>
            <a:r>
              <a:rPr lang="en-GB" dirty="0"/>
              <a:t>At each intersection there is a dial</a:t>
            </a:r>
          </a:p>
          <a:p>
            <a:r>
              <a:rPr lang="en-GB" dirty="0"/>
              <a:t>Clicking on a line advances the hand of each dial on the 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3742F-A506-6F45-8124-7627C53A2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27" y="1196148"/>
            <a:ext cx="53340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79F9-3F30-744F-B4C9-EB893C02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5108"/>
          </a:xfrm>
        </p:spPr>
        <p:txBody>
          <a:bodyPr>
            <a:normAutofit fontScale="90000"/>
          </a:bodyPr>
          <a:lstStyle/>
          <a:p>
            <a:r>
              <a:rPr lang="en-GB" dirty="0"/>
              <a:t>Balloon Diagrams for Multiplicative Structure of Number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10BC2D0-4CAF-744E-9F85-F99AAB150DAF}"/>
              </a:ext>
            </a:extLst>
          </p:cNvPr>
          <p:cNvSpPr/>
          <p:nvPr/>
        </p:nvSpPr>
        <p:spPr>
          <a:xfrm>
            <a:off x="6842120" y="1492643"/>
            <a:ext cx="2124635" cy="96818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Making structure manifest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BFFA3E-D95D-A54B-AE69-E904CAD7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2900"/>
            <a:ext cx="5526741" cy="550199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8F29FE1-FD7E-2841-80BD-4A54441C92A4}"/>
              </a:ext>
            </a:extLst>
          </p:cNvPr>
          <p:cNvSpPr/>
          <p:nvPr/>
        </p:nvSpPr>
        <p:spPr>
          <a:xfrm>
            <a:off x="6212114" y="1382901"/>
            <a:ext cx="1349829" cy="43138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3 lots of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BEB3921-97BC-6A4A-81F8-F55B7FAE9F15}"/>
              </a:ext>
            </a:extLst>
          </p:cNvPr>
          <p:cNvSpPr/>
          <p:nvPr/>
        </p:nvSpPr>
        <p:spPr>
          <a:xfrm>
            <a:off x="6466114" y="1771260"/>
            <a:ext cx="1349829" cy="43138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4 lots of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87DF0C2-7B70-A044-9851-A0DEC2790F1C}"/>
              </a:ext>
            </a:extLst>
          </p:cNvPr>
          <p:cNvSpPr/>
          <p:nvPr/>
        </p:nvSpPr>
        <p:spPr>
          <a:xfrm>
            <a:off x="6720114" y="2159619"/>
            <a:ext cx="1349829" cy="43138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5 lots of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F03C2D-69B2-ED4B-A3E3-143800BBD985}"/>
              </a:ext>
            </a:extLst>
          </p:cNvPr>
          <p:cNvSpPr/>
          <p:nvPr/>
        </p:nvSpPr>
        <p:spPr>
          <a:xfrm>
            <a:off x="6721524" y="2806164"/>
            <a:ext cx="1349829" cy="431386"/>
          </a:xfrm>
          <a:prstGeom prst="roundRect">
            <a:avLst/>
          </a:prstGeom>
          <a:solidFill>
            <a:srgbClr val="833C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5 lots in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6B4EA9C-7332-EB41-8364-570C6BCFEFBD}"/>
              </a:ext>
            </a:extLst>
          </p:cNvPr>
          <p:cNvSpPr/>
          <p:nvPr/>
        </p:nvSpPr>
        <p:spPr>
          <a:xfrm>
            <a:off x="6975524" y="3194523"/>
            <a:ext cx="1349829" cy="431386"/>
          </a:xfrm>
          <a:prstGeom prst="roundRect">
            <a:avLst/>
          </a:prstGeom>
          <a:solidFill>
            <a:srgbClr val="833C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4 lots in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1D623A5-2331-C347-95C1-51339D4104F6}"/>
              </a:ext>
            </a:extLst>
          </p:cNvPr>
          <p:cNvSpPr/>
          <p:nvPr/>
        </p:nvSpPr>
        <p:spPr>
          <a:xfrm>
            <a:off x="7229524" y="3582882"/>
            <a:ext cx="1349829" cy="431386"/>
          </a:xfrm>
          <a:prstGeom prst="roundRect">
            <a:avLst/>
          </a:prstGeom>
          <a:solidFill>
            <a:srgbClr val="833C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3 lots in all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F6F3671-7352-554D-B2C2-F2EF48C24973}"/>
              </a:ext>
            </a:extLst>
          </p:cNvPr>
          <p:cNvSpPr/>
          <p:nvPr/>
        </p:nvSpPr>
        <p:spPr>
          <a:xfrm>
            <a:off x="5780741" y="1957621"/>
            <a:ext cx="1676278" cy="47897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Two thirds of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8DC2DB3-E85F-5B48-B795-8B490014DF3A}"/>
              </a:ext>
            </a:extLst>
          </p:cNvPr>
          <p:cNvSpPr/>
          <p:nvPr/>
        </p:nvSpPr>
        <p:spPr>
          <a:xfrm>
            <a:off x="6152953" y="2345980"/>
            <a:ext cx="2160410" cy="47897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Three quarters of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AB54A78-8691-F04A-991E-016362FD3AAD}"/>
              </a:ext>
            </a:extLst>
          </p:cNvPr>
          <p:cNvSpPr/>
          <p:nvPr/>
        </p:nvSpPr>
        <p:spPr>
          <a:xfrm>
            <a:off x="6551286" y="2777561"/>
            <a:ext cx="1698073" cy="47897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Two fifths of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8C14B19-6E52-7A45-894C-511782F98B4A}"/>
              </a:ext>
            </a:extLst>
          </p:cNvPr>
          <p:cNvSpPr/>
          <p:nvPr/>
        </p:nvSpPr>
        <p:spPr>
          <a:xfrm>
            <a:off x="6901848" y="3165920"/>
            <a:ext cx="1473200" cy="47897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3x4x5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12CFBA-11AF-F144-B59D-88FC3B6C2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1000"/>
            <a:ext cx="5502384" cy="547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BF48A-B935-B44E-BBA8-3181C55D3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3" y="1329330"/>
            <a:ext cx="5526741" cy="5501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D70846-5F5B-C04F-B3A5-1AED53C99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1" y="1226829"/>
            <a:ext cx="5573502" cy="5648037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A60C4AE-B50C-2946-BFCC-7589050F7B44}"/>
              </a:ext>
            </a:extLst>
          </p:cNvPr>
          <p:cNvSpPr/>
          <p:nvPr/>
        </p:nvSpPr>
        <p:spPr>
          <a:xfrm>
            <a:off x="6269067" y="4431230"/>
            <a:ext cx="1698073" cy="47897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Two fifths of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0CFB9EA-8B78-564A-A14D-34202CFE5F12}"/>
              </a:ext>
            </a:extLst>
          </p:cNvPr>
          <p:cNvSpPr/>
          <p:nvPr/>
        </p:nvSpPr>
        <p:spPr>
          <a:xfrm>
            <a:off x="6422193" y="4841353"/>
            <a:ext cx="2160410" cy="47897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Three quarters of 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85406C9-8BF5-8F45-B141-F74D4FD3C0FA}"/>
              </a:ext>
            </a:extLst>
          </p:cNvPr>
          <p:cNvSpPr/>
          <p:nvPr/>
        </p:nvSpPr>
        <p:spPr>
          <a:xfrm>
            <a:off x="6777597" y="5236910"/>
            <a:ext cx="1676278" cy="47897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Two thirds of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4DF4EEF-A0B1-1D49-AE75-922346908804}"/>
              </a:ext>
            </a:extLst>
          </p:cNvPr>
          <p:cNvSpPr/>
          <p:nvPr/>
        </p:nvSpPr>
        <p:spPr>
          <a:xfrm>
            <a:off x="7251416" y="5603480"/>
            <a:ext cx="1473200" cy="47897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3x4x5</a:t>
            </a:r>
          </a:p>
        </p:txBody>
      </p:sp>
    </p:spTree>
    <p:extLst>
      <p:ext uri="{BB962C8B-B14F-4D97-AF65-F5344CB8AC3E}">
        <p14:creationId xmlns:p14="http://schemas.microsoft.com/office/powerpoint/2010/main" val="26629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animBg="1"/>
      <p:bldP spid="3" grpId="1" animBg="1"/>
      <p:bldP spid="11" grpId="0" uiExpand="1" animBg="1"/>
      <p:bldP spid="11" grpId="1" animBg="1"/>
      <p:bldP spid="12" grpId="0" uiExpand="1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8" grpId="0" animBg="1"/>
      <p:bldP spid="18" grpId="1" animBg="1"/>
      <p:bldP spid="17" grpId="0" animBg="1"/>
      <p:bldP spid="17" grpId="1" animBg="1"/>
      <p:bldP spid="20" grpId="0" animBg="1"/>
      <p:bldP spid="20" grpId="1" animBg="1"/>
      <p:bldP spid="24" grpId="0" animBg="1"/>
      <p:bldP spid="24" grpId="1" animBg="1"/>
      <p:bldP spid="23" grpId="0" animBg="1"/>
      <p:bldP spid="23" grpId="1" animBg="1"/>
      <p:bldP spid="22" grpId="0" animBg="1"/>
      <p:bldP spid="22" grpId="1" animBg="1"/>
      <p:bldP spid="25" grpId="0" animBg="1"/>
      <p:bldP spid="2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3544-2D4B-5E4D-9C01-D59D7E08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DE599-639C-384F-82FA-06523118B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Of what is |</a:t>
            </a:r>
            <a:r>
              <a:rPr lang="en-GB" i="1" dirty="0"/>
              <a:t>x</a:t>
            </a:r>
            <a:r>
              <a:rPr lang="en-GB" dirty="0"/>
              <a:t>| an example?</a:t>
            </a:r>
          </a:p>
          <a:p>
            <a:pPr lvl="1"/>
            <a:r>
              <a:rPr lang="en-GB" dirty="0"/>
              <a:t>Metric</a:t>
            </a:r>
          </a:p>
          <a:p>
            <a:pPr lvl="1"/>
            <a:r>
              <a:rPr lang="en-GB" dirty="0"/>
              <a:t>Continuous not everywhere differentiable function</a:t>
            </a:r>
          </a:p>
          <a:p>
            <a:pPr lvl="1"/>
            <a:r>
              <a:rPr lang="en-GB" dirty="0"/>
              <a:t>Absolute value</a:t>
            </a:r>
          </a:p>
          <a:p>
            <a:pPr lvl="1"/>
            <a:r>
              <a:rPr lang="en-GB" dirty="0"/>
              <a:t>Useful for graphing shapes (|</a:t>
            </a:r>
            <a:r>
              <a:rPr lang="en-GB" dirty="0" err="1"/>
              <a:t>x+y</a:t>
            </a:r>
            <a:r>
              <a:rPr lang="en-GB" dirty="0"/>
              <a:t>| + |x-y| = 1</a:t>
            </a:r>
          </a:p>
        </p:txBody>
      </p:sp>
    </p:spTree>
    <p:extLst>
      <p:ext uri="{BB962C8B-B14F-4D97-AF65-F5344CB8AC3E}">
        <p14:creationId xmlns:p14="http://schemas.microsoft.com/office/powerpoint/2010/main" val="262220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9B60-31C0-C242-AEA4-D2F9E4040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is Meaning Made?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07007-B076-474A-8A3E-620E136F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38355"/>
            <a:ext cx="8312150" cy="1886520"/>
          </a:xfrm>
        </p:spPr>
        <p:txBody>
          <a:bodyPr/>
          <a:lstStyle/>
          <a:p>
            <a:r>
              <a:rPr lang="en-GB" dirty="0"/>
              <a:t>By Linking</a:t>
            </a:r>
          </a:p>
          <a:p>
            <a:pPr lvl="1"/>
            <a:r>
              <a:rPr lang="en-GB" dirty="0"/>
              <a:t>Rich concept images</a:t>
            </a:r>
          </a:p>
          <a:p>
            <a:pPr lvl="1"/>
            <a:r>
              <a:rPr lang="en-GB" dirty="0"/>
              <a:t>Richly connected example spaces (including construction devices</a:t>
            </a:r>
          </a:p>
          <a:p>
            <a:pPr lvl="1"/>
            <a:r>
              <a:rPr lang="en-GB" dirty="0"/>
              <a:t>Personal incantations/narratives</a:t>
            </a:r>
          </a:p>
          <a:p>
            <a:r>
              <a:rPr lang="en-GB" dirty="0"/>
              <a:t>Through developing personal narratives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3E802F-0D83-7A49-AE8D-468344AF7B93}"/>
              </a:ext>
            </a:extLst>
          </p:cNvPr>
          <p:cNvSpPr/>
          <p:nvPr/>
        </p:nvSpPr>
        <p:spPr>
          <a:xfrm>
            <a:off x="1806327" y="3689384"/>
            <a:ext cx="4904050" cy="168990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There is evidence that those whose concept-webs</a:t>
            </a:r>
            <a:b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do not develop in complexity over time</a:t>
            </a:r>
          </a:p>
          <a:p>
            <a:pPr algn="ctr"/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are more likely to drop out</a:t>
            </a:r>
          </a:p>
          <a:p>
            <a:pPr algn="r"/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[Mercedes McGowen 1998]</a:t>
            </a:r>
          </a:p>
        </p:txBody>
      </p:sp>
    </p:spTree>
    <p:extLst>
      <p:ext uri="{BB962C8B-B14F-4D97-AF65-F5344CB8AC3E}">
        <p14:creationId xmlns:p14="http://schemas.microsoft.com/office/powerpoint/2010/main" val="42582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9B0A-5677-DC48-BB98-3BB479AB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Encourages Meaning Making?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36BA3-F61E-4242-A59C-CC765559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Being in the presence of others making meaning</a:t>
            </a:r>
          </a:p>
          <a:p>
            <a:r>
              <a:rPr lang="en-GB" dirty="0"/>
              <a:t>Experiencing meaning-making actions initiated by others</a:t>
            </a:r>
          </a:p>
          <a:p>
            <a:r>
              <a:rPr lang="en-GB" dirty="0"/>
              <a:t>Sufficient time and disposition to use these actions oneself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68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A12-1F1B-524A-AB3E-69BCDE151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Factors Acting to Block Meaning-Making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74111-05EE-BC4C-97E0-766C8FBB3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Monster Barring (Des </a:t>
            </a:r>
            <a:r>
              <a:rPr lang="en-GB" dirty="0" err="1"/>
              <a:t>MacHale</a:t>
            </a:r>
            <a:r>
              <a:rPr lang="en-GB" dirty="0"/>
              <a:t> 1980)</a:t>
            </a:r>
          </a:p>
          <a:p>
            <a:r>
              <a:rPr lang="en-GB" dirty="0"/>
              <a:t>Pressure of time</a:t>
            </a:r>
          </a:p>
          <a:p>
            <a:r>
              <a:rPr lang="en-GB" dirty="0"/>
              <a:t>Not having access to useful meaning-making actions</a:t>
            </a:r>
          </a:p>
          <a:p>
            <a:r>
              <a:rPr lang="en-GB" dirty="0"/>
              <a:t>Effort required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6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DAD8-A677-9042-8FD1-5836F66F2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2CA33-AF3E-D240-BD02-4E3E73B75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can be said about the experience of something ‘becoming meaningful’ or </a:t>
            </a:r>
            <a:br>
              <a:rPr lang="en-GB" dirty="0"/>
            </a:br>
            <a:r>
              <a:rPr lang="en-GB" dirty="0"/>
              <a:t>   ‘becoming more meaningful’?</a:t>
            </a:r>
          </a:p>
          <a:p>
            <a:r>
              <a:rPr lang="en-GB" dirty="0"/>
              <a:t>What triggers meaning-making?</a:t>
            </a:r>
          </a:p>
          <a:p>
            <a:r>
              <a:rPr lang="en-GB" dirty="0"/>
              <a:t>What aspects of the educational milieu contribute to meaning-making?</a:t>
            </a:r>
          </a:p>
        </p:txBody>
      </p:sp>
    </p:spTree>
    <p:extLst>
      <p:ext uri="{BB962C8B-B14F-4D97-AF65-F5344CB8AC3E}">
        <p14:creationId xmlns:p14="http://schemas.microsoft.com/office/powerpoint/2010/main" val="1401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AE792-EE84-7245-9F34-48BFC394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Monster Barring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A1496-79A4-0447-8382-33C6CB8FA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14" y="1038603"/>
            <a:ext cx="7705122" cy="2537974"/>
          </a:xfrm>
        </p:spPr>
        <p:txBody>
          <a:bodyPr/>
          <a:lstStyle/>
          <a:p>
            <a:r>
              <a:rPr lang="en-GB" dirty="0"/>
              <a:t>|x| is a counter-example to </a:t>
            </a:r>
            <a:br>
              <a:rPr lang="en-GB" dirty="0"/>
            </a:br>
            <a:r>
              <a:rPr lang="en-GB" dirty="0"/>
              <a:t>   “Continuous means differentiable”</a:t>
            </a:r>
          </a:p>
          <a:p>
            <a:r>
              <a:rPr lang="en-GB" dirty="0"/>
              <a:t>Construct a function which is continuous everywhere but discontinuous somewhere</a:t>
            </a:r>
            <a:br>
              <a:rPr lang="en-GB" dirty="0"/>
            </a:br>
            <a:r>
              <a:rPr lang="en-GB" dirty="0"/>
              <a:t> for a different reason.</a:t>
            </a:r>
          </a:p>
          <a:p>
            <a:r>
              <a:rPr lang="en-GB" dirty="0"/>
              <a:t>Construct a function which is continuous everywhere but discontinuous at several points, for as many different reasons as you can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D8850D-B35D-154C-BFCF-962C96478672}"/>
              </a:ext>
            </a:extLst>
          </p:cNvPr>
          <p:cNvSpPr/>
          <p:nvPr/>
        </p:nvSpPr>
        <p:spPr>
          <a:xfrm>
            <a:off x="5985920" y="260739"/>
            <a:ext cx="2347852" cy="5845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Term used by Lakatos;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see Des </a:t>
            </a:r>
            <a:r>
              <a:rPr lang="en-GB" sz="1600" dirty="0" err="1">
                <a:solidFill>
                  <a:schemeClr val="tx1"/>
                </a:solidFill>
              </a:rPr>
              <a:t>MacHale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2BADF71-9E44-594C-B1C6-7F2F34E628C2}"/>
              </a:ext>
            </a:extLst>
          </p:cNvPr>
          <p:cNvSpPr/>
          <p:nvPr/>
        </p:nvSpPr>
        <p:spPr>
          <a:xfrm>
            <a:off x="6557057" y="1049547"/>
            <a:ext cx="1747777" cy="78707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Dismissed as ‘pathological’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50E13B7-7E87-FD4D-9419-9A8EAB0B2B66}"/>
              </a:ext>
            </a:extLst>
          </p:cNvPr>
          <p:cNvSpPr/>
          <p:nvPr/>
        </p:nvSpPr>
        <p:spPr>
          <a:xfrm>
            <a:off x="5833641" y="4010847"/>
            <a:ext cx="2424895" cy="5440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Exploiting Examples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5D45EDD-4528-3746-9D52-45A02C26117A}"/>
              </a:ext>
            </a:extLst>
          </p:cNvPr>
          <p:cNvSpPr/>
          <p:nvPr/>
        </p:nvSpPr>
        <p:spPr>
          <a:xfrm>
            <a:off x="6111432" y="4439108"/>
            <a:ext cx="2639028" cy="107065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B050"/>
                </a:solidFill>
              </a:rPr>
              <a:t>Use the idea to make your own examples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0D97783-0094-4740-922D-DB9F091155E4}"/>
              </a:ext>
            </a:extLst>
          </p:cNvPr>
          <p:cNvSpPr/>
          <p:nvPr/>
        </p:nvSpPr>
        <p:spPr>
          <a:xfrm>
            <a:off x="6408759" y="5353509"/>
            <a:ext cx="2706304" cy="12732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The construction techniques are more important than  the actual example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B800110-1918-364E-A8BD-51699915305F}"/>
              </a:ext>
            </a:extLst>
          </p:cNvPr>
          <p:cNvSpPr txBox="1">
            <a:spLocks/>
          </p:cNvSpPr>
          <p:nvPr/>
        </p:nvSpPr>
        <p:spPr>
          <a:xfrm>
            <a:off x="591033" y="4093383"/>
            <a:ext cx="5394887" cy="14163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Construct a function which is continuous everywhere but not differentiable at several points, for as many different reasons as you can</a:t>
            </a:r>
          </a:p>
        </p:txBody>
      </p:sp>
    </p:spTree>
    <p:extLst>
      <p:ext uri="{BB962C8B-B14F-4D97-AF65-F5344CB8AC3E}">
        <p14:creationId xmlns:p14="http://schemas.microsoft.com/office/powerpoint/2010/main" val="347565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13" grpId="0" animBg="1"/>
      <p:bldP spid="12" grpId="0" animBg="1"/>
      <p:bldP spid="14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51E2-189B-194E-BFD1-27F4F6D7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Monster Barring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DFEC1-3CEB-0F43-A39E-ABA3BA25F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Construct a function differentiable at a point, but with arbitrarily large slope arbitrarily close to that point.</a:t>
            </a:r>
          </a:p>
          <a:p>
            <a:r>
              <a:rPr lang="en-GB" dirty="0"/>
              <a:t>Construct a function which satisfies the intermediate value theorem on every interval, but which is not continuous.</a:t>
            </a:r>
          </a:p>
          <a:p>
            <a:r>
              <a:rPr lang="en-GB" dirty="0"/>
              <a:t>A set         is a </a:t>
            </a:r>
            <a:r>
              <a:rPr lang="en-GB" i="1" dirty="0"/>
              <a:t>limit-set</a:t>
            </a:r>
            <a:r>
              <a:rPr lang="en-GB" dirty="0"/>
              <a:t> if there exists a set </a:t>
            </a:r>
            <a:r>
              <a:rPr lang="en-GB" i="1" dirty="0"/>
              <a:t>S</a:t>
            </a:r>
            <a:r>
              <a:rPr lang="en-GB" dirty="0"/>
              <a:t> for which </a:t>
            </a:r>
            <a:r>
              <a:rPr lang="en-GB" i="1" dirty="0"/>
              <a:t>L</a:t>
            </a:r>
            <a:r>
              <a:rPr lang="en-GB" dirty="0"/>
              <a:t> is the set of limit points of </a:t>
            </a:r>
            <a:r>
              <a:rPr lang="en-GB" i="1" dirty="0"/>
              <a:t>S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What sorts of sets are </a:t>
            </a:r>
            <a:r>
              <a:rPr lang="en-GB" i="1" dirty="0"/>
              <a:t>limit-sets</a:t>
            </a:r>
            <a:r>
              <a:rPr lang="en-GB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82AEF-A292-CE4E-AAEC-3336EE88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96" y="3657385"/>
            <a:ext cx="891475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8181D-B73A-9C48-BD77-E9EC4619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2498D-52DB-984F-A85E-A11375D39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5"/>
            <a:ext cx="7886700" cy="4948193"/>
          </a:xfrm>
        </p:spPr>
        <p:txBody>
          <a:bodyPr/>
          <a:lstStyle/>
          <a:p>
            <a:r>
              <a:rPr lang="en-GB" dirty="0"/>
              <a:t>What space of examples (including construction techniques) is accessible to learners?</a:t>
            </a:r>
          </a:p>
          <a:p>
            <a:r>
              <a:rPr lang="en-GB" dirty="0"/>
              <a:t>What associations and connections do learners have with a particular concept or technique?</a:t>
            </a:r>
          </a:p>
          <a:p>
            <a:r>
              <a:rPr lang="en-GB" dirty="0"/>
              <a:t>What mathematical actions are learners disposed to, and confident to enact for themselves?</a:t>
            </a:r>
          </a:p>
          <a:p>
            <a:pPr lvl="1"/>
            <a:r>
              <a:rPr lang="en-GB" dirty="0"/>
              <a:t>Does this grow and develop during the course?</a:t>
            </a:r>
          </a:p>
          <a:p>
            <a:r>
              <a:rPr lang="en-GB" dirty="0"/>
              <a:t>Approach these questions through becoming aware of them in yourself. Then generating tasks in which learners can display their own appreciation and comprehension.</a:t>
            </a:r>
          </a:p>
          <a:p>
            <a:r>
              <a:rPr lang="en-GB" dirty="0"/>
              <a:t>Placing something in a more general </a:t>
            </a:r>
            <a:r>
              <a:rPr lang="en-GB"/>
              <a:t>context is </a:t>
            </a:r>
            <a:r>
              <a:rPr lang="en-GB" dirty="0"/>
              <a:t>part of linking and enriching</a:t>
            </a:r>
          </a:p>
        </p:txBody>
      </p:sp>
    </p:spTree>
    <p:extLst>
      <p:ext uri="{BB962C8B-B14F-4D97-AF65-F5344CB8AC3E}">
        <p14:creationId xmlns:p14="http://schemas.microsoft.com/office/powerpoint/2010/main" val="17811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94A5-4969-7A45-8784-F20A50B5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AB9F-1B60-B345-9D58-AA69EC026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John.Mason@open.ac.uk</a:t>
            </a:r>
            <a:endParaRPr lang="en-GB" dirty="0"/>
          </a:p>
          <a:p>
            <a:r>
              <a:rPr lang="en-GB" dirty="0" err="1"/>
              <a:t>PMTheta.com</a:t>
            </a:r>
            <a:endParaRPr lang="en-GB" dirty="0"/>
          </a:p>
          <a:p>
            <a:r>
              <a:rPr lang="en-GB" dirty="0">
                <a:solidFill>
                  <a:srgbClr val="833C0B"/>
                </a:solidFill>
                <a:latin typeface="Chalkboard" panose="03050602040202020205" pitchFamily="66" charset="77"/>
              </a:rPr>
              <a:t>Mason, J. &amp; </a:t>
            </a:r>
            <a:r>
              <a:rPr lang="en-GB" dirty="0" err="1">
                <a:solidFill>
                  <a:srgbClr val="833C0B"/>
                </a:solidFill>
                <a:latin typeface="Chalkboard" panose="03050602040202020205" pitchFamily="66" charset="77"/>
              </a:rPr>
              <a:t>Klymchuk</a:t>
            </a:r>
            <a:r>
              <a:rPr lang="en-GB" dirty="0">
                <a:solidFill>
                  <a:srgbClr val="833C0B"/>
                </a:solidFill>
                <a:latin typeface="Chalkboard" panose="03050602040202020205" pitchFamily="66" charset="77"/>
              </a:rPr>
              <a:t>, S. (2009). </a:t>
            </a:r>
            <a:r>
              <a:rPr lang="en-GB" i="1" dirty="0">
                <a:solidFill>
                  <a:srgbClr val="833C0B"/>
                </a:solidFill>
                <a:latin typeface="Chalkboard" panose="03050602040202020205" pitchFamily="66" charset="77"/>
              </a:rPr>
              <a:t>Counter Examples in Calculus</a:t>
            </a:r>
            <a:r>
              <a:rPr lang="en-GB" dirty="0">
                <a:solidFill>
                  <a:srgbClr val="833C0B"/>
                </a:solidFill>
                <a:latin typeface="Chalkboard" panose="03050602040202020205" pitchFamily="66" charset="77"/>
              </a:rPr>
              <a:t>. London: Imperial College Press.</a:t>
            </a:r>
          </a:p>
          <a:p>
            <a:r>
              <a:rPr lang="en-GB" dirty="0">
                <a:solidFill>
                  <a:schemeClr val="tx1"/>
                </a:solidFill>
                <a:latin typeface="Chalkboard" panose="03050602040202020205" pitchFamily="66" charset="77"/>
              </a:rPr>
              <a:t>Mason, J. 2002, </a:t>
            </a:r>
            <a:r>
              <a:rPr lang="en-GB" i="1" dirty="0">
                <a:solidFill>
                  <a:schemeClr val="tx1"/>
                </a:solidFill>
                <a:latin typeface="Chalkboard" panose="03050602040202020205" pitchFamily="66" charset="77"/>
              </a:rPr>
              <a:t>Mathematics Teaching Practice: a guidebook for university and college lecturers</a:t>
            </a:r>
            <a:r>
              <a:rPr lang="en-GB" dirty="0">
                <a:solidFill>
                  <a:schemeClr val="tx1"/>
                </a:solidFill>
                <a:latin typeface="Chalkboard" panose="03050602040202020205" pitchFamily="66" charset="77"/>
              </a:rPr>
              <a:t>, Horwood Publishing, Chichester.</a:t>
            </a:r>
          </a:p>
        </p:txBody>
      </p:sp>
    </p:spTree>
    <p:extLst>
      <p:ext uri="{BB962C8B-B14F-4D97-AF65-F5344CB8AC3E}">
        <p14:creationId xmlns:p14="http://schemas.microsoft.com/office/powerpoint/2010/main" val="36008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BA8B3-4F63-EC41-BBCB-600255EA8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‘Meaning’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C39FB-6090-9C4D-80EF-AB19E8033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does it feel like when something becomes ‘meaningful’?</a:t>
            </a:r>
          </a:p>
          <a:p>
            <a:r>
              <a:rPr lang="en-GB" dirty="0"/>
              <a:t>Is there a difference between</a:t>
            </a:r>
          </a:p>
          <a:p>
            <a:pPr lvl="1"/>
            <a:r>
              <a:rPr lang="en-GB" dirty="0"/>
              <a:t>Something being meaningful or having meaning</a:t>
            </a:r>
          </a:p>
          <a:p>
            <a:pPr lvl="1"/>
            <a:r>
              <a:rPr lang="en-GB" dirty="0"/>
              <a:t>Making meaning out of something?</a:t>
            </a:r>
          </a:p>
          <a:p>
            <a:r>
              <a:rPr lang="en-GB" dirty="0"/>
              <a:t>Having rich concept images: associations, connections</a:t>
            </a:r>
          </a:p>
          <a:p>
            <a:pPr lvl="1"/>
            <a:r>
              <a:rPr lang="en-GB" dirty="0"/>
              <a:t>Cognitive, affective, enactive</a:t>
            </a:r>
          </a:p>
          <a:p>
            <a:r>
              <a:rPr lang="en-GB" dirty="0"/>
              <a:t>Having personal narratives (cognitive with affective components usually linked to action)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7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B075-7743-034A-9047-DCD89E218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B302D-12FB-CC4D-998D-B4A8724FC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am interested in the lived experience of thinking mathematically</a:t>
            </a:r>
          </a:p>
          <a:p>
            <a:r>
              <a:rPr lang="en-GB" dirty="0"/>
              <a:t>I am going to invite you to </a:t>
            </a:r>
            <a:r>
              <a:rPr lang="en-GB" dirty="0">
                <a:solidFill>
                  <a:srgbClr val="FF0000"/>
                </a:solidFill>
              </a:rPr>
              <a:t>make sense </a:t>
            </a:r>
            <a:r>
              <a:rPr lang="en-GB" dirty="0"/>
              <a:t>of (</a:t>
            </a:r>
            <a:r>
              <a:rPr lang="en-GB" dirty="0">
                <a:solidFill>
                  <a:srgbClr val="FF0000"/>
                </a:solidFill>
              </a:rPr>
              <a:t>make meaning from</a:t>
            </a:r>
            <a:r>
              <a:rPr lang="en-GB" dirty="0"/>
              <a:t>) some mathematical phenomena</a:t>
            </a:r>
          </a:p>
          <a:p>
            <a:r>
              <a:rPr lang="en-GB" dirty="0"/>
              <a:t>What you can hope to get from this session is what you notice yourself doing</a:t>
            </a:r>
          </a:p>
          <a:p>
            <a:r>
              <a:rPr lang="en-GB" dirty="0"/>
              <a:t>This can provide the basis for ongoing dialogue</a:t>
            </a:r>
          </a:p>
        </p:txBody>
      </p:sp>
    </p:spTree>
    <p:extLst>
      <p:ext uri="{BB962C8B-B14F-4D97-AF65-F5344CB8AC3E}">
        <p14:creationId xmlns:p14="http://schemas.microsoft.com/office/powerpoint/2010/main" val="33984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6FF0-36DF-D943-8403-74F588D9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Rotatable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3986B-A98C-6B48-B672-3C60C60B0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6495"/>
            <a:ext cx="7886700" cy="5051906"/>
          </a:xfrm>
        </p:spPr>
        <p:txBody>
          <a:bodyPr/>
          <a:lstStyle/>
          <a:p>
            <a:r>
              <a:rPr lang="en-GB" dirty="0"/>
              <a:t>Many learners seem unclear about the graphs of polynomials as |</a:t>
            </a:r>
            <a:r>
              <a:rPr lang="en-GB" i="1" dirty="0"/>
              <a:t>x</a:t>
            </a:r>
            <a:r>
              <a:rPr lang="en-GB" dirty="0"/>
              <a:t>| -&gt; </a:t>
            </a:r>
          </a:p>
          <a:p>
            <a:r>
              <a:rPr lang="en-GB" dirty="0"/>
              <a:t>Imagine the graph of a quadratic</a:t>
            </a:r>
          </a:p>
          <a:p>
            <a:pPr lvl="1"/>
            <a:r>
              <a:rPr lang="en-GB" dirty="0"/>
              <a:t>Imagine rotating it through a small angle</a:t>
            </a:r>
          </a:p>
          <a:p>
            <a:pPr lvl="1"/>
            <a:r>
              <a:rPr lang="en-GB" dirty="0"/>
              <a:t>Why can this not be the graph of a function?</a:t>
            </a:r>
          </a:p>
          <a:p>
            <a:r>
              <a:rPr lang="en-GB" dirty="0"/>
              <a:t>Construct the graph of a differentiable function which remains a function when the graph is rotated by a small angle.</a:t>
            </a:r>
          </a:p>
          <a:p>
            <a:pPr lvl="1"/>
            <a:r>
              <a:rPr lang="en-GB" dirty="0"/>
              <a:t>And another, which is not linear</a:t>
            </a:r>
          </a:p>
          <a:p>
            <a:pPr lvl="1"/>
            <a:r>
              <a:rPr lang="en-GB" dirty="0"/>
              <a:t>And another, which uses a different idea and is not linear</a:t>
            </a:r>
          </a:p>
          <a:p>
            <a:r>
              <a:rPr lang="en-GB" dirty="0"/>
              <a:t>How do you know it remains a function? </a:t>
            </a:r>
          </a:p>
          <a:p>
            <a:r>
              <a:rPr lang="en-GB" dirty="0"/>
              <a:t>Rotating through 180° of course preserves </a:t>
            </a:r>
            <a:br>
              <a:rPr lang="en-GB" dirty="0"/>
            </a:br>
            <a:r>
              <a:rPr lang="en-GB" dirty="0"/>
              <a:t>‘being a function’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91BED-F970-934B-944F-B9FF3BBF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088" y="1557005"/>
            <a:ext cx="433192" cy="3609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756C1E-6920-4B45-AE2E-9008D747DFBE}"/>
              </a:ext>
            </a:extLst>
          </p:cNvPr>
          <p:cNvSpPr txBox="1">
            <a:spLocks/>
          </p:cNvSpPr>
          <p:nvPr/>
        </p:nvSpPr>
        <p:spPr>
          <a:xfrm>
            <a:off x="628650" y="4534422"/>
            <a:ext cx="7886700" cy="16539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27910D-9C0E-EF46-8D1B-D0D30BF3AEF1}"/>
              </a:ext>
            </a:extLst>
          </p:cNvPr>
          <p:cNvSpPr txBox="1">
            <a:spLocks/>
          </p:cNvSpPr>
          <p:nvPr/>
        </p:nvSpPr>
        <p:spPr>
          <a:xfrm>
            <a:off x="628650" y="5685733"/>
            <a:ext cx="7886700" cy="9333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2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9CEA-3B3D-ED47-A0C8-A8661C81A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Rotating through 180°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7F0A4-4F6A-CE42-AFA8-18051D81E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4609"/>
            <a:ext cx="7886700" cy="516742"/>
          </a:xfrm>
        </p:spPr>
        <p:txBody>
          <a:bodyPr/>
          <a:lstStyle/>
          <a:p>
            <a:r>
              <a:rPr lang="en-GB" dirty="0" err="1"/>
              <a:t>Cubics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 almost completely uninteresting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E0659-9D0F-864A-90F3-9EF39F5C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630" y="1799567"/>
            <a:ext cx="4781550" cy="5058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2F5CD-DD2A-3B4F-9053-E87765B99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630" y="1804799"/>
            <a:ext cx="4781550" cy="50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4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54AA-2DF9-BC4D-9A82-0557E181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Rotating through 180°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33CAD-D3F5-2745-8337-983727A31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" y="1027732"/>
            <a:ext cx="3346152" cy="1931791"/>
          </a:xfrm>
        </p:spPr>
        <p:txBody>
          <a:bodyPr/>
          <a:lstStyle/>
          <a:p>
            <a:r>
              <a:rPr lang="en-GB" dirty="0"/>
              <a:t>Quartic has more going for it</a:t>
            </a:r>
          </a:p>
          <a:p>
            <a:r>
              <a:rPr lang="en-GB" dirty="0"/>
              <a:t>Points of tangency when translated …</a:t>
            </a:r>
          </a:p>
          <a:p>
            <a:pPr lvl="1"/>
            <a:r>
              <a:rPr lang="en-GB" dirty="0"/>
              <a:t>Same slope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BE391-314B-A043-9E64-7BA2AA5B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71" y="1570768"/>
            <a:ext cx="6023429" cy="528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0F71B-1FC3-6C41-AD2C-556B2B293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1" y="1570767"/>
            <a:ext cx="6023429" cy="52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6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42B3-C059-FF4B-B564-EE87B4B2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Mutual Tangents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F23FB-6767-544E-A810-AB252D72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888" y="1059301"/>
            <a:ext cx="6606112" cy="5798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66EFB-CAB0-0B4A-809F-C8894D8F1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888" y="1059300"/>
            <a:ext cx="6606112" cy="57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5411</TotalTime>
  <Words>1292</Words>
  <Application>Microsoft Macintosh PowerPoint</Application>
  <PresentationFormat>On-screen Show (4:3)</PresentationFormat>
  <Paragraphs>195</Paragraphs>
  <Slides>33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Chalkboard</vt:lpstr>
      <vt:lpstr>Times New Roman</vt:lpstr>
      <vt:lpstr>Office Theme</vt:lpstr>
      <vt:lpstr>Roles of Phenomena &amp; Examples in  Motivating Meaning-Making  in  Mathematics</vt:lpstr>
      <vt:lpstr>OutLine</vt:lpstr>
      <vt:lpstr>Some Questions</vt:lpstr>
      <vt:lpstr>What is ‘Meaning’</vt:lpstr>
      <vt:lpstr>Ways of Working</vt:lpstr>
      <vt:lpstr>Rotatable Graphs</vt:lpstr>
      <vt:lpstr>Rotating through 180°</vt:lpstr>
      <vt:lpstr>Rotating through 180°</vt:lpstr>
      <vt:lpstr>Mutual Tangents</vt:lpstr>
      <vt:lpstr>Reflection</vt:lpstr>
      <vt:lpstr>Fundamental Theorem</vt:lpstr>
      <vt:lpstr>PowerPoint Presentation</vt:lpstr>
      <vt:lpstr>Chordal Constructions</vt:lpstr>
      <vt:lpstr>Reflection</vt:lpstr>
      <vt:lpstr>Construction in a Square</vt:lpstr>
      <vt:lpstr>Reflection</vt:lpstr>
      <vt:lpstr>PowerPoint Presentation</vt:lpstr>
      <vt:lpstr>Overflow</vt:lpstr>
      <vt:lpstr>Overflow</vt:lpstr>
      <vt:lpstr>Galilean Sums</vt:lpstr>
      <vt:lpstr>Another &amp; Another</vt:lpstr>
      <vt:lpstr>Reflection</vt:lpstr>
      <vt:lpstr>A Timely Story</vt:lpstr>
      <vt:lpstr>PolyDials</vt:lpstr>
      <vt:lpstr>Balloon Diagrams for Multiplicative Structure of Number</vt:lpstr>
      <vt:lpstr>Connections</vt:lpstr>
      <vt:lpstr>How is Meaning Made?</vt:lpstr>
      <vt:lpstr>What Encourages Meaning Making?</vt:lpstr>
      <vt:lpstr>Factors Acting to Block Meaning-Making</vt:lpstr>
      <vt:lpstr>Monster Barring</vt:lpstr>
      <vt:lpstr>Monster Barring</vt:lpstr>
      <vt:lpstr>Reflections</vt:lpstr>
      <vt:lpstr>Follow-Up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102</cp:revision>
  <dcterms:created xsi:type="dcterms:W3CDTF">2017-06-17T10:17:52Z</dcterms:created>
  <dcterms:modified xsi:type="dcterms:W3CDTF">2019-10-14T04:53:33Z</dcterms:modified>
</cp:coreProperties>
</file>