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3" r:id="rId5"/>
    <p:sldId id="269" r:id="rId6"/>
    <p:sldId id="270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8046-1306-4EC3-8D06-93FA77D75BDA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B53-51D5-4B38-8278-55B711ACEC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8046-1306-4EC3-8D06-93FA77D75BDA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B53-51D5-4B38-8278-55B711ACEC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8046-1306-4EC3-8D06-93FA77D75BDA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B53-51D5-4B38-8278-55B711ACEC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8046-1306-4EC3-8D06-93FA77D75BDA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B53-51D5-4B38-8278-55B711ACEC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8046-1306-4EC3-8D06-93FA77D75BDA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B53-51D5-4B38-8278-55B711ACEC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8046-1306-4EC3-8D06-93FA77D75BDA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B53-51D5-4B38-8278-55B711ACEC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8046-1306-4EC3-8D06-93FA77D75BDA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B53-51D5-4B38-8278-55B711ACEC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8046-1306-4EC3-8D06-93FA77D75BDA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B53-51D5-4B38-8278-55B711ACEC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8046-1306-4EC3-8D06-93FA77D75BDA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B53-51D5-4B38-8278-55B711ACEC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8046-1306-4EC3-8D06-93FA77D75BDA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B53-51D5-4B38-8278-55B711ACEC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8046-1306-4EC3-8D06-93FA77D75BDA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B53-51D5-4B38-8278-55B711ACEC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78046-1306-4EC3-8D06-93FA77D75BDA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27B53-51D5-4B38-8278-55B711ACEC0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Alignment in mathematics education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Anne Watson &amp; John Mason</a:t>
            </a:r>
          </a:p>
          <a:p>
            <a:r>
              <a:rPr lang="en-GB" dirty="0" smtClean="0"/>
              <a:t>Friday 7</a:t>
            </a:r>
            <a:r>
              <a:rPr lang="en-GB" baseline="30000" dirty="0" smtClean="0"/>
              <a:t>th</a:t>
            </a:r>
            <a:r>
              <a:rPr lang="en-GB" dirty="0" smtClean="0"/>
              <a:t> Dec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Teachers’ research-informed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Small changes in practice</a:t>
            </a:r>
          </a:p>
          <a:p>
            <a:r>
              <a:rPr lang="en-GB" dirty="0" smtClean="0"/>
              <a:t>Collaboration</a:t>
            </a:r>
          </a:p>
          <a:p>
            <a:r>
              <a:rPr lang="en-GB" dirty="0" smtClean="0"/>
              <a:t>Task design</a:t>
            </a:r>
          </a:p>
          <a:p>
            <a:r>
              <a:rPr lang="en-GB" dirty="0" smtClean="0"/>
              <a:t>Development of personal</a:t>
            </a:r>
          </a:p>
          <a:p>
            <a:pPr>
              <a:buNone/>
            </a:pPr>
            <a:r>
              <a:rPr lang="en-GB" dirty="0" smtClean="0"/>
              <a:t>enquiry</a:t>
            </a:r>
          </a:p>
          <a:p>
            <a:r>
              <a:rPr lang="en-GB" dirty="0" smtClean="0"/>
              <a:t>Ownership of short and </a:t>
            </a:r>
          </a:p>
          <a:p>
            <a:pPr>
              <a:buNone/>
            </a:pPr>
            <a:r>
              <a:rPr lang="en-GB" dirty="0" smtClean="0"/>
              <a:t>medium term planning</a:t>
            </a:r>
          </a:p>
          <a:p>
            <a:pPr>
              <a:buNone/>
            </a:pPr>
            <a:r>
              <a:rPr lang="en-GB" smtClean="0"/>
              <a:t>(pedagogy/professionalism)</a:t>
            </a:r>
            <a:endParaRPr lang="en-GB" dirty="0"/>
          </a:p>
        </p:txBody>
      </p:sp>
      <p:pic>
        <p:nvPicPr>
          <p:cNvPr id="3074" name="Picture 2" descr="C:\Users\Anne Watson\AppData\Local\Microsoft\Windows\Temporary Internet Files\Content.IE5\RYZBPBHL\MP90043957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4761" y="1268760"/>
            <a:ext cx="3307635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GB" dirty="0" smtClean="0"/>
              <a:t>Alignment</a:t>
            </a:r>
            <a:endParaRPr lang="en-GB" dirty="0"/>
          </a:p>
        </p:txBody>
      </p:sp>
      <p:sp>
        <p:nvSpPr>
          <p:cNvPr id="4" name="Isosceles Triangle 3"/>
          <p:cNvSpPr/>
          <p:nvPr/>
        </p:nvSpPr>
        <p:spPr>
          <a:xfrm>
            <a:off x="2627784" y="2204864"/>
            <a:ext cx="3240360" cy="28803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95536" y="5013176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assessment</a:t>
            </a:r>
            <a:endParaRPr lang="en-GB" sz="3200" dirty="0"/>
          </a:p>
        </p:txBody>
      </p:sp>
      <p:sp>
        <p:nvSpPr>
          <p:cNvPr id="7" name="Content Placeholder 6"/>
          <p:cNvSpPr txBox="1">
            <a:spLocks noGrp="1"/>
          </p:cNvSpPr>
          <p:nvPr>
            <p:ph sz="quarter" idx="4294967295"/>
          </p:nvPr>
        </p:nvSpPr>
        <p:spPr>
          <a:xfrm>
            <a:off x="3203848" y="1484784"/>
            <a:ext cx="1983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dirty="0" smtClean="0"/>
              <a:t>curriculum</a:t>
            </a:r>
            <a:endParaRPr lang="en-GB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6012160" y="4653136"/>
            <a:ext cx="1805687" cy="584775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200" dirty="0" smtClean="0"/>
              <a:t>pedagogy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3563888" y="2276872"/>
            <a:ext cx="1368152" cy="2808312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to see in mathematics lessons – practitioner 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en-GB" dirty="0" smtClean="0"/>
              <a:t>Conceptual understanding</a:t>
            </a:r>
          </a:p>
          <a:p>
            <a:r>
              <a:rPr lang="en-GB" dirty="0" smtClean="0"/>
              <a:t>Procedural fluency</a:t>
            </a:r>
          </a:p>
          <a:p>
            <a:r>
              <a:rPr lang="en-GB" dirty="0" smtClean="0"/>
              <a:t>Solving problems:</a:t>
            </a:r>
          </a:p>
          <a:p>
            <a:pPr lvl="1"/>
            <a:r>
              <a:rPr lang="en-GB" dirty="0" smtClean="0"/>
              <a:t>Extending mathematical repertoire</a:t>
            </a:r>
          </a:p>
          <a:p>
            <a:pPr lvl="1"/>
            <a:r>
              <a:rPr lang="en-GB" dirty="0" smtClean="0"/>
              <a:t>Developing identification and application</a:t>
            </a:r>
          </a:p>
          <a:p>
            <a:pPr lvl="1"/>
            <a:r>
              <a:rPr lang="en-GB" dirty="0" smtClean="0"/>
              <a:t>Developing reasoning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Alignment in mathematics lessons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4006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New ideas can be seen to build </a:t>
            </a:r>
            <a:r>
              <a:rPr lang="en-GB" dirty="0"/>
              <a:t>on </a:t>
            </a:r>
            <a:r>
              <a:rPr lang="en-GB" dirty="0" smtClean="0"/>
              <a:t>prior knowledge when ....</a:t>
            </a:r>
            <a:endParaRPr lang="en-GB" dirty="0"/>
          </a:p>
          <a:p>
            <a:r>
              <a:rPr lang="en-GB" dirty="0" smtClean="0"/>
              <a:t>New ideas might confuse students when ....</a:t>
            </a:r>
          </a:p>
          <a:p>
            <a:r>
              <a:rPr lang="en-GB" dirty="0" smtClean="0"/>
              <a:t>Teachers ask ‘why?’ when ...</a:t>
            </a:r>
          </a:p>
          <a:p>
            <a:r>
              <a:rPr lang="en-GB" dirty="0" smtClean="0"/>
              <a:t>A </a:t>
            </a:r>
            <a:r>
              <a:rPr lang="en-GB" dirty="0"/>
              <a:t>range of representations might be </a:t>
            </a:r>
            <a:r>
              <a:rPr lang="en-GB" dirty="0" smtClean="0"/>
              <a:t>used when .....</a:t>
            </a:r>
            <a:endParaRPr lang="en-GB" dirty="0"/>
          </a:p>
          <a:p>
            <a:r>
              <a:rPr lang="en-GB" dirty="0"/>
              <a:t>Lesson </a:t>
            </a:r>
            <a:r>
              <a:rPr lang="en-GB" dirty="0" smtClean="0"/>
              <a:t>will be ‘stop-start’ </a:t>
            </a:r>
            <a:r>
              <a:rPr lang="en-GB" dirty="0"/>
              <a:t>rather than flow </a:t>
            </a:r>
            <a:r>
              <a:rPr lang="en-GB" dirty="0" smtClean="0"/>
              <a:t>smoothly when ....</a:t>
            </a:r>
          </a:p>
          <a:p>
            <a:r>
              <a:rPr lang="en-GB" dirty="0"/>
              <a:t>W</a:t>
            </a:r>
            <a:r>
              <a:rPr lang="en-GB" dirty="0" smtClean="0"/>
              <a:t>ritten </a:t>
            </a:r>
            <a:r>
              <a:rPr lang="en-GB" dirty="0"/>
              <a:t>work may be </a:t>
            </a:r>
            <a:r>
              <a:rPr lang="en-GB" dirty="0" smtClean="0"/>
              <a:t>rough when ...</a:t>
            </a:r>
          </a:p>
          <a:p>
            <a:r>
              <a:rPr lang="en-GB" dirty="0"/>
              <a:t>S</a:t>
            </a:r>
            <a:r>
              <a:rPr lang="en-GB" dirty="0" smtClean="0"/>
              <a:t>tudents </a:t>
            </a:r>
            <a:r>
              <a:rPr lang="en-GB" dirty="0"/>
              <a:t>may appear to be ‘off </a:t>
            </a:r>
            <a:r>
              <a:rPr lang="en-GB" dirty="0" smtClean="0"/>
              <a:t>task’ when ...</a:t>
            </a:r>
          </a:p>
          <a:p>
            <a:r>
              <a:rPr lang="en-GB" dirty="0" smtClean="0"/>
              <a:t>Teachers may have to deviate from the lesson plan when ....</a:t>
            </a:r>
          </a:p>
          <a:p>
            <a:r>
              <a:rPr lang="en-GB" dirty="0" smtClean="0"/>
              <a:t>A lesson might contain no direct instruction when ....</a:t>
            </a:r>
          </a:p>
          <a:p>
            <a:r>
              <a:rPr lang="en-GB" dirty="0" smtClean="0"/>
              <a:t>Silent work might be used at the start when ....</a:t>
            </a:r>
          </a:p>
          <a:p>
            <a:r>
              <a:rPr lang="en-GB" dirty="0" smtClean="0"/>
              <a:t>A short test might be used when ...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GB" dirty="0" smtClean="0"/>
              <a:t>In that task .......</a:t>
            </a:r>
            <a:endParaRPr lang="en-GB" dirty="0"/>
          </a:p>
        </p:txBody>
      </p:sp>
      <p:sp>
        <p:nvSpPr>
          <p:cNvPr id="4" name="Isosceles Triangle 3"/>
          <p:cNvSpPr/>
          <p:nvPr/>
        </p:nvSpPr>
        <p:spPr>
          <a:xfrm>
            <a:off x="2627784" y="2204864"/>
            <a:ext cx="3240360" cy="28803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95536" y="5013176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assessment</a:t>
            </a:r>
            <a:endParaRPr lang="en-GB" sz="3200" dirty="0"/>
          </a:p>
        </p:txBody>
      </p:sp>
      <p:sp>
        <p:nvSpPr>
          <p:cNvPr id="7" name="Content Placeholder 6"/>
          <p:cNvSpPr txBox="1">
            <a:spLocks noGrp="1"/>
          </p:cNvSpPr>
          <p:nvPr>
            <p:ph sz="quarter" idx="4294967295"/>
          </p:nvPr>
        </p:nvSpPr>
        <p:spPr>
          <a:xfrm>
            <a:off x="3203848" y="1484784"/>
            <a:ext cx="1983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dirty="0" smtClean="0"/>
              <a:t>curriculum</a:t>
            </a:r>
            <a:endParaRPr lang="en-GB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6012160" y="4653136"/>
            <a:ext cx="1805687" cy="584775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200" dirty="0" smtClean="0"/>
              <a:t>pedagogy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3563888" y="2276872"/>
            <a:ext cx="1368152" cy="2808312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Thinkers who inform mathematics 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Sociologists</a:t>
            </a:r>
          </a:p>
          <a:p>
            <a:r>
              <a:rPr lang="en-GB" dirty="0" smtClean="0"/>
              <a:t>Anthropologists</a:t>
            </a:r>
          </a:p>
          <a:p>
            <a:r>
              <a:rPr lang="en-GB" dirty="0" smtClean="0"/>
              <a:t>Psychologists</a:t>
            </a:r>
          </a:p>
          <a:p>
            <a:r>
              <a:rPr lang="en-GB" dirty="0" smtClean="0"/>
              <a:t>Cultural and gender studies</a:t>
            </a:r>
          </a:p>
          <a:p>
            <a:r>
              <a:rPr lang="en-GB" dirty="0" smtClean="0"/>
              <a:t>Philosophers</a:t>
            </a:r>
          </a:p>
          <a:p>
            <a:r>
              <a:rPr lang="en-GB" dirty="0" smtClean="0"/>
              <a:t>Mathematicians</a:t>
            </a:r>
          </a:p>
          <a:p>
            <a:r>
              <a:rPr lang="en-GB" dirty="0" smtClean="0"/>
              <a:t>..... Politicians</a:t>
            </a:r>
            <a:endParaRPr lang="en-GB" dirty="0"/>
          </a:p>
        </p:txBody>
      </p:sp>
      <p:pic>
        <p:nvPicPr>
          <p:cNvPr id="6" name="Picture 5" descr="http://graphics8.nytimes.com/images/2008/05/11/books/essay-600-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412776"/>
            <a:ext cx="57150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International comparisons (assessment/pedagogy)</a:t>
            </a:r>
          </a:p>
          <a:p>
            <a:r>
              <a:rPr lang="en-GB" dirty="0" err="1" smtClean="0"/>
              <a:t>EBacc</a:t>
            </a:r>
            <a:r>
              <a:rPr lang="en-GB" dirty="0" smtClean="0"/>
              <a:t> –EBC (assessment/curriculum)</a:t>
            </a:r>
          </a:p>
          <a:p>
            <a:r>
              <a:rPr lang="en-GB" dirty="0" smtClean="0"/>
              <a:t>Curriculum nature and content (curriculum/pedagogy)</a:t>
            </a:r>
          </a:p>
          <a:p>
            <a:r>
              <a:rPr lang="en-GB" dirty="0" smtClean="0"/>
              <a:t>Teacher recruitment and retention (pedagogy)</a:t>
            </a:r>
          </a:p>
          <a:p>
            <a:r>
              <a:rPr lang="en-GB" dirty="0" smtClean="0"/>
              <a:t>Expenditure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 descr="http://upload.wikimedia.org/wikipedia/commons/thumb/0/0e/Michael_Gove_cropped.jpg/220px-Michael_Gove_croppe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836712"/>
            <a:ext cx="20955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Aaarrrggghhh</a:t>
            </a:r>
            <a:r>
              <a:rPr lang="en-GB" dirty="0" smtClean="0"/>
              <a:t>! Help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cannot take the problems of the country onto my shoulders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It is easier to appear to make maths teachers act in certain ways than to appear to make Amazon act in certain ways</a:t>
            </a:r>
            <a:endParaRPr lang="en-GB" dirty="0"/>
          </a:p>
        </p:txBody>
      </p:sp>
      <p:pic>
        <p:nvPicPr>
          <p:cNvPr id="2050" name="Picture 2" descr="C:\Users\Anne Watson\AppData\Local\Microsoft\Windows\Temporary Internet Files\Content.IE5\RYZBPBHL\MP90017884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276872"/>
            <a:ext cx="2800908" cy="1867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263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Alignment in mathematics education</vt:lpstr>
      <vt:lpstr>Alignment</vt:lpstr>
      <vt:lpstr>What to see in mathematics lessons – practitioner comments</vt:lpstr>
      <vt:lpstr>Alignment in mathematics lessons</vt:lpstr>
      <vt:lpstr>Example task</vt:lpstr>
      <vt:lpstr>In that task .......</vt:lpstr>
      <vt:lpstr>Thinkers who inform mathematics education</vt:lpstr>
      <vt:lpstr>Policy</vt:lpstr>
      <vt:lpstr>Aaarrrggghhh! Help</vt:lpstr>
      <vt:lpstr>Teachers’ research-informed change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in research and practice in mathematics education</dc:title>
  <dc:creator>Anne Watson</dc:creator>
  <cp:lastModifiedBy>Anne Watson</cp:lastModifiedBy>
  <cp:revision>4</cp:revision>
  <dcterms:created xsi:type="dcterms:W3CDTF">2012-12-04T11:25:56Z</dcterms:created>
  <dcterms:modified xsi:type="dcterms:W3CDTF">2015-10-31T09:07:22Z</dcterms:modified>
</cp:coreProperties>
</file>