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sldIdLst>
    <p:sldId id="256" r:id="rId2"/>
    <p:sldId id="687" r:id="rId3"/>
    <p:sldId id="663" r:id="rId4"/>
    <p:sldId id="677" r:id="rId5"/>
    <p:sldId id="678" r:id="rId6"/>
    <p:sldId id="625" r:id="rId7"/>
    <p:sldId id="640" r:id="rId8"/>
    <p:sldId id="692" r:id="rId9"/>
    <p:sldId id="620" r:id="rId10"/>
    <p:sldId id="666" r:id="rId11"/>
    <p:sldId id="669" r:id="rId12"/>
    <p:sldId id="670" r:id="rId13"/>
    <p:sldId id="698" r:id="rId14"/>
    <p:sldId id="674" r:id="rId15"/>
    <p:sldId id="690" r:id="rId16"/>
    <p:sldId id="693" r:id="rId17"/>
    <p:sldId id="659" r:id="rId18"/>
    <p:sldId id="685" r:id="rId19"/>
    <p:sldId id="682" r:id="rId20"/>
    <p:sldId id="652" r:id="rId21"/>
    <p:sldId id="697" r:id="rId22"/>
    <p:sldId id="695" r:id="rId23"/>
    <p:sldId id="696" r:id="rId24"/>
    <p:sldId id="597" r:id="rId25"/>
    <p:sldId id="598" r:id="rId26"/>
    <p:sldId id="600" r:id="rId27"/>
    <p:sldId id="540" r:id="rId28"/>
    <p:sldId id="615" r:id="rId29"/>
    <p:sldId id="616" r:id="rId30"/>
    <p:sldId id="537" r:id="rId31"/>
    <p:sldId id="657" r:id="rId32"/>
    <p:sldId id="683" r:id="rId33"/>
    <p:sldId id="694" r:id="rId34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50" autoAdjust="0"/>
    <p:restoredTop sz="72527"/>
  </p:normalViewPr>
  <p:slideViewPr>
    <p:cSldViewPr snapToGrid="0">
      <p:cViewPr varScale="1">
        <p:scale>
          <a:sx n="78" d="100"/>
          <a:sy n="78" d="100"/>
        </p:scale>
        <p:origin x="115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E0DE64A-950C-4BC8-B87B-F923FC77F6CD}" type="datetimeFigureOut">
              <a:rPr lang="en-GB" smtClean="0"/>
              <a:t>27/02/2023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1E6C343E-F297-4822-BAC7-F369306AA1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922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Key Stage 3 and prevalence of linear functions, linear expressions</a:t>
            </a:r>
          </a:p>
          <a:p>
            <a:r>
              <a:rPr lang="en-GB" dirty="0"/>
              <a:t>How these relate to children’s prior experience of number relations</a:t>
            </a:r>
          </a:p>
          <a:p>
            <a:r>
              <a:rPr lang="en-GB" dirty="0"/>
              <a:t>How linear functions sit in the world of functions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266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Graphs of some familiar relationships to be added to children’s example spaces.</a:t>
            </a:r>
          </a:p>
          <a:p>
            <a:r>
              <a:rPr lang="en-GB" dirty="0"/>
              <a:t>Why not … possibility of excitement at the very big and very small.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909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Wave function (physics session) sometimes referred to as the Casualty (</a:t>
            </a:r>
            <a:r>
              <a:rPr lang="en-GB" dirty="0" err="1"/>
              <a:t>TVProgramme</a:t>
            </a:r>
            <a:r>
              <a:rPr lang="en-GB" dirty="0"/>
              <a:t>) Graph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105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Child’s encyclopaedia of funny functions available on graphing apps</a:t>
            </a:r>
          </a:p>
          <a:p>
            <a:r>
              <a:rPr lang="en-GB" dirty="0"/>
              <a:t>Playing </a:t>
            </a:r>
            <a:r>
              <a:rPr lang="en-GB" dirty="0" err="1"/>
              <a:t>withb</a:t>
            </a:r>
            <a:r>
              <a:rPr lang="en-GB" dirty="0"/>
              <a:t> them … by simply adding and subtracting for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420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is being done at each stage (animation)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735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Similarly with 2^x (doubling very familiar to children)</a:t>
            </a: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Linearity doesn’t illustrate what happens in general  </a:t>
            </a:r>
            <a:endParaRPr lang="en-GB" dirty="0"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to  (the graph of) a function </a:t>
            </a:r>
            <a:endParaRPr lang="en-GB" dirty="0">
              <a:effectLst/>
            </a:endParaRPr>
          </a:p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8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when additive transformations are applied.</a:t>
            </a:r>
            <a:endParaRPr lang="en-GB" dirty="0">
              <a:effectLst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9416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Important things to become aware of about functions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647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Prior experiences of children</a:t>
            </a:r>
          </a:p>
          <a:p>
            <a:r>
              <a:rPr lang="en-GB" dirty="0"/>
              <a:t>So why not encourage playing with functions visually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690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Appears in many </a:t>
            </a:r>
            <a:r>
              <a:rPr lang="en-GB" dirty="0" err="1"/>
              <a:t>materielas</a:t>
            </a:r>
            <a:r>
              <a:rPr lang="en-GB" dirty="0"/>
              <a:t> … misleading if not interpreted as intended.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980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Straight lines have constant gradient … the gradient triangle</a:t>
            </a:r>
          </a:p>
          <a:p>
            <a:r>
              <a:rPr lang="en-GB" dirty="0"/>
              <a:t>Which turns out to be he basis for studying the rate of change in many different situations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1067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Gradient triangle gives a very good approximation when it gets very small, and you zoom in on the graph … </a:t>
            </a:r>
          </a:p>
          <a:p>
            <a:r>
              <a:rPr lang="en-GB" dirty="0"/>
              <a:t>What is studied later is functions which have this zoom-in property.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01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Issue of Discrete vs Continuous … when is it ok to join the dots?</a:t>
            </a:r>
          </a:p>
          <a:p>
            <a:r>
              <a:rPr lang="en-GB" dirty="0"/>
              <a:t>Number bonds from KS1 so worth building on that experience</a:t>
            </a:r>
          </a:p>
          <a:p>
            <a:r>
              <a:rPr lang="en-GB" dirty="0"/>
              <a:t>Extend the concept of number bonds to 3.7, 6.3,  etc. and complements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2429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Perfectly accessible at KS3 based on prior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13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Maths Mastery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390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7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5A672-E052-A147-9FE0-85ECA2960D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66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048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618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Any surprises?</a:t>
            </a:r>
          </a:p>
          <a:p>
            <a:endParaRPr lang="en-GB" dirty="0"/>
          </a:p>
          <a:p>
            <a:r>
              <a:rPr lang="en-GB" dirty="0"/>
              <a:t>Visual component of concept </a:t>
            </a:r>
            <a:r>
              <a:rPr lang="en-GB" dirty="0" err="1"/>
              <a:t>inage</a:t>
            </a:r>
            <a:r>
              <a:rPr lang="en-GB" dirty="0"/>
              <a:t> can be powerful and </a:t>
            </a:r>
            <a:r>
              <a:rPr lang="en-GB" dirty="0" err="1"/>
              <a:t>informtive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562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Use your sense of the graph to isolate details from which an equation can be formed.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877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Each of these equations will give the graph using Desmos or </a:t>
            </a:r>
            <a:r>
              <a:rPr lang="en-GB" dirty="0" err="1"/>
              <a:t>Geogebra</a:t>
            </a:r>
            <a:r>
              <a:rPr lang="en-GB" dirty="0"/>
              <a:t> graphing apps</a:t>
            </a:r>
          </a:p>
          <a:p>
            <a:endParaRPr lang="en-GB" dirty="0"/>
          </a:p>
          <a:p>
            <a:r>
              <a:rPr lang="en-GB" dirty="0"/>
              <a:t>BUT some of these are not specified at certain points!!!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15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Graphs of functions as objects in their own right, subject to playfulness!</a:t>
            </a:r>
          </a:p>
          <a:p>
            <a:r>
              <a:rPr lang="en-GB" dirty="0"/>
              <a:t>Various versions all superimposed</a:t>
            </a:r>
          </a:p>
          <a:p>
            <a:r>
              <a:rPr lang="en-GB" dirty="0"/>
              <a:t>“g” was a name inserted by </a:t>
            </a:r>
            <a:r>
              <a:rPr lang="en-GB" dirty="0" err="1"/>
              <a:t>Geogebra</a:t>
            </a:r>
            <a:r>
              <a:rPr lang="en-GB" dirty="0"/>
              <a:t> by itself.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557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Playing with functions using a graphing app</a:t>
            </a:r>
          </a:p>
          <a:p>
            <a:r>
              <a:rPr lang="en-GB" dirty="0"/>
              <a:t>Ambiguity with linear graphs: does adding 2 shift it up or to the left or at some other angle?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130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Children’s prior experience of sequences can be expressed graphically</a:t>
            </a:r>
          </a:p>
          <a:p>
            <a:r>
              <a:rPr lang="en-GB" dirty="0"/>
              <a:t>Is it ok to join the dots? y= –2x+10 as a function specified on the positive integers, but extendable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85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Children’s prior experience of sharing</a:t>
            </a:r>
          </a:p>
          <a:p>
            <a:r>
              <a:rPr lang="en-GB" dirty="0"/>
              <a:t>Is it ok to join the dots? Expresses a general relationship which encompasses the discrete.</a:t>
            </a:r>
          </a:p>
          <a:p>
            <a:r>
              <a:rPr lang="en-GB" dirty="0"/>
              <a:t>Another context … dimensions of rectangles that have  a fixed area .,.. How are these contexts alike?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C343E-F297-4822-BAC7-F369306AA1C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087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E6D0-BC7B-E2C0-5D1F-432B0E7AD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A9AF67-DEF0-5213-9828-02C5E2C7E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84B9B-CAB6-BBC0-94E6-7E0C265ED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954F6-F155-DF4C-AD7E-780386F88BC7}" type="datetime1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33A9A-74B4-90C9-D7B4-7F309A591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631C3-E155-0389-E140-AF8F623D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70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22B24-388D-5B68-3848-F0D48CEC5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9B9EF-6A66-DABC-A34D-0C583BE33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28C59-9B7A-B82B-A9FD-C2A02259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690E-B26E-C444-B588-DEE48B90CC7F}" type="datetime1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7957B-B56F-F3CD-5ECC-2A7E2D3FF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2FD1B-3241-8298-7BBD-22415BB0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18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E07A5-CE6D-11A9-66DF-433E75C80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5121A-270B-2FDE-9039-3FFDB655B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61DD9-5DFB-EFE3-78E9-3526C593F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DEDDC-3D09-954E-8255-C6EF30538F37}" type="datetime1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436A6-8047-D1C0-12AF-765261E18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19FF0-95A6-121F-4ED2-CDC795D3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29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lk Task"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388379F-C4DE-4646-93E3-42D263D1AAF5}"/>
              </a:ext>
            </a:extLst>
          </p:cNvPr>
          <p:cNvSpPr txBox="1"/>
          <p:nvPr userDrawn="1"/>
        </p:nvSpPr>
        <p:spPr>
          <a:xfrm rot="16200000">
            <a:off x="8433600" y="3099600"/>
            <a:ext cx="6858000" cy="658800"/>
          </a:xfrm>
          <a:prstGeom prst="rect">
            <a:avLst/>
          </a:prstGeom>
          <a:solidFill>
            <a:schemeClr val="accent5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Talk Task</a:t>
            </a:r>
          </a:p>
        </p:txBody>
      </p:sp>
    </p:spTree>
    <p:extLst>
      <p:ext uri="{BB962C8B-B14F-4D97-AF65-F5344CB8AC3E}">
        <p14:creationId xmlns:p14="http://schemas.microsoft.com/office/powerpoint/2010/main" val="2704398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ew Learning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073D299-0BE2-1248-900B-2CA3C4081C0E}"/>
              </a:ext>
            </a:extLst>
          </p:cNvPr>
          <p:cNvSpPr txBox="1"/>
          <p:nvPr userDrawn="1"/>
        </p:nvSpPr>
        <p:spPr>
          <a:xfrm rot="16200000">
            <a:off x="8433599" y="3099599"/>
            <a:ext cx="6858002" cy="658800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New Learning</a:t>
            </a:r>
          </a:p>
        </p:txBody>
      </p:sp>
    </p:spTree>
    <p:extLst>
      <p:ext uri="{BB962C8B-B14F-4D97-AF65-F5344CB8AC3E}">
        <p14:creationId xmlns:p14="http://schemas.microsoft.com/office/powerpoint/2010/main" val="204396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ick Check 1 - New">
    <p:bg>
      <p:bgPr>
        <a:solidFill>
          <a:schemeClr val="tx1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6413504-F803-AB41-A751-9E8171A041F5}"/>
              </a:ext>
            </a:extLst>
          </p:cNvPr>
          <p:cNvSpPr txBox="1"/>
          <p:nvPr userDrawn="1"/>
        </p:nvSpPr>
        <p:spPr>
          <a:xfrm>
            <a:off x="11880000" y="1079999"/>
            <a:ext cx="153888" cy="5580000"/>
          </a:xfrm>
          <a:prstGeom prst="rect">
            <a:avLst/>
          </a:prstGeom>
          <a:noFill/>
        </p:spPr>
        <p:txBody>
          <a:bodyPr vert="vert270" wrap="square" lIns="0" tIns="0" rIns="0" bIns="0" rtlCol="0" anchor="b">
            <a:no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© Copyright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37051D-4F0C-48BC-8193-CE3DFA55F982}"/>
              </a:ext>
            </a:extLst>
          </p:cNvPr>
          <p:cNvSpPr txBox="1"/>
          <p:nvPr userDrawn="1"/>
        </p:nvSpPr>
        <p:spPr>
          <a:xfrm rot="16200000">
            <a:off x="8433599" y="3099599"/>
            <a:ext cx="6858002" cy="658800"/>
          </a:xfrm>
          <a:prstGeom prst="rect">
            <a:avLst/>
          </a:prstGeom>
          <a:solidFill>
            <a:schemeClr val="accent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6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Quick Check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934604-FBA7-407C-AEF7-729E18F11902}"/>
              </a:ext>
            </a:extLst>
          </p:cNvPr>
          <p:cNvSpPr/>
          <p:nvPr userDrawn="1"/>
        </p:nvSpPr>
        <p:spPr>
          <a:xfrm>
            <a:off x="360000" y="5428796"/>
            <a:ext cx="2560933" cy="1140476"/>
          </a:xfrm>
          <a:prstGeom prst="round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3A066D-8D8E-47B7-BFCD-8666397431D8}"/>
              </a:ext>
            </a:extLst>
          </p:cNvPr>
          <p:cNvSpPr/>
          <p:nvPr userDrawn="1"/>
        </p:nvSpPr>
        <p:spPr>
          <a:xfrm>
            <a:off x="597136" y="5137226"/>
            <a:ext cx="419905" cy="4271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FBD8EE-1503-4A01-A81F-B8672FEB6275}"/>
              </a:ext>
            </a:extLst>
          </p:cNvPr>
          <p:cNvSpPr/>
          <p:nvPr userDrawn="1"/>
        </p:nvSpPr>
        <p:spPr>
          <a:xfrm>
            <a:off x="360003" y="288730"/>
            <a:ext cx="10895604" cy="4765030"/>
          </a:xfrm>
          <a:prstGeom prst="roundRect">
            <a:avLst>
              <a:gd name="adj" fmla="val 645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00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4205713-2917-4132-B43F-168BEF68BAFD}"/>
              </a:ext>
            </a:extLst>
          </p:cNvPr>
          <p:cNvSpPr/>
          <p:nvPr userDrawn="1"/>
        </p:nvSpPr>
        <p:spPr>
          <a:xfrm>
            <a:off x="8694672" y="5428796"/>
            <a:ext cx="2560933" cy="1140476"/>
          </a:xfrm>
          <a:prstGeom prst="round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29AD9F-AB3C-4BEC-9BFD-EA5E2B84467F}"/>
              </a:ext>
            </a:extLst>
          </p:cNvPr>
          <p:cNvSpPr/>
          <p:nvPr userDrawn="1"/>
        </p:nvSpPr>
        <p:spPr>
          <a:xfrm>
            <a:off x="3147236" y="5428795"/>
            <a:ext cx="2560933" cy="1140476"/>
          </a:xfrm>
          <a:prstGeom prst="round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362AEAF-5096-4B68-829A-88100D382A70}"/>
              </a:ext>
            </a:extLst>
          </p:cNvPr>
          <p:cNvSpPr/>
          <p:nvPr userDrawn="1"/>
        </p:nvSpPr>
        <p:spPr>
          <a:xfrm>
            <a:off x="5934472" y="5428796"/>
            <a:ext cx="2560933" cy="1140476"/>
          </a:xfrm>
          <a:prstGeom prst="round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9CF13-0B54-4E96-BF3D-A4A87AA5D314}"/>
              </a:ext>
            </a:extLst>
          </p:cNvPr>
          <p:cNvSpPr/>
          <p:nvPr userDrawn="1"/>
        </p:nvSpPr>
        <p:spPr>
          <a:xfrm>
            <a:off x="3378659" y="5142898"/>
            <a:ext cx="419905" cy="42719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2CEC590-A482-4454-8974-AE3368765B74}"/>
              </a:ext>
            </a:extLst>
          </p:cNvPr>
          <p:cNvSpPr/>
          <p:nvPr userDrawn="1"/>
        </p:nvSpPr>
        <p:spPr>
          <a:xfrm>
            <a:off x="8911360" y="5136229"/>
            <a:ext cx="419905" cy="4338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A961EC-7182-4CF7-8A39-DF35DA7237BC}"/>
              </a:ext>
            </a:extLst>
          </p:cNvPr>
          <p:cNvSpPr/>
          <p:nvPr userDrawn="1"/>
        </p:nvSpPr>
        <p:spPr>
          <a:xfrm>
            <a:off x="6149521" y="5142898"/>
            <a:ext cx="419905" cy="4271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</a:p>
        </p:txBody>
      </p:sp>
      <p:sp>
        <p:nvSpPr>
          <p:cNvPr id="15" name="Text Placeholder 60">
            <a:extLst>
              <a:ext uri="{FF2B5EF4-FFF2-40B4-BE49-F238E27FC236}">
                <a16:creationId xmlns:a16="http://schemas.microsoft.com/office/drawing/2014/main" id="{F88078AC-FC18-4625-A648-54F3D27E3BA6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69427" y="5437440"/>
            <a:ext cx="2556000" cy="1152000"/>
          </a:xfrm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Answer A</a:t>
            </a:r>
            <a:endParaRPr lang="en-GB"/>
          </a:p>
        </p:txBody>
      </p:sp>
      <p:sp>
        <p:nvSpPr>
          <p:cNvPr id="16" name="Text Placeholder 60">
            <a:extLst>
              <a:ext uri="{FF2B5EF4-FFF2-40B4-BE49-F238E27FC236}">
                <a16:creationId xmlns:a16="http://schemas.microsoft.com/office/drawing/2014/main" id="{8613C460-0E9A-4E71-BF40-2BF776CA1FA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167247" y="5437439"/>
            <a:ext cx="2556000" cy="1152000"/>
          </a:xfrm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Answer B</a:t>
            </a:r>
            <a:endParaRPr lang="en-GB"/>
          </a:p>
        </p:txBody>
      </p:sp>
      <p:sp>
        <p:nvSpPr>
          <p:cNvPr id="17" name="Text Placeholder 60">
            <a:extLst>
              <a:ext uri="{FF2B5EF4-FFF2-40B4-BE49-F238E27FC236}">
                <a16:creationId xmlns:a16="http://schemas.microsoft.com/office/drawing/2014/main" id="{3F2D3F40-3FF9-4CD3-BC57-9F1C641C3A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943087" y="5437441"/>
            <a:ext cx="2556000" cy="1152000"/>
          </a:xfrm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Answer C</a:t>
            </a:r>
            <a:endParaRPr lang="en-GB"/>
          </a:p>
        </p:txBody>
      </p:sp>
      <p:sp>
        <p:nvSpPr>
          <p:cNvPr id="18" name="Text Placeholder 60">
            <a:extLst>
              <a:ext uri="{FF2B5EF4-FFF2-40B4-BE49-F238E27FC236}">
                <a16:creationId xmlns:a16="http://schemas.microsoft.com/office/drawing/2014/main" id="{21E7D8FA-1679-4E91-8595-8140CA901080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8712471" y="5437438"/>
            <a:ext cx="2556000" cy="1152000"/>
          </a:xfrm>
        </p:spPr>
        <p:txBody>
          <a:bodyPr lIns="0" tIns="0" rIns="0" bIns="0"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Answer 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464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73207-8005-A86C-F564-A45DC22F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5B8E9-A72A-8940-799B-D2E6628D3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0CF5A-40A2-EBA5-7F33-902A309EA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1969-05C6-C645-9AAD-F27E27BB4A26}" type="datetime1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19531-9F28-5D8A-F56A-2E2456A9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4BEDAF-CC8B-9F31-BC89-824C2BE479FC}"/>
              </a:ext>
            </a:extLst>
          </p:cNvPr>
          <p:cNvSpPr txBox="1"/>
          <p:nvPr userDrawn="1"/>
        </p:nvSpPr>
        <p:spPr>
          <a:xfrm>
            <a:off x="244928" y="6356350"/>
            <a:ext cx="59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3EE6C7A-A093-B54D-AF56-AC30497E561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184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410C-FA57-6115-973B-E89366734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5A01B-15D6-E5B3-F350-24CD842D5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B402A-FC63-83F2-F27A-1BA7F938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2CB6F-78CC-FA45-ACF1-014FA84EF0C5}" type="datetime1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057E45-3E2A-35BE-A235-995754C6D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26060-68BC-5EE8-5B8B-FEB6022A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12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40FF7-0B23-CA50-D643-F551996B4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655D-729F-E581-5ACA-E011438650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099EE-F9EB-8E71-4F26-387882C12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A6541-DDA6-94F5-8E42-ED602E1DB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E9E1-0D2B-2B49-91B1-860703053E1F}" type="datetime1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9393D-D440-B8BF-8FD1-D14B574EB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A843C-9C85-350D-197D-4BE01E7E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6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B18AA-D794-3DEA-BBB7-7CF69AE4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E8A27-6B7E-05DC-7A7C-D8D54EA8F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531BF-E0A6-28BA-2CFF-B78A0D36B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42FC5-5266-43CA-F065-C2F3F02AF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D81342-7BBB-5E8F-049C-B582F49AE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4774B-277C-B4E0-972E-65C0378E2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9F60-A93D-F64F-B3AC-71E21A5A9864}" type="datetime1">
              <a:rPr lang="en-GB" smtClean="0"/>
              <a:t>27/02/2023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05830-D48E-21C5-BC91-C8B023DCF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F29D90-F5E9-7F46-2A2E-C098A542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355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59B2-8515-B5EF-7E48-415EF058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8B9615-02E7-9D19-9062-C864B866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2D2D-DA4D-AA41-92EC-874304A67347}" type="datetime1">
              <a:rPr lang="en-GB" smtClean="0"/>
              <a:t>27/02/2023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1C65E8-94CE-B999-E676-1C549B13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B72DE7-3465-BCF3-7321-EF3755280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329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8B0155-A7B5-4F95-19DF-A55F8F9C0ED9}"/>
              </a:ext>
            </a:extLst>
          </p:cNvPr>
          <p:cNvSpPr txBox="1"/>
          <p:nvPr userDrawn="1"/>
        </p:nvSpPr>
        <p:spPr>
          <a:xfrm>
            <a:off x="109728" y="6376416"/>
            <a:ext cx="487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5A74E9D-463D-834D-B293-6CC6C2C03E78}" type="slidenum">
              <a:rPr lang="en-GB" sz="1400" smtClean="0"/>
              <a:t>‹#›</a:t>
            </a:fld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26013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E2274-BAA2-C2F6-67D3-F8043C4D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2DDDB-CC42-9D5C-670F-967937370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ED5DC8-6B01-0A00-EF49-EE71F09D1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9F37F-B6DB-9B43-1064-E5374538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6D89B-C7DA-AE4D-8100-0CEC5CC7B857}" type="datetime1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BEA4B3-7E4B-02A0-89B8-A193C1DD1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FF869-9551-7E68-38A0-38B24347B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927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EFC0-3952-22E9-C872-082AB9EA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A955F-4A38-D8FD-3978-1D365CA6D6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351876-3E87-0286-EFCF-ED15212F9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F714C-971A-49F3-B61C-9A22F4D67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3551-3FFA-4643-8D7B-3CA83F21F5A0}" type="datetime1">
              <a:rPr lang="en-GB" smtClean="0"/>
              <a:t>27/02/2023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47C20-EA62-0F33-06B3-BA43BEBA9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C307-969E-E5CD-F66B-481D5CAE0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92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F97275-8FD1-F0FD-C5B9-CFF3B2792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11BAF-9873-45D6-7011-43722CB5E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6B155-8097-F9FB-E524-72A3B65ED8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AF2B6-BCCA-CB4D-9681-1FE13A9006CC}" type="datetime1">
              <a:rPr lang="en-GB" smtClean="0"/>
              <a:t>27/02/2023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E2D770-B2FB-BB1B-FBCA-5C68EA73E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07A4E-6180-C266-3060-41BF6EF1A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B27DC-F47A-4731-893C-068A3F7D99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95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ov"/><Relationship Id="rId7" Type="http://schemas.openxmlformats.org/officeDocument/2006/relationships/image" Target="../media/image33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o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0.png"/><Relationship Id="rId3" Type="http://schemas.openxmlformats.org/officeDocument/2006/relationships/image" Target="../media/image1220.png"/><Relationship Id="rId7" Type="http://schemas.openxmlformats.org/officeDocument/2006/relationships/image" Target="../media/image12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50.png"/><Relationship Id="rId5" Type="http://schemas.openxmlformats.org/officeDocument/2006/relationships/image" Target="../media/image1240.png"/><Relationship Id="rId4" Type="http://schemas.openxmlformats.org/officeDocument/2006/relationships/image" Target="../media/image1230.png"/><Relationship Id="rId9" Type="http://schemas.openxmlformats.org/officeDocument/2006/relationships/image" Target="../media/image12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E4118-7D44-2E69-3C9E-A8F6DCC43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047967" cy="165576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Linearity is only a special case: </a:t>
            </a:r>
            <a:br>
              <a:rPr lang="en-US" dirty="0"/>
            </a:br>
            <a:r>
              <a:rPr lang="en-US" dirty="0"/>
              <a:t>a curriculum rethink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8CE11A-C912-A524-638D-12AEEC1E9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7967" y="4690518"/>
            <a:ext cx="9144000" cy="1420899"/>
          </a:xfrm>
        </p:spPr>
        <p:txBody>
          <a:bodyPr/>
          <a:lstStyle/>
          <a:p>
            <a:r>
              <a:rPr lang="en-US" dirty="0"/>
              <a:t>We gather some functions together </a:t>
            </a:r>
            <a:br>
              <a:rPr lang="en-US" dirty="0"/>
            </a:br>
            <a:r>
              <a:rPr lang="en-US" dirty="0"/>
              <a:t>in a perspective on some key curriculum ideas </a:t>
            </a:r>
            <a:br>
              <a:rPr lang="en-US" dirty="0"/>
            </a:br>
            <a:r>
              <a:rPr lang="en-US" dirty="0"/>
              <a:t>that deserve more attention </a:t>
            </a:r>
            <a:br>
              <a:rPr lang="en-US" dirty="0"/>
            </a:br>
            <a:r>
              <a:rPr lang="en-US" dirty="0"/>
              <a:t>than the labels ‘linear’ and 'non-linear' suggest</a:t>
            </a:r>
            <a:endParaRPr lang="en-GB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14890CD-37CC-81C8-ADE0-AAFFDA54613F}"/>
              </a:ext>
            </a:extLst>
          </p:cNvPr>
          <p:cNvSpPr txBox="1">
            <a:spLocks/>
          </p:cNvSpPr>
          <p:nvPr/>
        </p:nvSpPr>
        <p:spPr>
          <a:xfrm>
            <a:off x="1524000" y="2893839"/>
            <a:ext cx="9144000" cy="1420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Anne Watson &amp; John Mason</a:t>
            </a:r>
          </a:p>
          <a:p>
            <a:r>
              <a:rPr lang="en-US" dirty="0"/>
              <a:t>Ark Curriculum Plus</a:t>
            </a:r>
          </a:p>
          <a:p>
            <a:r>
              <a:rPr lang="en-US" dirty="0"/>
              <a:t>Feb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111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CD19B-34F3-39FC-133A-575C3824B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850" y="319087"/>
            <a:ext cx="6972300" cy="6219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FB971E-0F0C-6BBA-4773-46324D7375C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0193748" y="3234926"/>
            <a:ext cx="1003641" cy="7474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BEFF3B-37D6-E078-ED18-09FDAC3DF032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996" y="4493770"/>
            <a:ext cx="96819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3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CD4111-F3C1-FB25-8F78-73880653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349" y="0"/>
            <a:ext cx="4985468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196752-2CA3-24C3-6731-65192E5CDCB2}"/>
              </a:ext>
            </a:extLst>
          </p:cNvPr>
          <p:cNvSpPr txBox="1"/>
          <p:nvPr/>
        </p:nvSpPr>
        <p:spPr>
          <a:xfrm>
            <a:off x="9840657" y="6375343"/>
            <a:ext cx="1531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of Square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AB4631-FC9A-C850-8764-DB831F59E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269" y="0"/>
            <a:ext cx="498546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5ABF585-A4B5-A8DE-DEA9-3839CBB4979E}"/>
              </a:ext>
            </a:extLst>
          </p:cNvPr>
          <p:cNvSpPr/>
          <p:nvPr/>
        </p:nvSpPr>
        <p:spPr>
          <a:xfrm>
            <a:off x="6049745" y="6362091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95809C-78D9-F79F-5C66-527FAD37ACDD}"/>
              </a:ext>
            </a:extLst>
          </p:cNvPr>
          <p:cNvSpPr/>
          <p:nvPr/>
        </p:nvSpPr>
        <p:spPr>
          <a:xfrm>
            <a:off x="6773687" y="5819870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64A233-99EF-79C6-C93F-C8C44B2430DC}"/>
              </a:ext>
            </a:extLst>
          </p:cNvPr>
          <p:cNvSpPr/>
          <p:nvPr/>
        </p:nvSpPr>
        <p:spPr>
          <a:xfrm>
            <a:off x="7497299" y="4880933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E214BD-BEED-2AA4-E989-377353FBA41A}"/>
              </a:ext>
            </a:extLst>
          </p:cNvPr>
          <p:cNvSpPr/>
          <p:nvPr/>
        </p:nvSpPr>
        <p:spPr>
          <a:xfrm>
            <a:off x="8221076" y="3651150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1A3D96-2123-36CA-1FDA-8D036DB8DB68}"/>
              </a:ext>
            </a:extLst>
          </p:cNvPr>
          <p:cNvSpPr/>
          <p:nvPr/>
        </p:nvSpPr>
        <p:spPr>
          <a:xfrm>
            <a:off x="8948771" y="1975073"/>
            <a:ext cx="160638" cy="160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9D2AED-EC88-B494-B5FB-4031BB3A7D6B}"/>
              </a:ext>
            </a:extLst>
          </p:cNvPr>
          <p:cNvSpPr txBox="1"/>
          <p:nvPr/>
        </p:nvSpPr>
        <p:spPr>
          <a:xfrm>
            <a:off x="3863426" y="234085"/>
            <a:ext cx="157164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dirty="0"/>
              <a:t>Area of Square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D84687-1826-F7EF-B6A8-916FB1263B3D}"/>
              </a:ext>
            </a:extLst>
          </p:cNvPr>
          <p:cNvSpPr txBox="1"/>
          <p:nvPr/>
        </p:nvSpPr>
        <p:spPr>
          <a:xfrm>
            <a:off x="603208" y="418751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Area of a Square</a:t>
            </a:r>
          </a:p>
        </p:txBody>
      </p:sp>
    </p:spTree>
    <p:extLst>
      <p:ext uri="{BB962C8B-B14F-4D97-AF65-F5344CB8AC3E}">
        <p14:creationId xmlns:p14="http://schemas.microsoft.com/office/powerpoint/2010/main" val="417714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1770A8-5815-4D9F-C4C1-3EFBFF48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767" y="752475"/>
            <a:ext cx="4932727" cy="53530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E26385-38FA-E736-800C-804DD97764B2}"/>
              </a:ext>
            </a:extLst>
          </p:cNvPr>
          <p:cNvSpPr txBox="1"/>
          <p:nvPr/>
        </p:nvSpPr>
        <p:spPr>
          <a:xfrm>
            <a:off x="2841062" y="316984"/>
            <a:ext cx="1683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Volume of Cube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17086-D85F-2EC2-E4DE-3D4F27B6F54E}"/>
              </a:ext>
            </a:extLst>
          </p:cNvPr>
          <p:cNvSpPr txBox="1"/>
          <p:nvPr/>
        </p:nvSpPr>
        <p:spPr>
          <a:xfrm>
            <a:off x="7434943" y="6105525"/>
            <a:ext cx="133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Side of cube</a:t>
            </a:r>
          </a:p>
        </p:txBody>
      </p:sp>
    </p:spTree>
    <p:extLst>
      <p:ext uri="{BB962C8B-B14F-4D97-AF65-F5344CB8AC3E}">
        <p14:creationId xmlns:p14="http://schemas.microsoft.com/office/powerpoint/2010/main" val="352402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D187B7-BD35-BABC-0E7E-AFF58823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156" y="477111"/>
            <a:ext cx="3886200" cy="2696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140FA-A2CD-6030-863C-47C8E0D66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666" y="400374"/>
            <a:ext cx="3396384" cy="3175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E6CB6-5EB3-D132-957E-312AB46FB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512" y="3684772"/>
            <a:ext cx="6301942" cy="27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72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14ED6-2E05-EF3F-D6AA-CEC15DFEB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01" y="683527"/>
            <a:ext cx="4784955" cy="4618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E75145-9B05-4EE2-615A-78057F4A7F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83"/>
          <a:stretch/>
        </p:blipFill>
        <p:spPr>
          <a:xfrm>
            <a:off x="6870584" y="1366474"/>
            <a:ext cx="4711162" cy="498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229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ne with shifts">
            <a:hlinkClick r:id="" action="ppaction://media"/>
            <a:extLst>
              <a:ext uri="{FF2B5EF4-FFF2-40B4-BE49-F238E27FC236}">
                <a16:creationId xmlns:a16="http://schemas.microsoft.com/office/drawing/2014/main" id="{0775BCA9-7931-5441-3A13-DFDC627C37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0"/>
            <a:ext cx="8763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ACA961-E70E-8030-01C6-EB005B9D72C2}"/>
              </a:ext>
            </a:extLst>
          </p:cNvPr>
          <p:cNvSpPr txBox="1"/>
          <p:nvPr/>
        </p:nvSpPr>
        <p:spPr>
          <a:xfrm>
            <a:off x="254854" y="496902"/>
            <a:ext cx="32959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Playing with functions </a:t>
            </a:r>
          </a:p>
          <a:p>
            <a:pPr algn="ctr"/>
            <a:r>
              <a:rPr lang="en-GB" sz="2400" dirty="0"/>
              <a:t>using</a:t>
            </a:r>
            <a:br>
              <a:rPr lang="en-GB" sz="2400" dirty="0"/>
            </a:br>
            <a:r>
              <a:rPr lang="en-GB" sz="2400" dirty="0"/>
              <a:t> graphing calculator apps</a:t>
            </a:r>
          </a:p>
        </p:txBody>
      </p:sp>
    </p:spTree>
    <p:extLst>
      <p:ext uri="{BB962C8B-B14F-4D97-AF65-F5344CB8AC3E}">
        <p14:creationId xmlns:p14="http://schemas.microsoft.com/office/powerpoint/2010/main" val="119628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B237B4-18F0-BABD-BF2A-3A8C5F0C3775}"/>
              </a:ext>
            </a:extLst>
          </p:cNvPr>
          <p:cNvSpPr txBox="1"/>
          <p:nvPr/>
        </p:nvSpPr>
        <p:spPr>
          <a:xfrm>
            <a:off x="1925837" y="670558"/>
            <a:ext cx="70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 = 2</a:t>
            </a:r>
            <a:r>
              <a:rPr lang="en-GB" baseline="30000" dirty="0"/>
              <a:t>x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FBD41-EED4-A6C8-E8F4-3DF860D46F62}"/>
              </a:ext>
            </a:extLst>
          </p:cNvPr>
          <p:cNvSpPr txBox="1"/>
          <p:nvPr/>
        </p:nvSpPr>
        <p:spPr>
          <a:xfrm>
            <a:off x="1925837" y="1277364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 = 2</a:t>
            </a:r>
            <a:r>
              <a:rPr lang="en-GB" baseline="30000" dirty="0"/>
              <a:t>x</a:t>
            </a:r>
            <a:r>
              <a:rPr lang="en-GB" dirty="0"/>
              <a:t> + 2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B9D48-52AC-30B2-37A1-C69285406A5F}"/>
              </a:ext>
            </a:extLst>
          </p:cNvPr>
          <p:cNvSpPr txBox="1"/>
          <p:nvPr/>
        </p:nvSpPr>
        <p:spPr>
          <a:xfrm>
            <a:off x="1940821" y="1881372"/>
            <a:ext cx="90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 = 2</a:t>
            </a:r>
            <a:r>
              <a:rPr lang="en-GB" baseline="30000" dirty="0"/>
              <a:t>(x-2)</a:t>
            </a:r>
            <a:endParaRPr lang="en-GB" dirty="0"/>
          </a:p>
        </p:txBody>
      </p:sp>
      <p:pic>
        <p:nvPicPr>
          <p:cNvPr id="10" name="2^x S1">
            <a:hlinkClick r:id="" action="ppaction://media"/>
            <a:extLst>
              <a:ext uri="{FF2B5EF4-FFF2-40B4-BE49-F238E27FC236}">
                <a16:creationId xmlns:a16="http://schemas.microsoft.com/office/drawing/2014/main" id="{BCBEC83D-D272-DCB7-0353-1939485F4A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26950" y="114310"/>
            <a:ext cx="3560762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5D5533-F06C-62A3-5C15-B6CE9ECB6662}"/>
              </a:ext>
            </a:extLst>
          </p:cNvPr>
          <p:cNvSpPr txBox="1"/>
          <p:nvPr/>
        </p:nvSpPr>
        <p:spPr>
          <a:xfrm>
            <a:off x="179898" y="1323860"/>
            <a:ext cx="13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Shift up by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A42E40-18EF-507E-FE88-34802BF31A33}"/>
              </a:ext>
            </a:extLst>
          </p:cNvPr>
          <p:cNvSpPr txBox="1"/>
          <p:nvPr/>
        </p:nvSpPr>
        <p:spPr>
          <a:xfrm>
            <a:off x="175516" y="1884176"/>
            <a:ext cx="1596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Shift Right by 2</a:t>
            </a:r>
          </a:p>
        </p:txBody>
      </p:sp>
      <p:pic>
        <p:nvPicPr>
          <p:cNvPr id="3" name="2^x S2">
            <a:hlinkClick r:id="" action="ppaction://media"/>
            <a:extLst>
              <a:ext uri="{FF2B5EF4-FFF2-40B4-BE49-F238E27FC236}">
                <a16:creationId xmlns:a16="http://schemas.microsoft.com/office/drawing/2014/main" id="{2F1BBECF-D91C-1EAE-1582-066D9C9E95C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6170" y="70265"/>
            <a:ext cx="3640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4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295C-C085-FE05-D72A-422874F6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 in mathematics and in real contexts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ED307-EAED-C601-C97E-444C02417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Varying rates of change</a:t>
            </a:r>
          </a:p>
          <a:p>
            <a:r>
              <a:rPr lang="en-GB" dirty="0"/>
              <a:t>How gradient changes is important</a:t>
            </a:r>
          </a:p>
          <a:p>
            <a:r>
              <a:rPr lang="en-GB" dirty="0"/>
              <a:t>Turning points</a:t>
            </a:r>
          </a:p>
          <a:p>
            <a:r>
              <a:rPr lang="en-GB" dirty="0"/>
              <a:t>Inverses and no inverses</a:t>
            </a:r>
          </a:p>
          <a:p>
            <a:r>
              <a:rPr lang="en-GB" dirty="0"/>
              <a:t>Continuous or not continuous</a:t>
            </a:r>
          </a:p>
          <a:p>
            <a:r>
              <a:rPr lang="en-GB" dirty="0"/>
              <a:t>Not usually/always proportional</a:t>
            </a:r>
          </a:p>
          <a:p>
            <a:r>
              <a:rPr lang="en-GB" dirty="0"/>
              <a:t>Not always increasing</a:t>
            </a:r>
          </a:p>
          <a:p>
            <a:r>
              <a:rPr lang="en-GB" dirty="0"/>
              <a:t>Rarely constructed by joining dots</a:t>
            </a:r>
          </a:p>
          <a:p>
            <a:r>
              <a:rPr lang="en-GB" dirty="0"/>
              <a:t>Zeroes on x-axis important</a:t>
            </a:r>
          </a:p>
          <a:p>
            <a:r>
              <a:rPr lang="en-GB" dirty="0"/>
              <a:t>Translations unambiguous</a:t>
            </a:r>
          </a:p>
          <a:p>
            <a:r>
              <a:rPr lang="en-GB" dirty="0"/>
              <a:t>Function machines/mapping diagrams rarely give useful information about the function</a:t>
            </a:r>
          </a:p>
        </p:txBody>
      </p:sp>
    </p:spTree>
    <p:extLst>
      <p:ext uri="{BB962C8B-B14F-4D97-AF65-F5344CB8AC3E}">
        <p14:creationId xmlns:p14="http://schemas.microsoft.com/office/powerpoint/2010/main" val="386159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295C-C085-FE05-D72A-422874F6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learners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ED307-EAED-C601-C97E-444C02417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Varying rates or change </a:t>
            </a:r>
            <a:r>
              <a:rPr lang="en-GB" dirty="0">
                <a:solidFill>
                  <a:schemeClr val="accent1"/>
                </a:solidFill>
              </a:rPr>
              <a:t>– speeding up and slowing down</a:t>
            </a:r>
          </a:p>
          <a:p>
            <a:r>
              <a:rPr lang="en-GB" dirty="0"/>
              <a:t>How gradient changes is important </a:t>
            </a:r>
            <a:r>
              <a:rPr lang="en-GB" dirty="0">
                <a:solidFill>
                  <a:schemeClr val="accent1"/>
                </a:solidFill>
              </a:rPr>
              <a:t>– climbing hills, up and down</a:t>
            </a:r>
          </a:p>
          <a:p>
            <a:r>
              <a:rPr lang="en-GB" dirty="0"/>
              <a:t>Turning points </a:t>
            </a:r>
            <a:r>
              <a:rPr lang="en-GB" dirty="0">
                <a:solidFill>
                  <a:schemeClr val="accent1"/>
                </a:solidFill>
              </a:rPr>
              <a:t>– area and perimeter puzzles</a:t>
            </a:r>
          </a:p>
          <a:p>
            <a:r>
              <a:rPr lang="en-GB" dirty="0"/>
              <a:t>Inverses and no unique inverses </a:t>
            </a:r>
            <a:r>
              <a:rPr lang="en-GB" dirty="0">
                <a:solidFill>
                  <a:schemeClr val="accent1"/>
                </a:solidFill>
              </a:rPr>
              <a:t>– square roots, undoing binary operations</a:t>
            </a:r>
          </a:p>
          <a:p>
            <a:r>
              <a:rPr lang="en-GB" dirty="0"/>
              <a:t>Continuous or not continuous </a:t>
            </a:r>
            <a:r>
              <a:rPr lang="en-GB" dirty="0">
                <a:solidFill>
                  <a:schemeClr val="accent1"/>
                </a:solidFill>
              </a:rPr>
              <a:t>– staircases</a:t>
            </a:r>
          </a:p>
          <a:p>
            <a:r>
              <a:rPr lang="en-GB" dirty="0"/>
              <a:t>Not usually/always proportional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– sharing cake</a:t>
            </a:r>
          </a:p>
          <a:p>
            <a:r>
              <a:rPr lang="en-GB" dirty="0"/>
              <a:t>Not always increasing </a:t>
            </a:r>
            <a:r>
              <a:rPr lang="en-GB" dirty="0">
                <a:solidFill>
                  <a:srgbClr val="0070C0"/>
                </a:solidFill>
              </a:rPr>
              <a:t>– sequences, division</a:t>
            </a:r>
          </a:p>
          <a:p>
            <a:r>
              <a:rPr lang="en-GB" dirty="0"/>
              <a:t>Rarely constructed by joining dots </a:t>
            </a:r>
            <a:r>
              <a:rPr lang="en-GB" dirty="0">
                <a:solidFill>
                  <a:schemeClr val="accent1"/>
                </a:solidFill>
              </a:rPr>
              <a:t>– very small changes</a:t>
            </a:r>
          </a:p>
          <a:p>
            <a:r>
              <a:rPr lang="en-GB" dirty="0"/>
              <a:t>Zeroes on x-axis important –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repeated subtraction sequences</a:t>
            </a:r>
          </a:p>
          <a:p>
            <a:r>
              <a:rPr lang="en-GB" dirty="0"/>
              <a:t>Translations unambiguous</a:t>
            </a:r>
            <a:r>
              <a:rPr lang="en-GB" dirty="0">
                <a:solidFill>
                  <a:srgbClr val="FF0000"/>
                </a:solidFill>
              </a:rPr>
              <a:t> </a:t>
            </a:r>
          </a:p>
          <a:p>
            <a:r>
              <a:rPr lang="en-GB" dirty="0"/>
              <a:t>Function machines/mapping diagrams rarely give useful information about the function – </a:t>
            </a:r>
            <a:r>
              <a:rPr lang="en-GB" dirty="0">
                <a:solidFill>
                  <a:schemeClr val="accent1"/>
                </a:solidFill>
              </a:rPr>
              <a:t>functions found on calculators</a:t>
            </a:r>
          </a:p>
        </p:txBody>
      </p:sp>
    </p:spTree>
    <p:extLst>
      <p:ext uri="{BB962C8B-B14F-4D97-AF65-F5344CB8AC3E}">
        <p14:creationId xmlns:p14="http://schemas.microsoft.com/office/powerpoint/2010/main" val="256901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DAA32-EB5B-89E1-78FC-29442FCA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 Image of Positive Gradient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456A6-272A-DBCD-6473-7B795399E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818" y="2134999"/>
            <a:ext cx="9047553" cy="4295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E98C5-D0AA-9B50-FC85-E91760D32734}"/>
              </a:ext>
            </a:extLst>
          </p:cNvPr>
          <p:cNvSpPr txBox="1"/>
          <p:nvPr/>
        </p:nvSpPr>
        <p:spPr>
          <a:xfrm>
            <a:off x="854951" y="1398344"/>
            <a:ext cx="775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Why might I have been shocked to find this in a section about constant gradient?</a:t>
            </a:r>
          </a:p>
        </p:txBody>
      </p:sp>
    </p:spTree>
    <p:extLst>
      <p:ext uri="{BB962C8B-B14F-4D97-AF65-F5344CB8AC3E}">
        <p14:creationId xmlns:p14="http://schemas.microsoft.com/office/powerpoint/2010/main" val="638713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603DF37-C96D-3B25-C0F7-B6796688E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556" y="247650"/>
            <a:ext cx="7772400" cy="6610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1146F6-866B-583A-C0DD-EAD6F1CBE426}"/>
              </a:ext>
            </a:extLst>
          </p:cNvPr>
          <p:cNvSpPr txBox="1"/>
          <p:nvPr/>
        </p:nvSpPr>
        <p:spPr>
          <a:xfrm>
            <a:off x="212258" y="3098218"/>
            <a:ext cx="201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relationships are represented by the coloured lines?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E860FE-6B4D-A758-A9D1-0F7486D4831B}"/>
              </a:ext>
            </a:extLst>
          </p:cNvPr>
          <p:cNvSpPr txBox="1"/>
          <p:nvPr/>
        </p:nvSpPr>
        <p:spPr>
          <a:xfrm>
            <a:off x="212257" y="4307861"/>
            <a:ext cx="2283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do you need to attend to </a:t>
            </a:r>
            <a:br>
              <a:rPr lang="en-GB" dirty="0"/>
            </a:br>
            <a:r>
              <a:rPr lang="en-GB" dirty="0"/>
              <a:t>in order to recognise Number Bonds to 10?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7D29CD-9E3F-AACA-5EAB-B52CA1E633CA}"/>
              </a:ext>
            </a:extLst>
          </p:cNvPr>
          <p:cNvSpPr txBox="1"/>
          <p:nvPr/>
        </p:nvSpPr>
        <p:spPr>
          <a:xfrm>
            <a:off x="377314" y="704850"/>
            <a:ext cx="1896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Say What You See,</a:t>
            </a:r>
            <a:br>
              <a:rPr lang="en-GB" dirty="0"/>
            </a:br>
            <a:r>
              <a:rPr lang="en-GB" dirty="0"/>
              <a:t>to a neighbour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CA569-52EC-4E80-6ABF-547AA8F75A34}"/>
              </a:ext>
            </a:extLst>
          </p:cNvPr>
          <p:cNvSpPr txBox="1"/>
          <p:nvPr/>
        </p:nvSpPr>
        <p:spPr>
          <a:xfrm>
            <a:off x="62918" y="1729662"/>
            <a:ext cx="2518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is the Same and what Different about the coloured lines?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B3032B-4192-A4A5-966E-BCCA8086C110}"/>
              </a:ext>
            </a:extLst>
          </p:cNvPr>
          <p:cNvCxnSpPr>
            <a:cxnSpLocks/>
          </p:cNvCxnSpPr>
          <p:nvPr/>
        </p:nvCxnSpPr>
        <p:spPr>
          <a:xfrm>
            <a:off x="3842951" y="197707"/>
            <a:ext cx="5659395" cy="666029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C1F4B3-EC94-E79B-A7E2-E51A4F278F20}"/>
              </a:ext>
            </a:extLst>
          </p:cNvPr>
          <p:cNvCxnSpPr>
            <a:cxnSpLocks/>
          </p:cNvCxnSpPr>
          <p:nvPr/>
        </p:nvCxnSpPr>
        <p:spPr>
          <a:xfrm>
            <a:off x="4670854" y="247650"/>
            <a:ext cx="5597611" cy="661035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3996B9C-1FF1-7928-2D22-07AA800BE5C6}"/>
              </a:ext>
            </a:extLst>
          </p:cNvPr>
          <p:cNvCxnSpPr>
            <a:cxnSpLocks/>
          </p:cNvCxnSpPr>
          <p:nvPr/>
        </p:nvCxnSpPr>
        <p:spPr>
          <a:xfrm>
            <a:off x="3210698" y="358346"/>
            <a:ext cx="5500816" cy="6499654"/>
          </a:xfrm>
          <a:prstGeom prst="line">
            <a:avLst/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863EB5-E787-2671-0EB4-0F148921C03B}"/>
              </a:ext>
            </a:extLst>
          </p:cNvPr>
          <p:cNvGrpSpPr/>
          <p:nvPr/>
        </p:nvGrpSpPr>
        <p:grpSpPr>
          <a:xfrm>
            <a:off x="5321633" y="1953556"/>
            <a:ext cx="4058621" cy="4734356"/>
            <a:chOff x="5321643" y="1948134"/>
            <a:chExt cx="4058621" cy="473435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54D9A8-B2B7-1A23-BAE2-44E0BEC38FEA}"/>
                </a:ext>
              </a:extLst>
            </p:cNvPr>
            <p:cNvSpPr/>
            <p:nvPr/>
          </p:nvSpPr>
          <p:spPr>
            <a:xfrm>
              <a:off x="6096000" y="2870194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CD6C563-987C-12EB-986F-D41ED8EBA8FE}"/>
                </a:ext>
              </a:extLst>
            </p:cNvPr>
            <p:cNvSpPr/>
            <p:nvPr/>
          </p:nvSpPr>
          <p:spPr>
            <a:xfrm>
              <a:off x="6841525" y="3753125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C1E2A2C-E383-1A73-DA31-D569B74A3A5D}"/>
                </a:ext>
              </a:extLst>
            </p:cNvPr>
            <p:cNvSpPr/>
            <p:nvPr/>
          </p:nvSpPr>
          <p:spPr>
            <a:xfrm>
              <a:off x="7587050" y="4636056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9F27789-315E-CB56-FFC7-C709170A1CE3}"/>
                </a:ext>
              </a:extLst>
            </p:cNvPr>
            <p:cNvSpPr/>
            <p:nvPr/>
          </p:nvSpPr>
          <p:spPr>
            <a:xfrm>
              <a:off x="8394359" y="5532904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9C9F54E-48EC-7D96-EDFE-ADEA12BB444D}"/>
                </a:ext>
              </a:extLst>
            </p:cNvPr>
            <p:cNvSpPr/>
            <p:nvPr/>
          </p:nvSpPr>
          <p:spPr>
            <a:xfrm>
              <a:off x="9164597" y="6466823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BECE01A-2122-B379-3A69-196E6F0D75FB}"/>
                </a:ext>
              </a:extLst>
            </p:cNvPr>
            <p:cNvSpPr/>
            <p:nvPr/>
          </p:nvSpPr>
          <p:spPr>
            <a:xfrm>
              <a:off x="5321643" y="1948134"/>
              <a:ext cx="215667" cy="21566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1774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2FCB-7EAB-4FAB-5272-C49C2D50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bother about constant gradients </a:t>
            </a:r>
            <a:br>
              <a:rPr lang="en-GB" dirty="0"/>
            </a:br>
            <a:r>
              <a:rPr lang="en-GB" dirty="0"/>
              <a:t>(apart from in proportional contexts)?</a:t>
            </a:r>
          </a:p>
        </p:txBody>
      </p:sp>
    </p:spTree>
    <p:extLst>
      <p:ext uri="{BB962C8B-B14F-4D97-AF65-F5344CB8AC3E}">
        <p14:creationId xmlns:p14="http://schemas.microsoft.com/office/powerpoint/2010/main" val="1126634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F5DB23-0ED5-EA67-BEAC-6D639EC23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1" y="319088"/>
            <a:ext cx="6159500" cy="617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4C772D-A160-F34B-5989-DF1759E08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1" y="330994"/>
            <a:ext cx="6159500" cy="617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C999A7-A027-4567-6C64-FCFA13D4C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1" y="342900"/>
            <a:ext cx="6159500" cy="617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35B65-6971-08AA-F476-63E296F3F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1" y="342900"/>
            <a:ext cx="6159500" cy="617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34FAF0-C01F-AD89-ED6C-E80EE3577D71}"/>
              </a:ext>
            </a:extLst>
          </p:cNvPr>
          <p:cNvSpPr txBox="1"/>
          <p:nvPr/>
        </p:nvSpPr>
        <p:spPr>
          <a:xfrm>
            <a:off x="277092" y="775854"/>
            <a:ext cx="284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Zooming in on a straight line</a:t>
            </a:r>
          </a:p>
        </p:txBody>
      </p:sp>
    </p:spTree>
    <p:extLst>
      <p:ext uri="{BB962C8B-B14F-4D97-AF65-F5344CB8AC3E}">
        <p14:creationId xmlns:p14="http://schemas.microsoft.com/office/powerpoint/2010/main" val="299177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195A2-856E-29BE-A70E-77A6FF8A4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327566" cy="810532"/>
          </a:xfrm>
        </p:spPr>
        <p:txBody>
          <a:bodyPr>
            <a:normAutofit/>
          </a:bodyPr>
          <a:lstStyle/>
          <a:p>
            <a:r>
              <a:rPr lang="en-GB" sz="2800" dirty="0"/>
              <a:t>Gradient Triangle for Cubic</a:t>
            </a:r>
          </a:p>
        </p:txBody>
      </p:sp>
      <p:pic>
        <p:nvPicPr>
          <p:cNvPr id="4" name="Zoom into cubic gradient triangle">
            <a:hlinkClick r:id="" action="ppaction://media"/>
            <a:extLst>
              <a:ext uri="{FF2B5EF4-FFF2-40B4-BE49-F238E27FC236}">
                <a16:creationId xmlns:a16="http://schemas.microsoft.com/office/drawing/2014/main" id="{DA03CD5C-1CEF-D427-A5AC-21A48C974A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6350"/>
            <a:ext cx="12192000" cy="6329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0AFD70-366A-80F2-2A7A-4DA37E0214F3}"/>
              </a:ext>
            </a:extLst>
          </p:cNvPr>
          <p:cNvSpPr txBox="1"/>
          <p:nvPr/>
        </p:nvSpPr>
        <p:spPr>
          <a:xfrm>
            <a:off x="7938" y="6350"/>
            <a:ext cx="1232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Zooming In</a:t>
            </a:r>
          </a:p>
        </p:txBody>
      </p:sp>
    </p:spTree>
    <p:extLst>
      <p:ext uri="{BB962C8B-B14F-4D97-AF65-F5344CB8AC3E}">
        <p14:creationId xmlns:p14="http://schemas.microsoft.com/office/powerpoint/2010/main" val="31008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oom into exponential">
            <a:hlinkClick r:id="" action="ppaction://media"/>
            <a:extLst>
              <a:ext uri="{FF2B5EF4-FFF2-40B4-BE49-F238E27FC236}">
                <a16:creationId xmlns:a16="http://schemas.microsoft.com/office/drawing/2014/main" id="{E4D6103A-66FF-0DF6-C3A3-6E3857DE1D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3" y="6350"/>
            <a:ext cx="12192000" cy="632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7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04B8B-4DC6-48C1-B3E3-1BC0D6A7A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  <a:latin typeface="+mj-lt"/>
              </a:rPr>
              <a:t>Filling fastest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0C5B0-CFCF-4BA5-8EDF-E391CB7AF2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>
                <a:solidFill>
                  <a:prstClr val="black"/>
                </a:solidFill>
                <a:latin typeface="+mj-lt"/>
              </a:rPr>
              <a:t>Filling slowest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C0CEF-63A5-4CFB-A82E-2D08CB5E7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>
                <a:solidFill>
                  <a:prstClr val="black"/>
                </a:solidFill>
                <a:latin typeface="+mj-lt"/>
              </a:rPr>
              <a:t>Not filling or emptying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70C70F-7B9E-4754-B140-F796415F5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>
                <a:solidFill>
                  <a:prstClr val="black"/>
                </a:solidFill>
                <a:latin typeface="+mj-lt"/>
              </a:rPr>
              <a:t>Emptying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F6D3C8-A389-DB44-9ACD-173C39703980}"/>
              </a:ext>
            </a:extLst>
          </p:cNvPr>
          <p:cNvSpPr txBox="1"/>
          <p:nvPr/>
        </p:nvSpPr>
        <p:spPr>
          <a:xfrm>
            <a:off x="382372" y="526504"/>
            <a:ext cx="106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best describes the highlighted section of the graph?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4A0D2E-93AF-4241-B32B-E2697902C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392" y="1258666"/>
            <a:ext cx="7023201" cy="360914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742B8E8-2E10-D545-A7D1-5D0F99ECBC5B}"/>
              </a:ext>
            </a:extLst>
          </p:cNvPr>
          <p:cNvSpPr/>
          <p:nvPr/>
        </p:nvSpPr>
        <p:spPr>
          <a:xfrm>
            <a:off x="4445247" y="1575279"/>
            <a:ext cx="3335519" cy="22115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34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04B8B-4DC6-48C1-B3E3-1BC0D6A7A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>
                <a:solidFill>
                  <a:prstClr val="black"/>
                </a:solidFill>
                <a:latin typeface="+mj-lt"/>
              </a:rPr>
              <a:t>Filling fastest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0C5B0-CFCF-4BA5-8EDF-E391CB7AF2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>
                <a:solidFill>
                  <a:prstClr val="black"/>
                </a:solidFill>
                <a:latin typeface="+mj-lt"/>
              </a:rPr>
              <a:t>Filling slowest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C0CEF-63A5-4CFB-A82E-2D08CB5E7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>
                <a:solidFill>
                  <a:prstClr val="black"/>
                </a:solidFill>
                <a:latin typeface="+mj-lt"/>
              </a:rPr>
              <a:t>Not filling or emptying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70C70F-7B9E-4754-B140-F796415F5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en-GB">
                <a:solidFill>
                  <a:prstClr val="black"/>
                </a:solidFill>
                <a:latin typeface="+mj-lt"/>
              </a:rPr>
              <a:t>Emptying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F6D3C8-A389-DB44-9ACD-173C39703980}"/>
              </a:ext>
            </a:extLst>
          </p:cNvPr>
          <p:cNvSpPr txBox="1"/>
          <p:nvPr/>
        </p:nvSpPr>
        <p:spPr>
          <a:xfrm>
            <a:off x="382372" y="526504"/>
            <a:ext cx="1067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best describes the highlighted section of the graph?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44A0D2E-93AF-4241-B32B-E2697902C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392" y="1258666"/>
            <a:ext cx="7023201" cy="36091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56507E-0BCB-5E48-882E-4CC312E993CA}"/>
              </a:ext>
            </a:extLst>
          </p:cNvPr>
          <p:cNvSpPr/>
          <p:nvPr/>
        </p:nvSpPr>
        <p:spPr>
          <a:xfrm rot="3926721">
            <a:off x="6955294" y="2782556"/>
            <a:ext cx="2664206" cy="22115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211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B77FA3-D96C-E94A-AE34-82FBF01001F0}"/>
              </a:ext>
            </a:extLst>
          </p:cNvPr>
          <p:cNvSpPr txBox="1"/>
          <p:nvPr/>
        </p:nvSpPr>
        <p:spPr>
          <a:xfrm>
            <a:off x="601374" y="529359"/>
            <a:ext cx="1030241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Piecewise</a:t>
            </a:r>
            <a:r>
              <a:rPr lang="en-GB" sz="2400"/>
              <a:t> relationships can describe values increasing </a:t>
            </a:r>
            <a:r>
              <a:rPr lang="en-GB" sz="2400" b="1"/>
              <a:t>and</a:t>
            </a:r>
            <a:r>
              <a:rPr lang="en-GB" sz="2400"/>
              <a:t> decreasing.</a:t>
            </a:r>
          </a:p>
          <a:p>
            <a:endParaRPr lang="en-GB" sz="900"/>
          </a:p>
          <a:p>
            <a:r>
              <a:rPr lang="en-GB" sz="2400"/>
              <a:t>Work out the gradient for each of the sections marked.</a:t>
            </a:r>
          </a:p>
          <a:p>
            <a:r>
              <a:rPr lang="en-GB" sz="2400"/>
              <a:t>What does this tell you about the </a:t>
            </a:r>
            <a:r>
              <a:rPr lang="en-GB" sz="2400" b="1"/>
              <a:t>rate</a:t>
            </a:r>
            <a:r>
              <a:rPr lang="en-GB" sz="2400"/>
              <a:t> and </a:t>
            </a:r>
            <a:r>
              <a:rPr lang="en-GB" sz="2400" b="1"/>
              <a:t>direction</a:t>
            </a:r>
            <a:r>
              <a:rPr lang="en-GB" sz="2400"/>
              <a:t> of water flow?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7E1203-56C8-C047-9A49-FD5D96DB4997}"/>
              </a:ext>
            </a:extLst>
          </p:cNvPr>
          <p:cNvGrpSpPr/>
          <p:nvPr/>
        </p:nvGrpSpPr>
        <p:grpSpPr>
          <a:xfrm>
            <a:off x="1771693" y="2696292"/>
            <a:ext cx="7711989" cy="3848380"/>
            <a:chOff x="56002" y="2285946"/>
            <a:chExt cx="8686499" cy="433467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ED4C81B-A1CD-7940-BE29-76326D4A3E12}"/>
                </a:ext>
              </a:extLst>
            </p:cNvPr>
            <p:cNvGrpSpPr/>
            <p:nvPr/>
          </p:nvGrpSpPr>
          <p:grpSpPr>
            <a:xfrm>
              <a:off x="56002" y="2285946"/>
              <a:ext cx="8686499" cy="4334672"/>
              <a:chOff x="-77260" y="2498763"/>
              <a:chExt cx="8686499" cy="4334672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B3A02E5-4A96-A349-9791-1F5E4B1C272C}"/>
                  </a:ext>
                </a:extLst>
              </p:cNvPr>
              <p:cNvGrpSpPr/>
              <p:nvPr/>
            </p:nvGrpSpPr>
            <p:grpSpPr>
              <a:xfrm>
                <a:off x="396245" y="2498765"/>
                <a:ext cx="8212994" cy="3856929"/>
                <a:chOff x="396245" y="2498765"/>
                <a:chExt cx="8212994" cy="3856929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0D712864-99D9-3240-87BF-16961064171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928" b="2337"/>
                <a:stretch/>
              </p:blipFill>
              <p:spPr>
                <a:xfrm>
                  <a:off x="396245" y="2498765"/>
                  <a:ext cx="8212994" cy="3856929"/>
                </a:xfrm>
                <a:prstGeom prst="roundRect">
                  <a:avLst>
                    <a:gd name="adj" fmla="val 10026"/>
                  </a:avLst>
                </a:prstGeom>
                <a:ln w="28575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</p:spPr>
            </p:pic>
            <p:sp>
              <p:nvSpPr>
                <p:cNvPr id="18" name="Right Triangle 17">
                  <a:extLst>
                    <a:ext uri="{FF2B5EF4-FFF2-40B4-BE49-F238E27FC236}">
                      <a16:creationId xmlns:a16="http://schemas.microsoft.com/office/drawing/2014/main" id="{757C368F-6FBD-6E44-A3C8-E2217FE38C62}"/>
                    </a:ext>
                  </a:extLst>
                </p:cNvPr>
                <p:cNvSpPr/>
                <p:nvPr/>
              </p:nvSpPr>
              <p:spPr>
                <a:xfrm rot="16200000">
                  <a:off x="668545" y="5292519"/>
                  <a:ext cx="793717" cy="810000"/>
                </a:xfrm>
                <a:prstGeom prst="rtTriangle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" name="Right Triangle 18">
                  <a:extLst>
                    <a:ext uri="{FF2B5EF4-FFF2-40B4-BE49-F238E27FC236}">
                      <a16:creationId xmlns:a16="http://schemas.microsoft.com/office/drawing/2014/main" id="{AB237A85-1C36-9049-A549-AC9FF8623E61}"/>
                    </a:ext>
                  </a:extLst>
                </p:cNvPr>
                <p:cNvSpPr/>
                <p:nvPr/>
              </p:nvSpPr>
              <p:spPr>
                <a:xfrm rot="16200000">
                  <a:off x="2384794" y="2946333"/>
                  <a:ext cx="396000" cy="540000"/>
                </a:xfrm>
                <a:prstGeom prst="rtTriangle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" name="Right Triangle 19">
                  <a:extLst>
                    <a:ext uri="{FF2B5EF4-FFF2-40B4-BE49-F238E27FC236}">
                      <a16:creationId xmlns:a16="http://schemas.microsoft.com/office/drawing/2014/main" id="{2575A6DC-2B1B-0D49-982C-FF8775D5FCE4}"/>
                    </a:ext>
                  </a:extLst>
                </p:cNvPr>
                <p:cNvSpPr/>
                <p:nvPr/>
              </p:nvSpPr>
              <p:spPr>
                <a:xfrm>
                  <a:off x="6972302" y="3023571"/>
                  <a:ext cx="1368000" cy="3070808"/>
                </a:xfrm>
                <a:prstGeom prst="rtTriangle">
                  <a:avLst/>
                </a:prstGeom>
                <a:solidFill>
                  <a:schemeClr val="accent1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63B3C2-DAC5-3A49-A122-CDDFBA977D45}"/>
                  </a:ext>
                </a:extLst>
              </p:cNvPr>
              <p:cNvSpPr txBox="1"/>
              <p:nvPr/>
            </p:nvSpPr>
            <p:spPr>
              <a:xfrm rot="16200000">
                <a:off x="-1796173" y="4217676"/>
                <a:ext cx="3856930" cy="419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/>
                  <a:t>Volume of water (litres)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8AABD5-F78D-1549-ACAC-EFFD2779B931}"/>
                  </a:ext>
                </a:extLst>
              </p:cNvPr>
              <p:cNvSpPr txBox="1"/>
              <p:nvPr/>
            </p:nvSpPr>
            <p:spPr>
              <a:xfrm>
                <a:off x="341845" y="6414332"/>
                <a:ext cx="8267394" cy="419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000"/>
                  <a:t>Time (mins)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3090E33-C7AB-164D-9627-840CA31B189D}"/>
                    </a:ext>
                  </a:extLst>
                </p:cNvPr>
                <p:cNvSpPr txBox="1"/>
                <p:nvPr/>
              </p:nvSpPr>
              <p:spPr>
                <a:xfrm>
                  <a:off x="1073317" y="5602066"/>
                  <a:ext cx="34496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GB" sz="160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3090E33-C7AB-164D-9627-840CA31B18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3317" y="5602066"/>
                  <a:ext cx="344966" cy="33855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203B372-E382-6C42-AE66-5725A3E014C8}"/>
                    </a:ext>
                  </a:extLst>
                </p:cNvPr>
                <p:cNvSpPr txBox="1"/>
                <p:nvPr/>
              </p:nvSpPr>
              <p:spPr>
                <a:xfrm>
                  <a:off x="1525452" y="5315425"/>
                  <a:ext cx="458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oMath>
                    </m:oMathPara>
                  </a14:m>
                  <a:endParaRPr lang="en-GB" sz="160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9203B372-E382-6C42-AE66-5725A3E014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5452" y="5315425"/>
                  <a:ext cx="458780" cy="338554"/>
                </a:xfrm>
                <a:prstGeom prst="rect">
                  <a:avLst/>
                </a:prstGeom>
                <a:blipFill>
                  <a:blip r:embed="rId4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08219FB-0E3F-3B44-B31D-79CE3E4B3187}"/>
                    </a:ext>
                  </a:extLst>
                </p:cNvPr>
                <p:cNvSpPr txBox="1"/>
                <p:nvPr/>
              </p:nvSpPr>
              <p:spPr>
                <a:xfrm>
                  <a:off x="2920516" y="2852799"/>
                  <a:ext cx="31771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GB" sz="160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08219FB-0E3F-3B44-B31D-79CE3E4B31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0516" y="2852799"/>
                  <a:ext cx="317715" cy="338554"/>
                </a:xfrm>
                <a:prstGeom prst="rect">
                  <a:avLst/>
                </a:prstGeom>
                <a:blipFill>
                  <a:blip r:embed="rId5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90E5AF-5D56-F44B-A806-D17C835AD0A0}"/>
                    </a:ext>
                  </a:extLst>
                </p:cNvPr>
                <p:cNvSpPr txBox="1"/>
                <p:nvPr/>
              </p:nvSpPr>
              <p:spPr>
                <a:xfrm>
                  <a:off x="7524130" y="5543008"/>
                  <a:ext cx="3177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GB" sz="160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090E5AF-5D56-F44B-A806-D17C835AD0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4130" y="5543008"/>
                  <a:ext cx="317716" cy="338554"/>
                </a:xfrm>
                <a:prstGeom prst="rect">
                  <a:avLst/>
                </a:prstGeom>
                <a:blipFill>
                  <a:blip r:embed="rId6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2573BAC-8001-CF4A-A584-FC86E033D53D}"/>
                    </a:ext>
                  </a:extLst>
                </p:cNvPr>
                <p:cNvSpPr txBox="1"/>
                <p:nvPr/>
              </p:nvSpPr>
              <p:spPr>
                <a:xfrm>
                  <a:off x="6782297" y="4346158"/>
                  <a:ext cx="3177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GB" sz="160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2573BAC-8001-CF4A-A584-FC86E033D5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2297" y="4346158"/>
                  <a:ext cx="317716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ight Triangle 9">
              <a:extLst>
                <a:ext uri="{FF2B5EF4-FFF2-40B4-BE49-F238E27FC236}">
                  <a16:creationId xmlns:a16="http://schemas.microsoft.com/office/drawing/2014/main" id="{F871F8C5-4A76-514A-B8E3-D94298F8955E}"/>
                </a:ext>
              </a:extLst>
            </p:cNvPr>
            <p:cNvSpPr/>
            <p:nvPr/>
          </p:nvSpPr>
          <p:spPr>
            <a:xfrm rot="16200000">
              <a:off x="1089172" y="3721290"/>
              <a:ext cx="1856745" cy="817197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  <a:alpha val="50196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200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BF8E2A0-0F67-3246-A93D-384BD0EBB7D4}"/>
                    </a:ext>
                  </a:extLst>
                </p:cNvPr>
                <p:cNvSpPr txBox="1"/>
                <p:nvPr/>
              </p:nvSpPr>
              <p:spPr>
                <a:xfrm>
                  <a:off x="1867824" y="4749289"/>
                  <a:ext cx="3177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GB" sz="160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BF8E2A0-0F67-3246-A93D-384BD0EBB7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824" y="4749289"/>
                  <a:ext cx="317716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82E0FB8-035F-7A45-8095-D69EC5A76B59}"/>
                    </a:ext>
                  </a:extLst>
                </p:cNvPr>
                <p:cNvSpPr txBox="1"/>
                <p:nvPr/>
              </p:nvSpPr>
              <p:spPr>
                <a:xfrm>
                  <a:off x="2537623" y="3191353"/>
                  <a:ext cx="3177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GB" sz="160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82E0FB8-035F-7A45-8095-D69EC5A76B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7623" y="3191353"/>
                  <a:ext cx="317716" cy="338554"/>
                </a:xfrm>
                <a:prstGeom prst="rect">
                  <a:avLst/>
                </a:prstGeom>
                <a:blipFill>
                  <a:blip r:embed="rId8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C06FF1A-EEE6-9D48-BC91-756913C14330}"/>
                    </a:ext>
                  </a:extLst>
                </p:cNvPr>
                <p:cNvSpPr txBox="1"/>
                <p:nvPr/>
              </p:nvSpPr>
              <p:spPr>
                <a:xfrm>
                  <a:off x="2380097" y="4045135"/>
                  <a:ext cx="45878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54</m:t>
                        </m:r>
                      </m:oMath>
                    </m:oMathPara>
                  </a14:m>
                  <a:endParaRPr lang="en-GB" sz="160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C06FF1A-EEE6-9D48-BC91-756913C143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80097" y="4045135"/>
                  <a:ext cx="458780" cy="338554"/>
                </a:xfrm>
                <a:prstGeom prst="rect">
                  <a:avLst/>
                </a:prstGeom>
                <a:blipFill>
                  <a:blip r:embed="rId9"/>
                  <a:stretch>
                    <a:fillRect b="-20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6843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04B8B-4DC6-48C1-B3E3-1BC0D6A7A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1229" y="5437440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decreasing at a constant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0C5B0-CFCF-4BA5-8EDF-E391CB7AF2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9049" y="5437439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 dirty="0"/>
              <a:t>Depth increasing more and more slowly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C0CEF-63A5-4CFB-A82E-2D08CB5E7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4889" y="5437441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increasing more and more quickly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70C70F-7B9E-4754-B140-F796415F5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34273" y="5437438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increasing at a constant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ACC5D-90AB-4F48-B860-A8D47BD28A36}"/>
              </a:ext>
            </a:extLst>
          </p:cNvPr>
          <p:cNvSpPr txBox="1"/>
          <p:nvPr/>
        </p:nvSpPr>
        <p:spPr>
          <a:xfrm>
            <a:off x="590416" y="751344"/>
            <a:ext cx="56801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sketch graph shows the depth of water in a container over time.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>
              <a:solidFill>
                <a:prstClr val="black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Which option best describes how the depth is changing?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2149D5-B4C0-DB41-84A7-65E29CBA9ACB}"/>
              </a:ext>
            </a:extLst>
          </p:cNvPr>
          <p:cNvGrpSpPr/>
          <p:nvPr/>
        </p:nvGrpSpPr>
        <p:grpSpPr>
          <a:xfrm>
            <a:off x="7020518" y="751344"/>
            <a:ext cx="3393048" cy="3230018"/>
            <a:chOff x="4998404" y="729939"/>
            <a:chExt cx="3393048" cy="32300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D64F734-966A-AF4A-8612-F733004975F3}"/>
                </a:ext>
              </a:extLst>
            </p:cNvPr>
            <p:cNvGrpSpPr/>
            <p:nvPr/>
          </p:nvGrpSpPr>
          <p:grpSpPr>
            <a:xfrm>
              <a:off x="4998404" y="729939"/>
              <a:ext cx="3393048" cy="3230018"/>
              <a:chOff x="4334711" y="1209579"/>
              <a:chExt cx="2285094" cy="2175299"/>
            </a:xfrm>
          </p:grpSpPr>
          <p:sp>
            <p:nvSpPr>
              <p:cNvPr id="9" name="Rectangle: Rounded Corners 24">
                <a:extLst>
                  <a:ext uri="{FF2B5EF4-FFF2-40B4-BE49-F238E27FC236}">
                    <a16:creationId xmlns:a16="http://schemas.microsoft.com/office/drawing/2014/main" id="{26727A26-D7E8-C641-A413-B07DD3651671}"/>
                  </a:ext>
                </a:extLst>
              </p:cNvPr>
              <p:cNvSpPr/>
              <p:nvPr/>
            </p:nvSpPr>
            <p:spPr>
              <a:xfrm>
                <a:off x="4334711" y="1209579"/>
                <a:ext cx="2285094" cy="2175299"/>
              </a:xfrm>
              <a:prstGeom prst="roundRect">
                <a:avLst>
                  <a:gd name="adj" fmla="val 11571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2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BB6AED35-C8D2-364E-8644-7258697DD4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67831" y="3015858"/>
                <a:ext cx="1928876" cy="0"/>
              </a:xfrm>
              <a:prstGeom prst="straightConnector1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E649D2A-CF15-424F-96BB-CFC5CAF89D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20231" y="1262836"/>
                <a:ext cx="0" cy="1905422"/>
              </a:xfrm>
              <a:prstGeom prst="straightConnector1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5CC206-1CA2-4142-BA73-87A99A562D45}"/>
                  </a:ext>
                </a:extLst>
              </p:cNvPr>
              <p:cNvSpPr txBox="1"/>
              <p:nvPr/>
            </p:nvSpPr>
            <p:spPr>
              <a:xfrm>
                <a:off x="4567827" y="3037056"/>
                <a:ext cx="1928876" cy="310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/>
                  <a:t>Time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8664407-E136-2845-A0A1-0D4CA252E03D}"/>
                  </a:ext>
                </a:extLst>
              </p:cNvPr>
              <p:cNvSpPr txBox="1"/>
              <p:nvPr/>
            </p:nvSpPr>
            <p:spPr>
              <a:xfrm rot="16200000">
                <a:off x="3606674" y="2060089"/>
                <a:ext cx="1905422" cy="31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/>
                  <a:t>Depth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D46E098-7562-744A-816A-0E14C904EF53}"/>
                </a:ext>
              </a:extLst>
            </p:cNvPr>
            <p:cNvCxnSpPr/>
            <p:nvPr/>
          </p:nvCxnSpPr>
          <p:spPr>
            <a:xfrm flipV="1">
              <a:off x="5612414" y="1159902"/>
              <a:ext cx="2171902" cy="2224401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5324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04B8B-4DC6-48C1-B3E3-1BC0D6A7A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1229" y="5437440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decreasing at a constant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0C5B0-CFCF-4BA5-8EDF-E391CB7AF2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9049" y="5437439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increasing more and more slowly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C0CEF-63A5-4CFB-A82E-2D08CB5E7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4889" y="5437441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increasing more and more quickly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70C70F-7B9E-4754-B140-F796415F5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34273" y="5437438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increasing at a constant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ACC5D-90AB-4F48-B860-A8D47BD28A36}"/>
              </a:ext>
            </a:extLst>
          </p:cNvPr>
          <p:cNvSpPr txBox="1"/>
          <p:nvPr/>
        </p:nvSpPr>
        <p:spPr>
          <a:xfrm>
            <a:off x="590416" y="751344"/>
            <a:ext cx="56801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sketch graph shows the depth of water in a container over time.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>
              <a:solidFill>
                <a:prstClr val="black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Which option best describes how the depth is changing?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64F734-966A-AF4A-8612-F733004975F3}"/>
              </a:ext>
            </a:extLst>
          </p:cNvPr>
          <p:cNvGrpSpPr/>
          <p:nvPr/>
        </p:nvGrpSpPr>
        <p:grpSpPr>
          <a:xfrm>
            <a:off x="7020518" y="751344"/>
            <a:ext cx="3393048" cy="3230018"/>
            <a:chOff x="4334711" y="1209579"/>
            <a:chExt cx="2285094" cy="2175299"/>
          </a:xfrm>
        </p:grpSpPr>
        <p:sp>
          <p:nvSpPr>
            <p:cNvPr id="9" name="Rectangle: Rounded Corners 24">
              <a:extLst>
                <a:ext uri="{FF2B5EF4-FFF2-40B4-BE49-F238E27FC236}">
                  <a16:creationId xmlns:a16="http://schemas.microsoft.com/office/drawing/2014/main" id="{26727A26-D7E8-C641-A413-B07DD3651671}"/>
                </a:ext>
              </a:extLst>
            </p:cNvPr>
            <p:cNvSpPr/>
            <p:nvPr/>
          </p:nvSpPr>
          <p:spPr>
            <a:xfrm>
              <a:off x="4334711" y="1209579"/>
              <a:ext cx="2285094" cy="2175299"/>
            </a:xfrm>
            <a:prstGeom prst="roundRect">
              <a:avLst>
                <a:gd name="adj" fmla="val 11571"/>
              </a:avLst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200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B6AED35-C8D2-364E-8644-7258697DD40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831" y="3015858"/>
              <a:ext cx="1928876" cy="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E649D2A-CF15-424F-96BB-CFC5CAF89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0231" y="1262836"/>
              <a:ext cx="0" cy="190542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5CC206-1CA2-4142-BA73-87A99A562D45}"/>
                </a:ext>
              </a:extLst>
            </p:cNvPr>
            <p:cNvSpPr txBox="1"/>
            <p:nvPr/>
          </p:nvSpPr>
          <p:spPr>
            <a:xfrm>
              <a:off x="4567826" y="3037056"/>
              <a:ext cx="1928876" cy="31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Time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664407-E136-2845-A0A1-0D4CA252E03D}"/>
                </a:ext>
              </a:extLst>
            </p:cNvPr>
            <p:cNvSpPr txBox="1"/>
            <p:nvPr/>
          </p:nvSpPr>
          <p:spPr>
            <a:xfrm rot="16200000">
              <a:off x="3606674" y="2060089"/>
              <a:ext cx="1905421" cy="31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Depth</a:t>
              </a:r>
            </a:p>
          </p:txBody>
        </p:sp>
      </p:grp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7CDE671F-F382-8846-885F-D4CEB6F67FAA}"/>
              </a:ext>
            </a:extLst>
          </p:cNvPr>
          <p:cNvSpPr/>
          <p:nvPr/>
        </p:nvSpPr>
        <p:spPr>
          <a:xfrm>
            <a:off x="7626107" y="1320613"/>
            <a:ext cx="2368296" cy="2103120"/>
          </a:xfrm>
          <a:custGeom>
            <a:avLst/>
            <a:gdLst>
              <a:gd name="connsiteX0" fmla="*/ 0 w 2368296"/>
              <a:gd name="connsiteY0" fmla="*/ 2103120 h 2103120"/>
              <a:gd name="connsiteX1" fmla="*/ 676656 w 2368296"/>
              <a:gd name="connsiteY1" fmla="*/ 1865376 h 2103120"/>
              <a:gd name="connsiteX2" fmla="*/ 1335024 w 2368296"/>
              <a:gd name="connsiteY2" fmla="*/ 1517904 h 2103120"/>
              <a:gd name="connsiteX3" fmla="*/ 1819656 w 2368296"/>
              <a:gd name="connsiteY3" fmla="*/ 1124712 h 2103120"/>
              <a:gd name="connsiteX4" fmla="*/ 2139696 w 2368296"/>
              <a:gd name="connsiteY4" fmla="*/ 676656 h 2103120"/>
              <a:gd name="connsiteX5" fmla="*/ 2368296 w 2368296"/>
              <a:gd name="connsiteY5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8296" h="2103120">
                <a:moveTo>
                  <a:pt x="0" y="2103120"/>
                </a:moveTo>
                <a:cubicBezTo>
                  <a:pt x="227076" y="2033016"/>
                  <a:pt x="454152" y="1962912"/>
                  <a:pt x="676656" y="1865376"/>
                </a:cubicBezTo>
                <a:cubicBezTo>
                  <a:pt x="899160" y="1767840"/>
                  <a:pt x="1144524" y="1641348"/>
                  <a:pt x="1335024" y="1517904"/>
                </a:cubicBezTo>
                <a:cubicBezTo>
                  <a:pt x="1525524" y="1394460"/>
                  <a:pt x="1685544" y="1264920"/>
                  <a:pt x="1819656" y="1124712"/>
                </a:cubicBezTo>
                <a:cubicBezTo>
                  <a:pt x="1953768" y="984504"/>
                  <a:pt x="2048256" y="864108"/>
                  <a:pt x="2139696" y="676656"/>
                </a:cubicBezTo>
                <a:cubicBezTo>
                  <a:pt x="2231136" y="489204"/>
                  <a:pt x="2299716" y="244602"/>
                  <a:pt x="2368296" y="0"/>
                </a:cubicBezTo>
              </a:path>
            </a:pathLst>
          </a:custGeom>
          <a:ln w="38100">
            <a:solidFill>
              <a:schemeClr val="accent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930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04B8B-4DC6-48C1-B3E3-1BC0D6A7A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1229" y="5437440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decreasing at a constant rate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B0C5B0-CFCF-4BA5-8EDF-E391CB7AF2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9049" y="5437439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increasing more and more slowly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0C0CEF-63A5-4CFB-A82E-2D08CB5E7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64889" y="5437441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increasing more and more quickly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70C70F-7B9E-4754-B140-F796415F5E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34273" y="5437438"/>
            <a:ext cx="2112396" cy="1152000"/>
          </a:xfrm>
        </p:spPr>
        <p:txBody>
          <a:bodyPr>
            <a:normAutofit/>
          </a:bodyPr>
          <a:lstStyle/>
          <a:p>
            <a:r>
              <a:rPr lang="en-GB" sz="2000"/>
              <a:t>Depth increasing at a constant rate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AACC5D-90AB-4F48-B860-A8D47BD28A36}"/>
              </a:ext>
            </a:extLst>
          </p:cNvPr>
          <p:cNvSpPr txBox="1"/>
          <p:nvPr/>
        </p:nvSpPr>
        <p:spPr>
          <a:xfrm>
            <a:off x="590416" y="751344"/>
            <a:ext cx="56801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sketch graph shows the depth of water in a container over time.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800">
              <a:solidFill>
                <a:prstClr val="black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Which option best describes how the depth is changing?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64F734-966A-AF4A-8612-F733004975F3}"/>
              </a:ext>
            </a:extLst>
          </p:cNvPr>
          <p:cNvGrpSpPr/>
          <p:nvPr/>
        </p:nvGrpSpPr>
        <p:grpSpPr>
          <a:xfrm>
            <a:off x="7020518" y="751344"/>
            <a:ext cx="3393048" cy="3230018"/>
            <a:chOff x="4334711" y="1209579"/>
            <a:chExt cx="2285094" cy="2175299"/>
          </a:xfrm>
        </p:grpSpPr>
        <p:sp>
          <p:nvSpPr>
            <p:cNvPr id="9" name="Rectangle: Rounded Corners 24">
              <a:extLst>
                <a:ext uri="{FF2B5EF4-FFF2-40B4-BE49-F238E27FC236}">
                  <a16:creationId xmlns:a16="http://schemas.microsoft.com/office/drawing/2014/main" id="{26727A26-D7E8-C641-A413-B07DD3651671}"/>
                </a:ext>
              </a:extLst>
            </p:cNvPr>
            <p:cNvSpPr/>
            <p:nvPr/>
          </p:nvSpPr>
          <p:spPr>
            <a:xfrm>
              <a:off x="4334711" y="1209579"/>
              <a:ext cx="2285094" cy="2175299"/>
            </a:xfrm>
            <a:prstGeom prst="roundRect">
              <a:avLst>
                <a:gd name="adj" fmla="val 11571"/>
              </a:avLst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200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B6AED35-C8D2-364E-8644-7258697DD40E}"/>
                </a:ext>
              </a:extLst>
            </p:cNvPr>
            <p:cNvCxnSpPr>
              <a:cxnSpLocks/>
            </p:cNvCxnSpPr>
            <p:nvPr/>
          </p:nvCxnSpPr>
          <p:spPr>
            <a:xfrm>
              <a:off x="4567831" y="3015858"/>
              <a:ext cx="1928876" cy="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E649D2A-CF15-424F-96BB-CFC5CAF89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0231" y="1262836"/>
              <a:ext cx="0" cy="1905422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95CC206-1CA2-4142-BA73-87A99A562D45}"/>
                </a:ext>
              </a:extLst>
            </p:cNvPr>
            <p:cNvSpPr txBox="1"/>
            <p:nvPr/>
          </p:nvSpPr>
          <p:spPr>
            <a:xfrm>
              <a:off x="4567827" y="3037056"/>
              <a:ext cx="1928876" cy="31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Time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664407-E136-2845-A0A1-0D4CA252E03D}"/>
                </a:ext>
              </a:extLst>
            </p:cNvPr>
            <p:cNvSpPr txBox="1"/>
            <p:nvPr/>
          </p:nvSpPr>
          <p:spPr>
            <a:xfrm rot="16200000">
              <a:off x="3606674" y="2060089"/>
              <a:ext cx="1905421" cy="31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/>
                <a:t>Depth</a:t>
              </a:r>
            </a:p>
          </p:txBody>
        </p:sp>
      </p:grp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A93643CC-83FF-0349-BE06-A3B50D954276}"/>
              </a:ext>
            </a:extLst>
          </p:cNvPr>
          <p:cNvSpPr/>
          <p:nvPr/>
        </p:nvSpPr>
        <p:spPr>
          <a:xfrm rot="10800000">
            <a:off x="7626096" y="1334468"/>
            <a:ext cx="2368296" cy="2103120"/>
          </a:xfrm>
          <a:custGeom>
            <a:avLst/>
            <a:gdLst>
              <a:gd name="connsiteX0" fmla="*/ 0 w 2368296"/>
              <a:gd name="connsiteY0" fmla="*/ 2103120 h 2103120"/>
              <a:gd name="connsiteX1" fmla="*/ 676656 w 2368296"/>
              <a:gd name="connsiteY1" fmla="*/ 1865376 h 2103120"/>
              <a:gd name="connsiteX2" fmla="*/ 1335024 w 2368296"/>
              <a:gd name="connsiteY2" fmla="*/ 1517904 h 2103120"/>
              <a:gd name="connsiteX3" fmla="*/ 1819656 w 2368296"/>
              <a:gd name="connsiteY3" fmla="*/ 1124712 h 2103120"/>
              <a:gd name="connsiteX4" fmla="*/ 2139696 w 2368296"/>
              <a:gd name="connsiteY4" fmla="*/ 676656 h 2103120"/>
              <a:gd name="connsiteX5" fmla="*/ 2368296 w 2368296"/>
              <a:gd name="connsiteY5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8296" h="2103120">
                <a:moveTo>
                  <a:pt x="0" y="2103120"/>
                </a:moveTo>
                <a:cubicBezTo>
                  <a:pt x="227076" y="2033016"/>
                  <a:pt x="454152" y="1962912"/>
                  <a:pt x="676656" y="1865376"/>
                </a:cubicBezTo>
                <a:cubicBezTo>
                  <a:pt x="899160" y="1767840"/>
                  <a:pt x="1144524" y="1641348"/>
                  <a:pt x="1335024" y="1517904"/>
                </a:cubicBezTo>
                <a:cubicBezTo>
                  <a:pt x="1525524" y="1394460"/>
                  <a:pt x="1685544" y="1264920"/>
                  <a:pt x="1819656" y="1124712"/>
                </a:cubicBezTo>
                <a:cubicBezTo>
                  <a:pt x="1953768" y="984504"/>
                  <a:pt x="2048256" y="864108"/>
                  <a:pt x="2139696" y="676656"/>
                </a:cubicBezTo>
                <a:cubicBezTo>
                  <a:pt x="2231136" y="489204"/>
                  <a:pt x="2299716" y="244602"/>
                  <a:pt x="2368296" y="0"/>
                </a:cubicBezTo>
              </a:path>
            </a:pathLst>
          </a:custGeom>
          <a:ln w="38100">
            <a:solidFill>
              <a:schemeClr val="accent2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046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741B6-536A-792F-ADAA-F86FCA443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589" y="466725"/>
            <a:ext cx="5019675" cy="5924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C95B05-FFCB-7BB4-867F-00CC6BDE5AB7}"/>
              </a:ext>
            </a:extLst>
          </p:cNvPr>
          <p:cNvSpPr txBox="1"/>
          <p:nvPr/>
        </p:nvSpPr>
        <p:spPr>
          <a:xfrm>
            <a:off x="668242" y="1598424"/>
            <a:ext cx="2567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is the Same and what Different about the coloured lines?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939AEE-86D0-91C9-B874-CCEB1223AA31}"/>
              </a:ext>
            </a:extLst>
          </p:cNvPr>
          <p:cNvSpPr txBox="1"/>
          <p:nvPr/>
        </p:nvSpPr>
        <p:spPr>
          <a:xfrm>
            <a:off x="835135" y="2939700"/>
            <a:ext cx="201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relationships are represented?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9B3FD-7410-22DE-A23D-5E89A943C42E}"/>
              </a:ext>
            </a:extLst>
          </p:cNvPr>
          <p:cNvSpPr txBox="1"/>
          <p:nvPr/>
        </p:nvSpPr>
        <p:spPr>
          <a:xfrm>
            <a:off x="484407" y="4127840"/>
            <a:ext cx="2803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What do you need to attend to in order to discern </a:t>
            </a:r>
            <a:br>
              <a:rPr lang="en-GB" dirty="0"/>
            </a:br>
            <a:r>
              <a:rPr lang="en-GB" dirty="0"/>
              <a:t>Multiplication facts?</a:t>
            </a:r>
          </a:p>
          <a:p>
            <a:pPr algn="ctr"/>
            <a:r>
              <a:rPr lang="en-GB" dirty="0"/>
              <a:t>Proportionality?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11C33-0C26-3D95-8AFC-9FE6C142F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46" y="646061"/>
            <a:ext cx="1993900" cy="7747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09F9915-C58C-7FAA-F583-871365047714}"/>
              </a:ext>
            </a:extLst>
          </p:cNvPr>
          <p:cNvCxnSpPr>
            <a:cxnSpLocks/>
          </p:cNvCxnSpPr>
          <p:nvPr/>
        </p:nvCxnSpPr>
        <p:spPr>
          <a:xfrm flipV="1">
            <a:off x="5128054" y="790832"/>
            <a:ext cx="5387546" cy="5354939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479834-9FE4-A311-43E0-984A97AC7167}"/>
              </a:ext>
            </a:extLst>
          </p:cNvPr>
          <p:cNvGrpSpPr/>
          <p:nvPr/>
        </p:nvGrpSpPr>
        <p:grpSpPr>
          <a:xfrm>
            <a:off x="6707182" y="3217865"/>
            <a:ext cx="217714" cy="1346342"/>
            <a:chOff x="7546426" y="2381204"/>
            <a:chExt cx="217714" cy="134634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2609BB-CC48-4A87-E607-3422047280CE}"/>
                </a:ext>
              </a:extLst>
            </p:cNvPr>
            <p:cNvSpPr/>
            <p:nvPr/>
          </p:nvSpPr>
          <p:spPr>
            <a:xfrm>
              <a:off x="7546426" y="3509832"/>
              <a:ext cx="217714" cy="2177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7FE2CF4-AB85-6320-C351-B51133535076}"/>
                </a:ext>
              </a:extLst>
            </p:cNvPr>
            <p:cNvSpPr/>
            <p:nvPr/>
          </p:nvSpPr>
          <p:spPr>
            <a:xfrm>
              <a:off x="7546426" y="2943355"/>
              <a:ext cx="217714" cy="2177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300C66D-6E48-D557-37F9-6739B1DC551F}"/>
                </a:ext>
              </a:extLst>
            </p:cNvPr>
            <p:cNvSpPr/>
            <p:nvPr/>
          </p:nvSpPr>
          <p:spPr>
            <a:xfrm>
              <a:off x="7546426" y="2381204"/>
              <a:ext cx="217714" cy="2177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BC95232-C577-9D16-82A2-2F78F11FD030}"/>
              </a:ext>
            </a:extLst>
          </p:cNvPr>
          <p:cNvGrpSpPr/>
          <p:nvPr/>
        </p:nvGrpSpPr>
        <p:grpSpPr>
          <a:xfrm>
            <a:off x="7560738" y="667508"/>
            <a:ext cx="217714" cy="3049878"/>
            <a:chOff x="7546426" y="677668"/>
            <a:chExt cx="217714" cy="304987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82CF33F-A880-B05F-8D31-154702AEFEEC}"/>
                </a:ext>
              </a:extLst>
            </p:cNvPr>
            <p:cNvSpPr/>
            <p:nvPr/>
          </p:nvSpPr>
          <p:spPr>
            <a:xfrm>
              <a:off x="7546426" y="3509832"/>
              <a:ext cx="217714" cy="21771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3867480-95E8-A96F-A0C4-549A662B4B26}"/>
                </a:ext>
              </a:extLst>
            </p:cNvPr>
            <p:cNvSpPr/>
            <p:nvPr/>
          </p:nvSpPr>
          <p:spPr>
            <a:xfrm>
              <a:off x="7546426" y="2091587"/>
              <a:ext cx="217714" cy="21771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6CAC5F8-CAC3-8DEC-7EA9-8800754A8A87}"/>
                </a:ext>
              </a:extLst>
            </p:cNvPr>
            <p:cNvSpPr/>
            <p:nvPr/>
          </p:nvSpPr>
          <p:spPr>
            <a:xfrm>
              <a:off x="7546426" y="677668"/>
              <a:ext cx="217714" cy="217714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B081AE2-F588-7956-3918-F684C57B6D8D}"/>
              </a:ext>
            </a:extLst>
          </p:cNvPr>
          <p:cNvSpPr txBox="1"/>
          <p:nvPr/>
        </p:nvSpPr>
        <p:spPr>
          <a:xfrm>
            <a:off x="8375222" y="2290921"/>
            <a:ext cx="5421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x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9057A8-4817-A54B-2C02-9032A7722C71}"/>
              </a:ext>
            </a:extLst>
          </p:cNvPr>
          <p:cNvSpPr txBox="1"/>
          <p:nvPr/>
        </p:nvSpPr>
        <p:spPr>
          <a:xfrm>
            <a:off x="7662757" y="1520394"/>
            <a:ext cx="5421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x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6A14FB-DCE8-3772-F407-44239A188948}"/>
              </a:ext>
            </a:extLst>
          </p:cNvPr>
          <p:cNvSpPr txBox="1"/>
          <p:nvPr/>
        </p:nvSpPr>
        <p:spPr>
          <a:xfrm>
            <a:off x="7236316" y="1100900"/>
            <a:ext cx="54213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400" dirty="0"/>
              <a:t>x 3</a:t>
            </a:r>
          </a:p>
        </p:txBody>
      </p:sp>
    </p:spTree>
    <p:extLst>
      <p:ext uri="{BB962C8B-B14F-4D97-AF65-F5344CB8AC3E}">
        <p14:creationId xmlns:p14="http://schemas.microsoft.com/office/powerpoint/2010/main" val="4220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4CEB86-AC5D-364D-BDF7-9BD88A363178}"/>
              </a:ext>
            </a:extLst>
          </p:cNvPr>
          <p:cNvSpPr txBox="1"/>
          <p:nvPr/>
        </p:nvSpPr>
        <p:spPr>
          <a:xfrm>
            <a:off x="898241" y="496809"/>
            <a:ext cx="9467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/>
              <a:t>The containers below are filled with water at the same rate.</a:t>
            </a:r>
          </a:p>
          <a:p>
            <a:pPr algn="ctr"/>
            <a:r>
              <a:rPr lang="en-GB" sz="2400"/>
              <a:t>Sketch a depth-time graph for each.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969CF3-7FB8-DB42-84EB-F4E4C4F12233}"/>
              </a:ext>
            </a:extLst>
          </p:cNvPr>
          <p:cNvGrpSpPr/>
          <p:nvPr/>
        </p:nvGrpSpPr>
        <p:grpSpPr>
          <a:xfrm>
            <a:off x="1575547" y="1554091"/>
            <a:ext cx="8104282" cy="3361877"/>
            <a:chOff x="479996" y="1830455"/>
            <a:chExt cx="8104282" cy="336187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EA648DA-F53C-7A40-AAE5-FD369134A768}"/>
                </a:ext>
              </a:extLst>
            </p:cNvPr>
            <p:cNvGrpSpPr/>
            <p:nvPr/>
          </p:nvGrpSpPr>
          <p:grpSpPr>
            <a:xfrm>
              <a:off x="479996" y="1838934"/>
              <a:ext cx="2413001" cy="3219320"/>
              <a:chOff x="178470" y="1939548"/>
              <a:chExt cx="2413001" cy="321932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CB30A93-3F1F-F24E-9ECD-67E4081F855E}"/>
                  </a:ext>
                </a:extLst>
              </p:cNvPr>
              <p:cNvGrpSpPr/>
              <p:nvPr/>
            </p:nvGrpSpPr>
            <p:grpSpPr>
              <a:xfrm>
                <a:off x="178470" y="2711645"/>
                <a:ext cx="2413001" cy="2447223"/>
                <a:chOff x="178470" y="2711645"/>
                <a:chExt cx="2413001" cy="2447223"/>
              </a:xfrm>
            </p:grpSpPr>
            <p:sp>
              <p:nvSpPr>
                <p:cNvPr id="41" name="Trapezoid 27">
                  <a:extLst>
                    <a:ext uri="{FF2B5EF4-FFF2-40B4-BE49-F238E27FC236}">
                      <a16:creationId xmlns:a16="http://schemas.microsoft.com/office/drawing/2014/main" id="{3AF85485-D923-5646-8DE0-F85264F54D2F}"/>
                    </a:ext>
                  </a:extLst>
                </p:cNvPr>
                <p:cNvSpPr/>
                <p:nvPr/>
              </p:nvSpPr>
              <p:spPr>
                <a:xfrm rot="10800000">
                  <a:off x="178471" y="2952032"/>
                  <a:ext cx="2413000" cy="2095500"/>
                </a:xfrm>
                <a:prstGeom prst="trapezoid">
                  <a:avLst>
                    <a:gd name="adj" fmla="val 32879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49EAA295-73D4-0244-A3C3-0373A0C4CCD1}"/>
                    </a:ext>
                  </a:extLst>
                </p:cNvPr>
                <p:cNvSpPr/>
                <p:nvPr/>
              </p:nvSpPr>
              <p:spPr>
                <a:xfrm>
                  <a:off x="856102" y="4951426"/>
                  <a:ext cx="1041152" cy="20744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9621FC7F-6F1A-4643-92B9-EA95FB4F818D}"/>
                    </a:ext>
                  </a:extLst>
                </p:cNvPr>
                <p:cNvSpPr/>
                <p:nvPr/>
              </p:nvSpPr>
              <p:spPr>
                <a:xfrm>
                  <a:off x="178470" y="2711645"/>
                  <a:ext cx="2412999" cy="48077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20513A6-6A45-AA47-88E2-3207E6442430}"/>
                  </a:ext>
                </a:extLst>
              </p:cNvPr>
              <p:cNvGrpSpPr/>
              <p:nvPr/>
            </p:nvGrpSpPr>
            <p:grpSpPr>
              <a:xfrm rot="10800000">
                <a:off x="726289" y="4474188"/>
                <a:ext cx="1313489" cy="677468"/>
                <a:chOff x="591531" y="2822088"/>
                <a:chExt cx="1919840" cy="1170578"/>
              </a:xfrm>
            </p:grpSpPr>
            <p:sp>
              <p:nvSpPr>
                <p:cNvPr id="38" name="Trapezoid 52">
                  <a:extLst>
                    <a:ext uri="{FF2B5EF4-FFF2-40B4-BE49-F238E27FC236}">
                      <a16:creationId xmlns:a16="http://schemas.microsoft.com/office/drawing/2014/main" id="{0D7EBE85-1893-A84A-B0D2-EA0DBCE0B83D}"/>
                    </a:ext>
                  </a:extLst>
                </p:cNvPr>
                <p:cNvSpPr/>
                <p:nvPr/>
              </p:nvSpPr>
              <p:spPr>
                <a:xfrm>
                  <a:off x="591531" y="2976496"/>
                  <a:ext cx="1919840" cy="805883"/>
                </a:xfrm>
                <a:prstGeom prst="trapezoid">
                  <a:avLst>
                    <a:gd name="adj" fmla="val 32242"/>
                  </a:avLst>
                </a:prstGeom>
                <a:solidFill>
                  <a:srgbClr val="BBE9FF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Partial Circle 53">
                  <a:extLst>
                    <a:ext uri="{FF2B5EF4-FFF2-40B4-BE49-F238E27FC236}">
                      <a16:creationId xmlns:a16="http://schemas.microsoft.com/office/drawing/2014/main" id="{E06726D6-783B-DF4B-A616-8A2726CDF866}"/>
                    </a:ext>
                  </a:extLst>
                </p:cNvPr>
                <p:cNvSpPr/>
                <p:nvPr/>
              </p:nvSpPr>
              <p:spPr>
                <a:xfrm>
                  <a:off x="593020" y="3558922"/>
                  <a:ext cx="1913470" cy="433744"/>
                </a:xfrm>
                <a:prstGeom prst="pie">
                  <a:avLst>
                    <a:gd name="adj1" fmla="val 0"/>
                    <a:gd name="adj2" fmla="val 10800000"/>
                  </a:avLst>
                </a:prstGeom>
                <a:solidFill>
                  <a:srgbClr val="BBE9FF">
                    <a:alpha val="69804"/>
                  </a:srgbClr>
                </a:solidFill>
                <a:ln w="19050"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Partial Circle 54">
                  <a:extLst>
                    <a:ext uri="{FF2B5EF4-FFF2-40B4-BE49-F238E27FC236}">
                      <a16:creationId xmlns:a16="http://schemas.microsoft.com/office/drawing/2014/main" id="{973DC0C5-E4B3-A743-B4E9-840AE9B5F311}"/>
                    </a:ext>
                  </a:extLst>
                </p:cNvPr>
                <p:cNvSpPr/>
                <p:nvPr/>
              </p:nvSpPr>
              <p:spPr>
                <a:xfrm rot="10800000">
                  <a:off x="799855" y="2822088"/>
                  <a:ext cx="1508004" cy="333267"/>
                </a:xfrm>
                <a:prstGeom prst="pie">
                  <a:avLst>
                    <a:gd name="adj1" fmla="val 0"/>
                    <a:gd name="adj2" fmla="val 10800000"/>
                  </a:avLst>
                </a:prstGeom>
                <a:solidFill>
                  <a:srgbClr val="BBE9FF">
                    <a:alpha val="69804"/>
                  </a:srgbClr>
                </a:solidFill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FE1F265-D6F2-BA40-BF54-09BD7F58D2B7}"/>
                  </a:ext>
                </a:extLst>
              </p:cNvPr>
              <p:cNvSpPr/>
              <p:nvPr/>
            </p:nvSpPr>
            <p:spPr>
              <a:xfrm>
                <a:off x="729632" y="4483715"/>
                <a:ext cx="1309131" cy="260835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Isosceles Triangle 56">
                <a:extLst>
                  <a:ext uri="{FF2B5EF4-FFF2-40B4-BE49-F238E27FC236}">
                    <a16:creationId xmlns:a16="http://schemas.microsoft.com/office/drawing/2014/main" id="{F0B06898-B202-8E47-A02B-D238BCFF9A9E}"/>
                  </a:ext>
                </a:extLst>
              </p:cNvPr>
              <p:cNvSpPr/>
              <p:nvPr/>
            </p:nvSpPr>
            <p:spPr>
              <a:xfrm>
                <a:off x="1342082" y="2418529"/>
                <a:ext cx="89438" cy="2088000"/>
              </a:xfrm>
              <a:prstGeom prst="triangle">
                <a:avLst/>
              </a:prstGeom>
              <a:solidFill>
                <a:srgbClr val="BBE9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pic>
            <p:nvPicPr>
              <p:cNvPr id="36" name="Graphic 35" descr="Leaky Tap">
                <a:extLst>
                  <a:ext uri="{FF2B5EF4-FFF2-40B4-BE49-F238E27FC236}">
                    <a16:creationId xmlns:a16="http://schemas.microsoft.com/office/drawing/2014/main" id="{D07EE4DD-9710-7D4C-8C82-D509C73FD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" b="36103"/>
              <a:stretch/>
            </p:blipFill>
            <p:spPr>
              <a:xfrm>
                <a:off x="691784" y="1939548"/>
                <a:ext cx="914400" cy="584268"/>
              </a:xfrm>
              <a:prstGeom prst="rect">
                <a:avLst/>
              </a:prstGeom>
            </p:spPr>
          </p:pic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F05348F4-4A4D-974C-93E7-FFA1339750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9612" y="3190817"/>
                <a:ext cx="36000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FA62F7F-3120-D147-9154-51339B958DF3}"/>
                </a:ext>
              </a:extLst>
            </p:cNvPr>
            <p:cNvGrpSpPr/>
            <p:nvPr/>
          </p:nvGrpSpPr>
          <p:grpSpPr>
            <a:xfrm>
              <a:off x="6474524" y="1873249"/>
              <a:ext cx="2109754" cy="3076040"/>
              <a:chOff x="6172998" y="1973863"/>
              <a:chExt cx="2109754" cy="307604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43CC2BC-40B2-7A47-A08A-2CD0C22D40A7}"/>
                  </a:ext>
                </a:extLst>
              </p:cNvPr>
              <p:cNvSpPr/>
              <p:nvPr/>
            </p:nvSpPr>
            <p:spPr>
              <a:xfrm>
                <a:off x="6180600" y="2952032"/>
                <a:ext cx="2097871" cy="2097871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0D14E10-B434-E648-926B-6334F854F143}"/>
                  </a:ext>
                </a:extLst>
              </p:cNvPr>
              <p:cNvSpPr/>
              <p:nvPr/>
            </p:nvSpPr>
            <p:spPr>
              <a:xfrm>
                <a:off x="7009198" y="2934729"/>
                <a:ext cx="440673" cy="87801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Isosceles Triangle 62">
                <a:extLst>
                  <a:ext uri="{FF2B5EF4-FFF2-40B4-BE49-F238E27FC236}">
                    <a16:creationId xmlns:a16="http://schemas.microsoft.com/office/drawing/2014/main" id="{A03BFCCA-AA81-BD4F-BEBC-8727154A4A49}"/>
                  </a:ext>
                </a:extLst>
              </p:cNvPr>
              <p:cNvSpPr/>
              <p:nvPr/>
            </p:nvSpPr>
            <p:spPr>
              <a:xfrm>
                <a:off x="7186233" y="2452844"/>
                <a:ext cx="89438" cy="1897742"/>
              </a:xfrm>
              <a:prstGeom prst="triangle">
                <a:avLst/>
              </a:prstGeom>
              <a:solidFill>
                <a:srgbClr val="BBE9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pic>
            <p:nvPicPr>
              <p:cNvPr id="27" name="Graphic 26" descr="Leaky Tap">
                <a:extLst>
                  <a:ext uri="{FF2B5EF4-FFF2-40B4-BE49-F238E27FC236}">
                    <a16:creationId xmlns:a16="http://schemas.microsoft.com/office/drawing/2014/main" id="{8F54428D-42A2-4B45-AD20-F29586AEA7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" b="36103"/>
              <a:stretch/>
            </p:blipFill>
            <p:spPr>
              <a:xfrm>
                <a:off x="6535935" y="1973863"/>
                <a:ext cx="914400" cy="584268"/>
              </a:xfrm>
              <a:prstGeom prst="rect">
                <a:avLst/>
              </a:prstGeom>
            </p:spPr>
          </p:pic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A0D41A7-A8EF-9540-8B46-8C19DFEB76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12426" y="3021736"/>
                <a:ext cx="36000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Partial Circle 69">
                <a:extLst>
                  <a:ext uri="{FF2B5EF4-FFF2-40B4-BE49-F238E27FC236}">
                    <a16:creationId xmlns:a16="http://schemas.microsoft.com/office/drawing/2014/main" id="{2AC6E0F2-6555-DA42-9008-9FE7ECA34E88}"/>
                  </a:ext>
                </a:extLst>
              </p:cNvPr>
              <p:cNvSpPr/>
              <p:nvPr/>
            </p:nvSpPr>
            <p:spPr>
              <a:xfrm rot="10800000">
                <a:off x="6323053" y="4357362"/>
                <a:ext cx="1867989" cy="388355"/>
              </a:xfrm>
              <a:prstGeom prst="pie">
                <a:avLst>
                  <a:gd name="adj1" fmla="val 0"/>
                  <a:gd name="adj2" fmla="val 10800000"/>
                </a:avLst>
              </a:prstGeom>
              <a:solidFill>
                <a:srgbClr val="BBE9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Chord 29">
                <a:extLst>
                  <a:ext uri="{FF2B5EF4-FFF2-40B4-BE49-F238E27FC236}">
                    <a16:creationId xmlns:a16="http://schemas.microsoft.com/office/drawing/2014/main" id="{717FEE42-DF33-DE4C-9360-3EB76D2EDF1A}"/>
                  </a:ext>
                </a:extLst>
              </p:cNvPr>
              <p:cNvSpPr/>
              <p:nvPr/>
            </p:nvSpPr>
            <p:spPr>
              <a:xfrm rot="17559627">
                <a:off x="6172998" y="2929253"/>
                <a:ext cx="2109754" cy="2109754"/>
              </a:xfrm>
              <a:prstGeom prst="chord">
                <a:avLst>
                  <a:gd name="adj1" fmla="val 5993600"/>
                  <a:gd name="adj2" fmla="val 12891943"/>
                </a:avLst>
              </a:prstGeom>
              <a:solidFill>
                <a:srgbClr val="BBE9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21729F9-4E14-E342-8062-94D6D8DD82AA}"/>
                  </a:ext>
                </a:extLst>
              </p:cNvPr>
              <p:cNvSpPr/>
              <p:nvPr/>
            </p:nvSpPr>
            <p:spPr>
              <a:xfrm>
                <a:off x="6332608" y="4350585"/>
                <a:ext cx="1793851" cy="357412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20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54F411B-CCAC-8B47-8FAA-4BB540A10530}"/>
                </a:ext>
              </a:extLst>
            </p:cNvPr>
            <p:cNvGrpSpPr/>
            <p:nvPr/>
          </p:nvGrpSpPr>
          <p:grpSpPr>
            <a:xfrm>
              <a:off x="3556795" y="1830455"/>
              <a:ext cx="2142231" cy="3361877"/>
              <a:chOff x="3255269" y="1931069"/>
              <a:chExt cx="2142231" cy="336187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30FABBC7-D64D-1B4A-B48E-D07BFE9F882A}"/>
                  </a:ext>
                </a:extLst>
              </p:cNvPr>
              <p:cNvGrpSpPr/>
              <p:nvPr/>
            </p:nvGrpSpPr>
            <p:grpSpPr>
              <a:xfrm>
                <a:off x="3255273" y="2698460"/>
                <a:ext cx="2142227" cy="2594486"/>
                <a:chOff x="3255273" y="2698460"/>
                <a:chExt cx="2142227" cy="2594486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B762A7B1-320C-5C49-BC83-562F8190E029}"/>
                    </a:ext>
                  </a:extLst>
                </p:cNvPr>
                <p:cNvGrpSpPr/>
                <p:nvPr/>
              </p:nvGrpSpPr>
              <p:grpSpPr>
                <a:xfrm>
                  <a:off x="3255273" y="2952032"/>
                  <a:ext cx="2142227" cy="2093073"/>
                  <a:chOff x="4572000" y="2444032"/>
                  <a:chExt cx="2281927" cy="2229568"/>
                </a:xfrm>
              </p:grpSpPr>
              <p:sp>
                <p:nvSpPr>
                  <p:cNvPr id="22" name="Parallelogram 21">
                    <a:extLst>
                      <a:ext uri="{FF2B5EF4-FFF2-40B4-BE49-F238E27FC236}">
                        <a16:creationId xmlns:a16="http://schemas.microsoft.com/office/drawing/2014/main" id="{C99F03F5-8184-3E47-9194-3DE461E6CF38}"/>
                      </a:ext>
                    </a:extLst>
                  </p:cNvPr>
                  <p:cNvSpPr/>
                  <p:nvPr/>
                </p:nvSpPr>
                <p:spPr>
                  <a:xfrm>
                    <a:off x="4572000" y="2444032"/>
                    <a:ext cx="2273300" cy="2229568"/>
                  </a:xfrm>
                  <a:prstGeom prst="parallelogram">
                    <a:avLst>
                      <a:gd name="adj" fmla="val 41519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20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" name="Parallelogram 22">
                    <a:extLst>
                      <a:ext uri="{FF2B5EF4-FFF2-40B4-BE49-F238E27FC236}">
                        <a16:creationId xmlns:a16="http://schemas.microsoft.com/office/drawing/2014/main" id="{E8024174-860B-9943-A6E4-7E6F816B7754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4580626" y="2444032"/>
                    <a:ext cx="2273301" cy="2229568"/>
                  </a:xfrm>
                  <a:prstGeom prst="parallelogram">
                    <a:avLst>
                      <a:gd name="adj" fmla="val 41519"/>
                    </a:avLst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2000">
                      <a:solidFill>
                        <a:schemeClr val="tx1"/>
                      </a:solidFill>
                    </a:endParaRPr>
                  </a:p>
                </p:txBody>
              </p:sp>
            </p:grp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246D5257-1AC3-0941-AEA2-080B11B05E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30029" y="2952032"/>
                  <a:ext cx="436233" cy="1046536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D75A825C-DF75-7748-A4D0-2049923EA0F9}"/>
                    </a:ext>
                  </a:extLst>
                </p:cNvPr>
                <p:cNvSpPr/>
                <p:nvPr/>
              </p:nvSpPr>
              <p:spPr>
                <a:xfrm>
                  <a:off x="3267419" y="2698460"/>
                  <a:ext cx="2126031" cy="480773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DA0AFB90-CA04-694A-AD26-9B520C731B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98081" y="4006023"/>
                  <a:ext cx="436233" cy="1046536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2EF1454-31C4-224E-B2C3-FDC5DB42398B}"/>
                    </a:ext>
                  </a:extLst>
                </p:cNvPr>
                <p:cNvSpPr/>
                <p:nvPr/>
              </p:nvSpPr>
              <p:spPr>
                <a:xfrm>
                  <a:off x="3255273" y="4808510"/>
                  <a:ext cx="2142227" cy="484436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73E0FF88-003D-0747-8D85-CCF5156A1B00}"/>
                    </a:ext>
                  </a:extLst>
                </p:cNvPr>
                <p:cNvSpPr/>
                <p:nvPr/>
              </p:nvSpPr>
              <p:spPr>
                <a:xfrm>
                  <a:off x="3690938" y="3849388"/>
                  <a:ext cx="1272051" cy="284727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200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" name="Isosceles Triangle 59">
                <a:extLst>
                  <a:ext uri="{FF2B5EF4-FFF2-40B4-BE49-F238E27FC236}">
                    <a16:creationId xmlns:a16="http://schemas.microsoft.com/office/drawing/2014/main" id="{F956697C-35BA-7F46-90A9-453437F840C5}"/>
                  </a:ext>
                </a:extLst>
              </p:cNvPr>
              <p:cNvSpPr/>
              <p:nvPr/>
            </p:nvSpPr>
            <p:spPr>
              <a:xfrm>
                <a:off x="4293442" y="2410049"/>
                <a:ext cx="89438" cy="2224747"/>
              </a:xfrm>
              <a:prstGeom prst="triangle">
                <a:avLst/>
              </a:prstGeom>
              <a:solidFill>
                <a:srgbClr val="BBE9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pic>
            <p:nvPicPr>
              <p:cNvPr id="9" name="Graphic 8" descr="Leaky Tap">
                <a:extLst>
                  <a:ext uri="{FF2B5EF4-FFF2-40B4-BE49-F238E27FC236}">
                    <a16:creationId xmlns:a16="http://schemas.microsoft.com/office/drawing/2014/main" id="{5A26D3DA-37EF-7745-9889-57D080EA1C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t="1" b="36103"/>
              <a:stretch/>
            </p:blipFill>
            <p:spPr>
              <a:xfrm>
                <a:off x="3643144" y="1931069"/>
                <a:ext cx="914400" cy="584268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3CD2AD9-018C-CA40-A87B-C27F275279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16205" y="3187003"/>
                <a:ext cx="36000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rapezoid 65">
                <a:extLst>
                  <a:ext uri="{FF2B5EF4-FFF2-40B4-BE49-F238E27FC236}">
                    <a16:creationId xmlns:a16="http://schemas.microsoft.com/office/drawing/2014/main" id="{D2CC34C9-4471-AD45-BB2E-C082DEEC6203}"/>
                  </a:ext>
                </a:extLst>
              </p:cNvPr>
              <p:cNvSpPr/>
              <p:nvPr/>
            </p:nvSpPr>
            <p:spPr>
              <a:xfrm>
                <a:off x="3255269" y="4826119"/>
                <a:ext cx="2134128" cy="236176"/>
              </a:xfrm>
              <a:prstGeom prst="trapezoid">
                <a:avLst>
                  <a:gd name="adj" fmla="val 32242"/>
                </a:avLst>
              </a:prstGeom>
              <a:solidFill>
                <a:srgbClr val="BBE9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Partial Circle 66">
                <a:extLst>
                  <a:ext uri="{FF2B5EF4-FFF2-40B4-BE49-F238E27FC236}">
                    <a16:creationId xmlns:a16="http://schemas.microsoft.com/office/drawing/2014/main" id="{F399B695-37A7-C347-B481-739FED413E44}"/>
                  </a:ext>
                </a:extLst>
              </p:cNvPr>
              <p:cNvSpPr/>
              <p:nvPr/>
            </p:nvSpPr>
            <p:spPr>
              <a:xfrm>
                <a:off x="3267419" y="4830494"/>
                <a:ext cx="2101900" cy="447211"/>
              </a:xfrm>
              <a:prstGeom prst="pie">
                <a:avLst>
                  <a:gd name="adj1" fmla="val 0"/>
                  <a:gd name="adj2" fmla="val 10800000"/>
                </a:avLst>
              </a:prstGeom>
              <a:solidFill>
                <a:srgbClr val="BBE9FF">
                  <a:alpha val="69804"/>
                </a:srgbClr>
              </a:solidFill>
              <a:ln w="19050"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Partial Circle 67">
                <a:extLst>
                  <a:ext uri="{FF2B5EF4-FFF2-40B4-BE49-F238E27FC236}">
                    <a16:creationId xmlns:a16="http://schemas.microsoft.com/office/drawing/2014/main" id="{F1696B06-871B-0148-9A82-E9CD33539957}"/>
                  </a:ext>
                </a:extLst>
              </p:cNvPr>
              <p:cNvSpPr/>
              <p:nvPr/>
            </p:nvSpPr>
            <p:spPr>
              <a:xfrm rot="10800000">
                <a:off x="3402851" y="4631756"/>
                <a:ext cx="1867989" cy="388355"/>
              </a:xfrm>
              <a:prstGeom prst="pie">
                <a:avLst>
                  <a:gd name="adj1" fmla="val 0"/>
                  <a:gd name="adj2" fmla="val 10800000"/>
                </a:avLst>
              </a:prstGeom>
              <a:solidFill>
                <a:srgbClr val="BBE9FF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38F0358B-784D-704D-8EBC-0E28A084B022}"/>
                  </a:ext>
                </a:extLst>
              </p:cNvPr>
              <p:cNvSpPr/>
              <p:nvPr/>
            </p:nvSpPr>
            <p:spPr>
              <a:xfrm>
                <a:off x="3356831" y="4634797"/>
                <a:ext cx="1939069" cy="386346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2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68BA48D-FC55-5048-98DF-01E3CAA68E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78105" y="4133251"/>
                <a:ext cx="108000" cy="0"/>
              </a:xfrm>
              <a:prstGeom prst="line">
                <a:avLst/>
              </a:prstGeom>
              <a:ln w="127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FD9BCAE-B6BF-EB45-9280-167D7183676E}"/>
              </a:ext>
            </a:extLst>
          </p:cNvPr>
          <p:cNvSpPr txBox="1"/>
          <p:nvPr/>
        </p:nvSpPr>
        <p:spPr>
          <a:xfrm>
            <a:off x="1330144" y="5495170"/>
            <a:ext cx="8606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/>
              <a:t>Hint: </a:t>
            </a:r>
            <a:r>
              <a:rPr lang="en-GB" sz="2400"/>
              <a:t>Think about how fast the depth of water is changing at the beginning, middle and end.</a:t>
            </a:r>
          </a:p>
        </p:txBody>
      </p:sp>
    </p:spTree>
    <p:extLst>
      <p:ext uri="{BB962C8B-B14F-4D97-AF65-F5344CB8AC3E}">
        <p14:creationId xmlns:p14="http://schemas.microsoft.com/office/powerpoint/2010/main" val="1935390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2CE08-F216-CCB2-37E4-9F50E218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13141" cy="1325563"/>
          </a:xfrm>
        </p:spPr>
        <p:txBody>
          <a:bodyPr/>
          <a:lstStyle/>
          <a:p>
            <a:r>
              <a:rPr lang="en-GB" dirty="0"/>
              <a:t>When is linearity ever helpful mathematically?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75262-4137-1476-016F-F8DFA10F5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Proportionality (always go through origin)</a:t>
            </a:r>
          </a:p>
          <a:p>
            <a:r>
              <a:rPr lang="en-GB" dirty="0"/>
              <a:t>Approximating rate of change</a:t>
            </a:r>
          </a:p>
          <a:p>
            <a:r>
              <a:rPr lang="en-GB" dirty="0"/>
              <a:t>Building polynomials from linear factors</a:t>
            </a:r>
            <a:br>
              <a:rPr lang="en-GB" dirty="0"/>
            </a:br>
            <a:r>
              <a:rPr lang="en-GB" dirty="0"/>
              <a:t>(another story for another time)</a:t>
            </a:r>
          </a:p>
        </p:txBody>
      </p:sp>
    </p:spTree>
    <p:extLst>
      <p:ext uri="{BB962C8B-B14F-4D97-AF65-F5344CB8AC3E}">
        <p14:creationId xmlns:p14="http://schemas.microsoft.com/office/powerpoint/2010/main" val="134507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88A17-9313-F9C9-0469-6B75ADD0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 with KS3 focus on linear relations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94172-432C-92B4-7ED2-79814733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6432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Usually increasing </a:t>
            </a:r>
            <a:r>
              <a:rPr lang="en-GB" dirty="0"/>
              <a:t>(what about decreasing?)</a:t>
            </a:r>
          </a:p>
          <a:p>
            <a:r>
              <a:rPr lang="en-GB" dirty="0">
                <a:solidFill>
                  <a:srgbClr val="FF0000"/>
                </a:solidFill>
              </a:rPr>
              <a:t>Usually introduced by joining points </a:t>
            </a:r>
            <a:r>
              <a:rPr lang="en-GB" dirty="0"/>
              <a:t>(when is this justified?)</a:t>
            </a:r>
          </a:p>
          <a:p>
            <a:r>
              <a:rPr lang="en-GB" dirty="0">
                <a:solidFill>
                  <a:srgbClr val="FF0000"/>
                </a:solidFill>
              </a:rPr>
              <a:t>Gives wrong impression about inverse functions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/>
              <a:t>(most functions do not have inverses)</a:t>
            </a:r>
          </a:p>
          <a:p>
            <a:r>
              <a:rPr lang="en-GB" dirty="0">
                <a:solidFill>
                  <a:srgbClr val="FF0000"/>
                </a:solidFill>
              </a:rPr>
              <a:t>Gives wrong impression about continuity of functions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/>
              <a:t>(many useful functions have discontinuities)</a:t>
            </a:r>
          </a:p>
          <a:p>
            <a:r>
              <a:rPr lang="en-GB" dirty="0">
                <a:solidFill>
                  <a:srgbClr val="FF0000"/>
                </a:solidFill>
              </a:rPr>
              <a:t>Constant rate of change </a:t>
            </a:r>
            <a:r>
              <a:rPr lang="en-GB" dirty="0"/>
              <a:t>(most situations have varying rate of change)</a:t>
            </a:r>
          </a:p>
          <a:p>
            <a:r>
              <a:rPr lang="en-GB" dirty="0">
                <a:solidFill>
                  <a:srgbClr val="FF0000"/>
                </a:solidFill>
              </a:rPr>
              <a:t>Ambiguous about direction of translations </a:t>
            </a:r>
            <a:br>
              <a:rPr lang="en-GB" dirty="0">
                <a:solidFill>
                  <a:srgbClr val="FF0000"/>
                </a:solidFill>
              </a:rPr>
            </a:br>
            <a:r>
              <a:rPr lang="en-GB" dirty="0"/>
              <a:t>(usually different translations have different effects)</a:t>
            </a:r>
          </a:p>
          <a:p>
            <a:r>
              <a:rPr lang="en-GB" dirty="0">
                <a:solidFill>
                  <a:srgbClr val="FF0000"/>
                </a:solidFill>
              </a:rPr>
              <a:t>Confuses relative importance of x and y intercepts</a:t>
            </a:r>
          </a:p>
          <a:p>
            <a:r>
              <a:rPr lang="en-GB" dirty="0">
                <a:solidFill>
                  <a:srgbClr val="FF0000"/>
                </a:solidFill>
              </a:rPr>
              <a:t>Ignores early experiences with number relations and equations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A8C8-26FC-C85D-75DD-28355FABD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5AFFA-75A2-729C-3CEE-390848EA2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PMTheta.com</a:t>
            </a:r>
            <a:endParaRPr lang="en-GB" dirty="0"/>
          </a:p>
          <a:p>
            <a:r>
              <a:rPr lang="en-GB"/>
              <a:t>annewatson1089</a:t>
            </a:r>
            <a:r>
              <a:rPr lang="en-GB" dirty="0"/>
              <a:t>@gmail.com</a:t>
            </a:r>
          </a:p>
          <a:p>
            <a:r>
              <a:rPr lang="en-GB" dirty="0" err="1"/>
              <a:t>John.mason@open.ac.uk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8451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91BF9-E103-F2AA-B827-4799F5FAE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8596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straight line goes through (0,5) and (3,0) on the usual axes</a:t>
            </a:r>
          </a:p>
          <a:p>
            <a:pPr marL="0" indent="0">
              <a:buNone/>
            </a:pPr>
            <a:r>
              <a:rPr lang="en-GB" dirty="0"/>
              <a:t>	Write an equation to represent this line</a:t>
            </a:r>
          </a:p>
          <a:p>
            <a:pPr marL="0" indent="0">
              <a:buNone/>
            </a:pPr>
            <a:r>
              <a:rPr lang="en-GB" dirty="0"/>
              <a:t>	… and another</a:t>
            </a:r>
          </a:p>
          <a:p>
            <a:pPr marL="0" indent="0">
              <a:buNone/>
            </a:pPr>
            <a:r>
              <a:rPr lang="en-GB" dirty="0"/>
              <a:t>	… and another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Compare equations with somebody near you.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How do their and your equations  express visual aspects of the graph?</a:t>
            </a:r>
          </a:p>
        </p:txBody>
      </p:sp>
    </p:spTree>
    <p:extLst>
      <p:ext uri="{BB962C8B-B14F-4D97-AF65-F5344CB8AC3E}">
        <p14:creationId xmlns:p14="http://schemas.microsoft.com/office/powerpoint/2010/main" val="40213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4E985-D78F-D197-6A46-12875CC8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EA1D9-4470-7848-E921-016A266D9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678" y="630456"/>
            <a:ext cx="4846817" cy="5862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9338A-7694-2094-3304-13E012CA1705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56236" y="3961247"/>
            <a:ext cx="1876181" cy="806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811435-7818-8ED1-7E9B-753F49BC7BA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305197" y="1439045"/>
            <a:ext cx="1753058" cy="2638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62C3E-FE30-4D32-2640-090DB2263498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264917" y="1960778"/>
            <a:ext cx="1753058" cy="263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7E534F-B569-E1C8-0DBE-E9DBD0545DEC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261879" y="3166029"/>
            <a:ext cx="1629932" cy="6009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9F09BD-92B0-C09A-38CC-7FB4ED8FFF0F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237668" y="5873128"/>
            <a:ext cx="1931880" cy="6889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A217A0-4309-3E27-68CC-0D4AE3F46E34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237668" y="4972815"/>
            <a:ext cx="1584496" cy="6889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C3032-7C7A-36B8-50F8-E4939FB562E4}"/>
              </a:ext>
            </a:extLst>
          </p:cNvPr>
          <p:cNvSpPr txBox="1"/>
          <p:nvPr/>
        </p:nvSpPr>
        <p:spPr>
          <a:xfrm>
            <a:off x="3294808" y="1859045"/>
            <a:ext cx="203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Use of Fact Families</a:t>
            </a:r>
          </a:p>
        </p:txBody>
      </p:sp>
      <p:pic>
        <p:nvPicPr>
          <p:cNvPr id="4" name="Picture 3" descr="y space equals space minus 5 over 3 x space plus space 5" title="{&quot;mathml&quot;:&quot;&lt;math style=\&quot;font-family:stix;font-size:16px;\&quot; xmlns=\&quot;http://www.w3.org/1998/Math/MathML\&quot;&gt;&lt;mstyle mathsize=\&quot;16px\&quot;&gt;&lt;mi&gt;y&lt;/mi&gt;&lt;mo&gt;&amp;#xA0;&lt;/mo&gt;&lt;mo&gt;=&lt;/mo&gt;&lt;mo&gt;&amp;#xA0;&lt;/mo&gt;&lt;mo&gt;-&lt;/mo&gt;&lt;mfrac&gt;&lt;mn&gt;5&lt;/mn&gt;&lt;mn&gt;3&lt;/mn&gt;&lt;/mfrac&gt;&lt;mi&gt;x&lt;/mi&gt;&lt;mo&gt;&amp;#xA0;&lt;/mo&gt;&lt;mo&gt;+&lt;/mo&gt;&lt;mo&gt;&amp;#xA0;&lt;/mo&gt;&lt;mn&gt;5&lt;/mn&gt;&lt;/mstyle&gt;&lt;/math&gt;&quot;}">
            <a:extLst>
              <a:ext uri="{FF2B5EF4-FFF2-40B4-BE49-F238E27FC236}">
                <a16:creationId xmlns:a16="http://schemas.microsoft.com/office/drawing/2014/main" id="{20CAB4B0-2F83-6068-43BF-49B128ADDE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24" y="2324077"/>
            <a:ext cx="1925585" cy="6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9F961-8135-D710-D03A-E72E5EF8D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" r="-1"/>
          <a:stretch/>
        </p:blipFill>
        <p:spPr>
          <a:xfrm>
            <a:off x="75501" y="86757"/>
            <a:ext cx="12116499" cy="6684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2B3616-9400-E438-2261-E2746BCD01C2}"/>
              </a:ext>
            </a:extLst>
          </p:cNvPr>
          <p:cNvSpPr txBox="1"/>
          <p:nvPr/>
        </p:nvSpPr>
        <p:spPr>
          <a:xfrm>
            <a:off x="957944" y="3569520"/>
            <a:ext cx="2165558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What do you need to attend to in order to see this line as a reflection of a ‘number bond’ line?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9110CB-595B-D45D-2356-48FE53EC486E}"/>
              </a:ext>
            </a:extLst>
          </p:cNvPr>
          <p:cNvSpPr/>
          <p:nvPr/>
        </p:nvSpPr>
        <p:spPr>
          <a:xfrm>
            <a:off x="151002" y="1540075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529A6-54FE-0731-2627-92421CCECE26}"/>
              </a:ext>
            </a:extLst>
          </p:cNvPr>
          <p:cNvSpPr/>
          <p:nvPr/>
        </p:nvSpPr>
        <p:spPr>
          <a:xfrm>
            <a:off x="75501" y="86757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E826E5-4148-6EFA-4358-3380B0EA3773}"/>
              </a:ext>
            </a:extLst>
          </p:cNvPr>
          <p:cNvSpPr/>
          <p:nvPr/>
        </p:nvSpPr>
        <p:spPr>
          <a:xfrm>
            <a:off x="606804" y="489358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D2655E-1F75-3AA3-C676-9F8261E0B166}"/>
              </a:ext>
            </a:extLst>
          </p:cNvPr>
          <p:cNvSpPr/>
          <p:nvPr/>
        </p:nvSpPr>
        <p:spPr>
          <a:xfrm>
            <a:off x="75501" y="2204207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C82215-92B9-1C07-0EAF-6493CB7979F8}"/>
              </a:ext>
            </a:extLst>
          </p:cNvPr>
          <p:cNvSpPr/>
          <p:nvPr/>
        </p:nvSpPr>
        <p:spPr>
          <a:xfrm>
            <a:off x="151001" y="838894"/>
            <a:ext cx="2516697" cy="369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1785A7-A331-4A89-0765-7891FA47E7C8}"/>
              </a:ext>
            </a:extLst>
          </p:cNvPr>
          <p:cNvSpPr txBox="1"/>
          <p:nvPr/>
        </p:nvSpPr>
        <p:spPr>
          <a:xfrm>
            <a:off x="151001" y="641712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75D994E-F991-7E45-AAC9-18C7B2EBA12C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31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B86F1B-078B-87CB-3571-BB1BB8F2C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184" y="800470"/>
            <a:ext cx="7029450" cy="544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110349-3337-5817-F11C-A1B0E4E992E1}"/>
              </a:ext>
            </a:extLst>
          </p:cNvPr>
          <p:cNvSpPr txBox="1"/>
          <p:nvPr/>
        </p:nvSpPr>
        <p:spPr>
          <a:xfrm>
            <a:off x="585418" y="2036989"/>
            <a:ext cx="204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Add 2 to one of the dashed lengths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263C06-6882-813F-FAD5-33B60005CD50}"/>
              </a:ext>
            </a:extLst>
          </p:cNvPr>
          <p:cNvSpPr txBox="1"/>
          <p:nvPr/>
        </p:nvSpPr>
        <p:spPr>
          <a:xfrm>
            <a:off x="585417" y="3414182"/>
            <a:ext cx="1803633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GB" dirty="0"/>
              <a:t>What effect does that have on the graph?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84E03-239F-9F0E-0F42-87FA52910931}"/>
              </a:ext>
            </a:extLst>
          </p:cNvPr>
          <p:cNvSpPr txBox="1"/>
          <p:nvPr/>
        </p:nvSpPr>
        <p:spPr>
          <a:xfrm>
            <a:off x="597609" y="4885050"/>
            <a:ext cx="1803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Ambiguity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0EDDC1E-AD6F-9B37-9B09-0818B35350CA}"/>
              </a:ext>
            </a:extLst>
          </p:cNvPr>
          <p:cNvSpPr/>
          <p:nvPr/>
        </p:nvSpPr>
        <p:spPr>
          <a:xfrm>
            <a:off x="7245395" y="1188559"/>
            <a:ext cx="2526747" cy="17409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8DAAA4-F130-4537-EFF1-B5F643D42222}"/>
              </a:ext>
            </a:extLst>
          </p:cNvPr>
          <p:cNvSpPr txBox="1"/>
          <p:nvPr/>
        </p:nvSpPr>
        <p:spPr>
          <a:xfrm>
            <a:off x="7398058" y="1320365"/>
            <a:ext cx="2374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sz="2400" dirty="0"/>
              <a:t>x + y = 8</a:t>
            </a:r>
          </a:p>
          <a:p>
            <a:pPr marL="0" indent="0">
              <a:buNone/>
            </a:pPr>
            <a:r>
              <a:rPr lang="en-GB" sz="2400" dirty="0"/>
              <a:t>(x + 2) + y = 8 + 2</a:t>
            </a:r>
          </a:p>
          <a:p>
            <a:pPr marL="0" indent="0">
              <a:buNone/>
            </a:pPr>
            <a:r>
              <a:rPr lang="en-GB" sz="2400" dirty="0"/>
              <a:t>x + (y + 2) = 8 + 2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720BE-3C97-1504-8749-E8FD996ABCB4}"/>
              </a:ext>
            </a:extLst>
          </p:cNvPr>
          <p:cNvSpPr txBox="1"/>
          <p:nvPr/>
        </p:nvSpPr>
        <p:spPr>
          <a:xfrm>
            <a:off x="9760004" y="3319962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[a, b]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A19C46-17C2-9773-71EB-D67A0C9F4136}"/>
              </a:ext>
            </a:extLst>
          </p:cNvPr>
          <p:cNvSpPr txBox="1"/>
          <p:nvPr/>
        </p:nvSpPr>
        <p:spPr>
          <a:xfrm>
            <a:off x="9760004" y="3761706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[a+2, b]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72ACCE-A3E3-D908-333E-3DB5B1B9FB35}"/>
              </a:ext>
            </a:extLst>
          </p:cNvPr>
          <p:cNvSpPr txBox="1"/>
          <p:nvPr/>
        </p:nvSpPr>
        <p:spPr>
          <a:xfrm>
            <a:off x="9760004" y="4203450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[a, b+2]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6CCE2-C585-EE12-B97E-5247C5387640}"/>
              </a:ext>
            </a:extLst>
          </p:cNvPr>
          <p:cNvSpPr txBox="1"/>
          <p:nvPr/>
        </p:nvSpPr>
        <p:spPr>
          <a:xfrm>
            <a:off x="10479147" y="3342141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 </a:t>
            </a:r>
            <a:r>
              <a:rPr lang="en-GB" dirty="0" err="1"/>
              <a:t>x+y</a:t>
            </a:r>
            <a:r>
              <a:rPr lang="en-GB" dirty="0"/>
              <a:t>=8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F15409-5ED4-87C5-C85F-C5010F34B6E5}"/>
              </a:ext>
            </a:extLst>
          </p:cNvPr>
          <p:cNvSpPr txBox="1"/>
          <p:nvPr/>
        </p:nvSpPr>
        <p:spPr>
          <a:xfrm>
            <a:off x="10530494" y="376170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 </a:t>
            </a:r>
            <a:r>
              <a:rPr lang="en-GB" dirty="0" err="1"/>
              <a:t>x+y</a:t>
            </a:r>
            <a:r>
              <a:rPr lang="en-GB" dirty="0"/>
              <a:t>=10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5A549-DFB3-91C5-8EDD-40018090FCCA}"/>
              </a:ext>
            </a:extLst>
          </p:cNvPr>
          <p:cNvSpPr txBox="1"/>
          <p:nvPr/>
        </p:nvSpPr>
        <p:spPr>
          <a:xfrm>
            <a:off x="10530494" y="417461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 </a:t>
            </a:r>
            <a:r>
              <a:rPr lang="en-GB" dirty="0" err="1"/>
              <a:t>x+y</a:t>
            </a:r>
            <a:r>
              <a:rPr lang="en-GB" dirty="0"/>
              <a:t>=10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546C81-23D7-4485-9F6E-2DE01E6DE5E4}"/>
              </a:ext>
            </a:extLst>
          </p:cNvPr>
          <p:cNvSpPr/>
          <p:nvPr/>
        </p:nvSpPr>
        <p:spPr>
          <a:xfrm>
            <a:off x="6183610" y="4107516"/>
            <a:ext cx="130628" cy="130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BBE9FAC-CB0A-91D1-A9C0-47DAA594B8EE}"/>
              </a:ext>
            </a:extLst>
          </p:cNvPr>
          <p:cNvSpPr/>
          <p:nvPr/>
        </p:nvSpPr>
        <p:spPr>
          <a:xfrm>
            <a:off x="6841085" y="4129288"/>
            <a:ext cx="130628" cy="13062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FEDE744-765C-F465-3A93-E31B92FF755A}"/>
              </a:ext>
            </a:extLst>
          </p:cNvPr>
          <p:cNvSpPr/>
          <p:nvPr/>
        </p:nvSpPr>
        <p:spPr>
          <a:xfrm>
            <a:off x="6183610" y="3459306"/>
            <a:ext cx="130628" cy="13062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61DDA1-864F-6A6A-F7FC-4204CECF0519}"/>
              </a:ext>
            </a:extLst>
          </p:cNvPr>
          <p:cNvCxnSpPr>
            <a:cxnSpLocks/>
          </p:cNvCxnSpPr>
          <p:nvPr/>
        </p:nvCxnSpPr>
        <p:spPr>
          <a:xfrm>
            <a:off x="6246340" y="4126646"/>
            <a:ext cx="19130" cy="1128106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9BDC3D-E001-A39A-7843-3F3F0E470D46}"/>
              </a:ext>
            </a:extLst>
          </p:cNvPr>
          <p:cNvCxnSpPr>
            <a:cxnSpLocks/>
          </p:cNvCxnSpPr>
          <p:nvPr/>
        </p:nvCxnSpPr>
        <p:spPr>
          <a:xfrm flipH="1">
            <a:off x="4828032" y="4169318"/>
            <a:ext cx="1437438" cy="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B560D00-1A81-99AD-3253-47EF99239C26}"/>
              </a:ext>
            </a:extLst>
          </p:cNvPr>
          <p:cNvSpPr/>
          <p:nvPr/>
        </p:nvSpPr>
        <p:spPr>
          <a:xfrm>
            <a:off x="9380953" y="3195463"/>
            <a:ext cx="2676424" cy="174094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1A08C9-5B2A-B595-C475-8EDC9A920D27}"/>
              </a:ext>
            </a:extLst>
          </p:cNvPr>
          <p:cNvSpPr txBox="1"/>
          <p:nvPr/>
        </p:nvSpPr>
        <p:spPr>
          <a:xfrm>
            <a:off x="585416" y="1188559"/>
            <a:ext cx="1803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Pick a point on the Blue line</a:t>
            </a:r>
          </a:p>
        </p:txBody>
      </p:sp>
    </p:spTree>
    <p:extLst>
      <p:ext uri="{BB962C8B-B14F-4D97-AF65-F5344CB8AC3E}">
        <p14:creationId xmlns:p14="http://schemas.microsoft.com/office/powerpoint/2010/main" val="392334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4" grpId="0"/>
      <p:bldP spid="11" grpId="0"/>
      <p:bldP spid="13" grpId="0"/>
      <p:bldP spid="15" grpId="0"/>
      <p:bldP spid="16" grpId="0"/>
      <p:bldP spid="19" grpId="0"/>
      <p:bldP spid="20" grpId="0" animBg="1"/>
      <p:bldP spid="21" grpId="0" animBg="1"/>
      <p:bldP spid="22" grpId="0" animBg="1"/>
      <p:bldP spid="28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66229-9D64-5B9A-6C32-BD1A0C87C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06486" cy="1325563"/>
          </a:xfrm>
        </p:spPr>
        <p:txBody>
          <a:bodyPr/>
          <a:lstStyle/>
          <a:p>
            <a:r>
              <a:rPr lang="en-GB" dirty="0"/>
              <a:t>Sequences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1268A-11B9-8EFA-26B1-4D2199B94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472" y="536575"/>
            <a:ext cx="7035800" cy="61849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3EC822E-D2E9-FDE0-0A46-826C8CAA5441}"/>
              </a:ext>
            </a:extLst>
          </p:cNvPr>
          <p:cNvSpPr/>
          <p:nvPr/>
        </p:nvSpPr>
        <p:spPr>
          <a:xfrm>
            <a:off x="4996544" y="1328057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A6FA2D2-7DC3-E974-B78E-3CED9E8E40E5}"/>
              </a:ext>
            </a:extLst>
          </p:cNvPr>
          <p:cNvSpPr/>
          <p:nvPr/>
        </p:nvSpPr>
        <p:spPr>
          <a:xfrm>
            <a:off x="5627915" y="2601686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B8B7C1-E465-E9CB-ED51-DED77E71891E}"/>
              </a:ext>
            </a:extLst>
          </p:cNvPr>
          <p:cNvSpPr/>
          <p:nvPr/>
        </p:nvSpPr>
        <p:spPr>
          <a:xfrm>
            <a:off x="6259286" y="3875315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A8B819-7BE9-C1C0-00E4-0D4AEBC9D163}"/>
              </a:ext>
            </a:extLst>
          </p:cNvPr>
          <p:cNvSpPr/>
          <p:nvPr/>
        </p:nvSpPr>
        <p:spPr>
          <a:xfrm>
            <a:off x="6890657" y="5148944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1C082B3-BC37-AE34-0C6B-F5434F1A570C}"/>
              </a:ext>
            </a:extLst>
          </p:cNvPr>
          <p:cNvSpPr/>
          <p:nvPr/>
        </p:nvSpPr>
        <p:spPr>
          <a:xfrm>
            <a:off x="7522028" y="6422573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359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C1F0-3302-7330-181B-FAB9CB11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7475"/>
            <a:ext cx="10515600" cy="1325563"/>
          </a:xfrm>
        </p:spPr>
        <p:txBody>
          <a:bodyPr/>
          <a:lstStyle/>
          <a:p>
            <a:r>
              <a:rPr lang="en-GB" dirty="0"/>
              <a:t>Making fractions (</a:t>
            </a:r>
            <a:r>
              <a:rPr lang="en-GB" sz="3200" dirty="0"/>
              <a:t>Griffiths, Back &amp; Gifford 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1AD2C-1E18-1602-C773-83DC101D7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163" y="1379796"/>
            <a:ext cx="10515600" cy="11162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If one cake is shared between 5 people, each person gets one fifth.</a:t>
            </a:r>
          </a:p>
          <a:p>
            <a:pPr marL="0" indent="0">
              <a:buNone/>
            </a:pPr>
            <a:r>
              <a:rPr lang="en-GB" sz="2000" dirty="0"/>
              <a:t>If one cake is shared between 6 people, each person gets one sixth</a:t>
            </a:r>
          </a:p>
          <a:p>
            <a:pPr marL="0" indent="0">
              <a:buNone/>
            </a:pPr>
            <a:r>
              <a:rPr lang="en-GB" sz="2000" dirty="0"/>
              <a:t>etc.  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C2B4F5-D2B2-30D2-E530-C89D51CC2613}"/>
              </a:ext>
            </a:extLst>
          </p:cNvPr>
          <p:cNvSpPr txBox="1"/>
          <p:nvPr/>
        </p:nvSpPr>
        <p:spPr>
          <a:xfrm>
            <a:off x="9982200" y="5997912"/>
            <a:ext cx="19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Number of people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F1B834-4EA7-4962-AD0D-D01B967A6D70}"/>
              </a:ext>
            </a:extLst>
          </p:cNvPr>
          <p:cNvSpPr txBox="1"/>
          <p:nvPr/>
        </p:nvSpPr>
        <p:spPr>
          <a:xfrm>
            <a:off x="3155954" y="3037285"/>
            <a:ext cx="1540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Size of portion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CB541-C8AE-0805-82DC-5EEE841B5FA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50317" y="2782933"/>
            <a:ext cx="318136" cy="6974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C6C99B-6F50-7633-DB08-7F943D6A24E9}"/>
              </a:ext>
            </a:extLst>
          </p:cNvPr>
          <p:cNvSpPr txBox="1"/>
          <p:nvPr/>
        </p:nvSpPr>
        <p:spPr>
          <a:xfrm>
            <a:off x="533400" y="3006507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2 people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7A9F3F-2EBE-CEB3-71BB-19E271944D9D}"/>
              </a:ext>
            </a:extLst>
          </p:cNvPr>
          <p:cNvSpPr txBox="1"/>
          <p:nvPr/>
        </p:nvSpPr>
        <p:spPr>
          <a:xfrm>
            <a:off x="2035655" y="3025124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187BB8-AAE0-ACC7-8D61-08FE9C1A32CE}"/>
              </a:ext>
            </a:extLst>
          </p:cNvPr>
          <p:cNvSpPr txBox="1"/>
          <p:nvPr/>
        </p:nvSpPr>
        <p:spPr>
          <a:xfrm>
            <a:off x="522005" y="3878965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3 people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E4FC23-7B64-D050-0E03-F81843247479}"/>
              </a:ext>
            </a:extLst>
          </p:cNvPr>
          <p:cNvSpPr txBox="1"/>
          <p:nvPr/>
        </p:nvSpPr>
        <p:spPr>
          <a:xfrm>
            <a:off x="2024260" y="3897582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9FB1A9-038B-FF33-3568-855B7C2AE516}"/>
              </a:ext>
            </a:extLst>
          </p:cNvPr>
          <p:cNvSpPr txBox="1"/>
          <p:nvPr/>
        </p:nvSpPr>
        <p:spPr>
          <a:xfrm>
            <a:off x="510610" y="4789523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4 people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186E63-12E3-E76D-F4FB-65C3438A0B8E}"/>
              </a:ext>
            </a:extLst>
          </p:cNvPr>
          <p:cNvSpPr txBox="1"/>
          <p:nvPr/>
        </p:nvSpPr>
        <p:spPr>
          <a:xfrm>
            <a:off x="2012865" y="4808140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CE3D7F-B5E3-7BC4-4922-949CE6EDE1DD}"/>
              </a:ext>
            </a:extLst>
          </p:cNvPr>
          <p:cNvSpPr txBox="1"/>
          <p:nvPr/>
        </p:nvSpPr>
        <p:spPr>
          <a:xfrm>
            <a:off x="499215" y="5700081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5 people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9F3037-E359-C5A2-4931-7B8EAA897C83}"/>
              </a:ext>
            </a:extLst>
          </p:cNvPr>
          <p:cNvSpPr txBox="1"/>
          <p:nvPr/>
        </p:nvSpPr>
        <p:spPr>
          <a:xfrm>
            <a:off x="2001470" y="5718698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each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1352D9F-2FA7-E12A-E69A-E99A6F53DDE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679408" y="3764504"/>
            <a:ext cx="316746" cy="6974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99AA7A7-6133-7E19-752C-E7CDAF16801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660358" y="4647994"/>
            <a:ext cx="316746" cy="6944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F92EDAE-5D5A-0488-862F-EBE5D05B7E4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661611" y="5578001"/>
            <a:ext cx="316746" cy="6974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9F7545D-D88F-694B-5723-C5206E35EE7A}"/>
              </a:ext>
            </a:extLst>
          </p:cNvPr>
          <p:cNvSpPr txBox="1"/>
          <p:nvPr/>
        </p:nvSpPr>
        <p:spPr>
          <a:xfrm>
            <a:off x="3048000" y="32473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0A3109D-7BEC-5A70-7AAF-23B33B6E7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144" y="3451296"/>
            <a:ext cx="7772400" cy="246603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3BFC1A0-07C2-E236-4C20-C80415B70CB6}"/>
              </a:ext>
            </a:extLst>
          </p:cNvPr>
          <p:cNvGrpSpPr/>
          <p:nvPr/>
        </p:nvGrpSpPr>
        <p:grpSpPr>
          <a:xfrm>
            <a:off x="3155954" y="3487203"/>
            <a:ext cx="7772400" cy="2466030"/>
            <a:chOff x="5532371" y="1150684"/>
            <a:chExt cx="7772400" cy="246603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D69D3B3-A860-2B29-8D0C-9B7D2C569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32371" y="1150684"/>
              <a:ext cx="7772400" cy="246603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579AEB0-BA5D-0BC1-6B85-C358C09E6BC5}"/>
                </a:ext>
              </a:extLst>
            </p:cNvPr>
            <p:cNvSpPr/>
            <p:nvPr/>
          </p:nvSpPr>
          <p:spPr>
            <a:xfrm>
              <a:off x="7973568" y="2814244"/>
              <a:ext cx="161457" cy="1614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15D93D-D9A2-36D1-81B7-0B99EA4EC53E}"/>
                </a:ext>
              </a:extLst>
            </p:cNvPr>
            <p:cNvSpPr/>
            <p:nvPr/>
          </p:nvSpPr>
          <p:spPr>
            <a:xfrm>
              <a:off x="8982543" y="2989398"/>
              <a:ext cx="161457" cy="1614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571D41F-2A67-4C0D-0E1B-8D179921617C}"/>
                </a:ext>
              </a:extLst>
            </p:cNvPr>
            <p:cNvSpPr/>
            <p:nvPr/>
          </p:nvSpPr>
          <p:spPr>
            <a:xfrm>
              <a:off x="9991518" y="3054824"/>
              <a:ext cx="161457" cy="1614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60602E-A3B0-E17D-DF05-0B37E3AE4F36}"/>
                </a:ext>
              </a:extLst>
            </p:cNvPr>
            <p:cNvSpPr/>
            <p:nvPr/>
          </p:nvSpPr>
          <p:spPr>
            <a:xfrm>
              <a:off x="10988301" y="3108058"/>
              <a:ext cx="161457" cy="16145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644BBDF-B61F-4817-7B7C-6B0F6F00FF6B}"/>
              </a:ext>
            </a:extLst>
          </p:cNvPr>
          <p:cNvSpPr/>
          <p:nvPr/>
        </p:nvSpPr>
        <p:spPr>
          <a:xfrm>
            <a:off x="5593331" y="5158357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EDB2D3-AD4E-B1B0-BF1F-67AB0B5F46E8}"/>
              </a:ext>
            </a:extLst>
          </p:cNvPr>
          <p:cNvSpPr/>
          <p:nvPr/>
        </p:nvSpPr>
        <p:spPr>
          <a:xfrm>
            <a:off x="6602306" y="5333511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D434286-7338-B4F4-0F6A-B0811C6E8B2F}"/>
              </a:ext>
            </a:extLst>
          </p:cNvPr>
          <p:cNvSpPr/>
          <p:nvPr/>
        </p:nvSpPr>
        <p:spPr>
          <a:xfrm>
            <a:off x="7611281" y="5398937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C9AE2CD-F39B-6B84-6F62-EA2FDDD4D310}"/>
              </a:ext>
            </a:extLst>
          </p:cNvPr>
          <p:cNvSpPr/>
          <p:nvPr/>
        </p:nvSpPr>
        <p:spPr>
          <a:xfrm>
            <a:off x="8608064" y="5452171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1C8C11-B6C3-A6FE-2BF2-C0FD620559FE}"/>
              </a:ext>
            </a:extLst>
          </p:cNvPr>
          <p:cNvSpPr txBox="1"/>
          <p:nvPr/>
        </p:nvSpPr>
        <p:spPr>
          <a:xfrm>
            <a:off x="1061357" y="59173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03BCD-FB45-5D9F-0FD3-900D39D13360}"/>
              </a:ext>
            </a:extLst>
          </p:cNvPr>
          <p:cNvSpPr txBox="1"/>
          <p:nvPr/>
        </p:nvSpPr>
        <p:spPr>
          <a:xfrm>
            <a:off x="2377551" y="6216985"/>
            <a:ext cx="1880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 person gets 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85411-3D81-C13D-464D-18CA00815458}"/>
              </a:ext>
            </a:extLst>
          </p:cNvPr>
          <p:cNvSpPr txBox="1"/>
          <p:nvPr/>
        </p:nvSpPr>
        <p:spPr>
          <a:xfrm>
            <a:off x="2939693" y="64342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0DDFC8-E4A2-78DB-EA95-284F2BFE6A3B}"/>
              </a:ext>
            </a:extLst>
          </p:cNvPr>
          <p:cNvSpPr/>
          <p:nvPr/>
        </p:nvSpPr>
        <p:spPr>
          <a:xfrm>
            <a:off x="4615647" y="4654786"/>
            <a:ext cx="161457" cy="1614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90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  <p:bldP spid="19" grpId="0"/>
      <p:bldP spid="21" grpId="0"/>
      <p:bldP spid="22" grpId="0"/>
      <p:bldP spid="34" grpId="0" animBg="1"/>
      <p:bldP spid="35" grpId="0" animBg="1"/>
      <p:bldP spid="36" grpId="0" animBg="1"/>
      <p:bldP spid="37" grpId="0" animBg="1"/>
      <p:bldP spid="6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84E88F1-C8AE-7744-8162-EF04E9DCA364}">
  <we:reference id="wa104381909" version="3.5.0.0" store="en-GB" storeType="OMEX"/>
  <we:alternateReferences>
    <we:reference id="wa104381909" version="3.5.0.0" store="wa104381909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mstyle mathsize=\\\&quot;16px\\\&quot;&gt;&lt;mi&gt;y&lt;/mi&gt;&lt;mo&gt;=&lt;/mo&gt;&lt;mfrac&gt;&lt;mn&gt;1&lt;/mn&gt;&lt;mi&gt;x&lt;/mi&gt;&lt;/mfrac&gt;&lt;/mstyle&gt;&lt;/math&gt;\&quot;,\&quot;base64Image\&quot;:\&quot;iVBORw0KGgoAAAANSUhEUgAAAPgAAADWCAYAAAD8d09NAAAACXBIWXMAAA7EAAAOxAGVKw4bAAAABGJhU0UAAACNUy1tAwAACWhJREFUeNrt3X+kVWseB+BXkiSRI8mVuK7rSK7IyEhG5LqSJJJjJCNGkiSHMZKM9F8yRoYrSZK4kuRKZCRJhuRKkkiSK4njSpJE87722s662zlrrf3j7Nba8zx8qd066z29+3zOXj/e9b4hADNZGut4rB91BYyOJbGOxXoX63Ost7oEmm9xrKOxfsuC/VnAofkWxToSa6oj2AIODbYw1mSsN7MEW8ChgRbEOhzrVUmwBRwaZH6sQ10EW8ChAebFOhDrZZfBFnCoebD3xXqRBfVTrDuxzsQ6GeuugENzPc4Cej/WwVjLZtjmrIBDM6XBKqtLtlku4PD/8Ukv4DCCrgo4jK4rAg4CDgg4IOCAgAMCDgg4CLiAg4ADAg4IOCDggIADAg4CLuAg4ICAAwIOCDgg4CDgAg4CDgg4IOCAgAMCDgg4CLiAg4ADAg4IOCDggIADAg4CDgg4IOCAgAMCDgg4CLiAg4ADAg4IOCDggIADOdcEHEbXEwGH0bQo1qeSgKd/n6eroHn2loS7XZt0FTTL4ljPKgb8pu6C5lge63bFcLfrtEN1qK+lsbZmQX3XZbjb9TzWsVjfx1qgS+HL2RDrVaypWB96DHRZfcj2n9rZqctheDbPUahnq926HAAAAAAAAAAAAAAAAAAAAAAAAAAAAAAAAAAAABiK8VjbY03GuhDrbmgto3pzgG3sinU/1sfQWsv5aqy1uh4GJy1wviXWgSzID7LAFS2humsA7R4IlmiFOTE/1uVYv4be1kj+pc/258V6W7D/T7FWe5ug90/t99nh9pWsbmWH4FVDvqGP9ldX2P9ZbxMM1rzs8PtFhQCe66OdxRX2/8bbAXNjLDsXLwpgOk9f1Ecbtyvsfy5t7vH0pIl1xY80nVaWnCen+ksf+18R62nBvt8LuIAztyZLfnCu97n/pbHOh7m5kCfgAk6JdDHudSi+2j02gHa2xprq2PdFARdw5t7xkh+evQNqZ1vHfvcJuIAz91bN8WF627yO/Y4LuIAzHEVXvPu9mj5TwJ8N4f8k4JDZF+Z+6Oq3uf2d0uWN9VkNrIZmWck3cmkAbezK7W+dnAi4qs9h+rvsELsfl7J9PZQRAVfDD/jhkm/mT33se372S+Jz1g4CroZsvOSbOdHHvvfkLtgtkREBV8MPePKs4Jv5bx/7vZPt40f5EHD15QJ+JhSPauvl03dtbh+eAYcvaHvJb5wdfVxc+4/uhS9rfvZJPVvAuz3EHh/QRTpgQG4VBLzbW1wXB3D+DgzQ0ZLD9MUV95OftmmrboV62FgS8KphvZZtf1+XQn2kEWtFkzMeq7CPDbntv9elUC/XCgJ+ucLXt+d7u/cF/w+eJoNZ/K3gh+l1yddO5Lb9o4ALOPWzvuQHarYBL2kKqPaUzNe+8P9BwKHH8/DZLrQdC/VZuUTAocfz8MkZtv8qtKZCrsuYcwGHAkdCdxNAtAe1pMdCVwi4gFNvmwp+oDrnVMvfOz9Sk+9fwKFA2bj0Bbnz9UfZa89zrwM1d68g4O0BLPmZYLbpMmiO0wUBPxBreZhe3+yG7oJm2VkQ8Athet2xNBXTN7oLmuXrgoD/mvvzP3QVNNP7UHwFN11RX6iboJl+Lgm4p8WgwYoutF3UPdBsE2H2p8rGdA802w+zBHxC10DzLZ0h3Fd1C4yGxR3hngqtAS7ACNjSEfCdugRGx7/C70evASN0/t1e9vdF9ndgRFwM9ZhAERiwPaG7udCBhhjPHZrf0h0wOtJtsadherSaW2IwQi6H6amPLfkLI2Qyd959UHfA6MiPOT+nO2B0pOmWprJw3wmtGVWBEZAuorXXE0uzsyzTJVBP6Qr40dBadihNhp/uXxc9s53C/DhMXzFfpQuhnsZyYe2cmGGmUWgrYz0J00+IrdWFUF+nwuxTK6WJEw+F1qojqfbnzrnfBsNQofZeh+7XtEoh36DroP4+dBnu9AthnW6DZnjURbgfZufgQENMVgx3egR0se6CZknL+F4vCPbLWDt0EzRbukKeRqO9z+p29pp1uwEAAAAAAAAA6iEN5EqTgKY5DtLEoGngVhrn8THWzdD/XAZp35dC6wGstM/0rEZ6QnNM18PcSFOH7ciC156nf7Z6Hnobgp1mNCoaAZqe8VjorYDB2RjrbPYJ3c0Tkke6bGddqPaY9SFvCfQvLU39bIaAVX0U+kUXbaVJTn4L1R/QAvq0Jzv/vRrrQKz12bl3yA6/j1cI4/oK7YyH6RmNBByGZCyUT9n9U0kYyxbKXBamZxGuWvu9NTAca0vCeLPga9PRwK2ObVdlr6/Pzvs79/cguMgGQ/W0IOAfcof1nU5WOOxOh+//DK1bcX8PJkeBoTtd8ik+0xTg+aW5rulCqK8dJQGfmOG8u3077JFPZai3JSUB71w88+fs9TRY5lvdB/X3pCDgD3Lb7cm9vle3QTNcKAj4p9C63bYiTN/vvq7LoDl2lxymb84dmqflub7SZdAca0L5/fD2nw/oLmieKg+jPNBN0ExXKwTcstjQUEdLwn1GF0FzbSkJ+DZdBM2VluP6VBDwv+oiaLZfCgJ+XvdAs50pCPhD3QPNtqvkPHyJLoLm2hdcaIORtDK0hqEWBfyUboJmuhvKB7rc1U3QPPlBLkW3ytpPlgEN8YdcqNMhetmTZT/oMmiGReH3ky6m6ZnSJIsfQ+9TKQM1kZ/aOD/W/EZBwG/oNqi/7WH2RQGLHjwpmkoZqIG0CuibMPvkiZtKzsM36EKor/wMLbtn+Pf5Jefhh3Uh1NOhUG0hwNsFAb9csa1vQuuinOWKYAjWhOnlg9PV86JFC04UBPx9hbbS46ftp9O263qYW+lT9HGYvlD2Xcn2ZRNAlH39v4PlgmFozufCua/C9uk8vGhU28GCr53ItnkZPIEGPVsaWiPLxku2O5IL5k9d7P9O6H5c+rowPUPrJm8R9GZ/+P2V7nT4PdO0Sodz2zzv8hP1ZMlh+vqO7dNFtVfZv53wFkFvNhSELq0zNhlaz25fyr2expmv6bKdzSUBfxFrdbZtWqW0veroLW8R9O5cKH+0s7O29NBOGrE21WU76ShhzFsEvbvYZej+3Edbp7poJ32Cf+3tgf4crhi4dI4+0WdbaaHBdxXaSufe33lroH/pnva9CufHGwfU3kRJW+lq+wpvCwzO/OyTPN2uSrel0uCVdCEtjTNP96gXDLi9dMX8atZGu600ZLVxEzH+D4H+U2S8OIqxAAAAl3RFWHRNYXRoTUwAPG1hdGggeG1sbnM9Imh0dHA6Ly93d3cudzMub3JnLzE5OTgvTWF0aC9NYXRoTUwiPjxtc3R5bGUgbWF0aHNpemU9IjE2cHgiPjxtaT55PC9taT48bW8+PTwvbW8+PG1mcmFjPjxtbj4xPC9tbj48bWk+eDwvbWk+PC9tZnJhYz48L21zdHlsZT48L21hdGg+Y6BSlwAAAABJRU5ErkJggg==\&quot;,\&quot;slideId\&quot;:666,\&quot;accessibleText\&quot;:\&quot;y equals 1 over x\&quot;,\&quot;imageHeight\&quot;:23.135135135135137},{\&quot;mathml\&quot;:\&quot;&lt;math style=\\\&quot;font-family:stix;font-size:16px;\\\&quot; xmlns=\\\&quot;http://www.w3.org/1998/Math/MathML\\\&quot;&gt;&lt;mstyle mathsize=\\\&quot;16px\\\&quot;&gt;&lt;mn&gt;1&lt;/mn&gt;&lt;mo&gt;=&lt;/mo&gt;&lt;mi&gt;x&lt;/mi&gt;&lt;mi&gt;y&lt;/mi&gt;&lt;/mstyle&gt;&lt;/math&gt;\&quot;,\&quot;base64Image\&quot;:\&quot;iVBORw0KGgoAAAANSUhEUgAAAOwAAABZCAYAAAA91MjSAAAACXBIWXMAAA7EAAAOxAGVKw4bAAAABGJhU0UAAABEsZUXFwAACEVJREFUeNrtnX9kXUkUx496nooIFbGqVlirIqpCrIioKFVVVRUqYlWtsqIiIsJaUbGq/1WsVUtVVVWEioqoKrWiqmqpqIqqJapqRYRYERFRunO8uTJ5e9/8ePfde8+13w+Hbfa+uefNvd83M2dmzhBlyyFl15XdJgCAWFqUTSnbUvZF2SaqBAB5NCu7puwfLdQvECwA8mhSNqlso0qoECwAgjiobELZeg2hQrAACKCsbFzZqkOoECwAOVJSNhYgVAgWgBw4oGxE2adAoUKwAGQs1GFlH7XwPit7oeyOspvKXkKwAMjhnRbca2WjytpirrkLwQIgA1780Om45isIFoBitsQQLAAFYB6CBaA4PIJgAYBgAQAQLAAQLAQLAAQLAIBgAYBgIVgAIFgAAAQLAAQLwQIAwQIAIFiQHryXup8qO77mqJL8YFvZrrJnytoTls9lz1Il8R+XuaZsWllrQBkdyi5QJS/ZA6rs797R/jWKQapsT2UfOe0vr7vvgmCBBDiF0IAW0pbjnfhAlbS4ofB2zieWcpepkhzQhHOQnaVK1hQW5pIWkM2/wQbUx4il/EsQLMiLE1RJZLBNYamDJgPv061bUle5Y/rHg1v2v6m+tEZvGtDD2LSUz9lbOiFYkCUXla3EPO8dT1F8DLhXL/03QX0tm9Gt6rbu3j7SthjgG1tfgrrp9Cj/LgQLsuSy7lrO6+5fj25ZSHd3r3u8tD2eY82NAKHNOFq+QdrLU2azewnqptmj/HUI1o9TdXaTimiPUqzHVt31tPHQ4d+U4/NtnuIy7aqn70uOcvjHqClB/Tz3KB+ChWAzE6wPXQ7/njlaw8Wqa9v133soPgHgUkzQqRZfO8aZbD8k+O6Hlf1lKXsbgoVgpQmWHC/tjtGNruamRzeXu8u/6gDTzxQeeZ5w1N+ThN+dj1y9n1JgC4KFYFPhlsPHuHnJM8b/X0jRt7Ij8vyZwuZ2a3EuZhw+A8FCsBIFO+DwcShm3BqJaJnqm68NwRUcu9Kg+5yvKncYgoVgJQq2JTAa+1j/nRdfHM3Av/aUu8XmmNwstwOChWAlCpZ5b/FxybjucgotW9KIbtJocZxgV/J8GJiHBS4eOMaJJR1V3Whwq+bLMKW/VPGoUd40BAskc8nxjpwyusL8vhzJ2L82h3+zDbjHoFFeNwQLJHOM3POx0X+P5OSjrVu8RbWnn3yZ1WW9zfthQLDAB5/NAUs5+jfu8K0/Qdkl2tvBNA7BgiIw7yHYPPeKdjh8u5Gg7CiYxgGsFggWFIFrjvfkjgAfVyz+/Zmg3Be6jNsSHgQEC3w463hPzgvw8Q7Zo9n1tI7meupOCBYUhbJ+6Wu9Jz8K8PGC410eqKPMKNj0h5QHAcECX95Y3pP7AvwrOX5UQru05ri4H4IFRcPW5XwrxMfFBvo404DxLwQLcmPQ8a60CPDRFRzz3Yxgpok5B8GCIuJaAigh8HTC4aOv+Bb09a+lPQQIFvjgk+FhWoCfvKLJlqxtyqOMPuP60xBsMrBbJx9eevj7UoivCxYf5zw+H+WLeiXxlxOChWBDxoW2KGy0cydvfrL4uOb47JBxbS8EC8EWTbDfGSLld8G1c+eMAJ976gyO8VxzlOVxgYQCwUKwteCN32YStiE9RtxNOEbMexxbK/A0RQIy+0OwEGy9mKlIzbXCTy0+Py3AOHYi5nrewxvtSLpNgoFgIdg4zGV+1YdU2eY6balPs2SSwja0R4skeBvdYQgWgi2SYPmUuXWqnUztJKV3rk2jsPlYnZPJnLudJOFgHhZUY2aQiDtaseQYx44L+A6udcVlY7y7THvHaJYhWFAkxsgvWbYtJcuc572+1YGegyl9l1cWH6MFEWamivNFeEAQLIg4RnvRVY4O29bd3qBk585wSxbt/rmQ0vexnVoworv+m8KCZYmiaRDs/wdu5d4ZgaPjjutdG9pdn//doxVPykWLf5y6NTo3Z1e39oXgPQQLaP+hTz7HULjGiKOWz0ariT5Rujt8vrH4Z57u/ktRHlKTo9KjSeQDeJ8LCZ++xiuPXMdKmFMgDwPKf0Hh64q7aW++82QGdeDK9riS4hi64Vwhv+mFk3j3C8dV2h/J5e5uXBoXM+jyIbDFu0lhJ7Rzt3OVkmcxDOGxw8fTRXmgzWTPMud7cC+QR5/lWfIQiFf6cER0tmrocyzwPq45cV6XGy3x43xK0al2ixnWhS3wNFOUB8rRsecUNol/C13jwnCPwhdpnK3jPvw+bATeh1vx1gzrYohq79pplfwQeTxzTgtvi+pbecOVPaW7EWXoQiwzgc/1+wT3mg64z5oOBGXJGfI711ZEt2hV/wLuUDpL53Z0+Xyfi9CJGMY9n99uA17cI54NAL8jx3Ooi0MxvsxLfGhZr7m9BJ2IgaOerzzGlydS7nZGxtHkvBbUN1f5sqGHhACIoqRbWp5e2da9IQ4scQBxNIUhTY9uuTaNe81R/sv9qhd4oCcIgGB+o/2rmwAAQjlkjK8/6n8DAIRiRst7UR0AyOUyycozBQCoQYfRFV5EdQAgF57GiTI98kINTOEAIJg52ttl1o/qAEAuE+S3HxcAkDPmmuF7qA4A5ML7bKNdQ7wMsoQqAUAmHFSKzsPh/d1tqBIAsoEjvHyqACcG5GyePH9q27PK4owSx3FEuB1VCEA2tBriq95DG7dKiQ+YjhIIcne4C1UIQHbYNsLzbiNOcF7WdtUYs24Slh0CkDlrFL4Hm0Xbh6oDIHtCs6KwwLtRbQDkw3KAWN/qMSwAICcmPMXKW+aaUV0A5AunTH1iESof6zGAagJAFhwB5tVK29qe678VLq3uvz+mYzjXi+ZrAAAAiHRFWHRNYXRoTUwAPG1hdGggeG1sbnM9Imh0dHA6Ly93d3cudzMub3JnLzE5OTgvTWF0aC9NYXRoTUwiPjxtc3R5bGUgbWF0aHNpemU9IjE2cHgiPjxtbj4xPC9tbj48bW8+PTwvbW8+PG1pPng8L21pPjxtaT55PC9taT48L21zdHlsZT48L21hdGg+4B83IwAAAABJRU5ErkJggg==\&quot;,\&quot;slideId\&quot;:666,\&quot;accessibleText\&quot;:\&quot;1 equals x y\&quot;,\&quot;imageHeight\&quot;:9.621621621621621},{\&quot;mathml\&quot;:\&quot;&lt;math style=\\\&quot;font-family:stix;font-size:16px;\\\&quot; xmlns=\\\&quot;http://www.w3.org/1998/Math/MathML\\\&quot;&gt;&lt;mstyle mathsize=\\\&quot;16px\\\&quot;&gt;&lt;mi&gt;y&lt;/mi&gt;&lt;mo&gt;&amp;#xA0;&lt;/mo&gt;&lt;mo&gt;=&lt;/mo&gt;&lt;mo&gt;&amp;#xA0;&lt;/mo&gt;&lt;mn&gt;5&lt;/mn&gt;&lt;mfenced&gt;&lt;mrow&gt;&lt;mn&gt;1&lt;/mn&gt;&lt;mo&gt;&amp;#xA0;&lt;/mo&gt;&lt;mo&gt;-&lt;/mo&gt;&lt;mfrac&gt;&lt;mrow&gt;&lt;mo&gt;&amp;#xA0;&lt;/mo&gt;&lt;mi&gt;x&lt;/mi&gt;&lt;/mrow&gt;&lt;mn&gt;3&lt;/mn&gt;&lt;/mfrac&gt;&lt;/mrow&gt;&lt;/mfenced&gt;&lt;/mstyle&gt;&lt;/math&gt;\&quot;,\&quot;base64Image\&quot;:\&quot;iVBORw0KGgoAAAANSUhEUgAAAoAAAAETCAYAAACm17dTAAAACXBIWXMAAA7EAAAOxAGVKw4bAAAABGJhU0UAAACjj/tgzAAAHfpJREFUeNrt3QHEVff/B/Cv5JEkkskkkSSZxMz8ZDJmJkkiSZLEZDJJzEwyGX8zmUlMMplEkiQzkiSTmGQyiSQzSSRJHonf/3x/9z7r7nbv+d5z7znPc++5rxdftrrPvU+f89z387nnfM/3GwLA9PkiG/9tGceVBKiBo23Z9pWSADQcaAvI37MxW1mAGohZdqMt475UFmDcfdYWjE+ysURZgBpZnI3HbVm3T1mAcbW9LRDj2KgsQA1t7JB3O5UFGDcbOoTh98oC1Nj3HXJvg7IA4+I/2XjRFoK3szGhNECNxfmAt9qyL2bhWqUB6m5ZNh61BeBkNlYpDTAGVjQzr33u83KlAepqQTbuhjcvgexXGmCM7O2Qg/eysVBpgLqZlY3LHULvmtIAY6hTHl4NlsACaqbT5OfnoXFJGGDcxKVhnnbIxWNKA9RFp+VerIMFjLs9XbJxl9IAoy7e3PGiQ8BdVxqAcKVDPsabRFYrDTCq5oXON328Cu76BYji3b8vO+Tkg9C4cQ5g5JwKnS9vHFYagH8c6pKV55QGGDXd5v3dz8Yc5QH4R1wE/16XzPxUeYBREe/sfdYlzOz1C/Cm9V0yM86hXqE8wCi41iXIflUagK4udMnOG0oDDLv9XQIs3vixUnkAuopXT152ydCDygMMc3hNdgmv75UHIOnbnA/RVk8AhtKVLsEVV7u3xyVA2vxsPO6SpdZPBYbO7i6BFcdXygPQs/05efqZ8gDDYkHOJ9aHwbIvAEXMDo2FoDtl6pPgigowJI7lfFrdqzwAhe3MydXjygPMtHdyQip+gp2lRAB9uZOTr+8qDzCTruQE1B7lAejbjpx8/U15gJmyITj7B1ClvLOAW5QHmAm3g7l/AFXalZOzd33QBqZb3gTleOfvhBIBDCw2eA9y8vZTJQKmM5Du5wSSLYsAynMgJ2//Cs4CAtMkb9HnuBWcNaoAyjM3G8+CKTfADIqfNO/lBNExJQIo3bfBTXfADNqeE0JxrFQigNItTWTvLiUCqnQrJ4AuKw9AZc7n5O8d5QGqsi7xCXSzEgFU5sNEBq9XIqAKv+QEz9/BHBSAquXNwb6iPEDZViQ+eR5WIoDKfRnMwwam0ZFE6CxTIoDKvZ2NVzlZfFSJgLLMzsbjnMC5qkQA0yZvOs7zbMxRIqAMedu+xbFbiQCmzdZEJtseDijF5ZygeZmNeUoEMG3iVZkXObn8mxIBg1qS+KR5TokApt3JRDYvVyJgEAcTIbNFiQCm3YZENn+tRMAgbof8y78TSgQw7eK6q89y8vmuEgH9WpX4hHlGiQBmzE+JjF6jREA/vk6Ey3YlApgxmxIZ/X9KBPQj7/JvXIh0gRIBzJh4N/DLnJy+o0RAUamt3yz+DBQR56yty8ahbJzNxl+hsZRJbGAuZWPpgM8fn/t0Np40n/NRaOxgtLDmdb0QbA0HlGh/IlS+UCIgIZ6h2txszJ4nMuV+6G9N0UUhf2eMeCWjzjtj7E3U9YAfQ6CIXxOh8q4SAV18kI0TIX+x4k7jq4KvE3PoUQ/Pu6/GtU5drbnixxEo8qk9b7Pxx0oEdBDXBb3XITMme2wAHxR4rf9k42mPz3uq5nW/F/Lna8/1own0InVn2WklAjqI+4bH+XfnQ+PS5PuhMfcvipd3D/fQrL3fw+vEeW1PQu9nFuveAKaWg9nkRxPoxQ+JMNmlREAH8YaL2YnHnEnky6HE178VGmcKi1xa/qzmdd+a+Pcf86MJ9OJWsMckUI01iXy5lPO18WzilbbHLm3+eTxzeKLD890M9b4JJFqUqOltP3ZAyrxEkJj/Bwzqbk7GTIbXl43bfRfSl3Xj5eHvQ2OpmS9Df3cWj6J7iey2biuQa3Mw/w+o1tFQfAuzT1r+/oISvuHnRE03KxGQ57tEiHyuREDFHzS3tT0+zvubWu4lXs6cp4Rv2JGo6RElAvJcToTIOiUCBjQ/kTM/tT3+YvPP42LSK5Svo9TcSrs3AV3FeTd563W9Ct3n5gAUcScna262PG5ny5/vVra+8/ul/Ab6/QR5U4mAkvyc+LAZl5N5O7xe7+8XJUtKXcF5T4mATrYnwuOkEgElSc1Z+yi8vvT7LBuLlSzpeKKm25UI6ORYIjz2KBFQkndCej3Aqf/eq1ylfIg/oURAJ78kwmO9EgElehHSu3iYetK7tYlaXlYioJPnifCw9AJQpvM9NIBrlKlnE4lavlAioF1qB5BnSgSU7GAid44rUWF/BzuCAAWsT4TGr0oETHPubFSiws4FU3mAAlJ35LkDGChbvGT5Kid3PlWiwlJ3Au9QIqDV94nQ2KdEQAVu+eBZqp2JLD+mRECr04nQ2KREQAXyzlj9oTyFbUpk+WklAlpdT4TGB0oEVGBrInvmK1Ehq4JldYACUkvATCgRUIE9wY0gZZqdqOdzJQKmzEoExqQSARVYEhpLTOXlzxFlKiy1wPYsJQKi5YmwuK9EQAV+C+mFoH9TpsJuJWq6SomA6JNEWFxQIqBkrYtA5y0FE/9utnIVktph5RMlAqItibA4pURAid5rafriJeDUOqQalmJ+TtRzixIB0a5EWPyoREBJ5mbjbku+bAuNOWkvczLokLIVciyR6buUCIi+TYTFF0oElORE6LzX76/BVpRl2Z3I9O+VCGgP5E5juxIBJWhdpPh2Nua0/N3BkL8SgTtXe7c9keknlAiITiXCYrMSAQNalI3H4fVadCva/v7DRA6tVcKebQ7mdQM9SN0xtl6JgAFdasmUHR3+Pt7pmzcPcL8S9mx9ItPPKREQXUyExUdKBAxgX+jt7NPVnBw62+NrxXVN400jc8a43h8lMv2iH0kgupYIi/eUCOjTO6Exhy9mSbz7d17OY7/JyaEXPbxW3LJyahHkTWNc82XBfsBADx4nwmKeEgF9iGfh/gyvb+RYnXh86tJl6uunlj8Z9zlu8xJ1fOxHE4ieJsJijhIBfTjZkiN7enh8nAeYtyvI5zlfu635mL+yMX/M6z6RyPSnfjSB6HkiLCaUCGhaEBo7c6xMPO6rlgw5U+D586akdNsX+N3QuEQcH/OhQ/S/Rjov058pERBNJsICIPos/PtO3Xh599MOj9vf8pj7odgZue8SefR+2+PjTR8Pm3/3jUP0j7waTioPoAEEerE2JyPuZONANjZm43T495mmdwq+TuoO1gfZWNV8bFzv7lHzz684RBpAQAMIlOunRE6UtYZo3PHjScHXiWcZFzpEGkCgvKDQAAJRasegMreQPFLgdeIZwGUOT6Fcf6U8gAYQ6MX+HhuyOEdw24CvtTikb06LI879W+3QyHVAUADViMtBXQ/p+XkflPR62xKvFe8WftthkeuAoACqFZcXiWcC43IscdmVOJcs3ugR9/mNa/SVvWRUvOP3fPM1pl4rbgm30aGQ64CgAECuA4ICQK7LdUBQAMh1uQ41ExdbXS4oAJDrMB7ikglxA/QfBUVhcV/TwwPUDkADCEyrt7KxO7zeCmmNoOhZ3Jv0UHi91pjN0QENIFCqm6H4FkpFx2+CoifzsnEwG0/b/o0aQEADCJTmw2lo/uLYKShyzc3GV6H7HqMaQEADCJTm6jQ0f/ES8CxB0VHcveBANh4n/o0aQEADCJRiTZies39fC4o3xB0J4o4FD3usoQYQ0AACpTg9Dc3fq2wsERT/iFtV7SvQ+GkAAQ0gUJrlYXrO/p0VFP8TL4HvDY3lcPqpowYQ0AACAzs6TQ3gujEPitj47cnGg/D6jOi1bBzPxnehcXe0BhDQAGoAoXJxfb6XodrLvn+Hxs0N4x4Ufza/x9+z8Xmz9u1OaAABDaAGEKp2uO2N9qegqExczHlV4jGLNICABlADCFWK6821LzK8U1DMuD81gIAGUAMIVTnQ9iaLc9NmCYoZd14DCGgANYBQhdjotd+FuldQDIVzGkBAA6gBhCrsbnuDxbXoJgSFBhBArkN9tc8z+1JQaAAB5DrU14a2N9fzbMwXFBpAALkO9dW+4PA3gkIDCCDXob7WdnhzxQZwfTbmCAoNIIBch/q5mHij3c3Gz6Fxk8g7gkIDCCDXYbStDMW3cnuSjdPNhvBtQaEBBJDrMFp62Wc2NW6GxgLSiwWFBhBArsNwW5KNVyU0gFMjPtev2VgnKDSAAHIdhtO3JTZ/7eN6NtYICg0gwLDnepwLtSk0LmXFCe9xWYzJbFwq8TW2ZuP3bLwMjXXWzk/jL0lotaD5M/jfisd32ZitAdQAAsx0rsetreLyFnubjd7NZkOW90JbS/jH7M15/h2ONdPsi2lo/qbGjVDtzSIaQA0goAHsKJ6BOJuNv/v8BXZrwH/IrGZA582dWuV4M43i2e64/MsvoXG2O97Z+6LCJjC+91ZoADWAANOZ6xPNX26XmkEax5XQuMTb6y+wtQP8Q1b18PwnHG+GQHyvxLX+NofGYtCxQXwZymkCH1XUBGoANYCABrCQeGYuXt590MOL/TTA68zr4fkfO94Mqfg++SgbP2TjYRj8TOAiDaAGEGAYcn1haMwFzHuxeBZk7gCvcbWH5x91H4Xpm1c20+PcGDeDm3r4ec4b8UaoOaMYFBpAgHo1gNGSkD9PL45dAzx/nAR/N+e5X2gANYAj5r1sXO6zfj9rADWAAMOS6wcSL/jLgM8fl944Gaq50UQDqAGcKRuzcb+PGm7XAGoAAYYh1+ME+Ech/27dhSW8zobQuOuy9blPaQA1gCMsTo84ForvKbxAA6gBBBiGXD+ceNHdJZ41aX3ePRpADWANbAzpqRSt47AGUAMIMAy5vjRUexl4yqy2512pAdQA1sTqkH8mvb1xmdAAagABhiHX8+5wHPRu4E4N4L2aHDANIFNWFGgCd4xqUGgAAerVAO4J1W8Nt6Ll+Y441tRQXDz9VQ9v5NMaQA0gY/FL2xiuoQHs4K2Kf2GFZhM59Xzvyg1qqpc9h59rADWAaAANDeCw5PrVxC+sWQM+/+nmc/0hM6i52z28mZdrADWAaAANDeAw5Pr+xIuvG+C5ZzebyP82XwfqbEMPb+ZNGkANYB+O1/wX9MSIHQ9NlQawFg3gysSLfzPAc+8Mr28oma8/YAzcSbyfdmoANYAaQA2goQEclly/l/PiNwZ43mvN5/hRX8CYSM0FPDLKQaEB1ABqADWAGsB6NYB54fKqz7N3a1qeY5W+gDGROqN+XAOoAdQAjnwDCLVpADclvoHNfTzn1M0flx1fxsxjDaAGUAOoAYRRyPV4s0beOmZFL+G2ngVZ5/gyZs5pADWAGkANIIxKrl/J+QaKLuFyKgw+fxDq+Mv6qAZQA6gB1ADCMOX6wcQ3Ma/H51nV8jUbHFvG0N6c99E+DaAGEGCYcv2DxDfRazN3ofn43x1XxtSOnPfRNg2gBhBgmHI97vgxmfNNHOrhOda2PP5jxxUN4BtjvQZQAwgwbLl+IeebONvD199sPvZ6zQ/YR2F81k865/1Z2K6cei7SAGoAAYYt1/MWsX2U+NptLY/9jwZQAzjG/q+i5kUDqAEENICVeD/xjXRbEDrewfWg+ZgLY3DANIDkOR36P4uuAdQAAhrAac/11DzAbjeCHAqvdw0Zh10/NIDkudullns0gBpAgGHN9bx5gAc6PH5xNl6E8drzVwNIN2+H7lsqLqpTUGgAAerVAH6V842c7vD4qUWfnzd/+WkANYDjbF+XOv5at6DQAALUK9c/zPlG7rU9tnXtwK/G6IBpAOnmzy51XFe3oNAAAtQr11P7Ak9t2RPnC95u/tn9YCsf2NTlPXOljkGhAQSoX65fz/lmphZ43t/yZxsdQ8Zc/EDU6exfmTdGaQA1gIAGsFJHc76ZuM/pomYQlzW3CaoyNzSmKrxV8et83eX98mWdg0IDCFCvXN+S8838nI2Tzf9+mY3ljh9DaHc2/mr72Z1sNhjrS36tbvtoX6x7UFTgggYQ0ADOXK4vy/lm/m75768dO4bQ1h7eVLey8V4Jr7U0NHbJaX/+uC3iPA1gYXc0gIAGcGZz/UXim4p3BM9x7BhCv4be73I+NMDrxDUwH3R4zj9CNZec694Axsv1rxL/xvj3s/yIAxrA6lxMfFMfO24Mqaeh2FI3l0PxRZrjftedzvxdzcaCcQqKEu3u8Xh96Ecc0ABWJ+9GkFOOGUPsZii+3uGTbHzWw3PHy7rfhM5nqo6HxjJKYxUUJYl1vdfjsbrkRxzQAFZnW5dvJp71WOiYMcS+DP0vfH23+fWrw+tLjXGqQ9wH+4fw+u731vE4NG6cGsugKEE8+3q14HE6GlwKBjSAlfikyzezzfFiyM3uo6HoZ8SzgEdCdZd869wALmg21bGRe95n/eMC9HEOZ5yOYiF6QANYYkC3fyPnHStGRDxr92NFjV88C/hdaNwBPPZB0aO12XgYGpfaJys6LpPN54+vs8VbANAA9mdeeHOO1CLHihETL+X+FBprVg7SXMSzVKdD4wz4bEFR2HTvn73Djz6gAezP+rZvwidqRlls2uIlx3gDx5nQuFEk3i082TJeND/o3AiNBaN/bDZ8qwUFAOOS6z+Ef+/+AQgKAGqc63H+39TE7Adh+ia5AxpAALk+Q7l+quXF/+P4gKAAoN65vjOUs00WoAEEYARyfWV4fen3iuMCggKAeud6XPblbni924clX0BQAFDzXD8bXu9usM4xAUEBQL1z/UDLi33ueICgAKDeud665+9PjgUICgDqnevLQ2Png/gi18LMbXEFaAAB5Po05Hq8yeNB8wXuZeMtxwEEBQCjk+vxDt6D2bgQGnuYxvX7FuY8PjZ7f4bXd/wudQxAAwjA6OT6wpZmrnXExq7TLh5LsnGn+Zh4+XeN+oMGEIDRyvUjOV/4Ihv7sjHRHJ+F13P+ngXbvIEGEICRzPVHPTxB+4hN4Fp1Bw0gAKOZ65MFm7/YML6r5qABBGB0c/12gebvj9CYAwhoAAEY4Vw/0GPzdyo07hYGNIAAjHiuz8rGLzlf/Fc2NqsxaAABqF+uxzt8424eL5rjavPPJtQXBAVAaOz4tSEb34bGusH3s/E8NO4neNnsHx5m43w2jmZjkz5CrgOCAhhNq7JxPBS/cfS/zcbwZDZWK6NcBwQFMPwWZ+N0H01ft/FTyN9pDLkOCApgBsXLt09LbP5a7y2wnJxcBwQFMGS+rKDxax12E6s+118pDxCl5u4ARF9X3Py17iq2VLkrawAnlQfQAAK9+Cx0P5t0sfn38cxd65298b9XZmNraNzs8bxAE3hDyTWAgAYQmDlruzR+34XGzSC9mpuNQ6H3O4a3Kr0GEKjOs0RYzFIiGFtxp68H4c2zcysHeM41obEmYKoB/F35+zIR0vMsAf433yYvLCzWCuPrh7Y8OF7Sh8K4fmAvl4SXOwSFzUnU9KkSAdGjRFjMVSIYS6vasuBwyc9/oIcGcLvDUNj8RE0fKxEQ/ZoIi8VKBGPpXEsOHK3g+ePVhdR6gscdhsJWJ2p6U4mA6GIiLNYpEYydFS0ZcKnC1zmZyJ9TDkVhHydqelGJgPZP+Z3GJ0oEY+dI8/3/d6h2i7Ydifw57VAUtiFR03NKBITmJ+y8sNioRDBW4k0ej6fpA2CqWXEGsLjNagr04kSwFhfwZlN2Zhpe66NE/nzrcBS2PVHTE0oERAcTYbFTiWCsxLX/4lmkt4egAdzscBSWurv6eyUCotQcnB+UCKhI3iXgl9lYoESFHU9k+i4lAqJNibD4SYmAGfgAekZ5+nI6kelblAiIUksGnFUioCLHcrJntfL05UKwsgPQg0WJsPhNiYCK3AkWgC7b/USmr1IiIJoVbBwOTL93u2TO3dC4EYX+TCYyfZYSAVOe5YTFK4EBVKDTGqRxb/JlStO3CR/ogSIuJ0JDIANlerdL87dGaQayNtgHGCggddfYeiUCShIv77bP/YuXfZcrzcBSu4DYWg/4l8OJ0NihREBJLoY3tyYz568c+xJZflSJgFZbg8WggWrNycb5llz5O1iTrmwnfZgHivggERrnlAgYwJJs3GjLlb+y8UVw9q9MvwbTeYACUneO/alEQJ8+C/krDTxpNoITSjWw54kst7Ue8IYnwVIwQHniPr9/JBqS1hEXMP5Y2fq2IFHf50oEdHIuER6WZwBSZmdjdzZuFWj8Ou0C4mxgcesTdb2sREAn3ybCY6sSAV3Edf2+D/lXEoqMuAXlW8payOc9NNYAb9gS3AkMFBPP9t0tqelrH/EsojlrvTuVqOd2JQI6WZYIj1+UCOjQdMQbPOL8stQetP2M80rcs9R8y/eUCOjmRU54vFAeoAdx/t6K0JiTFtedi2vT3R+gCbR2XVqce/kqp4Yvgxv5gBznE0G8QomAPsV5gkdC/pIwncbD0FhEmu4+StTwmhIBeQ4mQsSq/cCg5mfjm5B/xqp97Fe2XKkt4I4oEZAntYzAj0oElOSdbNzrsQG0GH2+s4n6bVYiIE9qHskfSgSUaGHofc3Ad5Srq6fBDiDAgK6F/B1BzMUByrQoNOb5uQzcn5WJut1WIqAX3yTCZJMSASVL3cQQxxll6ujTRN2OKRFQRhBbEBqowoXgTFY/zvjQDpQhrhX1MpgHCEyvtYlGZlKJOspbVse0HaCQc4kgfluJgAqkFoy2mPG/vZ+o1xUlAopIzSmxpyRQhROJ7JlQon85lKjXF0oEFPF2IlROKxFQge0awEKuJ+q1UomAMoMl7gvsUgxQtk+CS8C9WpSo1R0lAvpxIBEuHysRULLFwU0gvdqdyOhvlAjox9JgWzhges0LloHp1cVERq9RIqBfv+WEyyPlAUo2N5h73GujnLdt510lAgaxL/EJc50SASXKuwRsK7jXdiSy+WslAgbxVuJTpl1BgDKtz8mb95XnH6nLv8uVCBhU3vZMT4K78oDydDuz9ZfS9PzB/DclAsqwKfFJc70SASX5ObijNWVvIpM/VSKgDPEM3985YXNWiYCSPAyd97NdqjT/uJGTx8+DvX+BEn2dEzgvs7FAiYABfdQlY44rzT9Whfyzf+ZlA6VaEvLnnHyuRMCArnTIlmehsTUlDd8lGsBVSgSU7XRO6PyhPMAAum0Bt1dp/jE7G49zcviyEgFVeD/xyXOtEkGtfJCN/wuNXX/i3bmLK3qdOIXkQYdMuegQ/MvO4IY8YIZczwmfn5UHaiGeaTobOt+McS6Uf5mx05p297Ox0KH4l7ydme4oD1ClDTkBFH85LFIiGHkHQ/6Zpvhe/zYbEyW81skOzx9XHVjmMPzLmsQx2aVEQNVu54TQIeWBkfdnotmYGvFx/W4HOT90XmQ+7mFryZc3ncg5DvHyuQX5gcptzQmiRyWdFQBmzpMeG8CpERu5dwtmyF+h85qilpR6U7wLOm8VBjfKAENxhuAz5YGRdq5gAzg1bmbji2x83PZBMP53vMv3cDbuhc6XfLcpe1eHc2oeG2ln/4BpszknkO4qD4y0T/psAIuOeMXgq2zMVfKuYm3yzsja9g2Ydr/nhNJ25YGRlroRZJARF3yOS5rMVuakL3zYBobNumBhaKizeCbwZgkNX9zNI87v2x2sFFBEvHT+KKeum5UImCkXcsJpi/JALazMxp7QWLLll9DYjeJ5NiZbRvz/h81MiLsGHW42KMuVr2/7c/L1N+UBZtKK0P3uNGcBAfoz0WyouzWA7yoRMNO+zQmprcoDUFje3L8TygMMg3mhsYxDt0nKligAKJap3e78fRpskQcMkW3BIqUAZchb9886q8DQ+aVLYD1sfqIFIF/c9eN5lyy9rjzAMFqSE1xfKw9A0vEuGfoyG6uUBxhWe7uE12SzQQSgs3dC90u/B5UHGHaXugTYGaUB6Opal+z8XWmAURDP9HW7g+1D5QF4Q7cb6eK0mhXKA4yKLV3C7M9gWRiAVnlLaX2qPMCoORnMZQFI+S6YNgPUyNxs3A6dbwhZpjwA/7uzt1Pzdy8b85UHGFVx7kqnpWGuKA1AuNXlQ/JqpQFG3dZgbgtAuwNdsnGX0gB10WmOS9zTcrHSAGMoXh2Z7JCLx5QGqJtO6wNeUhZgDF3vkIdXszFbaYC6WZCNO8Hm5sB4+6JDDt7NxkKlAepqaTYetQXfi2ChU2A8xO3e2i/9Pg5WRgDGwHvZeNYWgH8Elz6AepsTGovht38AXqs0wLj4OLx5CeR7ZQFq7IcOubdRWYBxs00YAmNiY4e826kswLja0xaIT7KxRFmAGlnSzLbWrNuvLMC429cWjDeC+YBAPcQs+70t475SFoCG9hXxjysJUAM/jlrz9//miiS9YbBc6wAAAR50RVh0TWF0aE1MADxtYXRoIHhtbG5zPSJodHRwOi8vd3d3LnczLm9yZy8xOTk4L01hdGgvTWF0aE1MIj48bXN0eWxlIG1hdGhzaXplPSIxNnB4Ij48bWk+eTwvbWk+PG1vPiYjeEEwOzwvbW8+PG1vPj08L21vPjxtbz4mI3hBMDs8L21vPjxtbj41PC9tbj48bWZlbmNlZD48bXJvdz48bW4+MTwvbW4+PG1vPiYjeEEwOzwvbW8+PG1vPi08L21vPjxtZnJhYz48bXJvdz48bW8+JiN4QTA7PC9tbz48bWk+eDwvbWk+PC9tcm93Pjxtbj4zPC9tbj48L21mcmFjPjwvbXJvdz48L21mZW5jZWQ+PC9tc3R5bGU+PC9tYXRoPi/jJ1MAAAAASUVORK5CYII=\&quot;,\&quot;slideId\&quot;:678,\&quot;accessibleText\&quot;:\&quot;y space equals space 5 open parentheses 1 space minus fraction numerator space x over denominator 3 end fraction close parentheses\&quot;,\&quot;imageHeight\&quot;:29.72972972972973},{\&quot;mathml\&quot;:\&quot;&lt;math style=\\\&quot;font-family:stix;font-size:16px;\\\&quot; xmlns=\\\&quot;http://www.w3.org/1998/Math/MathML\\\&quot;&gt;&lt;mstyle mathsize=\\\&quot;16px\\\&quot;&gt;&lt;mn&gt;3&lt;/mn&gt;&lt;mi&gt;y&lt;/mi&gt;&lt;mo&gt;&amp;#xA0;&lt;/mo&gt;&lt;mo&gt;+&lt;/mo&gt;&lt;mo&gt;&amp;#xA0;&lt;/mo&gt;&lt;mn&gt;5&lt;/mn&gt;&lt;mi&gt;x&lt;/mi&gt;&lt;mo&gt;&amp;#xA0;&lt;/mo&gt;&lt;mo&gt;=&lt;/mo&gt;&lt;mo&gt;&amp;#xA0;&lt;/mo&gt;&lt;mn&gt;15&lt;/mn&gt;&lt;/mstyle&gt;&lt;/math&gt;\&quot;,\&quot;base64Image\&quot;:\&quot;iVBORw0KGgoAAAANSUhEUgAAAlYAAABaCAYAAAB6+BhNAAAACXBIWXMAAA7EAAAOxAGVKw4bAAAABGJhU0UAAABFxpIngQAAELtJREFUeNrtnQ+EVtkbxx9jjGREMsZKIskYIzFWkpVYK8kaQ8ZIsmIlSRIrSZLhJ8nKWJKVkTEkGUkiK1lJrJFkJJJkJTGSjJEf+7vP75535/b23nvuv3Pfe9/7+fCQervn3HPPee73nPuc54gAAFSDIc820gwAgC8CAMjGWs/eeHaZpgBoK6s9O1fjsViYL+r2bI9n5z276dkrzz55tuTZZ88WPXvr2axnk56NeNZD/wQAC32eHfTsnWf/eLaFJgFoC6s8O2Pe7ToWP+KL3DDo2RUjoP5JaCq4pjzbTH8FqDxzKXxAUntIMwMUTq9npz370DQeyyqsKuuLdClsJsdKXvVsDf0XoJLsLMCRqR2gqQEKY6VnpzxbCBmPZRRWlfVFIy2Uax6m3yyH6csAleNBAY5Ml9+7aGoA56zw7IRn7y1jsozCqpK+6KTjCuuD2ka/BqgMWwqaIZ6lqQGconHPx8WPh477vsYXZeRsQZXWZcf19HGASjBTgE/4r2fraGoAJ+jms2MJBFVZhVXlfNHhiEJum3/fJl/u9NM/D3g2Jn6Q+qcElX9MXwcoPRsLmmzdoKkBckc/Zx0RPwwn7RcmfFFKtocIqgviB7HHRQPhdKtm3B2EY/R7gFIzWZAz20FTA+QqqA559jrwPv9T/B3++l5/WEFhVSlf1Bto/OBq0kCGa+p30DhLjn/R/wFKi+Z0+Sxul9z/Fj+IFgDyYz7wjj1qxnIzv1dIWFXOF11qKuCK5BMNr/mv4nwaJGU8QDk51zRW52kSgEpwxryDo+ivkLCqlC8abKrsuZyvfyLGg9vHGAAoHfpZvznlCjmmADqL+QoIq8r5opuBik46uH6P2PNhXaFvA5SO5kmRhguQYwqgs5itgLCqlC/aFKjoPYflTFke3DR9u7Z0G0HfyvbSPG1DnVbzLqIjNAtAx3Gz5MKqcr7ooqmkBmy5PGpmv+XBzdC3a0tPRL+YpHnaxsGmZ/FWOFAdAGGFL7KqwEYq+12Oy9ojrFgBwqpKNMddnKRJABBW+KJ4Yud6AWV9b3lw5+nbCCuEVel8Q8N0Z+8qmgUAYYUvikZzV4169k0JhNUofRthhbAqDc2JAydoEgCEFb6o3DPgoGnCr9U0EcIKYVUKWp3AoM5st2craB4AhBW+qBxEBa9fp3kQVgir0nDb4mRfeHZN/IDSIZoLAGGFL2oPv0U0zmb6NcIKYVUKBiT5MRAL4u/qVef2DU0IgLDCFxXDcyExKCCsyk6cc8NsNid+Mr+1NCcAwgpf5IZhCV/G66VPI6wQVqVgnfiHkOZ5oOldyemUeACojbDCF8VgusWNvvNsA/0ZEFal4by4OzX+kWdbaGIAhBW+KDvDIaKqiBvTb7Qj4i8FaoCbbttcknyP7hnz7C/xdzZqfo1ZXiAIqwqy2vTffxzbBfGPMGoHXWbGesazG+IfkbFoxq76hPUZr6/X1viOBXNN9XN6ssUauhcgrPBFeaGf+Zpjq/Tz30YHL2bdfnnECKg549iiGnUsh3KPRFx/P2MVYVUhfinAkTXssRQXWKqOc9QIHpuzfiXpQhP6PbsTcd1nwtZwQFjV3RflRvNWyWnJL6aq28w6/07ZoE9ymP1+lOhvuoOMV4RVRRgx41UFwkOz6rLo0KHpuN3k8H6+Ez/4Nek9nEpYzrBZmbJd9xhdDBBWtfRFuaGzs9mmiu918DLWxr5nOoXaffE/9cVt0O0Zyh+Mcf3fGa8Iqw54NkNm1WfCOLvPko9De+fAoamfedmirLh+4XWCsrZ59iHmdTkLFRBW9fJFuaLR/I+bKq2xDL9IMTsAdSVpzDhIW2NezVBOb4zrv2e8Iqw6EB1jekTVJfFPmc86W+zPsW4HjLPViZ1+qt9q6tsYs+di1GlrjHIGzEw67n0irABhVS9flBuHJfrz2IIRWD0F1EUDRucsDakOeGWGMh7EuD4grDpdZI3EGAtRpps/VuQ47m0Bqdct9Tlj+f99MSduQTtc0ef7vRQX79Juu4mwqpywKrMvyoyeA/g0QeU1SPSHglbPPlrq8lOG62vQ24uIay/y3kVY1YhvPfsjpUO7VmA9t1jqcs/ivO83/Xa9+Xtd6WqV1HBOqhu8jrBCWFVFWFXRF32Fzgo1bfyTDB35SgGrVycsdbiT8fq6NXRK3ATII6wQVlXkRzN5SuoP9hVYx6gJ0ZIsfz5s5oLYP+/pZ8Jfxd9cc1KqnQQZYYWwqqKwqpIv+j/Dxmks5NSZNeq/z/FLO2rXju7eyyPPzJ4WbUJcBcKqrugn9t8S+oIFM1EpgklLXVrlotsV+PdbNXmOCCuEVZWFVel90UHLLC+LPXF8E7aA1YM5quPgdQ/xfkVYsXpl/RwftHMF1WvUUo/xpt/3BSZoz6Q+R3EhrBBWVRdWpfZF06ZSmmRvyUGnnnVY9/Xi9nNgg66m6w7wXkVYgWyWeLmeGg68iM0tqyTZjuFGTj71f5tq9OwQVgirThFWZfVFLV+I6mQ067lmGtdYo1cZOrbLbOVROwWy7g5sJaxe8j5FWMG/bErg0Io6teB5RB3mAr87IPmvbiOsEFYIK3xRIjQO62LCZTc1zUPhavfMIXF/xM2mwPUu8i5FWMEXaELeOCfWzxRUn2sSHXupG3R0528jdvIOjxAQVviidqPL7RMxb6Bhxx3Vpa+ABhwLXG+YsYqwgq+Icw7Yp4Lqst9SD12tuR14sazl8QHCCl9UFjQN/cuYwmreYT0eWBqwK+P1Z8y1njJOEVYQyrMYfmBjAfUYEns+q8afj/DYAGGFLyobmtIgbs6rIUd1OG4pd0eGa3cbceZy1a1o6hRfcQXfWhh7YjyPkYLqEudw1zkeGSCs8EVlRc/hiXOejythMmApdyLDtRsBrhoIvwphhbCCSJ5bnseBguoxG6NvbOFxAcIKX1T1l/V1h+VHfZJ8nOG6f5prXO6gDoewAlfY4huK2vxxmn4BUGthVRZflJlblht55rDsKxK9EyjNalPw7LFBhBXCCqwMlOR57LbU40ceFSCsOlpYlcUXZWa75UaWHJY9Yil7NMU1G0Hrf3RYh0NYgUvel+B59Ej0ruWfeUyAsOpoYVUWX5QLtkSiXY7K7bY40qSf8oJqd0eHdTaEFbTLmRf5PKI21UzxmABh1fHCqiy+KDO/Wx6ky1Ty9yPKTZoqYVqyx2chrBBWdSTqs/xkSepB6hRAWHW+sCqLL8rMvjYKK1vAatwDVgcD/2cPYzM15LGqJ0cinvuxAusxZvEHq3hUgLDCF1WBXdKeT4HKd5ay44qkRhD+X4xLhBUkJirz+XiB9bAdd0UAOyCs8EWVYK20J3hdjGhbiij/TIxrBAPwf2BcIqwgV2e2u6A6rBP7maac+wkIK3xRJeiV9qRbaBCV8uFGjP8/Z377iDGJsIJU/BTx3PsLqsNDscffPazxM6pTnOVNhFVthVUZfFEurJT2nigdlRTsneX/jgd+u433I8IKUvGfNjvxYKxl1E5h/bduhBXCCmGFLyo7UZ8Cizhrb6ukC1hVEfDa/OYW70aEFaRmRtKvGGfl24CYUue53+IPdiGsEFYIK3xR2YnKeLy1gPJtcVZhAexnArPYQQGEFaTlRcgzP+S43JVNZY8bf/BZssVdIqwQVggrfFFbCZshvimwDlFxVida/F5X2Ral884ERFhB0Xwj4Z/dXMc0BHPoBfOX3Y3oh3cRVggrhBW+qOxcC7mZiQLrcEqSxXk1koF+Mg8DEFaQjmNtEjDBI610k8yKwL9F5bdbErcpYBBWCCuEVb18kRPehijE9QXWYWdER3rZ9Ntg7qtTvBcRVpCJ+ZDn7fJYKJ19vg9MjjYl8Adq2xFWCCuEFb6oaoO16GNFbOcGNrK/d5nZrf7dK3GbFR5hhbDqdMIOQr/vuNx7gbL2h/iDqDir4zw6QFjhi8rK/ZAH147Pa48iOlMj8edxIQszwgryoCtkhuh6M0hwuX864ncPJFt+O2Wj+MHuK3jcgLDCFxVB2FE2R9pUn8mIzqR16pflzMx3GX8Iqw5Fd8rp5+4+x+WcDXnOJx2WOSTLO4B190/UWaATEX1xMWZffmJ+P0K3AoRVfX2R3oQmyNKdbrpEvtbRjayW5RxQQbvdxg61N6IzaYD9lPnzZzMTBYRVJ3FQ/J24zYHa6mjzPsoh7IxOl+N/RWBWqve12fL73ZYXjO3//yb2VTGAsnGrBMKqY3yRxhTckNZLYXozeS+H3W5RlsYsrWljh9oQ0Zn+Dvz5LGMPYdVhjIk9oFdXX77NoSzdlPKuxfX1aKheh/c4Jcly0tjiLo9G/N/GiQz6clhF94IK8bzNwqqjfNFpy42ogzkv+QRrT4UIlw0l6FSLlnZ4KcRLIKw6j7sSf8dUlgSZugLeaqX6qaRb7teVbw0pGLD8LphO5XqC6/8pyc8NHA74kZ10LagQKy2TiYYW6MIXxWM+5o3o79JuPdSZW6tlxhdSbGqFKG5b7v8Hxh7CqgP5IMm2o/8hyRPmbQuZHT4wAikph+XLnXvqm35u8bvghpNXCVeQLljaoflkCA0RaKSPmaBbQcU4GHP878QXxWMh4c3cMjOzuOjy3htpvbtmdYk6VlQAO7ESCKtOZU6S5/pZMOLGRq8RGa1mwppWJc2hxtsj6qWfMvS0BN21Gzz3Sz9hDCUsx5a7SWe8jTCJ0YCzvk+Xgoqh4/RlzLF/D18Uj5uSLpGaNsIvZiWnp+kFqUv050Ieln76Gy9h5xoPuU91mGsYewirDuWkpE+m+ML8fw3mbnwi0M/lesbmJVneSRs0Tc65N0N9r6aoZ5qg164Uk85X+AqoGP0SnV4kzB934Yui2SXFZLRVgaLxDitL2sHC2mGcsYew6mC6UzjWNKYzxYuSfZV6OmG5+zKUdTGhf9tAd4IKsNoIDvWrn1KOZ51EnGmxsFInX2TltMOb0KXxAy6W2hx0tua6zzIGEVY1QGd2lx2Nf50parxSXrGUx2OW+zmHSdHamC+et2JPwQDQLrabPqorsEuOxvmSuf7bjKtAVfJFsVds5nKqvMZPaTBclU6F7pWvv932MyYRVjVCxcFViT7SJY6pGJkxwibvCZU63kdij3/6Lqfyxi1l6e5BDmOHMlP0WY/7a+KLEqHblzXXi6ZGuCP+d8hPRpE27JNRprdMpTWeSgM4q5w8szkp4F7GI8KqpqgD0k8FGux53Uy4PjT5gEUz+XgsfpzmZeO8NhdUP125emjqsWQmdBpYe1TyP8dTdwDOmjKWApNHjrYCqLcvAguX5Mts64CwAgAAgBRofFUjluK1lCsNBMIKYQUAAFApgjuNttEcbRNWSyH2K80DAABQDQ5IPmnyAQAAAGqNBuo3PgGSMRkAAAAgJZpe4YUsJ/cjtQIAAABASm7IchbWHTQHAAAAQDpOyHJc1VGaAwAAACAdwTMBr9IcAAAAAOnQzPCNE+v1KIpumgQAAAAgORqc/tqIqpee9dEkAAAAAP6OvtPin1WoZwNp/qk1Eb9XETUvyzsA19OEAAAAAL6AaoikoKlgapU1fZ1nz81v9DPgFpoQAAAAwOeihJ8pp6dcHxP/eBS1w7IcU/VROK4GAAAA4AveRQirMFNxtZ2mAwAAAPiSpYSiSoXYMM0GAAAA8DXPEoiqp+LHWAEAAABAC07EFFXT4u8eBAAAAIAQujy7EyGo3ng2SjMBAAAAxEd3/Gn29EVjD8zf9dA0AAAAUAT/A8wtYpAYi8uiAAAA43RFWHRNYXRoTUwAPG1hdGggeG1sbnM9Imh0dHA6Ly93d3cudzMub3JnLzE5OTgvTWF0aC9NYXRoTUwiPjxtc3R5bGUgbWF0aHNpemU9IjE2cHgiPjxtbj4zPC9tbj48bWk+eTwvbWk+PG1vPiYjeEEwOzwvbW8+PG1vPis8L21vPjxtbz4mI3hBMDs8L21vPjxtbj41PC9tbj48bWk+eDwvbWk+PG1vPiYjeEEwOzwvbW8+PG1vPj08L21vPjxtbz4mI3hBMDs8L21vPjxtbj4xNTwvbW4+PC9tc3R5bGU+PC9tYXRoPqTtNO4AAAAASUVORK5CYII=\&quot;,\&quot;slideId\&quot;:678,\&quot;accessibleText\&quot;:\&quot;3 y space plus space 5 x space equals space 15\&quot;,\&quot;imageHeight\&quot;:9.72972972972973},{\&quot;mathml\&quot;:\&quot;&lt;math style=\\\&quot;font-family:stix;font-size:16px;\\\&quot; xmlns=\\\&quot;http://www.w3.org/1998/Math/MathML\\\&quot;&gt;&lt;mstyle mathsize=\\\&quot;16px\\\&quot;&gt;&lt;mn&gt;15&lt;/mn&gt;&lt;mo&gt;&amp;#xA0;&lt;/mo&gt;&lt;mo&gt;-&lt;/mo&gt;&lt;mo&gt;&amp;#xA0;&lt;/mo&gt;&lt;mn&gt;5&lt;/mn&gt;&lt;mi&gt;x&lt;/mi&gt;&lt;mo&gt;&amp;#xA0;&lt;/mo&gt;&lt;mo&gt;=&lt;/mo&gt;&lt;mo&gt;&amp;#xA0;&lt;/mo&gt;&lt;mn&gt;3&lt;/mn&gt;&lt;mi&gt;y&lt;/mi&gt;&lt;/mstyle&gt;&lt;/math&gt;\&quot;,\&quot;base64Image\&quot;:\&quot;iVBORw0KGgoAAAANSUhEUgAAAlYAAABaCAYAAAB6+BhNAAAACXBIWXMAAA7EAAAOxAGVKw4bAAAABGJhU0UAAABFxpIngQAAEEdJREFUeNrtnQGEFlsbxx9rrWRFslZWliRZK7GuJFcu15XkypKVrFxxJbmSuJIkWT7J+iSX5EqyliQrK5Er60oiK8lKJMmVFSvJWrncb577nvd7p7eZOTPvOzPvmZnfj4etnZ05c848M/9zznOeIwJ5M+zZJqoBAL8BAGiXtZ6d9+xKRe9/wLO3Fb5/APwGACAF1nh21rNPnv3j2ceK3X+fZ4c9WzT3v41HAgC/AXCEbs/2enbBs9uevTbf6xXPPnu27Nk7z2Y8u+zZPs96qLbO0OvZGc8+mBfjP44Lq/mmcmZhD3ksoGTgNwDFZMizq0ZAJfVJFVzXPdtKNebDas9Oe7YU0iAuCqvvcvg4qB3i8YASgd8AFA+dXp9O0T+vebaOas2GVZ6d9Oy9pRFcFFZzOXwcdEqji8cESgR+A1AsdBrvQwZ+qnGQI1Rveuhc6wmpzcHGaQDXhNW2nHrd53hUoETgNwDF4lTGvqrf9h1Uc3towNvxBILKVWE1Ldl/HP72bAOPDJQI/AagOJzLqSOkIUCDVHdydFj+mNSG/lpVta6wKaeH7RaPDZQI/AagOByN6LjMmt/rSJN/pZ/+vMWzMakFqX9K4LePqfJkguqIZ298jfKn1FYVXJTayp2iCavLOX0gdvH4QInAbwCKwc4QQaXf7IEE59FFaZo2Ke4KwjGqPh4LpsKeePaL1PLMNPN7gYSVlv+zZDuN8ZfUAvoBygJ+A1AMen0DIf7RpC1tnFNjK+OE/zyh+uOhanXIckx/gYTV+aZyLdDEAPgNQEm41OSrOruUxgpb1QFxpgbZhipFFgogrHRYs3nJKblyAPAbgDIw1OSn51M+/8kYwuogzZAeMwUQVs0PxRshVw4AfgNQDm77/PRyBufvEXs+rKs0QzYN6qKw0g9B84rGYzQbAH4DUAI2+3z0fobXuW751k/RFNURVoebyvNO2FASAL8BKAeTxkd1EUiWW82MW7710zRFdYRVcwzYKZoMAL8BKAE6slzfVm53xtfaK4xYIawCHgRd2bCGJgPAbwBK5Ks3c7jW95Zv/QWaoxrCqjmJ6QTNBYDfAJQEzV016tl6B4TVKM1RfmEVlIFWPxB7PFtFswHgNwAQm6ipQE0ivJYqKr+wmrWU66VnN6QWpDtMMwLgNwAQSlTw+k2qp/zCaou0tkv3tPlgrKdZoYLgNwAQxm8R74GtVE/5hVWcPQxtNi+1BIkDNDFUBPwGAMJ4ISQGrayw2iC1jV3T3CT2nme7aGooMfgNAIQxIuGhAb1UT/mF1YUUPw7N9khqu30DlA38BgDCmArw60XPNlI15RdWuiohzi7c7dpFz7ppeigJVfAbTaSoo2dnPbslte16lqW2mkm3ARls8/x6bo01WzLn1I+OZsRex+MFBWckRFTl0VnSuM99Ugsv0EUzmgpmRdLdumfMsyfGb/U9OONCR9AlYfVrDh+Huj0WgnWhHJTVb1TEjRrBYxOOr6W1KY1+z+5GnPe5kKYCiov6RHNslU7/bUr5OrpdlqZ0OWYE1LwROlE+O5bCdY9FnH8cYVVDle2sedE9NL3H5Qw/Ero302Z8DwpO2fzmW6kF4ie9h9Mt9OQXY5z3OI8YFJTm9CtTkl5MlXZ8bpn3QSvvkadtXr/L6JOoONEhhFW0Gh42vdcJ8wH5LOl8JBYRV1BSiuY3+z17FXCtlZhlepPgWjs8+xDzvOyhBkVDR1lnmjpD+zN4v2jn577REWoPEvir2s42rj8U4/y/I6ySq1VN0X/Js3cp9MD78UWoAC77zSEj/PSDoEP82015xfSyz8co0/YY19G4j6UE94mwgiKhK4QfNz3DGpP4q+SzAlB9dsx0dGy+da2N6/TGOP97hFV7DanTIXNtfCSeCLEUUD2R5ZLfaKC4LTj+pqU8Zy1/3xfzhe+3owVt3+8lv9i7Tttt3Plfjkr09NiSEVg9OZRF/Xne0m7akVrdxjXmYpwfYZUC33j2R4vOeQO/hIpSFL/ZZinLfYuQfNB07KD5fx3pCkqwOl/gDhfCqjroPoDPEtSXLvb4IafRs4+WsvzUxvl1Ic3LiHMvI6zS5Ufz8CR10IN8Y6HCFMFvol6kK9KYPmzmotin93Sa8L9SC8o9JcVOnoiwKjc6uqtbUT1to96u5jB6ddJShrttnl/TzVyXbALkEVYB6BDjb5J87zR2+YYq47rfXLaUJSiHzW7f7+9UpB0RVuVkxIj/pZTqTlcS92VYXhVuUatvdfVeGvni9gbUScfiI8ssrPy98I8JHrTzfFsBnPWbUUs5DjQd3+d7sT+X6mzhgbAqFzo69TKj+nuaccfItvDkcIrvLP95jyCssmWrxMtZU7/nHgEAF/1mjSRbaVTP5aNJRquUWgVhVS6mjI/pc7ySQR3OZFj2Qcl2OrBOV9N5tyCssmdzgo/EuACAq37zIqIM877jDmXQK0ZYIaxcocf45x7jexpr9LqNeszSf6NW8LW7OjBIWL3qZMNUSVgpmpDs7xgP2DTfUwBn/eaGRMdsaGCvrhhaSrlHDFAENA5rUpJN5atpbrusVsEekey3uNnsO98kwipf4uyt9gnfBHDWb8Yt5dDRmlnfO2yA5oMKotPmEzE7RXU7kVFZ+nLolI35zjeCsMqf5zEesE34JYCTfjMs9nxW9Z+P0WxQcdRfXsUUVgsZlmPO0inravP80+Zczzpd4VUVVntjPGD7SnCfV6XcsRUsMqiu38TZpHmeJgP4F01pEDfn1XBGZThhue6uNs7dbcRZlqNuCKsYvLDc+yGEFcIKnPWbmRjPxzaaC+D/6N6ecfYIzUqYbLFcd6KNc9cXqmgg/BqEVeewxYxMluAeEVZQVr85I/as0gDwJXFWi97M8PpRU5KP2zjvn+YcV1yo5CoLK5t6LsOLGWEFZfWbPZZy/EhTAQRyx+I7zzv0Tfq7xdEm/x6iQwirzvMeYYWwgkL6TY9Er3b6mWYCCGSn5b26kuG191muPdrCOetB63+4UsFVF1a3EVYIKyis30QF416nmQBCsSUS7crout2WDlHSqTz/CPouVyq36sIqSnhcRlghrMBpv4kqxzOaCSCU3zv4bn2Qot9OSfvxWQirlDkWce/H8T0Ap/1mzPL+WkNTAQRysIPCyrbwJO5G6UO+v9mLsHKHqAzOB/A9AKf9xrZNBgHsAMHsls5MBSrfWq4dVyTVg/CfuFa5CKvwe9+D7wE46zcbxL4X2iRNBRDIgHQmeF2MaFuJuP7ZGOfwB+D/gLByi58i7r0f3wNw1m8eij0G72GF2yhOvqKy2G1cMjG90pl0C3WiUj7civH38+bYRy5WbtWF1X8qet8ARfYbf4xG1Aoj/V03wgphBV+xWrLdENlGVKLhRcvfHvAduwNh5R7TbShmgKrSSb/5xiem9P00bnmH7UZYIazgK6KmAvPYa2+7tLbwRIPq35hj7rhauVUXVi9D7vsIfgfgnN+sbrq29lw1XuOztBevgbBCWFWNqJ0LtudwfVucVVgA+1lpjEYPuVq5VRZW6yV8+oD4KgD3/Mafe8efiPRexDvsHsIKYQVfETbS+zbHMkTFWZ0MOF5H2ZbFoT0BEVZfc5wXMUBh/Ma/FYYG167y/S4qL86KZLt0HGGFsCoiN0LqciLHMpyWZHFe9WSgn0wHD2HlIAsh97wLnwNwym90JOy976W6uen331neYzsRVggr+IJ3EjzqPJhjGaL89lXTsf7cV6ddr9yqCquwjSAf4G8AzvnNfd+1xgN+ryv/ouKsTtB0AFbRnff+uLZ9A+vZ33XE+bn5v9dSgK3MqiisukJ63U4HwwFU1G/8U49TEcfNSXt5cZRNUguOXUVzQ4l5EPKt78T02qMIv60n/jwhBdtNwSVhpSt+dLivL+PrnAu511P4GxSQMvvNsDRWDulqwKg9xCYi3mPLMa6lveCn5vh9PFZQUsK2sjnWofJcjvBbLVO/NHZYKEz88x0HhNVhqa1EaA44VdGX9vYYYXsUzeJvUDDK7jc6arTgu6+tluP3WN5ltr//TeyjYgBZoP6lSXd1pZtOdQ9kdJ210sgB5cr3b3+Ez2qA/XXzs071bypKg77osLCy7U7/j+lFfpPCtTQobzHg/PMSfzdtABeogt9cl2T5sWzxGr9E/G09k7MK1TU8XpAT+szekuDpde0gpT3FPhtwLY1ZWtfBOtgY4bN/+X4+V5RGXW15EdUbOMulyvck/sqPdhL9DYQo9WeS/RQKAH7T6DHrVMQWy3H+Zdg3E5z/T0m+b+CINHLjfMejBTlyJsb394KkE6x9PUS4bHSgHpYt9aArBAsT93g45os5y5fNB0m2rPYPSZ6EcEdIj3vOvOgBikYR/eaofLlyT6f5fg447kRTbzrJCNJFSz00Z5TWqYX6svMJHivImYWY/qvHtZrORP0nKORHYxYHHamHWcv9/1CUBu01KjBOo97PsBzzkjxnyZJ5Sce5xwkJHpXTZaXd+DUUlKL5zc6Icmk4gmZZ1tU+/j0INQxhOOF1bLmbdPStPr0y6hOOpFmBTrCU0IdVII0kOL+GDLyV4FWyLg0qRAWwFybmsV+ilyYHmd54FlOCp6T1pHAvzd9v9ZVNhwt1j6FL0lhJ4DdNMrgff4aCUzS/udZCOVsJwO9q4WPV6RgTqC63W/Rh7Vj9akZy/NOE+rNOtZ8PGTjRqb8DDtbDgZD7XHTdN9eaF6cKpE8tNqa+gM4GNGY7dLcg8lox7X1PClN/UA6K5jdTCa97sI1rTSa4jr64N/I4QYfYLflkptfnXOMWVxesHpwTgTr0/s703lYyaqwVc/53bfZmtbd8JaMyau9b4y4G8WEoGUXymxMxr/s5hZfpQMzO4zuxp2AAyJozkp2g0inuQ+J+2MvagLLPuFjQvPeJGk+hzPqSuybRW1PEMX2pTpsXNHFUUHaK4DcqAh+JPf7p25Sud8ByLV09uJ5HBxwasZmXdDpEGj+lC9P6C3T/vfJ1PGg/j0W66Etdpy01gPameeB0FdSKz5ZN5T+W2jz1FfMypQcK+I2bfqPl05Grh6YcK+ZDoItjNMdU2vt/bTe93o++a+lH50ceFXAUTUOiOds0NcJdqcU2fmryYf23jrbeMR0hjafShRibCnzfzcl9iYMGAAAAaJFL8mW2dQAAAABoAY2vqsdEvhEWmAEAAAC0jH/F8A6qAwAAAKA1Dkk6W28BAAAAVBoN1K9PAbLzAQAAAECLaHqFl9JIXkpqBQAAAIAWuSWNnR12UR0AAAAArXFSGnFVv1AdAAAAAK3h3xPwGtUBAAAA0BqaGX5JGltKsd0cAAAAQAtocPobI6peedZHlQAAAADUVvSdkdpehbrfqOafWhdxvIqoBWmsABykCgEAAABqAqoukvymgikoa/oGz16YY3QacBtVCAAAAFBjMkBU1W3Zs+Oe9Rg7Ko2Yqo/CdjUAAAAAX7AYIazCTMXVTqoOAAAA4EtWEooqFWIjVBsAAADA1zxPIKqeSS3GCgAAAAACOBlTVE1JbfUgAAAAAITQ5dndCEH11rNRqgkAAAAgPrriT7OnLxubM//XU7Qb+R80i/i2F7SCDgAAAON0RVh0TWF0aE1MADxtYXRoIHhtbG5zPSJodHRwOi8vd3d3LnczLm9yZy8xOTk4L01hdGgvTWF0aE1MIj48bXN0eWxlIG1hdGhzaXplPSIxNnB4Ij48bW4+MTU8L21uPjxtbz4mI3hBMDs8L21vPjxtbz4tPC9tbz48bW8+JiN4QTA7PC9tbz48bW4+NTwvbW4+PG1pPng8L21pPjxtbz4mI3hBMDs8L21vPjxtbz49PC9tbz48bW8+JiN4QTA7PC9tbz48bW4+MzwvbW4+PG1pPnk8L21pPjwvbXN0eWxlPjwvbWF0aD6XIfUdAAAAAElFTkSuQmCC\&quot;,\&quot;slideId\&quot;:678,\&quot;accessibleText\&quot;:\&quot;15 space minus space 5 x space equals space 3 y\&quot;,\&quot;imageHeight\&quot;:9.72972972972973},{\&quot;mathml\&quot;:\&quot;&lt;math style=\\\&quot;font-family:stix;font-size:16px;\\\&quot; xmlns=\\\&quot;http://www.w3.org/1998/Math/MathML\\\&quot;&gt;&lt;mstyle mathsize=\\\&quot;16px\\\&quot;&gt;&lt;mfrac&gt;&lt;mi&gt;x&lt;/mi&gt;&lt;mn&gt;3&lt;/mn&gt;&lt;/mfrac&gt;&lt;mo&gt;&amp;#xA0;&lt;/mo&gt;&lt;mo&gt;+&lt;/mo&gt;&lt;mfrac&gt;&lt;mrow&gt;&lt;mo&gt;&amp;#xA0;&lt;/mo&gt;&lt;mi&gt;y&lt;/mi&gt;&lt;/mrow&gt;&lt;mn&gt;5&lt;/mn&gt;&lt;/mfrac&gt;&lt;mo&gt;&amp;#xA0;&lt;/mo&gt;&lt;mo&gt;=&lt;/mo&gt;&lt;mo&gt;&amp;#xA0;&lt;/mo&gt;&lt;mn&gt;1&lt;/mn&gt;&lt;/mstyle&gt;&lt;/math&gt;\&quot;,\&quot;base64Image\&quot;:\&quot;iVBORw0KGgoAAAANSUhEUgAAAiwAAADNCAYAAACb8CvnAAAACXBIWXMAAA7EAAAOxAGVKw4bAAAABGJhU0UAAAB14EsXLQAAEgRJREFUeNrt3QHkVef/B/BHkiSRJJmJSZIkMjOZjEySSSSZ5Gf8JPmbxMxMJvE3yUx+JJkkXzJJkjGT/MyMycwkkSSTRCZJEv2f53/P9b27u/ecc7/3nPu9535fLz7sV7dz+Vzn+b3POc95nhAAxtvaWDtjHYl1PtZPsV7E+qHC79gT69dYL2M9i3U51katBwC6LYi1PdahLJjczALE65zaU8H3Hso5/j4/C1DWvFhbYh2N9V2sB7GeZwNZusJaNeTx07GnYj3Jjvko1slYy7Qeajc/O6//LAgm/eq3CsaXpznHfxVrnZ8JyBvEdmVB4lnBgHUv1uIZfMeKWNdyjvtHrIV+CqjVguwCJF18XMrqemg98ikbWjYP8f3rShz/rJ8J6PZeNjg8H/Aq6/MBv2dTaN1JKTruJ34SmBXpzkd63HO/xHn67RDfs7jE8R/7OYC23bHu9hgoyl5l3R/gu96N9VfJ417w08CsSo9mbxacp+lR7qIhvuNGieMD/L/92aCQZuanCXDvZFdY7SugYyXCxTslvie9bfAklL9zI7DA7Hsz5M8zSfWvIY6/MtadnGM/9xMAnVdR8ws+c7FgwDpa8O+Xh3K3lzvroJ8GxsKRgnP12pDHXxrrXKhnYi8wx2wsGLDy1mRId2uud312Vfbn6c7M2R7HS7ehTbqF8ZAm5+bNO3sVqnmzb0f4511Yd1qBgeXdtn0Rph8jdTtRYvBJj4u+Dq1XLD8LM3vzCKhP0aPhjyv6ng+7jntA64FBnSoYsHqtTLmt4++vaCE01qpQ72Ohtnldx12r9cCgdhUMWHu7Pp/mrbRvI6d1Vdw1gWbLe6Nn2LeFegWWu1oOzMSSMNh6DFezP0+Lz63RPmi8A6H+pfrXdBzvpJYDM3U7Z7C62fG5/aH6Z9vA7FpeEFimKviOPR3H26TlwEydD/lvCqTXo9O6Cu2Z/te0DCZK3mOhdDd13pDHn8qO9btWA8PYV3CFtTVMPwpKi029oWUwUQ4XjAFbhjj2/DC9f9lhrQaGsT4Ur8fS/u9D2gUTZ23BGHB8iGO3HyWnCbxLtBoYVpnNEW9qE0ysuznn/i9DHPe/2TFOazFQhcslAstGbYKJdSbkz2Wbyd2RztW012kxUIUvCsLKGS2CibazYAzYNYNjtifb/qi9QFW2FwxWH2oRTLQ0OfZVzhgw6COdznkxW7QXqMqCgsHq31oEE+96zhgw6CvJF8Lw818AevotZ7A6pz0w8YoeDZfdimNdx7/Zoa1A1c5UeHUFNM97BYGlbPi4kn3+Vy0F6rCnYLCyhgJMtrSi7YucMeBoiWNs7vj8B1oK1KFoEzQTb2HyXckZA74r8e9vZp/9WSuBOrwZWsvu5wUWu6zC5Ps0Zwx4VPBv93Z89l2tBOrwUyheOO4nbYKJ906Y2aPh9Kbh/ewzV7QRqEPnmwF5rza3d24GJlfRPJZ+E2+PdowTVrUFKvd2R0hJj4SKdm7epmUw8fLmsRzp8fm0g3t7PzJ7BgGVWxTrTsdAtDe7unoZhntLAGi2z3PGgKken28vEvcs1krtA6p2NvTeK+j7nMHqe22Difd+zhhwt+uznWu3fK51QNU6Nzr7I9bCjr/LW+0yPduep30w0Yr2FVqQfW5eNn6kP7vX8ecAlVgR63GYvoW7ZoCrq1SbtRAm3s85Y0B7QbjDwTpNQI1+6Bhk9vW5usqbx3JYC2HincoZAw5lFz7ttZs8KgYq90nHoHMh53M3wnCrXSarQ2uS7kJth8bZnTMGnA+tDVFfZxc3q7ULqNL6ML2+Qno7KG/n1eM5g9XzEt+VnmW3d3/eqfXQOG/ljAF/dvz3l1oFVCnd5bgVpifObij4/PaQP4+l6N//JxTfxQHG2/OCceBucAcVqNi5jkHmQInPF70l8D85/7a9n8iDYIdnaLKrBYHFbsxAKUtDa+XZtQWf61wE6uIAx/9vGHxfoU0dV2Xv+4mg0fIm3rp7CpRyMPz9TZ70uOffPT7X+dphWidhkDseJwqurt7p+nyaePcw+7vjfiJovL2h/67Ny7QHKLI5J0TcDq29PtKaCFMdf55eP1w/4PdsLQgsaWfW9iZnu7JBLP35dT8RTIRtfc79vVoDlPFtQZDoVdtn8D1pFcsnA37PPVdeMDGW9jjHL2sLUNaFAUPER0N818kBvifdYXnLzwMTY3HXOZ4uYFZoC1DW4ZIBIs1xGfbWbdo2/lmJ70pzVzb4aWCidC9vsFtLgEGkdQ9+DsXzS96r6Pv2FnxXepvIlvIweb4Jf1/dFmBgaZ2UdKclvV6cXiNOi8GlibVpn6C0RkrVu6amN4IuZ9/R/q60RL8Nz2AypfkrzzougJZqCQAwbjrnyr2rHQDAuNnfEVaOagcAMG7SytntR0HWVILZlx7HHot1WisAWtJrzHfC9DIFXmGG2ZNWpj/acQHxVEsAWr7LBsa08ekW7YBZu3D4ItZf4e9v5AosAKG1pUeZ3diBeiwKrc2K+60wL7AAc17nnkHfageM1MLsguFxyF/zTGAB5rTVHVd0aRHI+VoCI5HWS0vrqT0M5VavF1iAOStNqr2fDYZ3Yy3XEqhduij4ZICgIrAAE6U9Ue9KrEuh9XZB3s7pKZzcCtNvBK3SQqjVvFiHYj0YMKgILMDEWNYRPrp3UO+1Su2bsW6H6R2YN2oh1BpUDoTpu5npLbz0+PVMrBOhtcWOwALMCSdzBrm011i6/bwgq4Nhes7K02DZfahb+2Li19B6A6/Xo9ezAgswFzwKg99eTqFls9ZB7dLj2XUFn1khsABzwYsBw0oKOJu0DcbKLYEFmHR/DBBWfg+tOSzAeLkssMA/pdfqTvWp3drTOEdKhpULofU2ETB+Lgks8E8Lck6KU9rTOOkthGs5v2l6jXKXNoHAAgIL4yC9AZRel3ye1Y3szxZoDQgsILAAILCAwAIgsGgRAovAAiCwgMACgMACAguAwAICCwACCwgsAAKLwAICC4DAAgILAAILCCwAAgsILAILgMACAgsAAgsILAACCwgswKzZWvB/ZJNUlwQWgQUEFhBYBBaBBQQWQGARWAQWEFhAYBFYBBYQWAQWEFgEFoEFBBZAYBFYBBYQWEBgEVgEljq8VpUVAotzVRkTEFgMggYngUVgUcYEEFiUwUlgEViUMQGBRWAxODXEXHpWfUZgUcYEEFgMTgKLwOJcNSaAwGIQNDgJLAKLMibA3AgsILAAILAgsAgsAAILCCwCC4DAgsAisAAILAILc5V1WAAEFhBYABBYQGABEFhAYAHGht2aBRaBBYFFYAGBRWARWEBgAQQWgUVgAYEFBBaBRWABgQUQWAQWgQUEFkBgEVgEFhBYQGARWAQWEFgAEFhAYAEQWAQWBBaBBUBgAYEFgGJXBBYQWADG3W2BBQQWgHG2KNargsCS/n6eViGwCCwAs+XjUO617/e1CoFFYAGYDYtj3S0ZWH7QLgQWgQVg1FbEuhEGW1wvjdEeDSGwCCwAtVoaa0c21j4LM1sR+F6so7E+yMZzEFgAGMrmWA9jPYn1ItSzpcGL7Pjpe3ZrOQILAIMa9V5Q+7QcgQUAQGABABBYAICGBZYXfepr7QEAAAAAAAAAAAAAAAAAAAAAAAAAAAAAAAAAAAAAAAAAgHGyPtZqbQAAxtUbsR7EOq0VQN3mx9oR66tYl2Ldi/Us1otYL2M9j/Uw1uVYp2LtjLVA22BOWx7r41iPYr2OtVFLgLqsi3UmCyavB6wUZM7F2qCNMNZuzuD8HrR+0magDukW7lSFg9W3sZZpK4yd90cQVlLt12qgaulxzl81DFjpGfYm7YWxcmMEYSU9Epqn1UCVPqt54Hoa611thrGwMYzm7sqXWg1U6csRDV5PYq3Sbph1UyM431/FelOrgaoczBlsrmZ/n+6MdL75k/57baw9oTW59tkAg9gvWg6zavWILlC+02qgKpv7BJUToTX5tqxFsY6G8m8U7dF6mDWnRhRYtmg1UIXFse6Hf979WDvEMdNz8YclBrJftR9mRVof5WWo9zHQn7GOaDVQlW+6Bpq05koVs/nT+i1lHhFZqhtG71jXeXhLS4Bxtq5r0DpW8fGPlAgsH/kZYKTSo9vuZQuskQKMtUsdA9apGo6/IBSv53LGzwAj1X0hkR4JWyMFGFtrOgasH2r8nnMFgeWCnwJGJgWTB13n4CFtAcbZyWywShPj6lwyf19BYJnyU8DIfNx1/qXJ8TYpBcb6KutxNmBtq/m7dgR3WGBc3Oo6/z7TEmCctUPExRF819aCwPKVnwNGet63K73Ft0RbgHGW1l7ZFWvlGASWXX4OGImfus6941oC0P+qrrPSwlVLtQhq12s16xRYtsdaqD0A+ZNuL2oPjMTVkH+n806s86E1KXe9dgFz0X9yBskN2gO1WxtmtqP6VBZgVmohMBfcDhaMg9l0Ngy/N9DN0Fpw7g3tBCbRptD/9vNi7YHavRlaGxFWuanh98EOzMCEudBjwHsU6y2tgZH4KtS3I/PPobUzO0CjbeoTVgxwMBrpDbwyO6YPWydizdduoInS457uuSvpMdBqrYGR+XQEYaVdvwSTc4EG6n6F8kIwZwVGbWd2Ll4LrUXj0ps/z2sMLWlfsjXaDjRBWoDqctcAtltbYKykzQ7TWitplenjWaB5WVFoeSS0AOMuvY3wS9fglbaxT7el3V2B8ZY2RE3baHwTWjs4D3unZYWWAuPoYKynIX8Rqk+DbeyhKeElPU66MURo+TVY8h8YI2mfoN8HGMTuxfpA26Ax3o714wxDy3ntA2ZTen0xLdf92xBXX2mVW3dboDk+zC44Bj3XP9I6YNTSuipfh9bjnSom56W3FpZrKzTGopC/N1i/x8F2ZAdGIt1NuRPqeQ3yN4MZNE662/J0gPP8mJYBo3AhG5zSipkvaggtl7UYGifttP6o5Dmexg+PgIFZkQaftNbC9lj7Yp0LM3u+3a59WgqNs2aA0OIcB8ZKmudyMgx2uzhVWvfBK5DQPJtDud2gp7QKGEdLQmsFzUG2tT+sbdBIZfYseqZNwDhLy3/fLRlYbmkXNNYfJc5xm58CY21ZKL9my3rtgkbaUeL83qlNwLhL+4qU2Z/EYyFortsF5/d+LQKaYGuJwHJRm6CxiuaynNQioCmuFAxof2gRNNbaULwlB0AjbC4Y0F5oETTaY4EFmBRFC8zN0yJorEsCCzApzhYEFkt4Q3OdyTm3T2kP0CQfCSwwsQ7lnNufaA/QJNuCR0IwqfblnNt7tQdokjeCSbcwFwPLdu0BmmRx8FozTKp/5ZzfK7QHaJJFwY6uMKn+t8+5/VRrgKbJeyRkaX5otqk+5/Z3WgM0zfacwPKO9kCj3elzbh/QGqBp+k3Ke6A10Ggr+5zbr4L5K0ADne8zqB3XGmi0T/qc299rDdBED/tcga3SGmi0W30CyxatAZpma7DHCEyinX3O7etaAzTR9dD7dceVWgONlVan7nV3Jd05Xac9QNP0W5L/kNZALdKaR+/FWl7z93zZ59z+zE8AVCUNZmmhp9Oh9fbOGzV9z9JY93sMaFf9BFC5j0PrrbvubS8uheqXx3+vT1hxbgOVmB9aCzn1uoWbBrWqb+Ne7fFd92It81NApfaE/M1FU/0W6+0KvitNlH/U4/g3Q2sLDoChfVEwoKXg8lWsBRV817kex/8z1lt+Bqjc9yUCS7uODvE96W5sr7umv4f6H0EBc8itkgNa+txMX0lcEutKj2PeCV5hhrr8NUBgSfVjGHxRt3dD7zsrN0Lr8S9AZZ4MOKil4LFpgOOn29IPQu/9RAxoUJ+bA57br7Px4GCJY6fHPGmBx1eh99IE87UfqNqlGQxq7WfTn8b6IPz9cVH67/QW0LFYd0PvR0B7tR1q99kMz+323c/07zeE1qvKycJYO2J9E1pLEHT/m8exdms7UJdtQwxqg1S6bfx5aL1eCdQv3eW4MYJzO91lORncMQVGoGji7TCVFojbH9wihtmQ7oqcruncTndZTgTz0IARS3daZvLMu9cgluanpPUf7MoK4yE92vk21sshz+9nsaZC67GuixBgVq2NdSC0XkG+FlrPpdMg9aKj0v9OGxdeyQavNF9lV6zV2gdjLYWMNA8lTZi9mF2k/NV1fj8Prcm3v4TWHLfTWUDZoH0wt/0fWjthZyIk6goAAAENdEVYdE1hdGhNTAA8bWF0aCB4bWxucz0iaHR0cDovL3d3dy53My5vcmcvMTk5OC9NYXRoL01hdGhNTCI+PG1zdHlsZSBtYXRoc2l6ZT0iMTZweCI+PG1mcmFjPjxtaT54PC9taT48bW4+MzwvbW4+PC9tZnJhYz48bW8+JiN4QTA7PC9tbz48bW8+KzwvbW8+PG1mcmFjPjxtcm93Pjxtbz4mI3hBMDs8L21vPjxtaT55PC9taT48L21yb3c+PG1uPjU8L21uPjwvbWZyYWM+PG1vPiYjeEEwOzwvbW8+PG1vPj08L21vPjxtbz4mI3hBMDs8L21vPjxtbj4xPC9tbj48L21zdHlsZT48L21hdGg+e2bdZAAAAABJRU5ErkJggg==\&quot;,\&quot;slideId\&quot;:678,\&quot;accessibleText\&quot;:\&quot;x over 3 space plus fraction numerator space y over denominator 5 end fraction space equals space 1\&quot;,\&quot;imageHeight\&quot;:22.16216216216216},{\&quot;mathml\&quot;:\&quot;&lt;math style=\\\&quot;font-family:stix;font-size:16px;\\\&quot; xmlns=\\\&quot;http://www.w3.org/1998/Math/MathML\\\&quot;&gt;&lt;mstyle mathsize=\\\&quot;16px\\\&quot;&gt;&lt;mn&gt;1&lt;/mn&gt;&lt;mo&gt;&amp;#xA0;&lt;/mo&gt;&lt;mo&gt;=&lt;/mo&gt;&lt;mfrac&gt;&lt;mrow&gt;&lt;mo&gt;&amp;#xA0;&lt;/mo&gt;&lt;mn&gt;5&lt;/mn&gt;&lt;mfenced&gt;&lt;mrow&gt;&lt;mn&gt;15&lt;/mn&gt;&lt;mo&gt;&amp;#xA0;&lt;/mo&gt;&lt;mo&gt;-&lt;/mo&gt;&lt;mo&gt;&amp;#xA0;&lt;/mo&gt;&lt;mi&gt;x&lt;/mi&gt;&lt;/mrow&gt;&lt;/mfenced&gt;&lt;/mrow&gt;&lt;mrow&gt;&lt;mn&gt;3&lt;/mn&gt;&lt;mi&gt;y&lt;/mi&gt;&lt;/mrow&gt;&lt;/mfrac&gt;&lt;/mstyle&gt;&lt;/math&gt;\&quot;,\&quot;base64Image\&quot;:\&quot;iVBORw0KGgoAAAANSUhEUgAAAtUAAAD6CAYAAABu1ruhAAAACXBIWXMAAA7EAAAOxAGVKw4bAAAABGJhU0UAAACOyiQ8uQAAGlZJREFUeNrt3Q/kVff/B/C3JJNEMkkmkiRJ5Gsmk8hkkkSSSSYmk5nEzEwmMTOZyZhMMokkSWbMJJMZk5nJjEkySeQryUdiv/P+3vP5fW63e885988599xzHw9ebOvTPfe83+979vyc+z7vdwgAc9YntVozYBwCAAxmRVJ3k/q6hu9tcVI7p6QfliR1vKb9MO3jEJp2rdmpGQBG5+WkDiZ1P6l/k9pYs/e3O6l7ST1NalWD+yH+4nAsqcdpPzwyDoESXU4/a1fSX2YBpsbN9AJYZt2o0fkuTepi23v7MbTurDTNoqQ+Tuq/HX3xyDgESnS07TMXrz/7NAkwDbZWEGRiHajJ+W4Lc3csY51Lan7D+nRhUh8l9bBHXzwyDoGSbU+vNbOfvTNJvaRZgCa7XkGQiSF2Xg3O9UTH+zrVsL6M/8OKd4ge5PTHI+MQqMDGjpsYvyf1imYBmnrBq+Lu4CdjPs843ePHjvd0skH9uCCpI6E1P7xIfzwyDoGKxBB9p+OX282aBWia8xUEmWdjvjMRH0C83fGePm9I/8VpK+/3EabrGqqnYRzCNFveEaxngtVBgAZZHaq5O3hxjOf4anj+q8dYpxvQd3EKw+HQWh5ukD55ZBwCYwjW/3R8Lj3ACDTCqYrCzJYxnd/W8PxDMrEuNSBMHwpzd3zi3def0l8U4t33GxMYqps+DoE5a8OLz3zs1SzAJIvr9j4N5X7VHu9IHB3T+cUA9bjjPf0SJv/J81vpufya1HtpP3b6ZoJCddPHIfCizelns/2zukOzAJPqeMcF7VaDzu3V8OId6jgFZFkDzi1u4LIu52eWTVCobvI4BHo71PHZf5LUJs0CTJq4hnHnZiBNWbt3ZXhxDnW8I/L6lPXxrQkI1U0eh0C+zgeU4wPXyzULMEmOdlzI4vzcJqzdG3dE/CtYRi26PAGhuqnjECh+ze58cDFO05uvaYBJEENL54oRhxtyble6hMebU9rPl2oeqps8DoHidnS5Pn2hWYBJcDC8+HXbggac1weh+0Nq66a0n+seqps6DoH+dftm7Q3NAtRd51zbDxtwThvCi0+ST/vdjrqH6iaOQ2Awq7tcw+O0kMWaBqirzq/ZHjfgohWnEfzRJTTGc1sqVNcyVDdxHALD+brLdeprzQLUVefGICcacE7HeoTGE1Pe13UO1Tf0FdBhTY9r1X80DVA3m3sEzzfD5G6I8kpSM13OK24msmzK+7uuobqJ4xAYje+Dh82BCXA1J2TFpei+Da0HyNZPyDmd7XEu53R3bUN1E8chMBpv9bguvKVpgLpYG/rf3vlhaC3MH8NNHRfjX5fx3rfr8lqG6iaOQ2B04gpAT7tcB/4O1rAHauKbAcJMt6/g4mYdK2pyTud7vM/HLr61DdVNHIfAaPXauOodTQOMW5x3/GwEYaZ97ec4723LGM9pVcb7O6/LaxmqmzgOgdE7GHpPDQMYq89GGGQ66+ekNo7hnD7PeE8HdHktQ3UTxyFQ7U2TXZoHGJcloTUd4t+SK4bc+RWdUzzOg4z3skq31y5UN3EcwjjFKW7xW5q4pOjFpO4m9SS05iP/kNTKIV8/vnb81u9h+pr3kzoZqlv7/16Pz/h1XQ+MywcVBJnZ+iVU8yDZ7oz38ECX1zJUN3EcQtXmp9e/8wV+Sb2d1KIBjhGXIv0u43XjRltVLH15IeM9rDEUgHGIX5VdTS+SN9K7Dk9KDDT/VHDBywqLF3V5LUN1E8chVOX10HrIt9/PzEd9HmdTaN2Rznvd9ys4548yjm+zKKBW4rJF69O7HifSsPN0RIHmfomBZn7O+/xU19YyVDdtHEIV9oTWUnKdY3um4GfgTh/Hei2p/xZ83Sr2AdgVsu/CA9RanKO3LakvQ+/5bP3cKSxjR8OdOcfdqxsnKlRP6jiEKhxIf8mMS8wdTurVMLdcaJzacbzAZ+DVAseJ68c/7ONzVUWoXpHzHmxdDkxUwI53Cq4PEWh+DaOfe/dlzjFf13UTH6onYRxCFeJDgXkP3l7IGf/Hcv7+y6F1R7ufz9S7FZ1/1hKcnxgewCSKdwR+HDDQfDvi9/JbzvEW6K5Gheq6jkOoi405Y/+HnF9ar3X87Mr0v8c73N02a7pZ4S+pf+f8sgwwseLUi9sDBJq3RnT8BTl3LmZ0UaNDdV3GIdTNXznXxV47zLav999rSkecGvJFaD0E/mEYbEWRQV0O2Zs/+QYKmGgLk/qqzzAT5+otGcGxt+Uc567umYpQPe5xCHVzKmfsd9sYaXvbn1+p6XmdzTmvHboeaIKdaSgrGmiOj+CYB3OOcUW3TE2oHuc4hLrZnTPu93X8fJxHPbt0Xlx3elFNz+vTMNx8cYCJsSEUW9N0NsANO985767FBV0ydaF6HOMQ6mZxzrg/0/HzV9P/HjeQqfOykwdyzsu+BECjrOkj0Owf8lhX+vwfh1A9HaG66nEIdfRnxpi/2SOoHqz5Oe0JpvwBU2ZzyH6AcLbOD3mcvGWfvtIVUxuqqxyHUEffhuyH+uLSfMvD3HrU303AOe3I+SzH85qn64Gm+aBAmHk85DHydhE7qRumOlRXNQ6hjvbnjPv4oPfVts/+igk4p+0FPs+rdT3QRH+UeAGcV+C1D+qCqQ/VZY9DqKv1IX+96tl/Pjwh57S1wGd5u64Hmijvq7pYuwZ87YUFXvuALhCqSx6HdXI6DLeFe93LA6X9e1KgXW9O0PksL3A+u3U70FR/lhR8lwQPoAnV4x+HQrVQXWeXC7Trxgk6n0XBpk7AFMub0zrovOfXhWqhugbjUKgWquvs45w2PT1h51MkVL+t24GmWlvSRT1vN0WhWqiuYhwK1UJ1nb2Z06Y7J+x8ikz78ywN0GgPSggzRR5YEaqF6rLHoVAtVNdZbLOsZSXfmcDzsUsqIMyNOMysE6qF6hqMQ6FaqK673zLa9OyEnctLwZ1qYMpl/c/+1ICvWWRundU/hOqyx6FQLVRP8rj4fcLOxZxqYOodzrgAvj/ga853x0KorsE4hLrbm/O5X9ywUG31D6DRsnb22jfE6+ZtQX1K0wvVFYxDqLNDoTkPKxZZStU61cDUhpk3h3jd+zkX1681vVBdwTiEunol/Vw3ZTnJIkup2lERaLS3My6Ay4Z43as5F9czml6ormAcQl3dKBBCb0zQ+bxR4HxW63agyT4tKcSdzbm4XtD0QnUF4xDqqH3jl6ypcvHP5k/IOe3IuYbFc5mn64EmO9/jAnhxyNd9L+cC+52mF6orGIdQN/9pC9Lxc70/NGPKxJ6c87iv64Gm+6vHBfDQkK+bt1vYP5peqK5gHEKdLOwY6/Eh3Hj39mnGZ//YhJzbgZxr2CXdDzTZ8tD7a7ph57HmbVk7o/mF6grGIdTJN6H7pkbfZ3z2v5+Qc/skNOehS4C+vV/yRfxWsGGEUD3+cQh1sKttbP8RWjsQzvo45wbEJMxFznuOZo8hADRZr9C7ZUSv/3XORXarLhCqKxiHMG7xG5cH6bh+nNSajj/fmvP53zwB53g55xyWGwZAU+3qceG7NsJj7M65yO7VDVMfqqsYhzBuP7SN7f1d/jyu8JE1r/rIBJzj7Yz3/7chADRV/Cqx293BOId13QiP81LO/yg+1RVTHaqrGocwTu3Tm85l/Nz1jM9/0VVw4jrQx8LzU0uq+ixnLQ34lWEAVC0+3Bd3pXq55OP0eqDkwxKOlbUJjKfB6xmqmzgOYRzWh9ac6Diu46ofizJ+9kTG5/9JgWPFZ1R+S39+V8XnuTrn+vWGoQBU5WBSd8OLD6fEoDXqLZp7bSV7taRzy1pm6YGu/39XahCqmzwOoWrxbvGtts/Rhpyfz1uGNO/vfxXy74aXZXfOtcumL0Al9ob8rV3j3Yf/jOBYK0NrAf7O17+ZcwdlGPGuZ9YUkBWGwP/8OeZQ3fRxCFVrXw2jyHrrcV511hSK9zL+7r70Z+IvxYvHcK5Zd9lPGwpAVb4vEGZGsQlADK93urzm76H8r/m/CR5WzPvF41kY7xa/0zAOYVhLQmuHw7U5P/dR29i+0Mfr/5TxubvR4+9sCq3pIeNcUSlrmt9rhg1Qlf/2EWZi/Rj63xAjXtS63Rm8nv5PomybMs7njCHwv2kXRfp+q3EIY/NueP5btzi1450uP3ek7Wfiihj93Dn+POdz92rHz8e5zPfSPzsxpnaJv+zPhN7fbgFU5mafYSbWw/QCn2dReqHtdhc0fiU3v8Lz/LnHudyb8v6PffR3wX7/wTiEsdic8TmIU7eOJrUzqfPh+Slb6/s8zracz1z8lmd2ZZzdbb+kXqtp27xt6ABV+nCAMDNbf6V/f0OYmxoQH47ZkdSX6UW928OB49jZamfGeWyc0r6Pd3qv99nnp0I500CmZRzCIM4M8LkY5OHeeekvq/0cJ94NXzrGtum1is/d4AFFoGLzBwhWg1S8S3gyjPdr9t97vLcTU9TfS9KwGcPx4wH7Mv5PNM5rjstULTAOoXTn+hznbw1xrJN9HCfeqV415rbpdV1/z7ABxiHe1cvb0nvQincJ4zy9lTU4z10ZdzSaKn41Gqe4xLtPMyX18Uz6+vE4e4xDGLkjBcd5nHO9b8hjrSj4C3f8vG8Yc7tsyPjF311qYOwXqDMhewm6IhUvyOfTi3vd5qv+0uM972hon24L5d/9ba/9xiGUcuPj55A/3/n1ER1vX86x4iohy2vQLl/0eH+7DRmgLuanITNOi4jLMcWHyOLqDDNtFZdQepiG1Lg5x9fphXhDzc9tY4+L8DXdbhxCzT8P8Y71jXTcx/Efv4GJDxDHqQ4LRny8uNLH5fQYs8eK25XvrEl7LA7d76j/aKgAVOd0KLZcFAD1dCx0/3ZqlaYBqE58Ur3XesUA1NvLoftd6nc1DUD1ei2xt1PTANRat28br2oWgHpdmONT44s0DUAtddvsJT6kuVTTjFdcp/R4aD3YAkyfhaH7GqenNA1A7cQbHrc7rtfxoU0PJo9RfGI0TnCfnY/zSJPA1IoPtTzoEqy3aRqAWum2Cc4OzTK+33A+Dq0lmTo3BQCm15bw4prI8UHGZZoGoBbe7RKoD2qW6sWveD8KvfezF6qBvV2uDXGzBZuGAIzX1qSedVyfj2qWar2UNvqDkL99LcChLteH85oFYGzWhRdvih7RLNVZkDb4vVBsK1uhGpj1TpdrxAnNAlC5lV2ynCkfFYlf077fR5gWqoFu4jbXvmoEGJ9XkvonPL/Kh30EKjAvqcNJ3e0zTAvVQC9xDl/nV47vaxaASgJ1e6aLN0s3aZbyw3ScA3knbfR4Z+mn0NrQ4fOkbgjVwBDWJPVnx/XiA80CUJp14fkZB9dDa1tySnYrbfBfk3qvR6N/I1QDQ4hLcZ7tuGZ8rlkARi4ub9r+DeEnmqQ6x9LfaLIsE6qBEdjbcbGPq4Is0CwAI7E/zO0XcCcN2NTQLaEaGIFlaZievW6s1iQAQ5vXltW+Cq1vCKmpy0I1MELxIUZb4wKMzrakNmuG+rskVAMAgFANAABCNQAACNUAACBUC9UAACBUAwCAUA0AAEI1AAAI1UI1AAAI1QAAIFQDAIBQDQAAQrVQDQAAQjUAAAjVAAAgVAMAgFA9xaF6W06bNKku+QgAAAjVQrVQDQAgVAvVQjUAgFAtVAvVAABCtVAtVAMAIFQL1UI1AIBQLVQL1QAAQjXk+VcppZRSqqQSqhGqlVJKKaWEahCqlVJKKSVUC9UI1UoppZQSqoVqhGqllFJKCdVCNUK1UkoppZRQDQAAU0uoBgAAoRoAAIRqAAAQqgEAQKgWqgEAQKgGAAChuj62helZ0/GSjwAAgFAtVAvVAABCtVAtVAMACNVCtVANACBUC9VCNQAAQrVQLVQDAAjVQrVQDQAgVAMAgFAtVAMAgFANAABjcUWoBgCA4fwpVAMAwOAWJvUsJ1THP5+nqQAAoLuDodiya1s1FQAAvGhRUn8XDNU/aC4AAHjesqSuh/42CTkVTAMBAGDKLUlqRxqOH4fBdt+7ndSxpN5IaoEmBQCg6TYndS+ph0nNhHK2uJ5JXz8eZ48mBwCgabaVFKR71X5NDgAAAAAAAAAAAAAAAAAAAAAAAAAAAAAAAAAAAAAAAAAAAAAAAAAAAAAAAAAAAAAAAAAAAAAAAAAAAAAAMD3mJ7Ujqc+SupTU7aQeJzWT1NOkniR1L6nLSZ1KaldSCzQbAACEsC6p02l4/rfPimH7bFIbNCMAANNoRVLnBwjSvepMUks1KwAA0yJO3fjvCAP1bN1NapPmBQCg6T4sIUy316OkXtPMAAA01SclB+rZepjUSs0NAEDTvNsjAD9L6mr65/EOc/uKHvGf1ya1N7QeSHzcR7D+RZMDANAkm3uE6c9D64HFohYmdSwUXylkr6YHAKAJFiV1J7x4F3ntEK+5MbTWrM4L1b9qfgAAmuDLjqAb16SeN4LXjetbF5kOsloXAAAwydZ1BNzjI379owVC9Vu6AQCASXapLdyeKuH144OMeetdn9YNAABMqjVtwfaHEo9zNidUn9MVAABMqpNpqP0nlLt9+P6cUH1eVwAAMInig4gP0lC7veRj7QjuVAMA0ECzQfdCBcfalhOqP9MdAABMorg29e6kltcgVO/WHQAAkC1r+sfTpJZoIgAAyJb1oOIFzQMAAPm+ygjVGzQPAADk+zPY9AUAAAa2qUeg/iu0HpYEAABynOsSqO8ntUrTAABAvk09AvXGCo69NqldSR1N6tukbiQ1E0a7HfvepH4NrRVMHid1uaJzAwBgSsSpHZ1zqeOUj9UjPs6CpN5M6nAanm+mITdrXey9Izju4YzX36/7AQAYhavhxa3IRzWHen5SF5P6Jyc896rfhjx+3OL9UcbrP0tqnSEAAMCgXgqtaRCzATMG3z0jPka8O/0ktKZyXErrWmhN7ygarDcPcfx1BV7/G0MBAIBBvJLULx3h8m5SH4RqVvqId5Dj1I47BULvmSGOs6jA6z8wHAAA6Ne7IXtKxMM0XC+o4L0sDa251VmhN867XjjEMa4XeH0AAChkR1K/h+LTLm4n9UYF7+uVnJAf6+0hXn95aD142eu1nxgaAABkiQ8KHgytB/7+HbDibopl37U+mvMevhvy9ZckdTaU8zAkAAANFded/iK0pnL8O4KKa0e/XOL7jaH9fshepWPpCI6zo0ubnDNcAABoF+9K/zWiIN3tju6SEt/78ZzjHxzRcXZ2vO4hwwYAgHbxrmucnxx3Dexn2bqidbnE974ylDsFZNa8jtdda9gAAJAnTq1YE1q7GcYdBOPc4ttDBOsydyHMWqlj2FVAuoXqvw0PAACGEeddnwz5K2901r3Q2jimDIdC+duWr2l7vZOGAQAAo7A4qROh9TBg0WB9pKT38nLOcc+P4Bh7215vk+4HAGCU1ofWdIgiofpWie8jawpInCs+b8jXP5++1u+6HACAMsRl64quab2+pPdwJOe4W4Z47flpMC/zbjsAAIRloTVvelxTQNbmHPfEEK99IMw99LhYVwMAUKZtBUL1hRKPnzUN5ZchXven9DW+1sUAAFThSk6o/qPEY58O2bsrDnKXeWPba6zTvQAAVGFzTqieKfHYu3KOvXuA15x9QPFHXQsAQJXyNomZV9Jx4wOFWUv89Tt9o32e9hbdCgBAlb7JCdULSjz2tYzj9rsc3rkw/HxsAAAYyFtjDNUf5xx7UcHXWdf2d3boUgAAqrY9jGf6R/R6zrGLBuTZBy5/1Z0AAIzDijCeBxVDGthnMo5/rMBrtD9s+YbuBABgHBaF8SypNytrWb+LBf7+zfRnf9aVAACMy8KMUHu+guN/kHH8+zl/d1/bz76mKwEAGJes6R9HKjj+qyF7XnWvTWDiA5R30p+5ohsBABinNzMC7asVHD9vXnWvhxWPhbndF+2eCADAWO3vEWbvVvgesuZVH+3y8/Hu+pMw2CYxAAAwct/2CLMnKnwPH4X+5nXPbvTyOKnluhAAgHG71yXIxikVKyt8D1szQvXfHT/bvrb1R7oPAIBx29YjyJ6u+H3MT4N83q6Ocf71H+l/ux3K3e0RAAAKudYlwD4K45lS8XNGqJ7d1OVI23/bqfsAABi3XtuTHx7T+zmVEarje1qWBv7479/rPgAAeonzhT8NrRUt4qocK0o6zpIwt8Zze10d47nvyQjV8WHKs+k/P01qtaECAECnOKf4Yuj+wOClMPp1mK92OVaco7x0jG2wKiNU/9P2z58YLgAAdPNxyN5VMIbrz8JoHsw72yO0rqpBOzzJaYe4EshLhgsAAN3cygmTsxV/bsuAx4jbfXfbZOWvUO3yeVmu5pz/G4YKAAC9PCwYqmcrhuNNfbz+3tDaIbHzdeKUkyU1aoeshxXPGSYAAGS51Geonq2bSX0QWndw26eGxH+Oq3scD60pE92me+yrYTvs63Ge98N453sDADABtg8YqvutGE7jLoQLJ6wd9hkiAAAUkfew4jAVN3k5EFqrjNTZki7v/bKhAQBAP+Kd2psjCNFxk5Q4X/pgaG2aMikWdZzHwwl7/wAA1MjapA6F1vJ33yX1IKnHSc20Vfz3e6H10OL50Jo/vTtM9sYob3aE6j2GAgAA9OfL8PwuigAAQB/ifOrHaaC+E+q11B8AAEyEc2HuLvVrmgMAAPpzoC1QH9McAADQn/hQ5uy0j2uaAwAA+hOX0PsrzG1MY/k8AADo08U0UD9LaovmAACA/hwNc/Oo39McAADQn+1tgfqM5gAAgP7EHR8fpoH6p6TmaxIAACguPoh4Jw3Ufyf1siYBAGCaxZU7Pk7qSlKXQmt96aUZPx8D9K0wt9LHSk0IAMA0W9oWkNsrhuVuuyG+ktSf6c/EqR8bNSEAANPuZJdAPVtPkno/qQVpvRvm5lA/CrYgBwCA/7mfEap7VQzWmzUdAAC0zPQZqGMI36TZAABgzh99BOrfQ2tONQAA0OZowUB9LrRWCQEAADrMS+q7jDB9N6ndmgkAAPLFlT3irohP0rqe/rcFmgYYxv8BvRNDGIOp+bsAAAE2dEVYdE1hdGhNTAA8bWF0aCB4bWxucz0iaHR0cDovL3d3dy53My5vcmcvMTk5OC9NYXRoL01hdGhNTCI+PG1zdHlsZSBtYXRoc2l6ZT0iMTZweCI+PG1uPjE8L21uPjxtbz4mI3hBMDs8L21vPjxtbz49PC9tbz48bWZyYWM+PG1yb3c+PG1vPiYjeEEwOzwvbW8+PG1uPjU8L21uPjxtZmVuY2VkPjxtcm93Pjxtbj4xNTwvbW4+PG1vPiYjeEEwOzwvbW8+PG1vPi08L21vPjxtbz4mI3hBMDs8L21vPjxtaT54PC9taT48L21yb3c+PC9tZmVuY2VkPjwvbXJvdz48bXJvdz48bW4+MzwvbW4+PG1pPnk8L21pPjwvbXJvdz48L21mcmFjPjwvbXN0eWxlPjwvbWF0aD6mrMVhAAAAAElFTkSuQmCC\&quot;,\&quot;slideId\&quot;:678,\&quot;accessibleText\&quot;:\&quot;1 space equals fraction numerator space 5 open parentheses 15 space minus space x close parentheses over denominator 3 y end fraction\&quot;,\&quot;imageHeight\&quot;:27.027027027027028},{\&quot;mathml\&quot;:\&quot;&lt;math style=\\\&quot;font-family:stix;font-size:16px;\\\&quot; xmlns=\\\&quot;http://www.w3.org/1998/Math/MathML\\\&quot;&gt;&lt;mstyle mathsize=\\\&quot;16px\\\&quot;&gt;&lt;mfrac&gt;&lt;mn&gt;3&lt;/mn&gt;&lt;mi&gt;x&lt;/mi&gt;&lt;/mfrac&gt;&lt;mo&gt;&amp;#xA0;&lt;/mo&gt;&lt;mo&gt;+&lt;/mo&gt;&lt;mfrac&gt;&lt;mrow&gt;&lt;mo&gt;&amp;#xA0;&lt;/mo&gt;&lt;mn&gt;5&lt;/mn&gt;&lt;/mrow&gt;&lt;mi&gt;y&lt;/mi&gt;&lt;/mfrac&gt;&lt;mo&gt;&amp;#xA0;&lt;/mo&gt;&lt;mo&gt;=&lt;/mo&gt;&lt;mfrac&gt;&lt;mrow&gt;&lt;mo&gt;&amp;#xA0;&lt;/mo&gt;&lt;mn&gt;15&lt;/mn&gt;&lt;/mrow&gt;&lt;mrow&gt;&lt;mi&gt;x&lt;/mi&gt;&lt;mi&gt;y&lt;/mi&gt;&lt;/mrow&gt;&lt;/mfrac&gt;&lt;/mstyle&gt;&lt;/math&gt;\&quot;,\&quot;base64Image\&quot;:\&quot;iVBORw0KGgoAAAANSUhEUgAAApMAAADrCAYAAAA1+B14AAAACXBIWXMAAA7EAAAOxAGVKw4bAAAABGJhU0UAAACOyiQ8uQAAE9BJREFUeNrt3QHEVef/APBHXq8kkSTJxCRJEpkkk5FJMokkk/yMnySTxMxMJvEzyUzGJJPkJZMkM2aSmRmTTJJIkpmMzCSvRP/n+d9zf93u795zzn3vve977j2fD1+2up3D97nn+3zvOc85JwQA8qyLsUoaALUJgF6tiPEoxtdSAZWyOMaJGh+balOfJmLsjPF5jMsxHsR4GmM6xvMYz2L8GeNKjDMxdsWYlDagB0tjfBDjcYyXMTZICVTCohjHs3k/HZv/qE30Ym2Ms1nT+LLHSE3m+RjrpRHGys0Z1INe42dphjm3MManMf5uOz6r2kyqTRWTTuVODTD538RYIq0w8t6ZhWKd4oBUw5xZEOOTGE+6HJ9VbCbVporZ1eFXyCAirTPYKL0w0m7MQrFOl5LmSTXMuvkxjsX4q+AYrWIzqTZVyMdDHoj0BdwszTCSNszSL//PpBpmVbrH4Who3PtQdi5Xm+jos1kajHTafKV0w8iZmoX68CLGG1INsyLdXHukhyayqs2k2lQRh3KSdy37+83h9Tu003+vibE3NG60edrDoPwq5TBSVs3Sj81vpRqGLl2qPRway89mepVRbeI1W7o0kadC40acstKC3fTogLJ3fu+VehgZZ2apYG+VahhqE3kwxsOWuf6n0HhqS5rzfx7BZlJtqoCFLV+q1rOGa/rYZlq7UOaU+W/SDyMhPWPteRju5aM/QmPhPzA8d1rm3w+zY7vduRFqJtWmiviyLXFnw2DuVErPpyxz2dsriaD6TrQdt3ekBEbS8Wx+zrNshJpJtakC1rYNwokBb/9YiS/k+4YBKi0tX2l/VJjnrMF4uzMCzaTaVBGXWwbgzBC2PxmKn1d51jBApbX/KEzLYjxnDcbblRFoJtWmCljdMgA/DHE/5wu+kBcNBVRWKsztd3selhYYe5cr3kyqTRVxOkt+Wlg6zNcc7i/4Qk4ZCqisD9qO13Rj3aS0gGZSbSJ19M1XJW0f8r52BmcmYVS1r5v6WEpAM1mBZlJtqoBmg3dpFva1reAL+bnhgErXiWakpzMskhbQTM5xM6k2VUR6tuTuGMsr0EzuNhxQSe0PLz4pJaCZrEAzqTbVUN5l7vSg0cVSBJXT6a1YqWDviDFfekAzqTYxm/JuwLkkPVBJ1womknsxLoTGIvh10gWaSbWJYfoqZ9DXSw9UzprQ+yvHnoTGkxlSAV8uhaCZVJsYpLvBw8phlJR5L29R3AyNBwqvkE7QTKpN9GNj6H4aeqH0QOW8EePFAAp2M9K2vo+xVWpBM6k2MRMXOwzg4xhvSg1U0ucDLNbt8UuMDVIMmkm1ibI2dmkkDRhUU3qywtMhFuxmnIoxId2gmVSbyJMuYbevlUyXtldJDVTWR7NQrJvxa7AYHjSTahM52m/dvxiskYSq25Udu9+FxkOB012Qz4ZYtP+IsVraQTOpNtEqPTD0StuA7JEWGGmTofG8tvS2qpNZQX8+oKL9WNEGzaTaRFO60+rXtsF4FBqnp52VhPEyLzRelfpljD8HcBZgmZSCZlJtqrdD2Rcr76GhH2W/IoDxayzTZagbfRTt34JXoYFmUm2qpfTe7d97GJQHMd6VNhhbb8X4cYZF+4L0gWZSbaqHdNt8ei3RrT46/fT2G2cpYXy9l/147LU2vC91oJlUm8ZXem7kF6FxyXoQi1vTHVlLpRXG1oIYX4Xe36O7WOpAM6k2jZd0FvJeGM7t97cMDoy990L+mur2OCFloJlUm8bLxSzZ6enz00NoKK9IMYy99aHxqI0yNSHVG8tgQDOpNo25lMz0/KUdMfbHOB9mtgahGfulFMbe6h6KtpoAmkm1qabSusrTobfTxinSs6Dceg/jb0uMFyVqwpRUgWZSbaq3RaHxNPoyA9OMo9IGtVDmPbtPpQk0k2oTSXrN0f2SzeQd6YLauF2iJqySJtBMqk0kS0L5Z1Kuky6ohZ0l6sEuaQLNpNpEU3q3ZZl3ZLrUDfVxt6AeHJAi0EyqTbTaVqKZvCRNUBtF65NOSxFoJtUm2l0tGKDbUgS1sSYUv3YV0EyqTbxmS8EATUsR1MpfCjZoJtUmelX0cPN5UgQmLAUbNJNqE92cK/iCelUR1MfZnFpwRnpAM6k20cn7mkkgczinFhyRHtBMqk10sj24zA007M+pBfukBzSTahOdrAhuwAGKC/YO6QHNpNpEJwuDRwMBDf/KqQfLpAc0k2oTnSzIGaAp6YFa+U9NJyrQTKpN9CHvMrfXKUK9THWpBd9KDWgm1Sa62ZHz5dwkPVAr97rUgoNSA5pJtYluui1qfSQ1UCvLu9SCF8GaJNBMqk3kuNBlkE5KDdTKkS614HupAc2k2kSeP7t0+yulBmrlTpeCvVVqQDOpNtHNtuA9l0AIu7rUgutSA5pJtYk817t8IZdLDdTGvC6//NMVirXSA5pJtYluur1G8bDUQCWkZ8C+HWPpkPfzWZda8LEhAM2k2jR60uCkB3N+HRp3Wa8Y0n4Wx3jYYYCuGQKYcx+ExtMU2l9tmiaTQb827O0uxVotgGq5WoFmUm2quInQePBmp1O5aZAGfTr3Wod9PYixxFDAnNpbMGGkuBXjrQHsK91k97jD9m+GxmtWgeq4O8fNpNo0Aj4tGKDUVH4eY3IA+zrfYft/xHjTMMCc+75EwW7G8T72k656dLo68XsY/qUroDcLsj6gqE+YpzbV252SA5Q+N9Nb4ReFzqfJ7wWPAYKq+LuHgp3ix9D7Q3s3d/nVfyM0lsAA1fJByXrwjtpUb096HKTUFG7sYfvp9PSj0PmdlgYIquNmj7XgZVY/DpXYdro8dLLLGY70OLAJ6YfKScft/ZK14Ae1qd4uz2CQmusHPorxbnj9Enj673S39okuX8J0WXuftEPlfDzDWtC8ypD+/frw6nLX/Bg7Y3wZGmuq2v/NXzH2SDtUUjqzd6PHOnAmDOdyt9o0Arb3MUi9RDp9/ElorL8AqmdiBpPHTCKdATgdXJmAqlmcNVmpKXw6w+M73VCb1i22n2hSm2rg0yEOTno4+YHgVDGMgvSL/esh1YJ0BuBUsE4aqmJLaLzWOF0Snh7ScT+dbT/tZ4/aNP7SGcqbAxqUtB4yLdpdJq0wktIloW9iPO+zHqSzG1OhsbTFD0qolm1hdq5MNmO/2lQfa2IcDI3H+HwXGmsHnma/LprxNPuVcTUbjLQ+cneMVdIHYyUV2XTZKy1Qv5T94Py7rR48y848/Boaa7C/zgr0eukD1CYAAAAAAAAAAAAAAAAAAAAAAAAAAAAAAAAAAAAAAAAAAAAAAAAAAAAAAAAAgDEyEeNMl9gjPQAA5JmM8bJLnJEeAAA0kwAAaCYBANBMAgCgmQQAQDOpmQQAQDMJAIBmEgAAzSQAAJpJAADQTAIAoJkEAEAzCQCAZhIAAM2kZhIAAM0kjK9tOcfquMVlww2gmQQ0k5pJAM0koJnUTAKgmQTNpGYSAM0kaCY1kwBoJgHNpGYSQDMJaCY1k1ANL8XAAs2kY1WoBzimRe1qk8SaPDSTJh6hHuCYFmqTL7PJQzNp4hHqAY5pITSTBmju1Wl91FkTj1APcEwLtcmX2eShmdRMCvUAzaQQmkkDpJnUTDpW1QM0k0KoTWgmNZMAAJpJzSQAAJpJzSQAgGZSMwkAQJPnTAIAoJkEAEAzCQCAZhIYsDqto75suAE0k4BmUjMJoJkENJOaSQA0k6CZ1EwCoJkEzaRmEgDNJKCZ1EwCaCYBzaRmEkAzqZkEAEAzCQCAZhIAAM0kAACaSQAA0EwCAKCZBABAMwkAgGYSAADNpGYSAADNJAAAmkkAADSTAABoJgEAQDMJAMDAm8npLvGF9AAAAAAAAAAAAAAAAAAAAAAAAAAAAAAAAAAAAAAAAAAAAAAAAAAAAAAAAAAAAAAAAAAAAAAAAAAAAAAAAAAAAMyeeTG2xjge49sYj2I8i/E8xg8xVva5/bTtqRhPsm0+jnE6xhKph4FbE2NXjGMxLsT4OcZ0diwPyt4Yv2XH89MYV2JskHowd6tH9TIRY3f2RUnJf5kTD2IsnME+lsX4Lme7t2PMNxQwI5MxdsQ4nBXpm1kxzTuW9w5gv4dztr/fsEAt5271qGbejnEu+/Xysof4pMf9bMx+xRRt94ghgZ4mknQG4o8ej99m3BrAmZB/crb/IsZawwS1mLvVoxraE+N+h2RPlxz0hz3sa3OMv0tu96KhgdIms8kkXSK6nMX1Ho7jFFv62P/aEts/Z5igFnO3elRDB0LjlHNaS5BOC2/KuvoknQY/UWJQNpXYT1of8aSHL5JmEvqXjuW92cRRdMx908d+FpbY/l+GA2o9d6tHYywtmJ0o+MylgkE5XvDvl5b88rTGIUMDAz3ObxYcc2liWtDHPm6U2D5g7laPampDwaD8UPBL5HrbZ1dmf55+FZ3rsL30JXMDDgzWGyF/HVGKf/Wx/eUx7uVs+5khAHO3elRveYMyHV6dXm93KhSf/k6n0b8IjQW7H4eZ3WUGFDtWULy/63P7i2OcD8NZVA+M19ytHtXQmYJB7/Tspu0tf39VCmHOpYXxeXdkprscB/Gc153hf9dZWQcN5m71qOZ2F3wh97V9fmnLl+R2cLYRqqJoYf4HA9rPe23bPSj1YO5Wj+ptUejtzqtr2Z+nh6eulj6ojJVhuJeWmua1bXeN1IO5Wz3ibs6A32z53IEh/KoABifvTsd+76LsVLzvSzmYu9Ujkgshf21DekxBuoPqyYB/UQCDdTAM/3Vmq1u2d1rKwdytHpHsLxjwbeHVKfJ0y/8KKYNKWlpwLE8NYB97W7a3UcrB3K0ekawLxc+sav73YemCSsu7tJTWS83rc/tT2bZ+l2owd6tHtCrzMvmb0gSVd7TgON7ax7YnsgngZbYfwNytHvFfV0p8ITdIE1TemoLj+GQf224u5E+L5xdJNZi71SNafVow4GelCEbG/Zxj+dc+tvtTto2vpRjM3eoR7XYUfCHfkyIYGWdD/l2eM/kV3/o+4LVSDOZu9Yh2k9mgdhvwf0sRjIxdBRPM7hlss7nQ/UfpBXO3ekQ3t3IG+7z0wMiYKJhger0s1Lruaav0grlbPaKbvFPRbruH0XJ9gMfzxdD/+iagvnO3elQje0P+qWh3S8HoKFqYv7Dkdta2/Jud0grmbvWIPEWvPnITDoyOtwuO57KF+Gr2+d+kFMzd6hF53giN1y3lDbb3XsLoSG+WmM45no+X2MaWls+/K6Vg7laPyPNzKH7w6c/SBCPlas7x/G2Jf38z++wvUgnmbvWIPK1rGfLuuEp/NyFdMDI+yjmeHxf8230tn90slWDuVo/o5q2WL2E6Vb6/4BfOdimDkbEpzGxhfnp23cPsM1elEczd6hHdLIhxr2UgU+ef1jU8D/2tawCqoWidUrdF78dbzmh4uwSYu9UjujoXOr+/8/ucwf5e2mCk5K1TOtbh8ytiPAveeQvmbvWIAq2vN7odY37L3+U9D2o6+3UBjIZPco7nqQ6fbz4Q+GmM5dIH5m71iE6WxfirZYBWt/39OyF/XcMWKYSRkXc832/7bOuz4D6ROjB3q0d080PLAO3v8Pfprq+8tRdHpRBGRtF7cSezz83LznSkP3vQ8ueAuVs94jVHWgbtYs7nboT+ngeVrAqNhbPzpR3m1C85x3Pz4b9Hg7ddgbl7+HO3ejTi1oVXd1KlO8Hy3oV5Mmewn5XYV/oVcSv7/C6phzl1Jud4Phwal8+ab9Fwkx2Yu4c5d6tHIyz9wrgTXi3EXV/w+R0hf+1F0b//qsQvKGB27Mk5li/EOJ/99/PsrARg7laP+B/nWwbrYInPF61r+DDn3zafVP8odH8IKTB73sw5lv9o+e/PpArM3UOeu9WjilkcGk+1X1PwudZb8S/1sP2fQu/v+twYXj0T6h1DBJXxrOCMxf1gfTOYu2dn7laPKuJQeP2urXQa/N8dPte6iPVBj782ThUM9qa2z6fT0X9mf3fSEEGlXCs4nt+VIjB3q0f1sSVnAO6GxlPk091PUy1/nhazrutxP9sKBju9K7P5aqPdofGi9vTn1w0RVE7eondrm8HcPZtzt3pUAd8UfFE6xY4Z7Cc95+lJj/tJv6CWGCKonH1djtnHjlkwd89yHVCPKuBij1+S9/vY1+ke9pO+BG8aHqik7V2O231SA+Zu9ah+jpb8gjwfwMCkl6w/LbGvtN5ivaGBylrc4bi9Ii1g7laP6ind4fRLKF4T8faA9revYF/pzjEvYIdqW9h23KbLYMukBczd6lF9TWS/ctJt/ukW+/Qw07RQN727Mz1HatDvsdyU/Wr4p2Vf6dVMXnMEo6H9YcZ7pATM3eoRAGV9GV5/ywSAegRAKWl9UnP91MPs/wHUIwBKab2LdLN0AOoRAGUdaCncx6UDUI8AKCu9+7d5OcmbqQD1CIDS0qM37oVXDyX22A1APQKgtG+zwv0ixlbpANQjAMo6Fl6tS/pQOgD1CICyWt95+410AOoRAGWtCo3XkjVflTYhJYB6BEAZaUH7w6xw34+xVEoA9QigntKdj5/GuBrjcmg8j21JzudTob4TXt0puVIKAfUIoJ6WtBTi1khFudPbIt6IcTf7TLqktEEKAfUIoL5OdyjczXgW40iMySwOhVdrkv4JXk0GqEcAtfc4p3h3i1TAt0gdoB4BMN1j4U7FfqO0AeoRAMntHgr376GxRglAPQLg/x0rWbgvhsZdlgDqEQD/NS/GdzlF+1GM3dIEqEcA5El3Rqa3RjzL4kb2Z5NSA6hH4+3/AJvALh1ZLCNrAAABS3RFWHRNYXRoTUwAPG1hdGggeG1sbnM9Imh0dHA6Ly93d3cudzMub3JnLzE5OTgvTWF0aC9NYXRoTUwiPjxtc3R5bGUgbWF0aHNpemU9IjE2cHgiPjxtZnJhYz48bW4+MzwvbW4+PG1pPng8L21pPjwvbWZyYWM+PG1vPiYjeEEwOzwvbW8+PG1vPis8L21vPjxtZnJhYz48bXJvdz48bW8+JiN4QTA7PC9tbz48bW4+NTwvbW4+PC9tcm93PjxtaT55PC9taT48L21mcmFjPjxtbz4mI3hBMDs8L21vPjxtbz49PC9tbz48bWZyYWM+PG1yb3c+PG1vPiYjeEEwOzwvbW8+PG1uPjE1PC9tbj48L21yb3c+PG1yb3c+PG1pPng8L21pPjxtaT55PC9taT48L21yb3c+PC9tZnJhYz48L21zdHlsZT48L21hdGg+v70mOwAAAABJRU5ErkJggg==\&quot;,\&quot;slideId\&quot;:678,\&quot;accessibleText\&quot;:\&quot;3 over x space plus fraction numerator space 5 over denominator y end fraction space equals fraction numerator space 15 over denominator x y end fraction\&quot;,\&quot;imageHeight\&quot;:25.405405405405407},{\&quot;mathml\&quot;:\&quot;&lt;math style=\\\&quot;font-family:stix;font-size:16px;\\\&quot; xmlns=\\\&quot;http://www.w3.org/1998/Math/MathML\\\&quot;&gt;&lt;mstyle mathsize=\\\&quot;16px\\\&quot;&gt;&lt;mfrac&gt;&lt;mn&gt;1&lt;/mn&gt;&lt;mn&gt;2&lt;/mn&gt;&lt;/mfrac&gt;&lt;/mstyle&gt;&lt;/math&gt;\&quot;,\&quot;base64Image\&quot;:\&quot;iVBORw0KGgoAAAANSUhEUgAAAGgAAADkCAYAAAB0bmECAAAACXBIWXMAAA7EAAAOxAGVKw4bAAAABGJhU0UAAACNUy1tAwAABRtJREFUeNrt3WFkXXcYx/HHVVEVpapqZsbUVE2NmqmaChE1UVFq9iImStVMVOzNTETF3kVN7U1F1F5UqInoq5EXUxUTZmYmakRUVU2JiaiIkD2P+4977rnn3HvuTe7/PEu+H36Upjn6/Hqac8793/8VObhOaCY19wWuHNdMaDY0O5p1RuJDr2Zc828oZoeCfDim+VazliqGgkp2VPO15nVOMRRUkh7NmOZVi2IoKLIjmtttFENBkVQ0X2letFkMBUUo5pbmeRj0tuapZlozpVmkoHIthwH/phnVnMr4mhkKKo/dbJ5r8TWnKej/c6ZRkFPzFOTbHAVRECiIgkBBoCAKAgVREAVRECiIgkBBoCAKAgVRECgIFERBoCAKoiAKAgVRECgIFERBoCAKAgWBgigIFERBFERBoCAKAgWBgigIFERBFERBoCAKQtc8piDfnlGQX7br/HaLguz3K4yqHDek2M6/fYwqPvswjZWCBS0wrrhst98n0t4G5z/wX1132Qc2DYZBb0hnu9CvSnW75wGpfgYE9uCSVD+nwT52ZrPDQlplM3x/O851Rt6e/i6VkpdhRg4AAAAAAAAAAAAAAAAAAAAAAAAAAAAAAABI3F0/DnooiIIIBVEQBVEQiVcQAAAAAAAAAAAAAAAAAAAAAAAAAAAAAAAAAAAAcPBd0IxqHmp+0axp3mi2NJuaDc2KZk4zpRnS9DC27npbc0fzQjrbn20rFHaZUe6v4+Es2JL920xvUfMho927y3s4Y1plWzPBiDs3EobY7a0pH2uOMu72fClx9w/9WXOEsRdzVcrZ5PVHRt/aGc16zgD/1nwXLplPayqJP2eX0Oc01zT3NKsdljRCBc0tZQztL01/hxcYv7ZZkN1PnaSGbLcyBnYvdaZ0+n3ftFHSFFU0OqZ5nRrU5D5+/4vh7ChSkJXZSyX1vkkNabYLx+hr47L9BpXUVFI3o6td/Bc8UbCgn6gl/7J6oIvHsqu95wUKWqeWmrnEYOYjHG+s4FnE0+9w9777ENR+PpyNcMxTBX8W9VFP9aazjDv5pQIFfUo9IncTAzkb8bgzFFTME6k9rIzpZoGCrlCPyAOpvjQ9EPm41wsU9AH1+PjZl/diXoUx+S1omRGV65rw2pBrwy0K+owRlWtSmi/PYo1CyWabFPSQ8ZRvuUlBLGwsWW+Tcn5nPL6v4IYYj4+nF1nlLDGa8tnLG3nLuj5iPOX7IqecGUbjQ9Y6uX+EtXAuXMo5ewYZjQ+LGeXcZyw+DOXc87AwxAFbtZpeTG+rWN9lND5MSeOLcazYcXxhwLJeJ05I4yrSO4zFj/lUOdOMxI/xVDmPGIkfg9L4Lm44YVvEJB+G8u5tR+y+5lWinKfC2gI37B0LK4ly7KEob2N0dDn9R6Ic+zVPp52wsyT5EPRZOJvggD3oXEiUYzelbzEWHyrh8nm3nJeadxiLH8mFh/aK6PuMxI9pqd+65Twj8SP50oHdkH4c6bj2s21YeM9QU8lNKGy7lk8iHvtROO4Fash2W+rffRDzLZO7b5f8kxqyjUj9w8+rEY/9ntQ2YRqlikbpddSfRzx28vHRVnhigQTbpyC5I8jNiMc+L/XP9mapo16f1G/CNxbhxte247S3Ps5L41Yx/VRSc1HyF7iXkVUqqf+vZc1ROZZxaqk6Ex7b7DgLCxyl+sEZLx2Ws0A1ja+Gesqh3y/hZLhD91jOmhzyZ2/2l19yWo7l+8N+9vQ4LsfVdmT/Afvd00c/0U2KAAAAg3RFWHRNYXRoTUwAPG1hdGggeG1sbnM9Imh0dHA6Ly93d3cudzMub3JnLzE5OTgvTWF0aC9NYXRoTUwiPjxtc3R5bGUgbWF0aHNpemU9IjE2cHgiPjxtZnJhYz48bW4+MTwvbW4+PG1uPjI8L21uPjwvbWZyYWM+PC9tc3R5bGU+PC9tYXRoPuUjtaoAAAAASUVORK5CYII=\&quot;,\&quot;slideId\&quot;:620,\&quot;accessibleText\&quot;:\&quot;1 half\&quot;,\&quot;imageHeight\&quot;:24.64864864864865},{\&quot;mathml\&quot;:\&quot;&lt;math style=\\\&quot;font-family:stix;font-size:16px;\\\&quot; xmlns=\\\&quot;http://www.w3.org/1998/Math/MathML\\\&quot;&gt;&lt;mstyle mathsize=\\\&quot;16px\\\&quot;&gt;&lt;mfrac&gt;&lt;mn&gt;1&lt;/mn&gt;&lt;mn&gt;3&lt;/mn&gt;&lt;/mfrac&gt;&lt;/mstyle&gt;&lt;/math&gt;\&quot;,\&quot;base64Image\&quot;:\&quot;iVBORw0KGgoAAAANSUhEUgAAAGgAAADlCAYAAAC/MrKnAAAACXBIWXMAAA7EAAAOxAGVKw4bAAAABGJhU0UAAACNUy1tAwAABU1JREFUeNrt3WFkV3scx/GvmclMJJnMFbmuTBI9uDK5LjOZPUhkrkwP9iRJkriuJMm4krmuiUwymTGZydwnPUjSg0hyXTMxmckkkplrMur7dX5j/jvnf875/885v1/zfvGl2fwP30/n/H/nnN/5HZGda4/WLa17gqDs1rqhtab1VWuVloShQ+u61mcXzFcCCkO71jWtTzXBEJBnu7Suan1MCIaAPGnTuqK1khIMAVWsVetyjmAIqCItWhe1lnMGQ0AVBHNea8k1ekPruda41h2tFwTk17xr8CutS1r7Yv7mPgH5Yyeb3Sl/00lA38+eRkCBmiWgsM0QEAGBgAgIBAQCIiAQEAEREAGBgAgIBAQCIiAQEAGBgEBABAQCIiACIiAQEAGBgEBABAQCIiAQEAiIgEBABERABAQCIiAQEAiIgEBABERABAQCIiCU5jEBhW2BgMJlq85vpARkv2+hVX4MS7aVf3+lVdWzl2ksZgzoCe2qlq32+0zyLXA+xqGuXPbCpgHX6DVpbBX6dxIt99wn0Tsg0IQeid7TYK+dWW8wkLRad59v2zlDy/PpLSmUpBqi5QAAAAAAAAAAAAAAAAAAAAAAAAAAAAAAAIBUu+rHTi8CIiCKgAiIgAiIqi4gAAAAAAAAAAAAAAAAAAAAAAAAAAAAAAAAAAAAYOdr1RrQuq01o/VOa01rXeuL1v9aK1qzWmNap7TaaFv5urXGXRB512ez4Ca0jtDG4nVpTUlxi+k90NpLW4thh6fPUvyKh8tax2hvc/6QcpelXNU6Tpsbc1OqWTv0k9YB2p3PhYRmbmjNud8frxmZ2b8PaQ26wcBajpBe0vLsehKCueMGC1m1a93IMeIbpPXpOrSWYv53H2riM4+6c6K0gF7R/nR/1zTNznlaCjp/ynLI+5EI6jdxa7NuFfz5VzMEdJYYks1sadRYCZ/fluF8apwY4v20pUlPStzOREpAk0QRb9Q16H3Jl2CGUgKaIortbBDw0TXoZMnbGmAParxp0xVsqzcloNvEEX/uc1prfwABnSaOMPbWpPtFe2iRX/UGCdO0x7+7dQLiTmsAFjhBDdexhHDeuoEKPJuMCeeD1kFaE+beY+EcpTVhnGctxBzWuLUQiDnZfjmH75wA7JJoZulmMHYh9gxtCcMPEt0qr50H9zt7j38242dV6k+zsqCYq10xu872r2SfamUT7vtoW7nsKYdhrTfS+MTFcfamcs5r/nKHqyJml77Q2kdbmzfszmHKmAJseyG3G5o06QYAmw9rFR3SLC0unn1/2Kygfonu90y4AUCjIQ3R0uq+p0ZThtxxteJOclGR3VojEk3AzxrSFdpWvcNaixkDmqddfuzNcc50mHb50SnZHkfhMOdRb4aAmOXj2eOUgP6jRX71pAS0Tov8SzuhbaFFft1PCYir3J6dJaCwneQQF7YuBglh62CYHbZ24XnV7/YQx6WeAPTXCehn2uNf0hN3y7QmDA8TAhqhNWGIu+1gd15Z4C8ASbcceBwyEE8lfg3T/bTGv6RLPBdpTbITWn9q3XOjq66StmOzR5diwpkjgng2Af5Rwpe1rSHXXfD25iT+SQcWOk9wXepfUbagbJGjIi79x60XZ0/e8aR3HfOSfa7aLw1uwyYvxs1BeMuQOl3eR0is0XmW9B90VwZqP+eR8DRDJjPS2CT31xI9ytgn2xc4t1GaLUq7mHBI+422Nz/kLbps4YprEt1iQMEDhWbKTkjPudEimtyTXksxbzSx7xd7Gq+TthbPXgNw3g2J/5FowdnNJ+o2y35ecQOGKfd9Y8tZ7sjlXb4BR7OPlEcJnAoAAACDdEVYdE1hdGhNTAA8bWF0aCB4bWxucz0iaHR0cDovL3d3dy53My5vcmcvMTk5OC9NYXRoL01hdGhNTCI+PG1zdHlsZSBtYXRoc2l6ZT0iMTZweCI+PG1mcmFjPjxtbj4xPC9tbj48bW4+MzwvbW4+PC9tZnJhYz48L21zdHlsZT48L21hdGg+2UNWogAAAABJRU5ErkJggg==\&quot;,\&quot;slideId\&quot;:620,\&quot;accessibleText\&quot;:\&quot;1 third\&quot;,\&quot;imageHeight\&quot;:24.756756756756758},{\&quot;mathml\&quot;:\&quot;&lt;math style=\\\&quot;font-family:stix;font-size:16px;\\\&quot; xmlns=\\\&quot;http://www.w3.org/1998/Math/MathML\\\&quot;&gt;&lt;mstyle mathsize=\\\&quot;16px\\\&quot;&gt;&lt;mfrac&gt;&lt;mn&gt;1&lt;/mn&gt;&lt;mn&gt;4&lt;/mn&gt;&lt;/mfrac&gt;&lt;/mstyle&gt;&lt;/math&gt;\&quot;,\&quot;base64Image\&quot;:\&quot;iVBORw0KGgoAAAANSUhEUgAAAGgAAADkCAYAAAB0bmECAAAACXBIWXMAAA7EAAAOxAGVKw4bAAAABGJhU0UAAACNUy1tAwAAA6ZJREFUeNrt3TFoVVcYwPFDKFJEBAcJHbqUIkUcunQQh1KQDtJBCpnEoXTJICLFpZTiIIUODh26SAmlQ5cORUoRQUREHAoi4iAiSBAHKQERCRJKwH6X3MLtIfrefck999T+fvCBYPIefH8T807gvJReX3tizsacT1Rld8yZmNWYFzHPrKQOu2K+jnnahnkhUB12xnwV8yQLI9DI3ow5HbPykjACjWRHzBcxjyeEEaiwN2JO9QgjUCFzMSdiHvUMI1CBMIsxD9tFr8dcj/kh5lzMDYHGdbdd8M2YkzF7N/mYJYHG07zY3D/hY+YF+u98pQlUqQsC1e1XgQRCIIEQCIEEQiCBBBIIgQRCIAQSCIEEQiAEEgiBBBJIIAQSCIEQSCAEEgiBEEggBBJIIIEQSCAEQiCBEEgggQRCIIEYzG8C1e2eQPVqbp1fnxCo+fs5qxrH52m6m38/sqrymjfTeDBloMvWVVZz2++11O+C8+99qxtW84ZNn7SLXk2z3UK/nDaue/44bbwHBFtwKG28T0PztjNrMwaZNGvt4zfPs2Dl/RweKMrL5riVAwAAAAAAAAAAAAAAAAAAAEAqe+vH6z4CCWQEEkgggUy5QAAAAAAAAAAAAAAAAAAAAAAAAIzsSnLzVLVOJleDVeu9mOcC1Wku5nZyuV61vkluP6zWweR6ymrtilkWqF5LyQWv1Tqa3MBbrb0xKwLV6/cswIpA9VjMlr+0STCBRvJudlrwoP1JTqBKTgv+6Cx9vX0NlASqw5ls6Wdf8X+SQIV9kC38ZvsVJVAFdsbc7yx7NWbfhJ/qBCrofLbsxSl+7BaokCPZoi9O+bpIoEKnBX92ltz8eV6gelzIlny0x8mCQAP7bJPTgiRQHd6JedZZ7nJ7WiBQJW5kyz04xecIVMiXrzgtEGhk76eN87V/lnorOy0QaEQ7Yu51Fvp8k9MCgUb0XbbQEz0/X6ABHc6WeWmGxxBoIHtiHqd//+p6XqB6/NLjtECgwo5lS/xxC48l0DZ7O+Zpz9MCgQq6OsNpgUCFnJ7xtECgAg7E/NVZ3O0epwUCFTgtuNNZ2lrP0wKBBnZui6cFAg3ow204LRBowNOCh51lPZnxtECggfycLevTAZ5DoBktZIv6aaDnEWgGb7XfzrqnBbsFqkd+JcuhAZ9LoJ7yK1m+Hfj5BNrmhdU6RwQSSCCBBBJIIIH+14Fq+weBQAgkEAIJJJBACCQQAiGQQAgkkPUIhEACjeZvDt7zepUvGSAAAACDdEVYdE1hdGhNTAA8bWF0aCB4bWxucz0iaHR0cDovL3d3dy53My5vcmcvMTk5OC9NYXRoL01hdGhNTCI+PG1zdHlsZSBtYXRoc2l6ZT0iMTZweCI+PG1mcmFjPjxtbj4xPC9tbj48bW4+NDwvbW4+PC9tZnJhYz48L21zdHlsZT48L21hdGg+bGH/mgAAAABJRU5ErkJggg==\&quot;,\&quot;slideId\&quot;:620,\&quot;accessibleText\&quot;:\&quot;1 fourth\&quot;,\&quot;imageHeight\&quot;:24.64864864864865},{\&quot;mathml\&quot;:\&quot;&lt;math style=\\\&quot;font-family:stix;font-size:16px;\\\&quot; xmlns=\\\&quot;http://www.w3.org/1998/Math/MathML\\\&quot;&gt;&lt;mstyle mathsize=\\\&quot;16px\\\&quot;&gt;&lt;mfrac&gt;&lt;mn&gt;1&lt;/mn&gt;&lt;mn&gt;5&lt;/mn&gt;&lt;/mfrac&gt;&lt;/mstyle&gt;&lt;/math&gt;\&quot;,\&quot;base64Image\&quot;:\&quot;iVBORw0KGgoAAAANSUhEUgAAAGgAAADlCAYAAAC/MrKnAAAACXBIWXMAAA7EAAAOxAGVKw4bAAAABGJhU0UAAACNUy1tAwAABPFJREFUeNrt3V9kV38cx/G3mUkSu0iSdJP8JNNNF0kS6SKT+ZHkZ5LdJJPJSJJkIpkuMjGT30UXkSQ/+Rk/+UkmkSSZjGQmSWRmMhn1fjufxPE9O/++5/P5bJ4P3let73i/ds73fM75fD5HZO3q1hrRGhdEZaPWFa1FrR9aC7QkDhu0LmvNu2B+EFAc1mtd0vqaCoaAAlunNaz1JSMYAgqkS+u81qecYAjIs06toRLBEJAnHVqDWnMlgyEgD8Gc0Zp1jV7WeqY1oTWqNUVAYU27Br/UOqe1qcXP3CGgcGywuSvnZzYT0Oo50ggoUo8IKG4PCYiAQEAEBAICAREQCIiACIiAQEAEBAICAREQCIiAQEAgIAICAREQAREQCIiAQEAgIAICAREQCAgEREAgIAIiIAICAREQCAgEREAgIAIiIAICAREQGvMPAcXtHQHFy3adX84JyP69g1aFMSDFdv49RKv8s5dpvC8Y0H+0yy/b7feplNvgfIxTXbPshU29rtGLUm0X+g+SbPd8RJJ3QKCG/ZK8p8FeO7NUMZC8WnKfb7/nOC0v53BDoWRVPy0HAAAAAAAAAAAAAAAAAAAAAAAAAAAAAAAAxO+uH2u9CIiAKAIiIAIiIMpfQAAAAAAAAAAAAAAAAAAAAAAAAAAAAAAAAAAAAL/s1tpBG+K0VWtOa5xWxGWT1oDWZ0m2DNtDS6p5Jc3v5zZFm6s5JH423DtFq6t56iEcO8V10Ory9ng6eq7S6mrueQhnWWsbrS5vh6ej5wGtrmbMU0AHaXW18cn3hk9rH7WGaXU1I6mGTtOSeKzXmmeMEq/hVDizjFHiYUHMpQIapC3xGEiF80mri7bEYzoV0EVaEo/eVDiLWhtpSzymUgFdoyXx2N9iMGkBHdVaR3vCe5wz8p/RuusuInbTLr/+kPK3ar5KcqfbAttCC5t1R+rfW3vlBrhbaWd72XOYZWnvTdBJ4Q5129yQ5u5YPxdm6dTS7cY6TT/vGdXqpN3lXRB/r8h8wcVEeX3u8vpfN0i1K7NvDYZkD+h20vb6utxY5083WLUA2/V09TMhNcMeQxzWuiXJHe66R9JmWtpsWHZ6rDOh8SW3kPzYq/WkYkh3aZ8/x7Q+VAjpL1rnj002uS3l7+l10zr/R9NCiZBGaJl/PfJ7UVZeLQjzHoLYWSKkftoVhj2pLXK3/B6tCqfIPb9F2hTW2wIhsQQ/oN4CAfXRprDeCYuIV/V30U1aFFbe7KEJWhTeFwKK20MCitvECgGN0Z7wBlcIaIj2hNe/QkAnaU/cAR2lPeGdXiEgJpJE4LpkPxNCBLI2Z2K/nkjMZAR0htaEt0Wyl6zw/ROBoYyAJmlNHKaF7cii1ZcRzv+0JryOjKPHvnt20Z5sNhP0gCSb9zXpasbRwzYzGWzpfHpHqyVJHgW0+3bLgYxwHhNDayckf/LGa0lWLdS1XVpPXLQl+xuIorVJKT5n+kqN32P7Jcy2+Mw3Hk6pq9q8lFt98KTCIHJfxpFjC75YyZCjyksybInI2QKfbaeta9J6qq89SWUpfgEXpfqyxRn3/3vk9x6mtozRJiXa2tVWS05skshx2l5cp/h5WYYdRTc5pVVjf/XjDQVjR9Gou4JDTXaq+lvq74FgKxPsOc9JvmeaO+31ui/4++5CYt4NXn/VN3ex8MINaMddID1rsSE/Ael29MmoBzL5AAAAg3RFWHRNYXRoTUwAPG1hdGggeG1sbnM9Imh0dHA6Ly93d3cudzMub3JnLzE5OTgvTWF0aC9NYXRoTUwiPjxtc3R5bGUgbWF0aHNpemU9IjE2cHgiPjxtZnJhYz48bW4+MTwvbW4+PG1uPjU8L21uPjwvbWZyYWM+PC9tc3R5bGU+PC9tYXRoPlABHJIAAAAASUVORK5CYII=\&quot;,\&quot;slideId\&quot;:620,\&quot;accessibleText\&quot;:\&quot;1 fifth\&quot;,\&quot;imageHeight\&quot;:24.756756756756758},{\&quot;mathml\&quot;:\&quot;&lt;math style=\\\&quot;font-family:stix;font-size:16px;\\\&quot; xmlns=\\\&quot;http://www.w3.org/1998/Math/MathML\\\&quot;&gt;&lt;mstyle mathsize=\\\&quot;16px\\\&quot;&gt;&lt;mn&gt;1&lt;/mn&gt;&lt;mo&gt;=&lt;/mo&gt;&lt;mfrac&gt;&lt;mrow&gt;&lt;mn&gt;5&lt;/mn&gt;&lt;mfenced&gt;&lt;mrow&gt;&lt;mn&gt;3&lt;/mn&gt;&lt;mo&gt;-&lt;/mo&gt;&lt;mi&gt;x&lt;/mi&gt;&lt;/mrow&gt;&lt;/mfenced&gt;&lt;/mrow&gt;&lt;mrow&gt;&lt;mn&gt;3&lt;/mn&gt;&lt;mi&gt;y&lt;/mi&gt;&lt;/mrow&gt;&lt;/mfrac&gt;&lt;/mstyle&gt;&lt;/math&gt;\&quot;,\&quot;base64Image\&quot;:\&quot;iVBORw0KGgoAAAANSUhEUgAAAj8AAAD6CAYAAABOFiYZAAAACXBIWXMAAA7EAAAOxAGVKw4bAAAABGJhU0UAAACOyiQ8uQAAGpxJREFUeNrt3Q8EVfceAPCfTCYZSTKZmCSZRJ6ZzIxMJklMMpMnZpKZiZmZTGJm8kzGZCaTSJJkxszkmRmTZyYzkmSSyJMkM/bO991zdbu795xz/99z7ufDl7Zu59zzO3/u9/z+pgSMwzNZrFMMAMAiWJPFjSw+m8Pv9kQWO50iqLUV7mNgXqzKYn8Wt7L4K4vNc/b9dmdxM4s/sni6xuX8WBY7svgoi3NZXMviXhYP8mO7nx/n+SyOZ7Eri6UuTxrkfP6MuZC/bAGUupw/OCYZ38/R8a7M4mzHd/s2f3Osm41ZnMiTnEHPRyRFJ7PY5PKnAQ51XNv/zWKvIgGKvDiFxCdi35wc77b0sCYq4lRec1In8WZ7eozn5os8IYQ6257F3a7r+nHFAvRyaQqJTyQbS+bgWI92fa/jNTxfu/I323Gfo+iTtcXtQM1t7nq5+TmLpxQL0P2gmEatzwczPs6o1fi26zsdq+H5enfC5ynemp9zW1Bzkexc73r52qpYgLZxNp30iz9n/OYVHZmvdX2nj2t4rj6YUqJ6J4u1bg1q7smuBCj6xRkNBvx/zp1p/JieneExPpserQKPOFHDc3WgILG8mP991Nh0juCKP2/IYk9qdWy+N8A5+9HtQUMSoN+7rm0doWHBHZ9S8vPCjI4vOnLf7fou52p4nrb2SXqi9mqQIb3Lsjicqo8M2+MWoQHiBeC2axsIMf/OH2myTV3xxnVoRsf3Qo+ajqjNqNvIj+Xp0ar79nFsGGGb0c/rZoVz+JPbhIbYmj+TOq/vHYoFFs+RrgfBlQYdWzR1ddf4RNPX6hoeyyfp70124xg1tzFVawazHAlN8UbXtR0TfxrdCAskmj+6h0rva8ixrU1/7+MTb3zP1/BYNnYdx5Exb/9QheTnVbcLDdI9wCNqQJ9ULLAYun/0rqf5mINnVDFD829p/obZD+tcmux8REtT+XxBJ9wuNEg8I7o7QEcz8mOKBpotkpwbXTf/wYYc24UeP96Xa3os6zuO4ZsJ7udkSfJzyi1Dw+zocZ3/S7FAs+1Pf6/2bcICl++k3p2uN9b0eI7lxxBvqZNcduK1kuTntFuGBjrf41p/SbFAc13puuHfbcAxbUp/H8lR57e5qJ1rD83dPoO3YDU/NN26Hs+MeNF4QtFA83T/0N1rwM0eicIvPX6049hW1vw8nZnCvraVJD8fuW1oqM96XO+fKRZonu+7bvSjDTimw31+tOt8bDG3z+40nVEoZcnPbrcNDbW+zzX/D0UDzbG1T4LwcqrfxH9tsV5Yr9mKY/LG1U55JUXNXlGOKxQRDfZ1as4gCaCHiyVv+DFE/MvU6hD9TE2Oqd9IJf1Uqivq8HxG8dBwrybzW0FjbUjDrex9Ok+G5nESsI0F3327U17ZpwXluEnx0HAx0rXXMj9XUzPmPoOF9nkafa2uqAqOyRHXzMkxne7zPe95aA3k12RyQxbb+T73wOuKBuor+sX8mca7YGm0k78ww2N6OpmXZhy2pP5NoMsVDwtif8F9ANTUR2lyK7f/kForhE/bxwXfaZ9TXtmpHuV3K08uYVEUvUztUjxQPzFSp8rK3aNGJCPTWhsn9nO74Lv44a5mS5/EZ7OioYdoSo7a3pha4mxqLZETq6JHf5lYfmXtiNuPbUet7Z18m3Etxizn05qr62af58klpx7q550pJD6diwNOo2P07oLvcNsprySatLr7+kQV/zpFQ9eLxu48KSl7ibqWhmsqjSkpvirYbkxgOo2pOM4UfIf1LgWol6iyvZg/XL7P36ruTzAB+n0KD4pzBfs/65RX0j3twamkjw8PPZ9agyQGfVa8N+B+ovbxVoXtvjWFY36vYP9HXRLQDDG885n8re5onhz9MaYE6NYEE6DHSr7nh05toXiDPt+VrL6iWMjFtXC1x331oOK9f32AfT2XxX8rbnca83btSsW1WkBDRZt+LHXwSerf/j1IDdAkZljeWbLfPU5jXzHq78eu8op+G9E0qtaHsC9/uYgE+WAWz6aH00bENXKkwr3/bIX9xLxjdwZ4nkwj+VlT8h0seQELkgjFm9ClERKgn9L42+o/Kdnn805dTweyuJuKJ7SMJGipolpo0bm4bODCmZJ78HDJv1+VWjVEgzxLDkzp+IumBPnA5QGLJd54vh0yAfpyzN/lPyX78+P9qFi36+cBzldU77+k2CiwueQa+qbkpeq7rs+uzf9/1Bj1moz1cpre2oNXS17mgAW0M/9xHDQBGtcaOUtL3sweOEX/F2/u+yskikVxQiJJgd9K7sN+M6x3zs/VrykrmsT+lVqDF95N022SPZ+KJ3d93KmHxbQsFa8F1a9JZRwrg28r2c+NBT83W/IfjTtpPB3XY3TgKpc8PRwvuXZ6zRW1vePvL8zpcZ0sOa4dTj0stqgFujvAD+mRMexzf8k+Lizoudhf8iY+SvxnTIkrzbK75LrZ2/X5SKLbQ9pj3p557WD/YRqtPxOwADalanN0/JUnSqM2o5S9lZ1Z0PNwKi/fmISu6pDkQeK8S50uT5RcM190fb49r1Rco/M8YeC+kuMyjxjwf+sHSIBeG3FfFwZ84C6ypfm5eTkv90gch+mvNa5zR/P8WnC9XO6TUOyf82N6JWlaByramqqtGj/qautlw2M/dSpKRb+gWC9pkCbLiJj3SWdPOn2ZijsHR8f7WO6m3Qftqxoc046S+yCOa4lTD7RVWUPs3oj7KGvSOeY0VBbNFkcrJq3teFux0eG1kuslBii0m7si2V5Tg2PaXuE+sP4d8IhfJvjgWFJh2/udgoHFEidXKyY/VxQXXddO2Xw/7T8frMkxvVjhPtju1AOdyqqMI3YNue1lFba9zykYSszqW3VOoGcm/F1OpMktujsP0bS5k6osfHq5RsfzZIXj2e2RAXT7dUIJyoqkU+4kxTpsVdZzm3TTl+SnXs5XOObNNTqe5Wl6k7YCDVLW92fYfjnPS34mbluFMp70dAKSn3p5P5XPFF4nVZKff3pUAN02TOhhWOWHWfIzurLpBH6R/Eh+Orxccrw7a3Y8VZrX9S0Eero9geSnSkdEyc/otpaU8aTXT5P81EvZenuv1/B4pjFbPdBA5yaQ/GyU/ExN2WSIk5znRPJTP0Wd5U/W7FgeV/MDTOIH7PiQ26zSFm+013h8PsMfcMlPs+73n2t2LPr8AEM7WPDgeGvIbT7mjWxqXl3AH3CGt6fkenmiYcmP0V5AT0Uzv+4dYbtlsxEfV/RjUTbLren96fRGak6n5ypTapjnBxg4+Xl5hO2WLaD6maIfizVpdh2eqZenUvk6cXVadqbKlBpmeAZ6+mfBg2P1CNu9mKzqPg1FVf+/KB46fF8hWfi+RsfzUrK2FzCkD/s8NO6OuN2TabYT8C2KorlOTisecp0THBY1SbdXeK8Dq7oDQzvd58FxdsTtvlnyYPpK0Y9FUbOXld0J/+hIeOKlpmyF97o0Fb1Schy3nHqgn9/6PDjeGHG7ZbPJ/q7ox6KonJ9VPAtvWdc9HoMYojbkj4Lr5nBNjm1fyTPmnNMP9NJvVeR4S1w94rbLpp7XGXc8+r3F31A0pEfngeqctPTrgnvz65oc2wepOZ23gSl6a8IPvyvJHDST9mWfsj2qaBbervRo5/fHO/7u/ZIXkzr0lSnrV/iKSwAYJDl5YUzb/6zk4fSiUzCym6l3zd1aRbPQoua2vW7fvSzWd/192fp7W2twjOdLjuFJlwFQ9FbYGd+NcR+7Sx5Oe5yGkWxL412Tjeb4JhWvoxcjuor6/dShs3zRunZXXQJAt6jSvtKnxmDjGPfzeMkD9kOnYiTfpd5TFHjjXWydzdmnCj53qeDerDraM+bROZwebVKb1jOsaMj+py4DqI/oJByzlq6a8H76dRR8dwL7Kprs0GiM4fVb1uKgolloz6RWn524FmKU1/KCzx4tuDfvV9hX9NlrrxK/a8rHuS4V1yq/5FKA+ReLfN5If+90GMnBy2PeV78p4S9O6NiKhqPebth5jLKN2qzo6xRNDWsmtJ9Y0+j6FM8h9RC1L1c6nh+bSj5fNh1F2b//NJXXLk1KUZN61H6a3BDmXNkqy3/lb1f/GMO+ohNsrzW3Lpe8IY4iarOKmr7WNOAcRv+Js6l3M2IksBvHvL9etWnR/2Gl22mhdY5+eqPidVvUdPRmwb/dmx5OqTCLleCLaq30eYMa+LpC8jOOycfW9Kkt+DlNvpnt89TsTs/vp/Jp9j9K4xna32t4b0wY+bRbqZGili+aODeUfO69NNzSMf9Og6/ztSW1msVmOWKzqDn9OZcNzL//DpD8RHybBp+AMB4GvWp8LuUP10nbkpq9wOmViucuPjfsNALxdn2hxzajX4dh7c10ID1aaxrXz+s9Pvd2erQGcJCamI9LrtnuWcKjr017eoVZzSUVTVoPUv9acqAGLg+Y/ETcyR+MZZbnD6heVdtRNTzNBQx/6HMsNxtwDu8MeP4u5AlhVVE7diP1HpGzwi3USFsLrp9fsziUxc706Np80dflmQH3s63kWo3a4naz7e6Ol6jv5rRs/unSgXp4d4jkp/OtP/79pvSwg190eozVjj/JH4a9OhnPYubTnQXHsbnm5/DckOcvEt93UmtkSmeTWPw5mjqOpNZ8Jb2aufa6dRrtiyGup2EGRywZInmfdf+yfqNVbyQdnaE2ovbl0ggJUNWI2p9jM64p+Dk1cymG7VM4f+1VqqNvxzK3TeOdGvDaeHWEfR0b8Bqcdf+yfs+RN102UC9RW1O2FMSwEbU/0a4/D/1CdqXmLsL5fppc0hNNDPvSdJspma23K14b0Sdo1FrAGAxxr8K+ool604zLZVPqXxul1gdqKm7sL1Lx0PAqEQ+y0/lDcd5+MH/s8513NOD8RQ3Q5TSehDX688T8T6vdFgv7QvRDKu+P8/yY9re3ZF8xKmweZg7/V5/vt9slA/X3WJ4MRHPQmfwHNUaFPeiIGGp6J08mos/JZ/kDbNOcH9vmNPk1xWYthiXHPCsxLP2r1Opnda/r/N3L36Qv5InqkfwBvs7lT8dzIGqAvs/v9wd5YhzrdkUTz9Ix7y9Gdp3P9/GgIwnfOSfl8UTqXUP1rUsFqIMTqdqwWoC2w6l3Lbc5roBaiJEi/eYdAui2KvWu9TmgaIA66Tf0faeiAbr0qi22lh3QmAdajNpYrmiAXK9JDaOzt7XsZizmTYnOip8pChhIzFfTa86O44oGyF+ErnU9H6Lz9yZFMzvR8zw6YLXbIe8qEhhYdFa83SMB2qZoYOH1muxxh2KZXSYaE5p1L0gp+YHhxGKf3XMbRYdoc9zA4jrQI/HZr1imL6roY2r5fuugSH5geHt63FMxyZtZjWHxvJj+viDzIcUyXY/nhX47lc/KCgzvjR731WnFAgtlY49KhrcVy/QszQv8Zqo+JT0wmtdT8xY+BapZ2+M3V1PXlEQ1+1sDJD2SHxivWKZDlTcslqey+D09OqrLvF9TECvCHkytFaaHXYwQGI9o8++u+n5LsUBjE5/O396ofNiiWCaf9ERfg+t5occbZ6xgGxOwfZxai8pJfmD61mfxa9d99o5igUbZmB5taYllblYplsm7khf4T6m1Um6vQv9c8gMzEVNLnOy61z5WLNAIMc1FZw3vB4pkeg7nmWeR1ZIfmKk9XQ/JGAW2VLFAbb2WHs7vdT1PhJhDVyQ/MFOr86Snfb+tUyRQS0s6flM/Tdbzm2vnJT8wF6IztCnuod5iCZutimH+nZP8AACSH8kPACD5AQCQ/AAASH4AACQ/AACSHwAAyQ8AgOQHAEDyAwAg+QEAkPwAAEh+AADJj+QHAJD8AABIfgAAJD8Tt63k+zYpzrk8AUDyI/kBACQ/kh8AQPIj+QEAJD+SHwCQ/Eh+JD8AIPmR/Eh+AEDyQ3P9JYQQQkwpJD9IfoQQQkh+JD9IfoQQQkh+JD9IfoQQQkh+JD9IfoQQQkh+JD9IfoQQQkh+JD8AAJIfAEDyI/kBACQ/AACSHwAAyQ8AgOQHAEDyMxSrugMAkh/JDwAg+ZH8AACSH8kPAEh+JD+SHwCQ/Eh+JD8AIPmR/Eh+AEDyAwAg+QEAkPwAAMzeBckPALBIfpX8AACLYlkWf5YkP/H3SxQVANAE+1O1IdcvKioAoO6WZ3G1YvLzjeICAOpsdRaX0mAT7h1Pmr8AgBpZkcWOPIm5l4abcfhaFoezeCmLpYoUAJgnW7O4mcWdLB6kySy/8CDffuznFUUOAMzStNfAek2RAwAAAAAAAAAAAAAAAAAAAAAAAAAAAAAAAAAAAAAAAAAAAAAAAAAAAAAAAAAAAABAfT2WxY4sPsriXBbXsriXxYMs/sjifhY3szifxfEsdmWxVLEBAHWzMYsTeZLz14ARSdHJLDYpRgBg3q3J4vQQCU+/+CKLlYoVAJhH0WT13zEmPu24kcUWxQsAzJN3J5D0dMbdLJ5TzADAPPhgwolPO+5ksVZxAwCzdKBPovJnFhfzv48am84RXPHnDVnsSa2OzfcGSIB+VOQAwKxs7ZP0fJxaHZ+rWpbF4VR9ZNgeRQ8ATNvyLK6nv9fKbBhhm5tTa86fsuTnJ8UPAEzbJ10JSczps2QM2435gao0g61zCgCAadnYlYgcGfP2D1VIfl51GgCAaTnXkYQcn8D2o0N02XxBJ5wGAGAa1nckIN9McD8nS5KfU04FADANx/Lk4/c02WUnXitJfk47FQDApEWH5tt58rF9wvvakdT8AAAz1k5IzkxhX9tKkp+PnA4AYNJibp/dWTw5B8nPbqcDAGiSomavP7JYoYgAgCYp6vB8RvEAAE3zaUHys0nxAABN82syuSEAsCC29El8fkutTtcAAI1yqkficyuLpxUNANA0W/okPpunsO8NWexKrYVVv8zi+ywepPEu47Eni59Sa8RarF5/fkrHBgDMoWjS6u7rE01d68a8n1g49eUsDuZJzuU8GSmaV2jPGPZ7sGD7rzn9ALB4Lqa/L2Exrj4+j2VxNrXWJPtriPjPiPuPpUHuFmz/zyw2ugQAYDE8nlrNP+1EIBKUV8a8j6jtuZ9aTVjn8vgutZq1qiZAW0fY/8YK2//cpQAAzfdUFj92JQE3sngnTWdkV9TIRJPW9QrJyRcj7Gd5he3fdjkAQLMdSMVNQXfyJGjpFL7LytTq+1OUnES/oGUj7ONShe0DAA0U63b9nKo3N13L4qUpfK+nSpKxiH+OsP1YEPa3gm3fd2kAQHNEh+P9qdVx+K8hI2Z3nnQt0KGS7/DViNuPBVlPpsl0qgYA5kDM2/Ov1GrC+msMEXPvrJrg943k6lYqHpW1cgz72dGjTE65XACgvqKW57cxJTy9akhWTPC7HynZ//4x7Wdn13bfcNkAQH1FLUb0n4lZjAcZTl41zk/wu69Nk236alvStd0NLhsAaJZoUlqfWrMrx4zG0ffl2ggJ0CRnRS4amTXqqK9eyc9VlwcALI7oF3QslY+06o6bqTVB4iS8kSa/3MX6ju0dcxkAwOJ5IoujqdWpuGoC9PaEvsuqkv2eHsM+9nRsb4vTDwCL65nUagaqkvxcmeD3KGr6ir5MS0bc/ul8Wz875QBADCevOifQMxP6Dm+X7PeFEbb9WJ5ATbL2CgComdWp1a9nVk1fG0r2e3SEbe9LDztPP+FUAwBt2yokP2cmuP+i5rcfR9juv/NtfOYUAwDdLpQkP79McN8nUvFsz8PU2mzu2MZGpxcA6La1JPl5MMF97yrZ9+4httnu6PytUwsA9FM2GeKSCe03OiYXDb0ftNmqsx/RC04rANDP5yXJzyRXe/+uYL+DDlM/lUbvLwQALIBXZ5j8vF+y7+UVt7Ox49/scEoBgCLb02yavcLzJfuumsi0O27/5HQCAGXWpNl0eE55YlW0Mv3hCtvo7LT9ktMJAJRZnmYz1L2taLj92Qr//nL+2R+cSgCgimVpsouMlnmnYP+3Sv7t3o7PPudUAgBVFDV7TWNtrGdTcb+ffpMdRkfs6/lnLjiNAEBVLxckHs9OYf9l/X76dXo+nB7OBm02ZwCgstf6JB03pvgdivr9HOrx+aitup+s4QUADOHLNP6V1Qf1Xhqs31F7QsN7WTzpFAIAg7iZei8sunaK3+HFguTnatdnO+cGes/pAwAGsa1PwnFiyt+jbJ2v9izT0T/ol/z/XUuTnX0aAGigXmtr3U2zaUr6oSD5aU9e+HbH/9vp9AEAg+i3rMXBGX2f4wXJT3yn1XliFv/9tdMHAM0Q/Vk+TK0RTDEKa82E9rMiPZwjpzMuzvDYXylIfqJT9sn8z39ksc6lAgD1Fn1ezqbeHY/PpfHPY3Oxx76iD83KGZbB0wXJz+8df/7A5QIA9fd+Kp7lOJKgj9J4Ovie7JNcPD0H5XC/pBxi5NfjLhcAqL8rJT/67YjPvTDkPmKZiF6TCf6WpjusvcjFkuO3ajsANMSdislPOyKJ2TLA9vek1ozNvVZNXzFH5VDU6fmUywQAmuPcgMlPOy6n1qroUSPS2SQWf47RXEdSq6moVzPX3jksh72p/+ruK10mANAc24dMfgaNSCJiVuRlNSuHvS4RAGiesk7Po0RMZrgvtUaVzbMVPb77eZcGADRX1HxcHkOyE5MBRn+e/ak1OWBdLO86jjs1+/4AwJA2ZPFGag1L/yqL26m1gvmDjoj/jkVJo/NzrHwe/Xt2p3pPAPhyV/LziksBAGiyT9KjszoDADRW9Pe5lyc+19N8DcEHABi7U+lhrc9zigMAaLJ9HYnPYcUBADRZdO5uN3d9pzgAgCaLoe2/pYcTMBrWDgA02tn0cNX6FxQHANBkh9LDfj5vKg4AoMk61/D6QnEAAE0WM1DfyROff6f5X28MAGBo0aH5ep74XM1ilSIBAOoiRmrFSvSxtti51JqfZ2XB5yPRuZIejuxaqwgBgLpY2ZHIdEYkNb1mZ34qi1/Tw5XaNytCAKBOjvVIfNpxP4u3sliax4H0sI/P3WTpCgCghm4VJD/9IhKgrYoOAKijBwMmPpEsbVFsAEBd/TJA4vNzavX5AQCorUMVE59TqTUqDACg1pZk8VVB0nMji92KCQBomhjJFbM038/jUv7/lioaGN3/AFK6at4LaxR7AAAA+XRFWHRNYXRoTUwAPG1hdGggeG1sbnM9Imh0dHA6Ly93d3cudzMub3JnLzE5OTgvTWF0aC9NYXRoTUwiPjxtc3R5bGUgbWF0aHNpemU9IjE2cHgiPjxtbj4xPC9tbj48bW8+PTwvbW8+PG1mcmFjPjxtcm93Pjxtbj41PC9tbj48bWZlbmNlZD48bXJvdz48bW4+MzwvbW4+PG1vPi08L21vPjxtaT54PC9taT48L21yb3c+PC9tZmVuY2VkPjwvbXJvdz48bXJvdz48bW4+MzwvbW4+PG1pPnk8L21pPjwvbXJvdz48L21mcmFjPjwvbXN0eWxlPjwvbWF0aD64PanXAAAAAElFTkSuQmCC\&quot;,\&quot;slideId\&quot;:678,\&quot;accessibleText\&quot;:\&quot;1 equals fraction numerator 5 open parentheses 3 minus x close parentheses over denominator 3 y end fraction\&quot;,\&quot;imageHeight\&quot;:27.027027027027028}]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13876</TotalTime>
  <Words>1544</Words>
  <Application>Microsoft Macintosh PowerPoint</Application>
  <PresentationFormat>Widescreen</PresentationFormat>
  <Paragraphs>240</Paragraphs>
  <Slides>33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Century Gothic</vt:lpstr>
      <vt:lpstr>Office Theme</vt:lpstr>
      <vt:lpstr> Linearity is only a special case:  a curriculum rethink</vt:lpstr>
      <vt:lpstr>PowerPoint Presentation</vt:lpstr>
      <vt:lpstr>PowerPoint Presentation</vt:lpstr>
      <vt:lpstr>PowerPoint Presentation</vt:lpstr>
      <vt:lpstr>Examples</vt:lpstr>
      <vt:lpstr>PowerPoint Presentation</vt:lpstr>
      <vt:lpstr>PowerPoint Presentation</vt:lpstr>
      <vt:lpstr>Sequences</vt:lpstr>
      <vt:lpstr>Making fractions (Griffiths, Back &amp; Gifford 2023)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 in mathematics and in real contexts</vt:lpstr>
      <vt:lpstr>What learners know</vt:lpstr>
      <vt:lpstr>Concept Image of Positive Gradient</vt:lpstr>
      <vt:lpstr>Why bother about constant gradients  (apart from in proportional contexts)?</vt:lpstr>
      <vt:lpstr>PowerPoint Presentation</vt:lpstr>
      <vt:lpstr>Gradient Triangle for Cubic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is linearity ever helpful mathematically?</vt:lpstr>
      <vt:lpstr>Problems with KS3 focus on linear relations</vt:lpstr>
      <vt:lpstr>Follow-Up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Watson</dc:creator>
  <cp:lastModifiedBy>John Mason</cp:lastModifiedBy>
  <cp:revision>96</cp:revision>
  <cp:lastPrinted>2023-01-24T09:52:59Z</cp:lastPrinted>
  <dcterms:created xsi:type="dcterms:W3CDTF">2023-01-10T07:38:44Z</dcterms:created>
  <dcterms:modified xsi:type="dcterms:W3CDTF">2023-02-27T15:47:25Z</dcterms:modified>
</cp:coreProperties>
</file>