
<file path=[Content_Types].xml><?xml version="1.0" encoding="utf-8"?>
<Types xmlns="http://schemas.openxmlformats.org/package/2006/content-types">
  <Default Extension="xml" ContentType="application/xml"/>
  <Default Extension="mov" ContentType="video/quicktime"/>
  <Default Extension="jpeg" ContentType="image/jpeg"/>
  <Default Extension="png" ContentType="image/png"/>
  <Default Extension="rels" ContentType="application/vnd.openxmlformats-package.relationships+xml"/>
  <Default Extension="emf" ContentType="image/x-em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howSpecialPlsOnTitleSld="0" saveSubsetFonts="1" autoCompressPictures="0">
  <p:sldMasterIdLst>
    <p:sldMasterId id="2147483660" r:id="rId1"/>
  </p:sldMasterIdLst>
  <p:notesMasterIdLst>
    <p:notesMasterId r:id="rId31"/>
  </p:notesMasterIdLst>
  <p:sldIdLst>
    <p:sldId id="258" r:id="rId2"/>
    <p:sldId id="259" r:id="rId3"/>
    <p:sldId id="260" r:id="rId4"/>
    <p:sldId id="296" r:id="rId5"/>
    <p:sldId id="285" r:id="rId6"/>
    <p:sldId id="256" r:id="rId7"/>
    <p:sldId id="286" r:id="rId8"/>
    <p:sldId id="287" r:id="rId9"/>
    <p:sldId id="288" r:id="rId10"/>
    <p:sldId id="289" r:id="rId11"/>
    <p:sldId id="295" r:id="rId12"/>
    <p:sldId id="281" r:id="rId13"/>
    <p:sldId id="283" r:id="rId14"/>
    <p:sldId id="284" r:id="rId15"/>
    <p:sldId id="291" r:id="rId16"/>
    <p:sldId id="298" r:id="rId17"/>
    <p:sldId id="292" r:id="rId18"/>
    <p:sldId id="293" r:id="rId19"/>
    <p:sldId id="261" r:id="rId20"/>
    <p:sldId id="294" r:id="rId21"/>
    <p:sldId id="268" r:id="rId22"/>
    <p:sldId id="269" r:id="rId23"/>
    <p:sldId id="270" r:id="rId24"/>
    <p:sldId id="271" r:id="rId25"/>
    <p:sldId id="272" r:id="rId26"/>
    <p:sldId id="273" r:id="rId27"/>
    <p:sldId id="274" r:id="rId28"/>
    <p:sldId id="297" r:id="rId29"/>
    <p:sldId id="277" r:id="rId30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9F00"/>
    <a:srgbClr val="743C4D"/>
    <a:srgbClr val="0432FF"/>
    <a:srgbClr val="8C6337"/>
    <a:srgbClr val="7A5630"/>
    <a:srgbClr val="AB7942"/>
    <a:srgbClr val="966B3B"/>
    <a:srgbClr val="FFFBE5"/>
    <a:srgbClr val="FFF8ED"/>
    <a:srgbClr val="FEFFD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23452"/>
    <p:restoredTop sz="94666"/>
  </p:normalViewPr>
  <p:slideViewPr>
    <p:cSldViewPr snapToGrid="0" snapToObjects="1">
      <p:cViewPr>
        <p:scale>
          <a:sx n="93" d="100"/>
          <a:sy n="93" d="100"/>
        </p:scale>
        <p:origin x="-280" y="6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notesMaster" Target="notesMasters/notesMaster1.xml"/><Relationship Id="rId32" Type="http://schemas.openxmlformats.org/officeDocument/2006/relationships/presProps" Target="presProps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viewProps" Target="viewProps.xml"/><Relationship Id="rId34" Type="http://schemas.openxmlformats.org/officeDocument/2006/relationships/theme" Target="theme/theme1.xml"/><Relationship Id="rId35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8CE5298-517B-5540-B12B-BF10D9F95F14}" type="datetimeFigureOut">
              <a:rPr lang="en-US" smtClean="0"/>
              <a:t>6/24/17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C3A2C31-E33A-714D-851B-8761028AEAE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73495091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1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2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3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6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742950" indent="-28575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 marL="11430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 marL="16002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 marL="2057400" indent="-228600" eaLnBrk="0" hangingPunct="0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fld id="{BC56F3F2-643C-DD4E-A6A5-10B6C7802342}" type="slidenum">
              <a:rPr lang="en-US" sz="1200" b="0">
                <a:latin typeface="Lucida Grande" charset="0"/>
              </a:rPr>
              <a:pPr/>
              <a:t>1</a:t>
            </a:fld>
            <a:endParaRPr lang="en-US" sz="1200" b="0">
              <a:latin typeface="Lucida Grande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FAA26D3D-D897-4be2-8F04-BA451C77F1D7}">
              <ma14:placeholderFlag xmlns:ma14="http://schemas.microsoft.com/office/mac/drawingml/2011/main" val="1"/>
            </a:ext>
            <a:ext uri="{909E8E84-426E-40dd-AFC4-6F175D3DCCD1}">
              <a14:hiddenFill xmlns:a14="http://schemas.microsoft.com/office/drawing/2010/main" xmlns="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xmlns="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/>
          <a:p>
            <a:pPr eaLnBrk="1" hangingPunct="1"/>
            <a:endParaRPr lang="en-GB">
              <a:ea typeface="ＭＳ Ｐゴシック" charset="0"/>
              <a:cs typeface="ＭＳ Ｐゴシック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218759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7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9pPr>
          </a:lstStyle>
          <a:p>
            <a:fld id="{6A85BA3F-E79C-F944-A297-4D5F6ADD234E}" type="slidenum">
              <a:rPr lang="en-US" altLang="x-none" sz="1200" b="0">
                <a:latin typeface="Lucida Grande" charset="0"/>
              </a:rPr>
              <a:pPr/>
              <a:t>11</a:t>
            </a:fld>
            <a:endParaRPr lang="en-US" altLang="x-none" sz="1200" b="0">
              <a:latin typeface="Lucida Grande" charset="0"/>
            </a:endParaRPr>
          </a:p>
        </p:txBody>
      </p:sp>
      <p:sp>
        <p:nvSpPr>
          <p:cNvPr id="2969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29699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23537112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3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9pPr>
          </a:lstStyle>
          <a:p>
            <a:fld id="{D53E1CDA-F249-8E4A-BF71-C396CE44F3B9}" type="slidenum">
              <a:rPr lang="en-US" altLang="x-none" sz="1200" b="0">
                <a:latin typeface="Lucida Grande" charset="0"/>
              </a:rPr>
              <a:pPr/>
              <a:t>12</a:t>
            </a:fld>
            <a:endParaRPr lang="en-US" altLang="x-none" sz="1200" b="0">
              <a:latin typeface="Lucida Grande" charset="0"/>
            </a:endParaRPr>
          </a:p>
        </p:txBody>
      </p:sp>
      <p:sp>
        <p:nvSpPr>
          <p:cNvPr id="33794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33795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FAA26D3D-D897-4be2-8F04-BA451C77F1D7}">
              <ma14:placeholderFlag xmlns:ma14="http://schemas.microsoft.com/office/mac/drawingml/2011/main" val="1"/>
            </a:ext>
          </a:extLst>
        </p:spPr>
        <p:txBody>
          <a:bodyPr/>
          <a:lstStyle/>
          <a:p>
            <a:endParaRPr lang="en-GB" altLang="x-none"/>
          </a:p>
        </p:txBody>
      </p:sp>
    </p:spTree>
    <p:extLst>
      <p:ext uri="{BB962C8B-B14F-4D97-AF65-F5344CB8AC3E}">
        <p14:creationId xmlns:p14="http://schemas.microsoft.com/office/powerpoint/2010/main" val="1531177444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Expressing Generality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11856410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Student initiative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7061884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Imagine a round table …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7478268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Tahta</a:t>
            </a:r>
          </a:p>
          <a:p>
            <a:r>
              <a:rPr lang="en-GB"/>
              <a:t>Bennett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25490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1143000" y="685800"/>
            <a:ext cx="4572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/>
              <a:t>Chi et al</a:t>
            </a: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0FCEBD3-A582-5442-AF13-50C2B7E2B653}" type="slidenum">
              <a:rPr lang="en-US"/>
              <a:pPr>
                <a:defRPr/>
              </a:pPr>
              <a:t>26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4701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1122363"/>
            <a:ext cx="77724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43000" y="3602038"/>
            <a:ext cx="6858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2CD9008-02DB-A940-A7C6-847DA6C98752}" type="datetime1">
              <a:rPr lang="en-GB" smtClean="0"/>
              <a:t>26/06/2017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348F6E5-F3D4-F04B-8D45-59DB64628831}" type="datetime1">
              <a:rPr lang="en-GB" smtClean="0"/>
              <a:t>26/06/2017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365125"/>
            <a:ext cx="1971675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365125"/>
            <a:ext cx="5800725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506FC93-8496-3F43-B04D-DB1699A55E3F}" type="datetime1">
              <a:rPr lang="en-GB" smtClean="0"/>
              <a:t>26/06/2017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57302"/>
            <a:ext cx="7886700" cy="619612"/>
          </a:xfrm>
        </p:spPr>
        <p:txBody>
          <a:bodyPr anchor="t">
            <a:normAutofit/>
          </a:bodyPr>
          <a:lstStyle>
            <a:lvl1pPr>
              <a:lnSpc>
                <a:spcPct val="100000"/>
              </a:lnSpc>
              <a:defRPr sz="2800" b="0">
                <a:solidFill>
                  <a:srgbClr val="009F00"/>
                </a:solidFill>
                <a:latin typeface="Chalkboard" charset="0"/>
                <a:ea typeface="Chalkboard" charset="0"/>
                <a:cs typeface="Chalkboard" charset="0"/>
              </a:defRPr>
            </a:lvl1pPr>
          </a:lstStyle>
          <a:p>
            <a:r>
              <a:rPr lang="en-US" dirty="0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27748"/>
            <a:ext cx="7886700" cy="4351338"/>
          </a:xfrm>
        </p:spPr>
        <p:txBody>
          <a:bodyPr/>
          <a:lstStyle>
            <a:lvl1pPr marL="228600" indent="-228600">
              <a:buClr>
                <a:srgbClr val="AB7942"/>
              </a:buClr>
              <a:buFont typeface="Courier New" charset="0"/>
              <a:buChar char="o"/>
              <a:defRPr sz="2400" b="0" i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defRPr>
            </a:lvl1pPr>
            <a:lvl2pPr marL="685800" indent="-228600">
              <a:buFont typeface="Wingdings" charset="2"/>
              <a:buChar char="v"/>
              <a:defRPr sz="2000">
                <a:latin typeface="Chalkboard" charset="0"/>
                <a:ea typeface="Chalkboard" charset="0"/>
                <a:cs typeface="Chalkboard" charset="0"/>
              </a:defRPr>
            </a:lvl2pPr>
          </a:lstStyle>
          <a:p>
            <a:pPr lvl="0"/>
            <a:r>
              <a:rPr lang="en-US" dirty="0" smtClean="0"/>
              <a:t>Click to edit Master text styles</a:t>
            </a:r>
          </a:p>
          <a:p>
            <a:pPr lvl="1"/>
            <a:r>
              <a:rPr lang="en-US" dirty="0" smtClean="0"/>
              <a:t>Second level</a:t>
            </a:r>
          </a:p>
          <a:p>
            <a:pPr lvl="2"/>
            <a:r>
              <a:rPr lang="en-US" dirty="0" smtClean="0"/>
              <a:t>Third level</a:t>
            </a:r>
          </a:p>
          <a:p>
            <a:pPr lvl="3"/>
            <a:r>
              <a:rPr lang="en-US" dirty="0" smtClean="0"/>
              <a:t>Fourth level</a:t>
            </a:r>
          </a:p>
          <a:p>
            <a:pPr lvl="4"/>
            <a:r>
              <a:rPr lang="en-US" dirty="0" smtClean="0"/>
              <a:t>Fifth level</a:t>
            </a:r>
            <a:endParaRPr lang="en-US" dirty="0"/>
          </a:p>
        </p:txBody>
      </p:sp>
      <p:sp>
        <p:nvSpPr>
          <p:cNvPr id="5" name="TextBox 4"/>
          <p:cNvSpPr txBox="1"/>
          <p:nvPr userDrawn="1"/>
        </p:nvSpPr>
        <p:spPr>
          <a:xfrm>
            <a:off x="0" y="6511645"/>
            <a:ext cx="81741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fld id="{16B3BFBB-8C00-7443-9955-ECF4A14DC3F0}" type="slidenum">
              <a:rPr lang="en-US" sz="1600" smtClean="0"/>
              <a:t>‹#›</a:t>
            </a:fld>
            <a:endParaRPr lang="en-US" sz="1600" dirty="0"/>
          </a:p>
        </p:txBody>
      </p:sp>
      <p:cxnSp>
        <p:nvCxnSpPr>
          <p:cNvPr id="7" name="Straight Connector 6"/>
          <p:cNvCxnSpPr/>
          <p:nvPr userDrawn="1"/>
        </p:nvCxnSpPr>
        <p:spPr>
          <a:xfrm>
            <a:off x="429491" y="969814"/>
            <a:ext cx="8326582" cy="13855"/>
          </a:xfrm>
          <a:prstGeom prst="line">
            <a:avLst/>
          </a:prstGeom>
          <a:ln>
            <a:prstDash val="dash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3888" y="1709739"/>
            <a:ext cx="78867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3888" y="4589464"/>
            <a:ext cx="78867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92FFDA6-3E46-5544-BAD2-5632A5C72BBC}" type="datetime1">
              <a:rPr lang="en-GB" smtClean="0"/>
              <a:t>26/06/2017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286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29150" y="1825625"/>
            <a:ext cx="38862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42B6FD7-BCD8-984B-BF43-6667417A2F3D}" type="datetime1">
              <a:rPr lang="en-GB" smtClean="0"/>
              <a:t>26/06/2017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365126"/>
            <a:ext cx="78867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9842" y="1681163"/>
            <a:ext cx="3868340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9842" y="2505075"/>
            <a:ext cx="3868340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29150" y="1681163"/>
            <a:ext cx="3887391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29150" y="2505075"/>
            <a:ext cx="3887391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02D4D0A-F0C9-904A-A7C4-606C66BFF9CF}" type="datetime1">
              <a:rPr lang="en-GB" smtClean="0"/>
              <a:t>26/06/2017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029532E-E55D-F544-BF1A-ED487B9A1932}" type="datetime1">
              <a:rPr lang="en-GB" smtClean="0"/>
              <a:t>26/06/2017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08B4076-8499-A34C-A1D2-6A7BF0A029C2}" type="datetime1">
              <a:rPr lang="en-GB" smtClean="0"/>
              <a:t>26/06/2017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887391" y="987426"/>
            <a:ext cx="462915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8284FEF-8909-2C40-AE7A-0CE4DFDF5168}" type="datetime1">
              <a:rPr lang="en-GB" smtClean="0"/>
              <a:t>26/06/2017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9841" y="457200"/>
            <a:ext cx="2949178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3887391" y="987426"/>
            <a:ext cx="462915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29841" y="2057400"/>
            <a:ext cx="2949178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AB01E4F0-5BD2-DE45-8634-2D25E788035D}" type="datetime1">
              <a:rPr lang="en-GB" smtClean="0"/>
              <a:t>26/06/2017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B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28650" y="365126"/>
            <a:ext cx="78867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28650" y="1825625"/>
            <a:ext cx="78867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286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62FB7F5-318E-964E-A17A-7E3945E594D7}" type="datetime1">
              <a:rPr lang="en-GB" smtClean="0"/>
              <a:t>26/06/2017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028950" y="6356351"/>
            <a:ext cx="30861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457950" y="6356351"/>
            <a:ext cx="20574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7E1FDC-A50F-D542-B2A4-BF6D432589B5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18211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4" Type="http://schemas.openxmlformats.org/officeDocument/2006/relationships/image" Target="../media/image2.png"/><Relationship Id="rId5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png"/><Relationship Id="rId3" Type="http://schemas.openxmlformats.org/officeDocument/2006/relationships/image" Target="../media/image24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5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3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microsoft.com/office/2007/relationships/media" Target="../media/media3.mov"/><Relationship Id="rId4" Type="http://schemas.openxmlformats.org/officeDocument/2006/relationships/video" Target="../media/media3.mov"/><Relationship Id="rId5" Type="http://schemas.openxmlformats.org/officeDocument/2006/relationships/slideLayout" Target="../slideLayouts/slideLayout2.xml"/><Relationship Id="rId6" Type="http://schemas.openxmlformats.org/officeDocument/2006/relationships/image" Target="../media/image26.png"/><Relationship Id="rId7" Type="http://schemas.openxmlformats.org/officeDocument/2006/relationships/image" Target="../media/image27.png"/><Relationship Id="rId1" Type="http://schemas.microsoft.com/office/2007/relationships/media" Target="../media/media2.mov"/><Relationship Id="rId2" Type="http://schemas.openxmlformats.org/officeDocument/2006/relationships/video" Target="../media/media2.mov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8.emf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32.png"/><Relationship Id="rId6" Type="http://schemas.openxmlformats.org/officeDocument/2006/relationships/image" Target="../media/image33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4" Type="http://schemas.openxmlformats.org/officeDocument/2006/relationships/image" Target="../media/image35.png"/><Relationship Id="rId5" Type="http://schemas.openxmlformats.org/officeDocument/2006/relationships/image" Target="../media/image36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5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hyperlink" Target="file:///localhost/Users/jhm3/Documents/Files/%20%20%20%20Current%20Activities/%20%20%20%20%20Events%202013/03.16-23%20Phuket%20EARCOME/Reasoning%20Reasonably/Applets/Secret%20Places/Secret%20Places%201D.html" TargetMode="External"/><Relationship Id="rId4" Type="http://schemas.openxmlformats.org/officeDocument/2006/relationships/image" Target="../media/image37.png"/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7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notesSlide" Target="../notesSlides/notesSlide8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4" Type="http://schemas.openxmlformats.org/officeDocument/2006/relationships/image" Target="../media/image7.png"/><Relationship Id="rId5" Type="http://schemas.openxmlformats.org/officeDocument/2006/relationships/image" Target="../media/image8.png"/><Relationship Id="rId6" Type="http://schemas.openxmlformats.org/officeDocument/2006/relationships/image" Target="../media/image9.png"/><Relationship Id="rId7" Type="http://schemas.openxmlformats.org/officeDocument/2006/relationships/image" Target="../media/image10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4" Type="http://schemas.openxmlformats.org/officeDocument/2006/relationships/image" Target="../media/image13.png"/><Relationship Id="rId5" Type="http://schemas.openxmlformats.org/officeDocument/2006/relationships/image" Target="../media/image14.png"/><Relationship Id="rId6" Type="http://schemas.openxmlformats.org/officeDocument/2006/relationships/image" Target="../media/image15.png"/><Relationship Id="rId7" Type="http://schemas.openxmlformats.org/officeDocument/2006/relationships/image" Target="../media/image16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4" Type="http://schemas.openxmlformats.org/officeDocument/2006/relationships/image" Target="../media/image17.png"/><Relationship Id="rId1" Type="http://schemas.microsoft.com/office/2007/relationships/media" Target="../media/media1.mov"/><Relationship Id="rId2" Type="http://schemas.openxmlformats.org/officeDocument/2006/relationships/video" Target="../media/media1.mov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4" Type="http://schemas.openxmlformats.org/officeDocument/2006/relationships/image" Target="../media/image21.png"/><Relationship Id="rId5" Type="http://schemas.openxmlformats.org/officeDocument/2006/relationships/image" Target="../media/image22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Rectangle 2"/>
          <p:cNvSpPr>
            <a:spLocks noGrp="1" noChangeArrowheads="1"/>
          </p:cNvSpPr>
          <p:nvPr>
            <p:ph type="ctrTitle"/>
          </p:nvPr>
        </p:nvSpPr>
        <p:spPr>
          <a:xfrm>
            <a:off x="107504" y="2340680"/>
            <a:ext cx="8712968" cy="1728192"/>
          </a:xfrm>
        </p:spPr>
        <p:txBody>
          <a:bodyPr anchor="t">
            <a:normAutofit/>
          </a:bodyPr>
          <a:lstStyle/>
          <a:p>
            <a:pPr algn="ctr">
              <a:defRPr/>
            </a:pPr>
            <a:r>
              <a:rPr lang="en-US" sz="3200" dirty="0" smtClean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Nurturing Mathematical Minds:</a:t>
            </a:r>
            <a:br>
              <a:rPr lang="en-US" sz="3200" dirty="0" smtClean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 getting </a:t>
            </a:r>
            <a:r>
              <a:rPr lang="en-US" sz="3200" dirty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l</a:t>
            </a:r>
            <a:r>
              <a:rPr lang="en-US" sz="3200" dirty="0" smtClean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earners </a:t>
            </a:r>
            <a:r>
              <a:rPr lang="en-US" sz="3200" dirty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to m</a:t>
            </a:r>
            <a:r>
              <a:rPr lang="en-US" sz="3200" dirty="0" smtClean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ake </a:t>
            </a:r>
            <a:r>
              <a:rPr lang="en-US" sz="3200" dirty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u</a:t>
            </a:r>
            <a:r>
              <a:rPr lang="en-US" sz="3200" dirty="0" smtClean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se </a:t>
            </a:r>
            <a:br>
              <a:rPr lang="en-US" sz="3200" dirty="0" smtClean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</a:br>
            <a:r>
              <a:rPr lang="en-US" sz="3200" dirty="0" smtClean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of </a:t>
            </a:r>
            <a:r>
              <a:rPr lang="en-US" sz="3200" dirty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t</a:t>
            </a:r>
            <a:r>
              <a:rPr lang="en-US" sz="3200" dirty="0" smtClean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heir </a:t>
            </a:r>
            <a:r>
              <a:rPr lang="en-US" sz="3200" dirty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n</a:t>
            </a:r>
            <a:r>
              <a:rPr lang="en-US" sz="3200" dirty="0" smtClean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atural </a:t>
            </a:r>
            <a:r>
              <a:rPr lang="en-US" sz="3200" dirty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p</a:t>
            </a:r>
            <a:r>
              <a:rPr lang="en-US" sz="3200" dirty="0" smtClean="0">
                <a:solidFill>
                  <a:srgbClr val="0432FF"/>
                </a:solidFill>
                <a:latin typeface="Chalkboard" charset="0"/>
                <a:ea typeface="ＭＳ Ｐゴシック" charset="0"/>
                <a:cs typeface="ＭＳ Ｐゴシック" charset="0"/>
              </a:rPr>
              <a:t>owers</a:t>
            </a:r>
            <a:endParaRPr lang="en-US" sz="3200" dirty="0">
              <a:solidFill>
                <a:srgbClr val="0432FF"/>
              </a:solidFill>
              <a:latin typeface="Chalkboard" charset="0"/>
              <a:ea typeface="ＭＳ Ｐゴシック" charset="0"/>
              <a:cs typeface="ＭＳ Ｐゴシック" charset="0"/>
            </a:endParaRPr>
          </a:p>
        </p:txBody>
      </p:sp>
      <p:sp>
        <p:nvSpPr>
          <p:cNvPr id="18436" name="Rectangle 4"/>
          <p:cNvSpPr>
            <a:spLocks noChangeArrowheads="1"/>
          </p:cNvSpPr>
          <p:nvPr/>
        </p:nvSpPr>
        <p:spPr bwMode="auto">
          <a:xfrm>
            <a:off x="3067332" y="4437112"/>
            <a:ext cx="2580258" cy="171739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none">
            <a:spAutoFit/>
          </a:bodyPr>
          <a:lstStyle/>
          <a:p>
            <a:pPr algn="ctr" eaLnBrk="0" hangingPunct="0">
              <a:spcBef>
                <a:spcPct val="20000"/>
              </a:spcBef>
              <a:buClr>
                <a:schemeClr val="tx2"/>
              </a:buClr>
              <a:buSzPct val="75000"/>
              <a:buFont typeface="Monotype Sorts" charset="0"/>
              <a:buNone/>
              <a:defRPr/>
            </a:pPr>
            <a:r>
              <a:rPr lang="en-US" sz="2400" b="0" dirty="0" smtClean="0">
                <a:solidFill>
                  <a:srgbClr val="00002A"/>
                </a:solidFill>
              </a:rPr>
              <a:t>John Mason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2400" b="0" dirty="0" smtClean="0">
                <a:solidFill>
                  <a:srgbClr val="743C4D"/>
                </a:solidFill>
              </a:rPr>
              <a:t>Jurassic </a:t>
            </a:r>
            <a:r>
              <a:rPr lang="en-US" sz="2400" b="0" dirty="0" err="1" smtClean="0">
                <a:solidFill>
                  <a:srgbClr val="743C4D"/>
                </a:solidFill>
              </a:rPr>
              <a:t>Maths</a:t>
            </a:r>
            <a:r>
              <a:rPr lang="en-US" sz="2400" b="0" dirty="0" smtClean="0">
                <a:solidFill>
                  <a:srgbClr val="743C4D"/>
                </a:solidFill>
              </a:rPr>
              <a:t> Hub</a:t>
            </a:r>
          </a:p>
          <a:p>
            <a:pPr algn="ctr">
              <a:spcBef>
                <a:spcPct val="20000"/>
              </a:spcBef>
              <a:buClr>
                <a:schemeClr val="tx2"/>
              </a:buClr>
              <a:buSzPct val="75000"/>
              <a:defRPr/>
            </a:pPr>
            <a:r>
              <a:rPr lang="en-US" sz="2400" b="0" dirty="0" smtClean="0">
                <a:solidFill>
                  <a:srgbClr val="00002A"/>
                </a:solidFill>
              </a:rPr>
              <a:t>Taunton</a:t>
            </a:r>
            <a:br>
              <a:rPr lang="en-US" sz="2400" b="0" dirty="0" smtClean="0">
                <a:solidFill>
                  <a:srgbClr val="00002A"/>
                </a:solidFill>
              </a:rPr>
            </a:br>
            <a:r>
              <a:rPr lang="en-US" sz="2400" b="0" dirty="0" smtClean="0">
                <a:solidFill>
                  <a:srgbClr val="00002A"/>
                </a:solidFill>
              </a:rPr>
              <a:t>June 2017</a:t>
            </a:r>
            <a:endParaRPr lang="en-US" sz="2400" b="0" dirty="0">
              <a:solidFill>
                <a:srgbClr val="00002A"/>
              </a:solidFill>
            </a:endParaRPr>
          </a:p>
        </p:txBody>
      </p:sp>
      <p:grpSp>
        <p:nvGrpSpPr>
          <p:cNvPr id="13" name="Group 13"/>
          <p:cNvGrpSpPr>
            <a:grpSpLocks/>
          </p:cNvGrpSpPr>
          <p:nvPr/>
        </p:nvGrpSpPr>
        <p:grpSpPr bwMode="auto">
          <a:xfrm>
            <a:off x="188416" y="136674"/>
            <a:ext cx="8740775" cy="1708150"/>
            <a:chOff x="110" y="96"/>
            <a:chExt cx="5506" cy="1076"/>
          </a:xfrm>
        </p:grpSpPr>
        <p:grpSp>
          <p:nvGrpSpPr>
            <p:cNvPr id="14" name="Group 11"/>
            <p:cNvGrpSpPr>
              <a:grpSpLocks/>
            </p:cNvGrpSpPr>
            <p:nvPr/>
          </p:nvGrpSpPr>
          <p:grpSpPr bwMode="auto">
            <a:xfrm>
              <a:off x="110" y="96"/>
              <a:ext cx="1457" cy="983"/>
              <a:chOff x="38" y="96"/>
              <a:chExt cx="1457" cy="983"/>
            </a:xfrm>
          </p:grpSpPr>
          <p:pic>
            <p:nvPicPr>
              <p:cNvPr id="18" name="Picture 17" descr="OUPowerPoint18mmShield"/>
              <p:cNvPicPr>
                <a:picLocks noChangeAspect="1" noChangeArrowheads="1"/>
              </p:cNvPicPr>
              <p:nvPr/>
            </p:nvPicPr>
            <p:blipFill>
              <a:blip r:embed="rId3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77" y="96"/>
                <a:ext cx="469" cy="564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9" name="Text Box 8"/>
              <p:cNvSpPr txBox="1">
                <a:spLocks noChangeArrowheads="1"/>
              </p:cNvSpPr>
              <p:nvPr/>
            </p:nvSpPr>
            <p:spPr bwMode="auto">
              <a:xfrm>
                <a:off x="38" y="672"/>
                <a:ext cx="1457" cy="407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The Open University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Maths Dept</a:t>
                </a:r>
              </a:p>
            </p:txBody>
          </p:sp>
        </p:grpSp>
        <p:grpSp>
          <p:nvGrpSpPr>
            <p:cNvPr id="15" name="Group 12"/>
            <p:cNvGrpSpPr>
              <a:grpSpLocks/>
            </p:cNvGrpSpPr>
            <p:nvPr/>
          </p:nvGrpSpPr>
          <p:grpSpPr bwMode="auto">
            <a:xfrm>
              <a:off x="4152" y="144"/>
              <a:ext cx="1464" cy="1028"/>
              <a:chOff x="4080" y="144"/>
              <a:chExt cx="1464" cy="1028"/>
            </a:xfrm>
          </p:grpSpPr>
          <p:pic>
            <p:nvPicPr>
              <p:cNvPr id="16" name="Picture 9"/>
              <p:cNvPicPr>
                <a:picLocks noChangeAspect="1" noChangeArrowheads="1"/>
              </p:cNvPicPr>
              <p:nvPr/>
            </p:nvPicPr>
            <p:blipFill>
              <a:blip r:embed="rId4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4556" y="144"/>
                <a:ext cx="484" cy="576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=""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=""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sp>
            <p:nvSpPr>
              <p:cNvPr id="17" name="Text Box 10"/>
              <p:cNvSpPr txBox="1">
                <a:spLocks noChangeArrowheads="1"/>
              </p:cNvSpPr>
              <p:nvPr/>
            </p:nvSpPr>
            <p:spPr bwMode="auto">
              <a:xfrm>
                <a:off x="4080" y="768"/>
                <a:ext cx="1464" cy="404"/>
              </a:xfrm>
              <a:prstGeom prst="rect">
                <a:avLst/>
              </a:prstGeom>
              <a:noFill/>
              <a:ln>
                <a:noFill/>
              </a:ln>
              <a:extLst/>
            </p:spPr>
            <p:txBody>
              <a:bodyPr wrap="none">
                <a:spAutoFit/>
              </a:bodyPr>
              <a:lstStyle>
                <a:lvl1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  <a:cs typeface="ＭＳ Ｐゴシック" charset="0"/>
                  </a:defRPr>
                </a:lvl1pPr>
                <a:lvl2pPr marL="37931725" indent="-37474525"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2pPr>
                <a:lvl3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3pPr>
                <a:lvl4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4pPr>
                <a:lvl5pPr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5pPr>
                <a:lvl6pPr marL="4572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6pPr>
                <a:lvl7pPr marL="9144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7pPr>
                <a:lvl8pPr marL="13716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8pPr>
                <a:lvl9pPr marL="1828800" eaLnBrk="0" fontAlgn="base" hangingPunct="0">
                  <a:spcBef>
                    <a:spcPct val="0"/>
                  </a:spcBef>
                  <a:spcAft>
                    <a:spcPct val="0"/>
                  </a:spcAft>
                  <a:defRPr sz="2800" b="1">
                    <a:solidFill>
                      <a:schemeClr val="tx1"/>
                    </a:solidFill>
                    <a:latin typeface="Chalkboard" charset="0"/>
                    <a:ea typeface="ＭＳ Ｐゴシック" charset="0"/>
                  </a:defRPr>
                </a:lvl9pPr>
              </a:lstStyle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University of Oxford</a:t>
                </a:r>
              </a:p>
              <a:p>
                <a:pPr algn="ctr" eaLnBrk="0" hangingPunct="0">
                  <a:defRPr/>
                </a:pPr>
                <a:r>
                  <a:rPr lang="en-GB" sz="1800" b="0">
                    <a:solidFill>
                      <a:schemeClr val="accent3">
                        <a:lumMod val="10000"/>
                      </a:schemeClr>
                    </a:solidFill>
                  </a:rPr>
                  <a:t>Dept of Education</a:t>
                </a:r>
              </a:p>
            </p:txBody>
          </p:sp>
        </p:grpSp>
      </p:grpSp>
      <p:pic>
        <p:nvPicPr>
          <p:cNvPr id="20" name="Picture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07904" y="173633"/>
            <a:ext cx="1701800" cy="1168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=""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=""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3174504" y="1392833"/>
            <a:ext cx="2865438" cy="307975"/>
          </a:xfrm>
          <a:prstGeom prst="rect">
            <a:avLst/>
          </a:prstGeom>
          <a:noFill/>
          <a:ln>
            <a:noFill/>
          </a:ln>
          <a:extLst/>
        </p:spPr>
        <p:txBody>
          <a:bodyPr wrap="none">
            <a:spAutoFit/>
          </a:bodyPr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37931725" indent="-37474525"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2pPr>
            <a:lvl3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3pPr>
            <a:lvl4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4pPr>
            <a:lvl5pPr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5pPr>
            <a:lvl6pPr marL="4572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6pPr>
            <a:lvl7pPr marL="9144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7pPr>
            <a:lvl8pPr marL="1371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8pPr>
            <a:lvl9pPr marL="18288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0"/>
              </a:defRPr>
            </a:lvl9pPr>
          </a:lstStyle>
          <a:p>
            <a:pPr eaLnBrk="0" hangingPunct="0">
              <a:defRPr/>
            </a:pPr>
            <a:r>
              <a:rPr lang="en-US" sz="1400" b="0">
                <a:solidFill>
                  <a:srgbClr val="00002A"/>
                </a:solidFill>
              </a:rPr>
              <a:t>Promoting Mathematical Thinking</a:t>
            </a:r>
          </a:p>
        </p:txBody>
      </p:sp>
    </p:spTree>
    <p:extLst>
      <p:ext uri="{BB962C8B-B14F-4D97-AF65-F5344CB8AC3E}">
        <p14:creationId xmlns:p14="http://schemas.microsoft.com/office/powerpoint/2010/main" val="145476139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Scaling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24936" cy="1080120"/>
          </a:xfrm>
        </p:spPr>
        <p:txBody>
          <a:bodyPr/>
          <a:lstStyle/>
          <a:p>
            <a:r>
              <a:rPr lang="en-GB" smtClean="0">
                <a:latin typeface="Comic Sans MS"/>
                <a:ea typeface="Times New Roman"/>
                <a:cs typeface="Times New Roman"/>
              </a:rPr>
              <a:t>Below are </a:t>
            </a:r>
            <a:r>
              <a:rPr lang="en-GB">
                <a:latin typeface="Comic Sans MS"/>
                <a:ea typeface="Times New Roman"/>
                <a:cs typeface="Times New Roman"/>
              </a:rPr>
              <a:t>two shapes both of which can be scaled by a factor of two using four copies. </a:t>
            </a:r>
            <a:endParaRPr lang="en-GB" smtClean="0">
              <a:latin typeface="Comic Sans MS"/>
              <a:ea typeface="Times New Roman"/>
              <a:cs typeface="Times New Roman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67544" y="4869160"/>
            <a:ext cx="8424936" cy="1440160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b="0" smtClean="0">
                <a:latin typeface="Comic Sans MS"/>
                <a:ea typeface="Times New Roman"/>
                <a:cs typeface="Times New Roman"/>
              </a:rPr>
              <a:t>What other shapes have this property? </a:t>
            </a:r>
          </a:p>
          <a:p>
            <a:r>
              <a:rPr lang="en-GB" b="0" smtClean="0">
                <a:latin typeface="Comic Sans MS"/>
                <a:ea typeface="Times New Roman"/>
                <a:cs typeface="Times New Roman"/>
              </a:rPr>
              <a:t> Can you find a shape that can be scaled by a factor of 3 using 9 copies but not by 2 using 4 copies?</a:t>
            </a:r>
          </a:p>
          <a:p>
            <a:endParaRPr lang="en-GB" b="0"/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644008" y="2060848"/>
            <a:ext cx="3675236" cy="219942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636860" y="2132856"/>
            <a:ext cx="3503092" cy="21075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357331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en-GB" altLang="x-none"/>
              <a:t>Square Deduction</a:t>
            </a:r>
          </a:p>
        </p:txBody>
      </p:sp>
      <p:sp>
        <p:nvSpPr>
          <p:cNvPr id="28" name="Rounded Rectangular Callout 27"/>
          <p:cNvSpPr>
            <a:spLocks noChangeArrowheads="1"/>
          </p:cNvSpPr>
          <p:nvPr/>
        </p:nvSpPr>
        <p:spPr bwMode="auto">
          <a:xfrm>
            <a:off x="6084888" y="1268413"/>
            <a:ext cx="2714625" cy="904875"/>
          </a:xfrm>
          <a:prstGeom prst="wedgeRoundRectCallout">
            <a:avLst>
              <a:gd name="adj1" fmla="val -95361"/>
              <a:gd name="adj2" fmla="val 40181"/>
              <a:gd name="adj3" fmla="val 16667"/>
            </a:avLst>
          </a:prstGeom>
          <a:solidFill>
            <a:srgbClr val="CCFF66"/>
          </a:solidFill>
          <a:ln w="9525">
            <a:solidFill>
              <a:srgbClr val="CCFF66"/>
            </a:solidFill>
            <a:round/>
            <a:headEnd/>
            <a:tailEnd/>
          </a:ln>
        </p:spPr>
        <p:txBody>
          <a:bodyPr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9pPr>
          </a:lstStyle>
          <a:p>
            <a:pPr algn="ctr"/>
            <a:r>
              <a:rPr lang="en-GB" altLang="x-none" sz="2400" b="0" dirty="0">
                <a:solidFill>
                  <a:srgbClr val="631908"/>
                </a:solidFill>
              </a:rPr>
              <a:t>Could these all be squares?</a:t>
            </a:r>
            <a:endParaRPr lang="en-US" altLang="x-none" sz="2400" b="0" dirty="0">
              <a:solidFill>
                <a:srgbClr val="631908"/>
              </a:solidFill>
            </a:endParaRPr>
          </a:p>
        </p:txBody>
      </p:sp>
      <p:pic>
        <p:nvPicPr>
          <p:cNvPr id="28675" name="Picture 13" descr="Picture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2988" y="1260333"/>
            <a:ext cx="3635375" cy="3671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97505105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8" grpId="1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59813" cy="609600"/>
          </a:xfrm>
        </p:spPr>
        <p:txBody>
          <a:bodyPr/>
          <a:lstStyle/>
          <a:p>
            <a:r>
              <a:rPr lang="en-GB" altLang="x-none"/>
              <a:t>Square Deduction: acknowledging ignorance</a:t>
            </a:r>
          </a:p>
        </p:txBody>
      </p:sp>
      <p:sp>
        <p:nvSpPr>
          <p:cNvPr id="11291" name="Rectangle 27"/>
          <p:cNvSpPr>
            <a:spLocks noChangeArrowheads="1"/>
          </p:cNvSpPr>
          <p:nvPr/>
        </p:nvSpPr>
        <p:spPr bwMode="auto">
          <a:xfrm>
            <a:off x="5065713" y="1032169"/>
            <a:ext cx="3124200" cy="1815243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9pPr>
          </a:lstStyle>
          <a:p>
            <a:pPr algn="ctr"/>
            <a:endParaRPr lang="en-GB" altLang="x-none">
              <a:solidFill>
                <a:srgbClr val="66FFFF"/>
              </a:solidFill>
            </a:endParaRPr>
          </a:p>
        </p:txBody>
      </p:sp>
      <p:sp>
        <p:nvSpPr>
          <p:cNvPr id="11292" name="Rectangle 28"/>
          <p:cNvSpPr>
            <a:spLocks noChangeArrowheads="1"/>
          </p:cNvSpPr>
          <p:nvPr/>
        </p:nvSpPr>
        <p:spPr bwMode="auto">
          <a:xfrm>
            <a:off x="5065713" y="2948098"/>
            <a:ext cx="3733800" cy="1447800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9pPr>
          </a:lstStyle>
          <a:p>
            <a:pPr algn="ctr"/>
            <a:endParaRPr lang="en-GB" altLang="x-none">
              <a:solidFill>
                <a:srgbClr val="66FFFF"/>
              </a:solidFill>
            </a:endParaRPr>
          </a:p>
        </p:txBody>
      </p:sp>
      <p:sp>
        <p:nvSpPr>
          <p:cNvPr id="11293" name="Rectangle 29"/>
          <p:cNvSpPr>
            <a:spLocks noChangeArrowheads="1"/>
          </p:cNvSpPr>
          <p:nvPr/>
        </p:nvSpPr>
        <p:spPr bwMode="auto">
          <a:xfrm>
            <a:off x="4961803" y="4592785"/>
            <a:ext cx="4114800" cy="2173288"/>
          </a:xfrm>
          <a:prstGeom prst="rect">
            <a:avLst/>
          </a:prstGeom>
          <a:noFill/>
          <a:ln w="28575">
            <a:solidFill>
              <a:schemeClr val="accent2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wrap="none" anchor="ctr"/>
          <a:lstStyle>
            <a:lvl1pPr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1pPr>
            <a:lvl2pPr marL="742950" indent="-28575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2pPr>
            <a:lvl3pPr marL="11430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3pPr>
            <a:lvl4pPr marL="16002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4pPr>
            <a:lvl5pPr marL="2057400" indent="-228600"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 sz="2800" b="1">
                <a:solidFill>
                  <a:schemeClr val="tx1"/>
                </a:solidFill>
                <a:latin typeface="Chalkboard" charset="0"/>
                <a:ea typeface="ＭＳ Ｐゴシック" charset="-128"/>
              </a:defRPr>
            </a:lvl9pPr>
          </a:lstStyle>
          <a:p>
            <a:pPr algn="ctr"/>
            <a:endParaRPr lang="en-GB" altLang="x-none">
              <a:solidFill>
                <a:srgbClr val="66FFFF"/>
              </a:solidFill>
            </a:endParaRPr>
          </a:p>
        </p:txBody>
      </p:sp>
      <p:cxnSp>
        <p:nvCxnSpPr>
          <p:cNvPr id="32817" name="Straight Arrow Connector 3"/>
          <p:cNvCxnSpPr>
            <a:cxnSpLocks noChangeShapeType="1"/>
          </p:cNvCxnSpPr>
          <p:nvPr/>
        </p:nvCxnSpPr>
        <p:spPr bwMode="auto">
          <a:xfrm>
            <a:off x="1387549" y="1190124"/>
            <a:ext cx="520625" cy="129290"/>
          </a:xfrm>
          <a:prstGeom prst="straightConnector1">
            <a:avLst/>
          </a:prstGeom>
          <a:noFill/>
          <a:ln w="38100">
            <a:solidFill>
              <a:srgbClr val="0432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grpSp>
        <p:nvGrpSpPr>
          <p:cNvPr id="32785" name="Group 39"/>
          <p:cNvGrpSpPr>
            <a:grpSpLocks/>
          </p:cNvGrpSpPr>
          <p:nvPr/>
        </p:nvGrpSpPr>
        <p:grpSpPr bwMode="auto">
          <a:xfrm>
            <a:off x="1759249" y="1118876"/>
            <a:ext cx="2879725" cy="2736850"/>
            <a:chOff x="3779912" y="1196752"/>
            <a:chExt cx="2880320" cy="2736304"/>
          </a:xfrm>
        </p:grpSpPr>
        <p:sp>
          <p:nvSpPr>
            <p:cNvPr id="32805" name="Rectangle 40"/>
            <p:cNvSpPr>
              <a:spLocks noChangeArrowheads="1"/>
            </p:cNvSpPr>
            <p:nvPr/>
          </p:nvSpPr>
          <p:spPr bwMode="auto">
            <a:xfrm>
              <a:off x="4788024" y="2924944"/>
              <a:ext cx="288032" cy="2880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  <p:sp>
          <p:nvSpPr>
            <p:cNvPr id="32806" name="Rectangle 41"/>
            <p:cNvSpPr>
              <a:spLocks noChangeArrowheads="1"/>
            </p:cNvSpPr>
            <p:nvPr/>
          </p:nvSpPr>
          <p:spPr bwMode="auto">
            <a:xfrm>
              <a:off x="4644008" y="1196752"/>
              <a:ext cx="432048" cy="43204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  <p:sp>
          <p:nvSpPr>
            <p:cNvPr id="32807" name="Rectangle 42"/>
            <p:cNvSpPr>
              <a:spLocks noChangeArrowheads="1"/>
            </p:cNvSpPr>
            <p:nvPr/>
          </p:nvSpPr>
          <p:spPr bwMode="auto">
            <a:xfrm>
              <a:off x="4788024" y="3212976"/>
              <a:ext cx="720080" cy="7200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  <p:sp>
          <p:nvSpPr>
            <p:cNvPr id="32808" name="Rectangle 43"/>
            <p:cNvSpPr>
              <a:spLocks noChangeArrowheads="1"/>
            </p:cNvSpPr>
            <p:nvPr/>
          </p:nvSpPr>
          <p:spPr bwMode="auto">
            <a:xfrm>
              <a:off x="5508104" y="2780928"/>
              <a:ext cx="1152128" cy="115212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  <p:sp>
          <p:nvSpPr>
            <p:cNvPr id="32809" name="Rectangle 44"/>
            <p:cNvSpPr>
              <a:spLocks noChangeArrowheads="1"/>
            </p:cNvSpPr>
            <p:nvPr/>
          </p:nvSpPr>
          <p:spPr bwMode="auto">
            <a:xfrm>
              <a:off x="5076056" y="1196752"/>
              <a:ext cx="1584176" cy="158417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  <p:sp>
          <p:nvSpPr>
            <p:cNvPr id="32810" name="Rectangle 45"/>
            <p:cNvSpPr>
              <a:spLocks noChangeArrowheads="1"/>
            </p:cNvSpPr>
            <p:nvPr/>
          </p:nvSpPr>
          <p:spPr bwMode="auto">
            <a:xfrm>
              <a:off x="3779912" y="2924944"/>
              <a:ext cx="1008112" cy="10081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  <p:sp>
          <p:nvSpPr>
            <p:cNvPr id="32811" name="Rectangle 46"/>
            <p:cNvSpPr>
              <a:spLocks noChangeArrowheads="1"/>
            </p:cNvSpPr>
            <p:nvPr/>
          </p:nvSpPr>
          <p:spPr bwMode="auto">
            <a:xfrm>
              <a:off x="3779912" y="1628800"/>
              <a:ext cx="1296144" cy="12961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  <p:sp>
          <p:nvSpPr>
            <p:cNvPr id="32812" name="Rectangle 47"/>
            <p:cNvSpPr>
              <a:spLocks noChangeArrowheads="1"/>
            </p:cNvSpPr>
            <p:nvPr/>
          </p:nvSpPr>
          <p:spPr bwMode="auto">
            <a:xfrm>
              <a:off x="4211960" y="1196752"/>
              <a:ext cx="432048" cy="43204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  <p:sp>
          <p:nvSpPr>
            <p:cNvPr id="32813" name="Rectangle 48"/>
            <p:cNvSpPr>
              <a:spLocks noChangeArrowheads="1"/>
            </p:cNvSpPr>
            <p:nvPr/>
          </p:nvSpPr>
          <p:spPr bwMode="auto">
            <a:xfrm>
              <a:off x="3779912" y="1196752"/>
              <a:ext cx="432048" cy="43204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</p:grpSp>
      <p:grpSp>
        <p:nvGrpSpPr>
          <p:cNvPr id="32795" name="Group 49"/>
          <p:cNvGrpSpPr>
            <a:grpSpLocks/>
          </p:cNvGrpSpPr>
          <p:nvPr/>
        </p:nvGrpSpPr>
        <p:grpSpPr bwMode="auto">
          <a:xfrm>
            <a:off x="1788437" y="4043829"/>
            <a:ext cx="2879725" cy="2735238"/>
            <a:chOff x="3779912" y="1196752"/>
            <a:chExt cx="2880320" cy="2736304"/>
          </a:xfrm>
        </p:grpSpPr>
        <p:sp>
          <p:nvSpPr>
            <p:cNvPr id="32796" name="Rectangle 50"/>
            <p:cNvSpPr>
              <a:spLocks noChangeArrowheads="1"/>
            </p:cNvSpPr>
            <p:nvPr/>
          </p:nvSpPr>
          <p:spPr bwMode="auto">
            <a:xfrm>
              <a:off x="4788024" y="2924944"/>
              <a:ext cx="288032" cy="28803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  <p:sp>
          <p:nvSpPr>
            <p:cNvPr id="32797" name="Rectangle 51"/>
            <p:cNvSpPr>
              <a:spLocks noChangeArrowheads="1"/>
            </p:cNvSpPr>
            <p:nvPr/>
          </p:nvSpPr>
          <p:spPr bwMode="auto">
            <a:xfrm>
              <a:off x="4644008" y="1196752"/>
              <a:ext cx="432048" cy="43204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  <p:sp>
          <p:nvSpPr>
            <p:cNvPr id="32798" name="Rectangle 52"/>
            <p:cNvSpPr>
              <a:spLocks noChangeArrowheads="1"/>
            </p:cNvSpPr>
            <p:nvPr/>
          </p:nvSpPr>
          <p:spPr bwMode="auto">
            <a:xfrm>
              <a:off x="4788024" y="3212976"/>
              <a:ext cx="720080" cy="720080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  <p:sp>
          <p:nvSpPr>
            <p:cNvPr id="32799" name="Rectangle 53"/>
            <p:cNvSpPr>
              <a:spLocks noChangeArrowheads="1"/>
            </p:cNvSpPr>
            <p:nvPr/>
          </p:nvSpPr>
          <p:spPr bwMode="auto">
            <a:xfrm>
              <a:off x="5508104" y="2780928"/>
              <a:ext cx="1152128" cy="115212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  <p:sp>
          <p:nvSpPr>
            <p:cNvPr id="32800" name="Rectangle 54"/>
            <p:cNvSpPr>
              <a:spLocks noChangeArrowheads="1"/>
            </p:cNvSpPr>
            <p:nvPr/>
          </p:nvSpPr>
          <p:spPr bwMode="auto">
            <a:xfrm>
              <a:off x="5076056" y="1196752"/>
              <a:ext cx="1584176" cy="1584176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  <p:sp>
          <p:nvSpPr>
            <p:cNvPr id="32801" name="Rectangle 55"/>
            <p:cNvSpPr>
              <a:spLocks noChangeArrowheads="1"/>
            </p:cNvSpPr>
            <p:nvPr/>
          </p:nvSpPr>
          <p:spPr bwMode="auto">
            <a:xfrm>
              <a:off x="3779912" y="2924944"/>
              <a:ext cx="1008112" cy="1008112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  <p:sp>
          <p:nvSpPr>
            <p:cNvPr id="32802" name="Rectangle 56"/>
            <p:cNvSpPr>
              <a:spLocks noChangeArrowheads="1"/>
            </p:cNvSpPr>
            <p:nvPr/>
          </p:nvSpPr>
          <p:spPr bwMode="auto">
            <a:xfrm>
              <a:off x="3779912" y="1628800"/>
              <a:ext cx="1296144" cy="1296144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  <p:sp>
          <p:nvSpPr>
            <p:cNvPr id="32803" name="Rectangle 57"/>
            <p:cNvSpPr>
              <a:spLocks noChangeArrowheads="1"/>
            </p:cNvSpPr>
            <p:nvPr/>
          </p:nvSpPr>
          <p:spPr bwMode="auto">
            <a:xfrm>
              <a:off x="4211960" y="1196752"/>
              <a:ext cx="432048" cy="43204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  <p:sp>
          <p:nvSpPr>
            <p:cNvPr id="32804" name="Rectangle 58"/>
            <p:cNvSpPr>
              <a:spLocks noChangeArrowheads="1"/>
            </p:cNvSpPr>
            <p:nvPr/>
          </p:nvSpPr>
          <p:spPr bwMode="auto">
            <a:xfrm>
              <a:off x="3779912" y="1196752"/>
              <a:ext cx="432048" cy="432048"/>
            </a:xfrm>
            <a:prstGeom prst="rect">
              <a:avLst/>
            </a:prstGeom>
            <a:noFill/>
            <a:ln w="28575">
              <a:solidFill>
                <a:schemeClr val="tx1"/>
              </a:solidFill>
              <a:round/>
              <a:headEnd/>
              <a:tailEnd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  <p:txBody>
            <a:bodyPr/>
            <a:lstStyle>
              <a:lvl1pPr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1pPr>
              <a:lvl2pPr marL="742950" indent="-28575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2pPr>
              <a:lvl3pPr marL="11430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3pPr>
              <a:lvl4pPr marL="16002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4pPr>
              <a:lvl5pPr marL="2057400" indent="-228600"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 sz="2800" b="1">
                  <a:solidFill>
                    <a:schemeClr val="tx1"/>
                  </a:solidFill>
                  <a:latin typeface="Chalkboard" charset="0"/>
                  <a:ea typeface="ＭＳ Ｐゴシック" charset="-128"/>
                </a:defRPr>
              </a:lvl9pPr>
            </a:lstStyle>
            <a:p>
              <a:endParaRPr lang="en-GB" altLang="x-none"/>
            </a:p>
          </p:txBody>
        </p:sp>
      </p:grpSp>
      <p:sp>
        <p:nvSpPr>
          <p:cNvPr id="2" name="TextBox 1"/>
          <p:cNvSpPr txBox="1"/>
          <p:nvPr/>
        </p:nvSpPr>
        <p:spPr>
          <a:xfrm>
            <a:off x="5158401" y="1096608"/>
            <a:ext cx="3176653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(3</a:t>
            </a:r>
            <a:r>
              <a:rPr lang="en-US" sz="2800" i="1" dirty="0" smtClean="0"/>
              <a:t>a</a:t>
            </a:r>
            <a:r>
              <a:rPr lang="en-US" sz="2800" dirty="0" smtClean="0"/>
              <a:t> + </a:t>
            </a:r>
            <a:r>
              <a:rPr lang="en-US" sz="2800" i="1" dirty="0" smtClean="0"/>
              <a:t>b</a:t>
            </a:r>
            <a:r>
              <a:rPr lang="en-US" sz="2800" dirty="0" smtClean="0"/>
              <a:t>)/3 = 3(</a:t>
            </a:r>
            <a:r>
              <a:rPr lang="en-US" sz="2800" i="1" dirty="0" smtClean="0"/>
              <a:t>b</a:t>
            </a:r>
            <a:r>
              <a:rPr lang="en-US" sz="2800" dirty="0" smtClean="0"/>
              <a:t> – </a:t>
            </a:r>
            <a:r>
              <a:rPr lang="en-US" sz="2800" i="1" dirty="0" smtClean="0"/>
              <a:t>a</a:t>
            </a:r>
            <a:r>
              <a:rPr lang="en-US" sz="2800" dirty="0" smtClean="0"/>
              <a:t>)</a:t>
            </a:r>
          </a:p>
          <a:p>
            <a:r>
              <a:rPr lang="en-US" sz="2800" dirty="0" smtClean="0"/>
              <a:t>12</a:t>
            </a:r>
            <a:r>
              <a:rPr lang="en-US" sz="2800" i="1" dirty="0" smtClean="0"/>
              <a:t>a</a:t>
            </a:r>
            <a:r>
              <a:rPr lang="en-US" sz="2800" dirty="0" smtClean="0"/>
              <a:t> = 8 </a:t>
            </a:r>
            <a:r>
              <a:rPr lang="en-US" sz="2800" i="1" dirty="0" smtClean="0"/>
              <a:t>b</a:t>
            </a:r>
            <a:endParaRPr lang="en-US" sz="2800" dirty="0" smtClean="0"/>
          </a:p>
          <a:p>
            <a:r>
              <a:rPr lang="en-US" sz="2800" dirty="0" smtClean="0"/>
              <a:t>So 3</a:t>
            </a:r>
            <a:r>
              <a:rPr lang="en-US" sz="2800" i="1" dirty="0" smtClean="0"/>
              <a:t>a</a:t>
            </a:r>
            <a:r>
              <a:rPr lang="en-US" sz="2800" dirty="0" smtClean="0"/>
              <a:t> = 2</a:t>
            </a:r>
            <a:r>
              <a:rPr lang="en-US" sz="2800" i="1" dirty="0" smtClean="0"/>
              <a:t>b</a:t>
            </a:r>
          </a:p>
          <a:p>
            <a:r>
              <a:rPr lang="en-US" sz="2800" dirty="0" smtClean="0"/>
              <a:t>put</a:t>
            </a:r>
            <a:r>
              <a:rPr lang="en-US" sz="2800" i="1" dirty="0" smtClean="0"/>
              <a:t> a </a:t>
            </a:r>
            <a:r>
              <a:rPr lang="en-US" sz="2800" dirty="0" smtClean="0"/>
              <a:t>= 2 &amp;</a:t>
            </a:r>
            <a:r>
              <a:rPr lang="en-US" sz="2800" i="1" dirty="0" smtClean="0"/>
              <a:t> b</a:t>
            </a:r>
            <a:r>
              <a:rPr lang="en-US" sz="2800" dirty="0" smtClean="0"/>
              <a:t> = 3</a:t>
            </a:r>
            <a:endParaRPr lang="en-US" sz="2800" dirty="0"/>
          </a:p>
        </p:txBody>
      </p:sp>
      <p:sp>
        <p:nvSpPr>
          <p:cNvPr id="52" name="TextBox 51"/>
          <p:cNvSpPr txBox="1"/>
          <p:nvPr/>
        </p:nvSpPr>
        <p:spPr>
          <a:xfrm>
            <a:off x="5148646" y="2981494"/>
            <a:ext cx="3689229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 an overall square</a:t>
            </a:r>
          </a:p>
          <a:p>
            <a:r>
              <a:rPr lang="en-US" sz="2800" dirty="0" smtClean="0"/>
              <a:t>4</a:t>
            </a:r>
            <a:r>
              <a:rPr lang="en-US" sz="2800" i="1" dirty="0" smtClean="0"/>
              <a:t>a</a:t>
            </a:r>
            <a:r>
              <a:rPr lang="en-US" sz="2800" dirty="0" smtClean="0"/>
              <a:t> + 4</a:t>
            </a:r>
            <a:r>
              <a:rPr lang="en-US" sz="2800" i="1" dirty="0" smtClean="0"/>
              <a:t>b</a:t>
            </a:r>
            <a:r>
              <a:rPr lang="en-US" sz="2800" dirty="0" smtClean="0"/>
              <a:t> = 2</a:t>
            </a:r>
            <a:r>
              <a:rPr lang="en-US" sz="2800" i="1" dirty="0" smtClean="0"/>
              <a:t>a</a:t>
            </a:r>
            <a:r>
              <a:rPr lang="en-US" sz="2800" dirty="0" smtClean="0"/>
              <a:t> + 5</a:t>
            </a:r>
            <a:r>
              <a:rPr lang="en-US" sz="2800" i="1" dirty="0" smtClean="0"/>
              <a:t>b</a:t>
            </a:r>
            <a:endParaRPr lang="en-US" sz="2800" u="sng" dirty="0" smtClean="0"/>
          </a:p>
          <a:p>
            <a:r>
              <a:rPr lang="en-US" sz="2800" dirty="0" smtClean="0"/>
              <a:t>So 2</a:t>
            </a:r>
            <a:r>
              <a:rPr lang="en-US" sz="2800" i="1" dirty="0" smtClean="0"/>
              <a:t>a</a:t>
            </a:r>
            <a:r>
              <a:rPr lang="en-US" sz="2800" dirty="0" smtClean="0"/>
              <a:t> = </a:t>
            </a:r>
            <a:r>
              <a:rPr lang="en-US" sz="2800" i="1" dirty="0" smtClean="0"/>
              <a:t>b </a:t>
            </a:r>
            <a:r>
              <a:rPr lang="en-US" sz="2800" i="1" dirty="0" smtClean="0">
                <a:solidFill>
                  <a:srgbClr val="0432FF"/>
                </a:solidFill>
              </a:rPr>
              <a:t>incompatible!</a:t>
            </a:r>
            <a:endParaRPr lang="en-US" sz="2800" dirty="0">
              <a:solidFill>
                <a:srgbClr val="0432FF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5168654" y="4716068"/>
            <a:ext cx="4229300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For </a:t>
            </a:r>
            <a:r>
              <a:rPr lang="en-US" sz="2800" i="1" dirty="0" smtClean="0"/>
              <a:t>n</a:t>
            </a:r>
            <a:r>
              <a:rPr lang="en-US" sz="2800" dirty="0" smtClean="0"/>
              <a:t> squares upper left</a:t>
            </a:r>
          </a:p>
          <a:p>
            <a:r>
              <a:rPr lang="en-US" sz="2800" i="1" dirty="0"/>
              <a:t>3</a:t>
            </a:r>
            <a:r>
              <a:rPr lang="en-US" sz="2800" dirty="0" smtClean="0"/>
              <a:t>(</a:t>
            </a:r>
            <a:r>
              <a:rPr lang="en-US" sz="2800" i="1" dirty="0" smtClean="0"/>
              <a:t>b</a:t>
            </a:r>
            <a:r>
              <a:rPr lang="en-US" sz="2800" dirty="0" smtClean="0"/>
              <a:t> </a:t>
            </a:r>
            <a:r>
              <a:rPr lang="en-US" sz="2800" dirty="0" smtClean="0"/>
              <a:t>– </a:t>
            </a:r>
            <a:r>
              <a:rPr lang="en-US" sz="2800" dirty="0"/>
              <a:t>a</a:t>
            </a:r>
            <a:r>
              <a:rPr lang="en-US" sz="2800" dirty="0" smtClean="0"/>
              <a:t>) </a:t>
            </a:r>
            <a:r>
              <a:rPr lang="en-US" sz="2800" dirty="0" smtClean="0"/>
              <a:t>= </a:t>
            </a:r>
            <a:r>
              <a:rPr lang="en-US" sz="2800" dirty="0" smtClean="0"/>
              <a:t>(3</a:t>
            </a:r>
            <a:r>
              <a:rPr lang="en-US" sz="2800" i="1" dirty="0" smtClean="0"/>
              <a:t>a</a:t>
            </a:r>
            <a:r>
              <a:rPr lang="en-US" sz="2800" dirty="0" smtClean="0"/>
              <a:t> </a:t>
            </a:r>
            <a:r>
              <a:rPr lang="en-US" sz="2800" dirty="0" smtClean="0"/>
              <a:t>+ </a:t>
            </a:r>
            <a:r>
              <a:rPr lang="en-US" sz="2800" i="1" dirty="0" smtClean="0"/>
              <a:t>b)/n</a:t>
            </a:r>
            <a:endParaRPr lang="en-US" sz="2800" i="1" dirty="0" smtClean="0"/>
          </a:p>
          <a:p>
            <a:r>
              <a:rPr lang="en-US" sz="2800" dirty="0" smtClean="0"/>
              <a:t>So 3</a:t>
            </a:r>
            <a:r>
              <a:rPr lang="en-US" sz="2800" i="1" dirty="0" smtClean="0"/>
              <a:t>a(n</a:t>
            </a:r>
            <a:r>
              <a:rPr lang="en-US" sz="2800" dirty="0" smtClean="0"/>
              <a:t>+1</a:t>
            </a:r>
            <a:r>
              <a:rPr lang="en-US" sz="2800" i="1" dirty="0" smtClean="0"/>
              <a:t>) = b</a:t>
            </a:r>
            <a:r>
              <a:rPr lang="en-US" sz="2800" dirty="0" smtClean="0"/>
              <a:t>(3</a:t>
            </a:r>
            <a:r>
              <a:rPr lang="en-US" sz="2800" i="1" dirty="0" smtClean="0"/>
              <a:t>n</a:t>
            </a:r>
            <a:r>
              <a:rPr lang="en-US" sz="2800" dirty="0" smtClean="0"/>
              <a:t> -1)</a:t>
            </a:r>
          </a:p>
          <a:p>
            <a:r>
              <a:rPr lang="en-US" sz="2800" dirty="0" smtClean="0"/>
              <a:t>But not also 2</a:t>
            </a:r>
            <a:r>
              <a:rPr lang="en-US" sz="2800" i="1" dirty="0" smtClean="0"/>
              <a:t>a</a:t>
            </a:r>
            <a:r>
              <a:rPr lang="en-US" sz="2800" dirty="0" smtClean="0"/>
              <a:t> = </a:t>
            </a:r>
            <a:r>
              <a:rPr lang="en-US" sz="2800" i="1" dirty="0" smtClean="0"/>
              <a:t>b</a:t>
            </a:r>
            <a:endParaRPr lang="en-US" sz="2800" dirty="0"/>
          </a:p>
        </p:txBody>
      </p:sp>
      <p:sp>
        <p:nvSpPr>
          <p:cNvPr id="3" name="TextBox 2"/>
          <p:cNvSpPr txBox="1"/>
          <p:nvPr/>
        </p:nvSpPr>
        <p:spPr>
          <a:xfrm>
            <a:off x="1840735" y="4110583"/>
            <a:ext cx="343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3</a:t>
            </a:r>
            <a:endParaRPr lang="en-US" sz="2400"/>
          </a:p>
        </p:txBody>
      </p:sp>
      <p:sp>
        <p:nvSpPr>
          <p:cNvPr id="55" name="TextBox 54"/>
          <p:cNvSpPr txBox="1"/>
          <p:nvPr/>
        </p:nvSpPr>
        <p:spPr>
          <a:xfrm>
            <a:off x="2279350" y="4919577"/>
            <a:ext cx="343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9</a:t>
            </a:r>
          </a:p>
        </p:txBody>
      </p:sp>
      <p:sp>
        <p:nvSpPr>
          <p:cNvPr id="56" name="TextBox 55"/>
          <p:cNvSpPr txBox="1"/>
          <p:nvPr/>
        </p:nvSpPr>
        <p:spPr>
          <a:xfrm>
            <a:off x="2146569" y="6118905"/>
            <a:ext cx="343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7</a:t>
            </a:r>
            <a:endParaRPr lang="en-US" sz="2400"/>
          </a:p>
        </p:txBody>
      </p:sp>
      <p:sp>
        <p:nvSpPr>
          <p:cNvPr id="57" name="TextBox 56"/>
          <p:cNvSpPr txBox="1"/>
          <p:nvPr/>
        </p:nvSpPr>
        <p:spPr>
          <a:xfrm>
            <a:off x="2785080" y="5776414"/>
            <a:ext cx="343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2</a:t>
            </a:r>
          </a:p>
        </p:txBody>
      </p:sp>
      <p:sp>
        <p:nvSpPr>
          <p:cNvPr id="58" name="TextBox 57"/>
          <p:cNvSpPr txBox="1"/>
          <p:nvPr/>
        </p:nvSpPr>
        <p:spPr>
          <a:xfrm>
            <a:off x="3127757" y="5688515"/>
            <a:ext cx="343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3</a:t>
            </a:r>
            <a:endParaRPr lang="en-US" sz="2400"/>
          </a:p>
        </p:txBody>
      </p:sp>
      <p:sp>
        <p:nvSpPr>
          <p:cNvPr id="59" name="TextBox 58"/>
          <p:cNvSpPr txBox="1"/>
          <p:nvPr/>
        </p:nvSpPr>
        <p:spPr>
          <a:xfrm>
            <a:off x="2991931" y="6241510"/>
            <a:ext cx="343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/>
              <a:t>5</a:t>
            </a:r>
          </a:p>
        </p:txBody>
      </p:sp>
      <p:sp>
        <p:nvSpPr>
          <p:cNvPr id="60" name="TextBox 59"/>
          <p:cNvSpPr txBox="1"/>
          <p:nvPr/>
        </p:nvSpPr>
        <p:spPr>
          <a:xfrm>
            <a:off x="3904619" y="6042825"/>
            <a:ext cx="34387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8</a:t>
            </a:r>
            <a:endParaRPr lang="en-US" sz="2400"/>
          </a:p>
        </p:txBody>
      </p:sp>
      <p:sp>
        <p:nvSpPr>
          <p:cNvPr id="61" name="TextBox 60"/>
          <p:cNvSpPr txBox="1"/>
          <p:nvPr/>
        </p:nvSpPr>
        <p:spPr>
          <a:xfrm>
            <a:off x="3663045" y="4688744"/>
            <a:ext cx="57036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/>
              <a:t>11</a:t>
            </a:r>
            <a:endParaRPr lang="en-US" sz="2400"/>
          </a:p>
        </p:txBody>
      </p:sp>
      <p:sp>
        <p:nvSpPr>
          <p:cNvPr id="5" name="TextBox 4"/>
          <p:cNvSpPr txBox="1"/>
          <p:nvPr/>
        </p:nvSpPr>
        <p:spPr>
          <a:xfrm>
            <a:off x="1892607" y="1866572"/>
            <a:ext cx="1082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432FF"/>
                </a:solidFill>
              </a:rPr>
              <a:t>3</a:t>
            </a:r>
            <a:r>
              <a:rPr lang="en-US" sz="2400" i="1" smtClean="0">
                <a:solidFill>
                  <a:srgbClr val="0432FF"/>
                </a:solidFill>
              </a:rPr>
              <a:t>a</a:t>
            </a:r>
            <a:r>
              <a:rPr lang="en-US" sz="2400" smtClean="0">
                <a:solidFill>
                  <a:srgbClr val="0432FF"/>
                </a:solidFill>
              </a:rPr>
              <a:t> + </a:t>
            </a:r>
            <a:r>
              <a:rPr lang="en-US" sz="2400" i="1" smtClean="0">
                <a:solidFill>
                  <a:srgbClr val="0432FF"/>
                </a:solidFill>
              </a:rPr>
              <a:t>b</a:t>
            </a:r>
            <a:endParaRPr lang="en-US" sz="2400">
              <a:solidFill>
                <a:srgbClr val="0432FF"/>
              </a:solidFill>
            </a:endParaRPr>
          </a:p>
        </p:txBody>
      </p:sp>
      <p:sp>
        <p:nvSpPr>
          <p:cNvPr id="64" name="TextBox 63"/>
          <p:cNvSpPr txBox="1"/>
          <p:nvPr/>
        </p:nvSpPr>
        <p:spPr>
          <a:xfrm>
            <a:off x="3361775" y="1633834"/>
            <a:ext cx="1082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srgbClr val="0432FF"/>
                </a:solidFill>
              </a:rPr>
              <a:t>a</a:t>
            </a:r>
            <a:r>
              <a:rPr lang="en-US" sz="2400" smtClean="0">
                <a:solidFill>
                  <a:srgbClr val="0432FF"/>
                </a:solidFill>
              </a:rPr>
              <a:t> + 3</a:t>
            </a:r>
            <a:r>
              <a:rPr lang="en-US" sz="2400" i="1" smtClean="0">
                <a:solidFill>
                  <a:srgbClr val="0432FF"/>
                </a:solidFill>
              </a:rPr>
              <a:t>b</a:t>
            </a:r>
            <a:endParaRPr lang="en-US" sz="2400">
              <a:solidFill>
                <a:srgbClr val="0432FF"/>
              </a:solidFill>
            </a:endParaRPr>
          </a:p>
        </p:txBody>
      </p:sp>
      <p:sp>
        <p:nvSpPr>
          <p:cNvPr id="65" name="TextBox 64"/>
          <p:cNvSpPr txBox="1"/>
          <p:nvPr/>
        </p:nvSpPr>
        <p:spPr>
          <a:xfrm>
            <a:off x="3609532" y="3021676"/>
            <a:ext cx="1082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srgbClr val="0432FF"/>
                </a:solidFill>
              </a:rPr>
              <a:t>a</a:t>
            </a:r>
            <a:r>
              <a:rPr lang="en-US" sz="2400" smtClean="0">
                <a:solidFill>
                  <a:srgbClr val="0432FF"/>
                </a:solidFill>
              </a:rPr>
              <a:t> + 2</a:t>
            </a:r>
            <a:r>
              <a:rPr lang="en-US" sz="2400" i="1" smtClean="0">
                <a:solidFill>
                  <a:srgbClr val="0432FF"/>
                </a:solidFill>
              </a:rPr>
              <a:t>b</a:t>
            </a:r>
            <a:endParaRPr lang="en-US" sz="2400">
              <a:solidFill>
                <a:srgbClr val="0432FF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2720912" y="3222977"/>
            <a:ext cx="1082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srgbClr val="0432FF"/>
                </a:solidFill>
              </a:rPr>
              <a:t>a</a:t>
            </a:r>
            <a:r>
              <a:rPr lang="en-US" sz="2400" smtClean="0">
                <a:solidFill>
                  <a:srgbClr val="0432FF"/>
                </a:solidFill>
              </a:rPr>
              <a:t> + </a:t>
            </a:r>
            <a:r>
              <a:rPr lang="en-US" sz="2400" i="1" smtClean="0">
                <a:solidFill>
                  <a:srgbClr val="0432FF"/>
                </a:solidFill>
              </a:rPr>
              <a:t>b</a:t>
            </a:r>
            <a:endParaRPr lang="en-US" sz="2400">
              <a:solidFill>
                <a:srgbClr val="0432FF"/>
              </a:solidFill>
            </a:endParaRPr>
          </a:p>
        </p:txBody>
      </p:sp>
      <p:sp>
        <p:nvSpPr>
          <p:cNvPr id="67" name="TextBox 66"/>
          <p:cNvSpPr txBox="1"/>
          <p:nvPr/>
        </p:nvSpPr>
        <p:spPr>
          <a:xfrm>
            <a:off x="1791592" y="3131953"/>
            <a:ext cx="108267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srgbClr val="0432FF"/>
                </a:solidFill>
              </a:rPr>
              <a:t>2a</a:t>
            </a:r>
            <a:r>
              <a:rPr lang="en-US" sz="2400" smtClean="0">
                <a:solidFill>
                  <a:srgbClr val="0432FF"/>
                </a:solidFill>
              </a:rPr>
              <a:t> + </a:t>
            </a:r>
            <a:r>
              <a:rPr lang="en-US" sz="2400" i="1" smtClean="0">
                <a:solidFill>
                  <a:srgbClr val="0432FF"/>
                </a:solidFill>
              </a:rPr>
              <a:t>b</a:t>
            </a:r>
            <a:endParaRPr lang="en-US" sz="2400">
              <a:solidFill>
                <a:srgbClr val="0432FF"/>
              </a:solidFill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2728896" y="2729134"/>
            <a:ext cx="37294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srgbClr val="0432FF"/>
                </a:solidFill>
              </a:rPr>
              <a:t>a</a:t>
            </a:r>
            <a:endParaRPr lang="en-US" sz="2400">
              <a:solidFill>
                <a:srgbClr val="0432FF"/>
              </a:solidFill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3084817" y="2714242"/>
            <a:ext cx="34939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i="1" smtClean="0">
                <a:solidFill>
                  <a:srgbClr val="0432FF"/>
                </a:solidFill>
              </a:rPr>
              <a:t>b</a:t>
            </a:r>
            <a:endParaRPr lang="en-US" sz="2400">
              <a:solidFill>
                <a:srgbClr val="0432FF"/>
              </a:solidFill>
            </a:endParaRPr>
          </a:p>
        </p:txBody>
      </p:sp>
      <p:sp>
        <p:nvSpPr>
          <p:cNvPr id="70" name="TextBox 69"/>
          <p:cNvSpPr txBox="1"/>
          <p:nvPr/>
        </p:nvSpPr>
        <p:spPr>
          <a:xfrm>
            <a:off x="20860" y="995190"/>
            <a:ext cx="16984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432FF"/>
                </a:solidFill>
              </a:rPr>
              <a:t>(3</a:t>
            </a:r>
            <a:r>
              <a:rPr lang="en-US" sz="2400" i="1" smtClean="0">
                <a:solidFill>
                  <a:srgbClr val="0432FF"/>
                </a:solidFill>
              </a:rPr>
              <a:t>a</a:t>
            </a:r>
            <a:r>
              <a:rPr lang="en-US" sz="2400" smtClean="0">
                <a:solidFill>
                  <a:srgbClr val="0432FF"/>
                </a:solidFill>
              </a:rPr>
              <a:t> + </a:t>
            </a:r>
            <a:r>
              <a:rPr lang="en-US" sz="2400" i="1" smtClean="0">
                <a:solidFill>
                  <a:srgbClr val="0432FF"/>
                </a:solidFill>
              </a:rPr>
              <a:t>b</a:t>
            </a:r>
            <a:r>
              <a:rPr lang="en-US" sz="2400" smtClean="0">
                <a:solidFill>
                  <a:srgbClr val="0432FF"/>
                </a:solidFill>
              </a:rPr>
              <a:t>)/3</a:t>
            </a:r>
            <a:endParaRPr lang="en-US" sz="2400">
              <a:solidFill>
                <a:srgbClr val="0432FF"/>
              </a:solidFill>
            </a:endParaRPr>
          </a:p>
        </p:txBody>
      </p:sp>
      <p:sp>
        <p:nvSpPr>
          <p:cNvPr id="71" name="TextBox 70"/>
          <p:cNvSpPr txBox="1"/>
          <p:nvPr/>
        </p:nvSpPr>
        <p:spPr>
          <a:xfrm>
            <a:off x="245879" y="1633834"/>
            <a:ext cx="127197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smtClean="0">
                <a:solidFill>
                  <a:srgbClr val="0432FF"/>
                </a:solidFill>
              </a:rPr>
              <a:t>3(</a:t>
            </a:r>
            <a:r>
              <a:rPr lang="en-US" sz="2400" i="1" smtClean="0">
                <a:solidFill>
                  <a:srgbClr val="0432FF"/>
                </a:solidFill>
              </a:rPr>
              <a:t>b</a:t>
            </a:r>
            <a:r>
              <a:rPr lang="en-US" sz="2400" smtClean="0">
                <a:solidFill>
                  <a:srgbClr val="0432FF"/>
                </a:solidFill>
              </a:rPr>
              <a:t> – </a:t>
            </a:r>
            <a:r>
              <a:rPr lang="en-US" sz="2400" i="1" smtClean="0">
                <a:solidFill>
                  <a:srgbClr val="0432FF"/>
                </a:solidFill>
              </a:rPr>
              <a:t>a</a:t>
            </a:r>
            <a:r>
              <a:rPr lang="en-US" sz="2400" smtClean="0">
                <a:solidFill>
                  <a:srgbClr val="0432FF"/>
                </a:solidFill>
              </a:rPr>
              <a:t>)</a:t>
            </a:r>
            <a:endParaRPr lang="en-US" sz="2400">
              <a:solidFill>
                <a:srgbClr val="0432FF"/>
              </a:solidFill>
            </a:endParaRPr>
          </a:p>
        </p:txBody>
      </p:sp>
      <p:cxnSp>
        <p:nvCxnSpPr>
          <p:cNvPr id="72" name="Straight Arrow Connector 3"/>
          <p:cNvCxnSpPr>
            <a:cxnSpLocks noChangeShapeType="1"/>
          </p:cNvCxnSpPr>
          <p:nvPr/>
        </p:nvCxnSpPr>
        <p:spPr bwMode="auto">
          <a:xfrm flipV="1">
            <a:off x="1327290" y="1456855"/>
            <a:ext cx="617305" cy="409717"/>
          </a:xfrm>
          <a:prstGeom prst="straightConnector1">
            <a:avLst/>
          </a:prstGeom>
          <a:noFill/>
          <a:ln w="38100">
            <a:solidFill>
              <a:srgbClr val="0432FF"/>
            </a:solidFill>
            <a:round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</p:spTree>
    <p:extLst>
      <p:ext uri="{BB962C8B-B14F-4D97-AF65-F5344CB8AC3E}">
        <p14:creationId xmlns:p14="http://schemas.microsoft.com/office/powerpoint/2010/main" val="50019528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8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291" grpId="0" animBg="1"/>
      <p:bldP spid="11292" grpId="0" animBg="1"/>
      <p:bldP spid="11293" grpId="0" animBg="1"/>
      <p:bldP spid="2" grpId="0"/>
      <p:bldP spid="52" grpId="0"/>
      <p:bldP spid="53" grpId="0"/>
      <p:bldP spid="3" grpId="0"/>
      <p:bldP spid="55" grpId="0"/>
      <p:bldP spid="56" grpId="0"/>
      <p:bldP spid="57" grpId="0"/>
      <p:bldP spid="58" grpId="0"/>
      <p:bldP spid="59" grpId="0"/>
      <p:bldP spid="60" grpId="0"/>
      <p:bldP spid="61" grpId="0"/>
      <p:bldP spid="5" grpId="0"/>
      <p:bldP spid="64" grpId="0"/>
      <p:bldP spid="65" grpId="0"/>
      <p:bldP spid="66" grpId="0"/>
      <p:bldP spid="67" grpId="0"/>
      <p:bldP spid="68" grpId="0"/>
      <p:bldP spid="69" grpId="0"/>
      <p:bldP spid="70" grpId="0"/>
      <p:bldP spid="7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6" name="Rectangle 4"/>
          <p:cNvSpPr>
            <a:spLocks noChangeArrowheads="1"/>
          </p:cNvSpPr>
          <p:nvPr/>
        </p:nvSpPr>
        <p:spPr bwMode="auto">
          <a:xfrm>
            <a:off x="2819400" y="2786263"/>
            <a:ext cx="304800" cy="304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7" name="Rectangle 5"/>
          <p:cNvSpPr>
            <a:spLocks noChangeArrowheads="1"/>
          </p:cNvSpPr>
          <p:nvPr/>
        </p:nvSpPr>
        <p:spPr bwMode="auto">
          <a:xfrm>
            <a:off x="2590800" y="3091063"/>
            <a:ext cx="533400" cy="5334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8" name="Rectangle 6"/>
          <p:cNvSpPr>
            <a:spLocks noChangeArrowheads="1"/>
          </p:cNvSpPr>
          <p:nvPr/>
        </p:nvSpPr>
        <p:spPr bwMode="auto">
          <a:xfrm>
            <a:off x="3124200" y="2786263"/>
            <a:ext cx="838200" cy="838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59" name="Rectangle 7"/>
          <p:cNvSpPr>
            <a:spLocks noChangeArrowheads="1"/>
          </p:cNvSpPr>
          <p:nvPr/>
        </p:nvSpPr>
        <p:spPr bwMode="auto">
          <a:xfrm>
            <a:off x="2590800" y="3624463"/>
            <a:ext cx="1371600" cy="13716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0" name="Rectangle 8"/>
          <p:cNvSpPr>
            <a:spLocks noChangeArrowheads="1"/>
          </p:cNvSpPr>
          <p:nvPr/>
        </p:nvSpPr>
        <p:spPr bwMode="auto">
          <a:xfrm>
            <a:off x="3962400" y="2786263"/>
            <a:ext cx="1295400" cy="22098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1" name="Rectangle 9"/>
          <p:cNvSpPr>
            <a:spLocks noChangeArrowheads="1"/>
          </p:cNvSpPr>
          <p:nvPr/>
        </p:nvSpPr>
        <p:spPr bwMode="auto">
          <a:xfrm>
            <a:off x="2819400" y="1567063"/>
            <a:ext cx="2438400" cy="12192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2" name="Rectangle 10"/>
          <p:cNvSpPr>
            <a:spLocks noChangeArrowheads="1"/>
          </p:cNvSpPr>
          <p:nvPr/>
        </p:nvSpPr>
        <p:spPr bwMode="auto">
          <a:xfrm>
            <a:off x="1371600" y="3091063"/>
            <a:ext cx="1219200" cy="1905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3" name="Rectangle 11"/>
          <p:cNvSpPr>
            <a:spLocks noChangeArrowheads="1"/>
          </p:cNvSpPr>
          <p:nvPr/>
        </p:nvSpPr>
        <p:spPr bwMode="auto">
          <a:xfrm>
            <a:off x="1371600" y="1567063"/>
            <a:ext cx="1447800" cy="1524000"/>
          </a:xfrm>
          <a:prstGeom prst="rect">
            <a:avLst/>
          </a:prstGeom>
          <a:noFill/>
          <a:ln w="28575">
            <a:solidFill>
              <a:schemeClr val="tx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/>
          </a:p>
        </p:txBody>
      </p:sp>
      <p:sp>
        <p:nvSpPr>
          <p:cNvPr id="23564" name="Text Box 12"/>
          <p:cNvSpPr txBox="1">
            <a:spLocks noChangeArrowheads="1"/>
          </p:cNvSpPr>
          <p:nvPr/>
        </p:nvSpPr>
        <p:spPr bwMode="auto">
          <a:xfrm>
            <a:off x="3657600" y="1567063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b="0"/>
              <a:t>3:2</a:t>
            </a:r>
          </a:p>
        </p:txBody>
      </p:sp>
      <p:sp>
        <p:nvSpPr>
          <p:cNvPr id="23565" name="Text Box 13"/>
          <p:cNvSpPr txBox="1">
            <a:spLocks noChangeArrowheads="1"/>
          </p:cNvSpPr>
          <p:nvPr/>
        </p:nvSpPr>
        <p:spPr bwMode="auto">
          <a:xfrm>
            <a:off x="4191000" y="4081663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b="0"/>
              <a:t>2:3</a:t>
            </a:r>
          </a:p>
        </p:txBody>
      </p:sp>
      <p:sp>
        <p:nvSpPr>
          <p:cNvPr id="23566" name="Text Box 14"/>
          <p:cNvSpPr txBox="1">
            <a:spLocks noChangeArrowheads="1"/>
          </p:cNvSpPr>
          <p:nvPr/>
        </p:nvSpPr>
        <p:spPr bwMode="auto">
          <a:xfrm>
            <a:off x="1600200" y="4157863"/>
            <a:ext cx="838200" cy="5191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b="0"/>
              <a:t>2:3</a:t>
            </a:r>
          </a:p>
        </p:txBody>
      </p:sp>
      <p:sp>
        <p:nvSpPr>
          <p:cNvPr id="23567" name="Text Box 15"/>
          <p:cNvSpPr txBox="1">
            <a:spLocks noChangeArrowheads="1"/>
          </p:cNvSpPr>
          <p:nvPr/>
        </p:nvSpPr>
        <p:spPr bwMode="auto">
          <a:xfrm>
            <a:off x="2794860" y="2684233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0" i="1">
                <a:solidFill>
                  <a:srgbClr val="0432FF"/>
                </a:solidFill>
              </a:rPr>
              <a:t>a</a:t>
            </a:r>
            <a:endParaRPr lang="en-US" altLang="x-none" sz="2400" b="0">
              <a:solidFill>
                <a:srgbClr val="0432FF"/>
              </a:solidFill>
            </a:endParaRPr>
          </a:p>
        </p:txBody>
      </p:sp>
      <p:sp>
        <p:nvSpPr>
          <p:cNvPr id="23568" name="Text Box 16"/>
          <p:cNvSpPr txBox="1">
            <a:spLocks noChangeArrowheads="1"/>
          </p:cNvSpPr>
          <p:nvPr/>
        </p:nvSpPr>
        <p:spPr bwMode="auto">
          <a:xfrm>
            <a:off x="2667000" y="3167263"/>
            <a:ext cx="304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0" i="1">
                <a:solidFill>
                  <a:srgbClr val="0432FF"/>
                </a:solidFill>
              </a:rPr>
              <a:t>b</a:t>
            </a:r>
            <a:endParaRPr lang="en-US" altLang="x-none" sz="2400" b="0">
              <a:solidFill>
                <a:srgbClr val="0432FF"/>
              </a:solidFill>
            </a:endParaRPr>
          </a:p>
        </p:txBody>
      </p:sp>
      <p:sp>
        <p:nvSpPr>
          <p:cNvPr id="23569" name="Text Box 17"/>
          <p:cNvSpPr txBox="1">
            <a:spLocks noChangeArrowheads="1"/>
          </p:cNvSpPr>
          <p:nvPr/>
        </p:nvSpPr>
        <p:spPr bwMode="auto">
          <a:xfrm>
            <a:off x="3200400" y="2938663"/>
            <a:ext cx="914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0" i="1">
                <a:solidFill>
                  <a:srgbClr val="0432FF"/>
                </a:solidFill>
              </a:rPr>
              <a:t>a</a:t>
            </a:r>
            <a:r>
              <a:rPr lang="en-US" altLang="x-none" sz="2400" b="0">
                <a:solidFill>
                  <a:srgbClr val="0432FF"/>
                </a:solidFill>
              </a:rPr>
              <a:t>+</a:t>
            </a:r>
            <a:r>
              <a:rPr lang="en-US" altLang="x-none" sz="2400" b="0" i="1">
                <a:solidFill>
                  <a:srgbClr val="0432FF"/>
                </a:solidFill>
              </a:rPr>
              <a:t>b</a:t>
            </a:r>
            <a:endParaRPr lang="en-US" altLang="x-none" sz="2400" b="0">
              <a:solidFill>
                <a:srgbClr val="0432FF"/>
              </a:solidFill>
            </a:endParaRPr>
          </a:p>
        </p:txBody>
      </p:sp>
      <p:sp>
        <p:nvSpPr>
          <p:cNvPr id="23570" name="Text Box 18"/>
          <p:cNvSpPr txBox="1">
            <a:spLocks noChangeArrowheads="1"/>
          </p:cNvSpPr>
          <p:nvPr/>
        </p:nvSpPr>
        <p:spPr bwMode="auto">
          <a:xfrm>
            <a:off x="2743200" y="4005463"/>
            <a:ext cx="10668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0" i="1">
                <a:solidFill>
                  <a:srgbClr val="0432FF"/>
                </a:solidFill>
              </a:rPr>
              <a:t>a</a:t>
            </a:r>
            <a:r>
              <a:rPr lang="en-US" altLang="x-none" sz="2400" b="0">
                <a:solidFill>
                  <a:srgbClr val="0432FF"/>
                </a:solidFill>
              </a:rPr>
              <a:t>+2</a:t>
            </a:r>
            <a:r>
              <a:rPr lang="en-US" altLang="x-none" sz="2400" b="0" i="1">
                <a:solidFill>
                  <a:srgbClr val="0432FF"/>
                </a:solidFill>
              </a:rPr>
              <a:t>b</a:t>
            </a:r>
            <a:endParaRPr lang="en-US" altLang="x-none" sz="2400" b="0">
              <a:solidFill>
                <a:srgbClr val="0432FF"/>
              </a:solidFill>
            </a:endParaRPr>
          </a:p>
        </p:txBody>
      </p:sp>
      <p:sp>
        <p:nvSpPr>
          <p:cNvPr id="23571" name="Text Box 19"/>
          <p:cNvSpPr txBox="1">
            <a:spLocks noChangeArrowheads="1"/>
          </p:cNvSpPr>
          <p:nvPr/>
        </p:nvSpPr>
        <p:spPr bwMode="auto">
          <a:xfrm>
            <a:off x="457200" y="3776863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0" i="1">
                <a:solidFill>
                  <a:srgbClr val="0432FF"/>
                </a:solidFill>
              </a:rPr>
              <a:t>a</a:t>
            </a:r>
            <a:r>
              <a:rPr lang="en-US" altLang="x-none" sz="2400" b="0">
                <a:solidFill>
                  <a:srgbClr val="0432FF"/>
                </a:solidFill>
              </a:rPr>
              <a:t>+3</a:t>
            </a:r>
            <a:r>
              <a:rPr lang="en-US" altLang="x-none" sz="2400" b="0" i="1">
                <a:solidFill>
                  <a:srgbClr val="0432FF"/>
                </a:solidFill>
              </a:rPr>
              <a:t>b</a:t>
            </a:r>
            <a:endParaRPr lang="en-US" altLang="x-none" sz="2400" b="0">
              <a:solidFill>
                <a:srgbClr val="0432FF"/>
              </a:solidFill>
            </a:endParaRPr>
          </a:p>
        </p:txBody>
      </p:sp>
      <p:grpSp>
        <p:nvGrpSpPr>
          <p:cNvPr id="23577" name="Group 25"/>
          <p:cNvGrpSpPr>
            <a:grpSpLocks/>
          </p:cNvGrpSpPr>
          <p:nvPr/>
        </p:nvGrpSpPr>
        <p:grpSpPr bwMode="auto">
          <a:xfrm>
            <a:off x="1371600" y="5059011"/>
            <a:ext cx="1371600" cy="762000"/>
            <a:chOff x="864" y="3168"/>
            <a:chExt cx="864" cy="480"/>
          </a:xfrm>
        </p:grpSpPr>
        <p:sp>
          <p:nvSpPr>
            <p:cNvPr id="23572" name="Text Box 20"/>
            <p:cNvSpPr txBox="1">
              <a:spLocks noChangeArrowheads="1"/>
            </p:cNvSpPr>
            <p:nvPr/>
          </p:nvSpPr>
          <p:spPr bwMode="auto">
            <a:xfrm>
              <a:off x="864" y="3168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>
                  <a:solidFill>
                    <a:srgbClr val="0432FF"/>
                  </a:solidFill>
                </a:rPr>
                <a:t>2(</a:t>
              </a:r>
              <a:r>
                <a:rPr lang="en-US" altLang="x-none" sz="2400" b="0" i="1">
                  <a:solidFill>
                    <a:srgbClr val="0432FF"/>
                  </a:solidFill>
                </a:rPr>
                <a:t>a</a:t>
              </a:r>
              <a:r>
                <a:rPr lang="en-US" altLang="x-none" sz="2400" b="0">
                  <a:solidFill>
                    <a:srgbClr val="0432FF"/>
                  </a:solidFill>
                </a:rPr>
                <a:t>+3</a:t>
              </a:r>
              <a:r>
                <a:rPr lang="en-US" altLang="x-none" sz="2400" b="0" i="1">
                  <a:solidFill>
                    <a:srgbClr val="0432FF"/>
                  </a:solidFill>
                </a:rPr>
                <a:t>b</a:t>
              </a:r>
              <a:r>
                <a:rPr lang="en-US" altLang="x-none" sz="2400" b="0">
                  <a:solidFill>
                    <a:srgbClr val="0432FF"/>
                  </a:solidFill>
                </a:rPr>
                <a:t>)</a:t>
              </a:r>
            </a:p>
          </p:txBody>
        </p:sp>
        <p:sp>
          <p:nvSpPr>
            <p:cNvPr id="23573" name="Line 21"/>
            <p:cNvSpPr>
              <a:spLocks noChangeShapeType="1"/>
            </p:cNvSpPr>
            <p:nvPr/>
          </p:nvSpPr>
          <p:spPr bwMode="auto">
            <a:xfrm>
              <a:off x="960" y="3408"/>
              <a:ext cx="528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23574" name="Text Box 22"/>
            <p:cNvSpPr txBox="1">
              <a:spLocks noChangeArrowheads="1"/>
            </p:cNvSpPr>
            <p:nvPr/>
          </p:nvSpPr>
          <p:spPr bwMode="auto">
            <a:xfrm>
              <a:off x="1104" y="3360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>
                  <a:solidFill>
                    <a:srgbClr val="0432FF"/>
                  </a:solidFill>
                </a:rPr>
                <a:t>3</a:t>
              </a:r>
            </a:p>
          </p:txBody>
        </p:sp>
      </p:grpSp>
      <p:sp>
        <p:nvSpPr>
          <p:cNvPr id="23576" name="Text Box 24"/>
          <p:cNvSpPr txBox="1">
            <a:spLocks noChangeArrowheads="1"/>
          </p:cNvSpPr>
          <p:nvPr/>
        </p:nvSpPr>
        <p:spPr bwMode="auto">
          <a:xfrm>
            <a:off x="5410200" y="3624463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0">
                <a:solidFill>
                  <a:srgbClr val="0432FF"/>
                </a:solidFill>
              </a:rPr>
              <a:t>2</a:t>
            </a:r>
            <a:r>
              <a:rPr lang="en-US" altLang="x-none" sz="2400" b="0" i="1">
                <a:solidFill>
                  <a:srgbClr val="0432FF"/>
                </a:solidFill>
              </a:rPr>
              <a:t>a</a:t>
            </a:r>
            <a:r>
              <a:rPr lang="en-US" altLang="x-none" sz="2400" b="0">
                <a:solidFill>
                  <a:srgbClr val="0432FF"/>
                </a:solidFill>
              </a:rPr>
              <a:t>+3</a:t>
            </a:r>
            <a:r>
              <a:rPr lang="en-US" altLang="x-none" sz="2400" b="0" i="1">
                <a:solidFill>
                  <a:srgbClr val="0432FF"/>
                </a:solidFill>
              </a:rPr>
              <a:t>b</a:t>
            </a:r>
            <a:endParaRPr lang="en-US" altLang="x-none" sz="2400" b="0">
              <a:solidFill>
                <a:srgbClr val="0432FF"/>
              </a:solidFill>
            </a:endParaRPr>
          </a:p>
        </p:txBody>
      </p:sp>
      <p:grpSp>
        <p:nvGrpSpPr>
          <p:cNvPr id="23578" name="Group 26"/>
          <p:cNvGrpSpPr>
            <a:grpSpLocks/>
          </p:cNvGrpSpPr>
          <p:nvPr/>
        </p:nvGrpSpPr>
        <p:grpSpPr bwMode="auto">
          <a:xfrm>
            <a:off x="3886200" y="5059011"/>
            <a:ext cx="1447800" cy="762000"/>
            <a:chOff x="864" y="3168"/>
            <a:chExt cx="864" cy="480"/>
          </a:xfrm>
        </p:grpSpPr>
        <p:sp>
          <p:nvSpPr>
            <p:cNvPr id="23579" name="Text Box 27"/>
            <p:cNvSpPr txBox="1">
              <a:spLocks noChangeArrowheads="1"/>
            </p:cNvSpPr>
            <p:nvPr/>
          </p:nvSpPr>
          <p:spPr bwMode="auto">
            <a:xfrm>
              <a:off x="864" y="3168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>
                  <a:solidFill>
                    <a:srgbClr val="0432FF"/>
                  </a:solidFill>
                </a:rPr>
                <a:t>2(2</a:t>
              </a:r>
              <a:r>
                <a:rPr lang="en-US" altLang="x-none" sz="2400" b="0" i="1">
                  <a:solidFill>
                    <a:srgbClr val="0432FF"/>
                  </a:solidFill>
                </a:rPr>
                <a:t>a</a:t>
              </a:r>
              <a:r>
                <a:rPr lang="en-US" altLang="x-none" sz="2400" b="0">
                  <a:solidFill>
                    <a:srgbClr val="0432FF"/>
                  </a:solidFill>
                </a:rPr>
                <a:t>+3</a:t>
              </a:r>
              <a:r>
                <a:rPr lang="en-US" altLang="x-none" sz="2400" b="0" i="1">
                  <a:solidFill>
                    <a:srgbClr val="0432FF"/>
                  </a:solidFill>
                </a:rPr>
                <a:t>b</a:t>
              </a:r>
              <a:r>
                <a:rPr lang="en-US" altLang="x-none" sz="2400" b="0">
                  <a:solidFill>
                    <a:srgbClr val="0432FF"/>
                  </a:solidFill>
                </a:rPr>
                <a:t>)</a:t>
              </a:r>
            </a:p>
          </p:txBody>
        </p:sp>
        <p:sp>
          <p:nvSpPr>
            <p:cNvPr id="23580" name="Line 28"/>
            <p:cNvSpPr>
              <a:spLocks noChangeShapeType="1"/>
            </p:cNvSpPr>
            <p:nvPr/>
          </p:nvSpPr>
          <p:spPr bwMode="auto">
            <a:xfrm>
              <a:off x="960" y="3408"/>
              <a:ext cx="528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23581" name="Text Box 29"/>
            <p:cNvSpPr txBox="1">
              <a:spLocks noChangeArrowheads="1"/>
            </p:cNvSpPr>
            <p:nvPr/>
          </p:nvSpPr>
          <p:spPr bwMode="auto">
            <a:xfrm>
              <a:off x="1104" y="3360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>
                  <a:solidFill>
                    <a:srgbClr val="0432FF"/>
                  </a:solidFill>
                </a:rPr>
                <a:t>3</a:t>
              </a:r>
            </a:p>
          </p:txBody>
        </p:sp>
      </p:grpSp>
      <p:sp>
        <p:nvSpPr>
          <p:cNvPr id="23582" name="Text Box 30"/>
          <p:cNvSpPr txBox="1">
            <a:spLocks noChangeArrowheads="1"/>
          </p:cNvSpPr>
          <p:nvPr/>
        </p:nvSpPr>
        <p:spPr bwMode="auto">
          <a:xfrm>
            <a:off x="3048000" y="1054448"/>
            <a:ext cx="11430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0">
                <a:solidFill>
                  <a:srgbClr val="0432FF"/>
                </a:solidFill>
              </a:rPr>
              <a:t>2</a:t>
            </a:r>
            <a:r>
              <a:rPr lang="en-US" altLang="x-none" sz="2400" b="0" i="1">
                <a:solidFill>
                  <a:srgbClr val="0432FF"/>
                </a:solidFill>
              </a:rPr>
              <a:t>a</a:t>
            </a:r>
            <a:r>
              <a:rPr lang="en-US" altLang="x-none" sz="2400" b="0">
                <a:solidFill>
                  <a:srgbClr val="0432FF"/>
                </a:solidFill>
              </a:rPr>
              <a:t>+</a:t>
            </a:r>
            <a:r>
              <a:rPr lang="en-US" altLang="x-none" sz="2400" b="0" i="1">
                <a:solidFill>
                  <a:srgbClr val="0432FF"/>
                </a:solidFill>
              </a:rPr>
              <a:t>b</a:t>
            </a:r>
            <a:r>
              <a:rPr lang="en-US" altLang="x-none" sz="2400" b="0">
                <a:solidFill>
                  <a:srgbClr val="0432FF"/>
                </a:solidFill>
              </a:rPr>
              <a:t>+</a:t>
            </a:r>
          </a:p>
        </p:txBody>
      </p:sp>
      <p:grpSp>
        <p:nvGrpSpPr>
          <p:cNvPr id="23583" name="Group 31"/>
          <p:cNvGrpSpPr>
            <a:grpSpLocks/>
          </p:cNvGrpSpPr>
          <p:nvPr/>
        </p:nvGrpSpPr>
        <p:grpSpPr bwMode="auto">
          <a:xfrm>
            <a:off x="3886200" y="902048"/>
            <a:ext cx="1447800" cy="762000"/>
            <a:chOff x="864" y="3168"/>
            <a:chExt cx="864" cy="480"/>
          </a:xfrm>
        </p:grpSpPr>
        <p:sp>
          <p:nvSpPr>
            <p:cNvPr id="23584" name="Text Box 32"/>
            <p:cNvSpPr txBox="1">
              <a:spLocks noChangeArrowheads="1"/>
            </p:cNvSpPr>
            <p:nvPr/>
          </p:nvSpPr>
          <p:spPr bwMode="auto">
            <a:xfrm>
              <a:off x="864" y="3168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 dirty="0">
                  <a:solidFill>
                    <a:srgbClr val="0432FF"/>
                  </a:solidFill>
                </a:rPr>
                <a:t>2(2</a:t>
              </a:r>
              <a:r>
                <a:rPr lang="en-US" altLang="x-none" sz="2400" b="0" i="1" dirty="0">
                  <a:solidFill>
                    <a:srgbClr val="0432FF"/>
                  </a:solidFill>
                </a:rPr>
                <a:t>a</a:t>
              </a:r>
              <a:r>
                <a:rPr lang="en-US" altLang="x-none" sz="2400" b="0" dirty="0">
                  <a:solidFill>
                    <a:srgbClr val="0432FF"/>
                  </a:solidFill>
                </a:rPr>
                <a:t>+3</a:t>
              </a:r>
              <a:r>
                <a:rPr lang="en-US" altLang="x-none" sz="2400" b="0" i="1" dirty="0">
                  <a:solidFill>
                    <a:srgbClr val="0432FF"/>
                  </a:solidFill>
                </a:rPr>
                <a:t>b</a:t>
              </a:r>
              <a:r>
                <a:rPr lang="en-US" altLang="x-none" sz="2400" b="0" dirty="0">
                  <a:solidFill>
                    <a:srgbClr val="0432FF"/>
                  </a:solidFill>
                </a:rPr>
                <a:t>)</a:t>
              </a:r>
            </a:p>
          </p:txBody>
        </p:sp>
        <p:sp>
          <p:nvSpPr>
            <p:cNvPr id="23585" name="Line 33"/>
            <p:cNvSpPr>
              <a:spLocks noChangeShapeType="1"/>
            </p:cNvSpPr>
            <p:nvPr/>
          </p:nvSpPr>
          <p:spPr bwMode="auto">
            <a:xfrm>
              <a:off x="960" y="3408"/>
              <a:ext cx="528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23586" name="Text Box 34"/>
            <p:cNvSpPr txBox="1">
              <a:spLocks noChangeArrowheads="1"/>
            </p:cNvSpPr>
            <p:nvPr/>
          </p:nvSpPr>
          <p:spPr bwMode="auto">
            <a:xfrm>
              <a:off x="1104" y="3360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>
                  <a:solidFill>
                    <a:srgbClr val="0432FF"/>
                  </a:solidFill>
                </a:rPr>
                <a:t>3</a:t>
              </a:r>
            </a:p>
          </p:txBody>
        </p:sp>
      </p:grpSp>
      <p:grpSp>
        <p:nvGrpSpPr>
          <p:cNvPr id="23587" name="Group 35"/>
          <p:cNvGrpSpPr>
            <a:grpSpLocks/>
          </p:cNvGrpSpPr>
          <p:nvPr/>
        </p:nvGrpSpPr>
        <p:grpSpPr bwMode="auto">
          <a:xfrm>
            <a:off x="76200" y="1871863"/>
            <a:ext cx="1371600" cy="762000"/>
            <a:chOff x="864" y="3168"/>
            <a:chExt cx="864" cy="480"/>
          </a:xfrm>
        </p:grpSpPr>
        <p:sp>
          <p:nvSpPr>
            <p:cNvPr id="23588" name="Text Box 36"/>
            <p:cNvSpPr txBox="1">
              <a:spLocks noChangeArrowheads="1"/>
            </p:cNvSpPr>
            <p:nvPr/>
          </p:nvSpPr>
          <p:spPr bwMode="auto">
            <a:xfrm>
              <a:off x="864" y="3168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>
                  <a:solidFill>
                    <a:srgbClr val="0432FF"/>
                  </a:solidFill>
                </a:rPr>
                <a:t>2(</a:t>
              </a:r>
              <a:r>
                <a:rPr lang="en-US" altLang="x-none" sz="2400" b="0" i="1">
                  <a:solidFill>
                    <a:srgbClr val="0432FF"/>
                  </a:solidFill>
                </a:rPr>
                <a:t>a</a:t>
              </a:r>
              <a:r>
                <a:rPr lang="en-US" altLang="x-none" sz="2400" b="0">
                  <a:solidFill>
                    <a:srgbClr val="0432FF"/>
                  </a:solidFill>
                </a:rPr>
                <a:t>+3</a:t>
              </a:r>
              <a:r>
                <a:rPr lang="en-US" altLang="x-none" sz="2400" b="0" i="1">
                  <a:solidFill>
                    <a:srgbClr val="0432FF"/>
                  </a:solidFill>
                </a:rPr>
                <a:t>b</a:t>
              </a:r>
              <a:r>
                <a:rPr lang="en-US" altLang="x-none" sz="2400" b="0">
                  <a:solidFill>
                    <a:srgbClr val="0432FF"/>
                  </a:solidFill>
                </a:rPr>
                <a:t>)</a:t>
              </a:r>
            </a:p>
          </p:txBody>
        </p:sp>
        <p:sp>
          <p:nvSpPr>
            <p:cNvPr id="23589" name="Line 37"/>
            <p:cNvSpPr>
              <a:spLocks noChangeShapeType="1"/>
            </p:cNvSpPr>
            <p:nvPr/>
          </p:nvSpPr>
          <p:spPr bwMode="auto">
            <a:xfrm>
              <a:off x="960" y="3408"/>
              <a:ext cx="528" cy="0"/>
            </a:xfrm>
            <a:prstGeom prst="line">
              <a:avLst/>
            </a:prstGeom>
            <a:noFill/>
            <a:ln w="9525">
              <a:solidFill>
                <a:srgbClr val="0432FF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23590" name="Text Box 38"/>
            <p:cNvSpPr txBox="1">
              <a:spLocks noChangeArrowheads="1"/>
            </p:cNvSpPr>
            <p:nvPr/>
          </p:nvSpPr>
          <p:spPr bwMode="auto">
            <a:xfrm>
              <a:off x="1104" y="3360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>
                  <a:solidFill>
                    <a:srgbClr val="0432FF"/>
                  </a:solidFill>
                </a:rPr>
                <a:t>3</a:t>
              </a:r>
            </a:p>
          </p:txBody>
        </p:sp>
      </p:grpSp>
      <p:sp>
        <p:nvSpPr>
          <p:cNvPr id="23592" name="Text Box 40"/>
          <p:cNvSpPr txBox="1">
            <a:spLocks noChangeArrowheads="1"/>
          </p:cNvSpPr>
          <p:nvPr/>
        </p:nvSpPr>
        <p:spPr bwMode="auto">
          <a:xfrm>
            <a:off x="152400" y="2557663"/>
            <a:ext cx="9906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0">
                <a:solidFill>
                  <a:srgbClr val="0432FF"/>
                </a:solidFill>
              </a:rPr>
              <a:t>+</a:t>
            </a:r>
            <a:r>
              <a:rPr lang="en-US" altLang="x-none" sz="2400" b="0" i="1">
                <a:solidFill>
                  <a:srgbClr val="0432FF"/>
                </a:solidFill>
              </a:rPr>
              <a:t>b–</a:t>
            </a:r>
            <a:r>
              <a:rPr lang="en-US" altLang="x-none" sz="2400" b="0">
                <a:solidFill>
                  <a:srgbClr val="0432FF"/>
                </a:solidFill>
              </a:rPr>
              <a:t>a</a:t>
            </a:r>
          </a:p>
        </p:txBody>
      </p:sp>
      <p:sp>
        <p:nvSpPr>
          <p:cNvPr id="23600" name="Text Box 48"/>
          <p:cNvSpPr txBox="1">
            <a:spLocks noChangeArrowheads="1"/>
          </p:cNvSpPr>
          <p:nvPr/>
        </p:nvSpPr>
        <p:spPr bwMode="auto">
          <a:xfrm>
            <a:off x="5277852" y="1948063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0">
                <a:solidFill>
                  <a:srgbClr val="0432FF"/>
                </a:solidFill>
              </a:rPr>
              <a:t>2(</a:t>
            </a:r>
          </a:p>
        </p:txBody>
      </p:sp>
      <p:grpSp>
        <p:nvGrpSpPr>
          <p:cNvPr id="23625" name="Group 73"/>
          <p:cNvGrpSpPr>
            <a:grpSpLocks/>
          </p:cNvGrpSpPr>
          <p:nvPr/>
        </p:nvGrpSpPr>
        <p:grpSpPr bwMode="auto">
          <a:xfrm>
            <a:off x="5534526" y="1808915"/>
            <a:ext cx="2590800" cy="1219200"/>
            <a:chOff x="3456" y="672"/>
            <a:chExt cx="1632" cy="768"/>
          </a:xfrm>
        </p:grpSpPr>
        <p:sp>
          <p:nvSpPr>
            <p:cNvPr id="23594" name="Text Box 42"/>
            <p:cNvSpPr txBox="1">
              <a:spLocks noChangeArrowheads="1"/>
            </p:cNvSpPr>
            <p:nvPr/>
          </p:nvSpPr>
          <p:spPr bwMode="auto">
            <a:xfrm>
              <a:off x="3456" y="768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>
                  <a:solidFill>
                    <a:srgbClr val="0432FF"/>
                  </a:solidFill>
                </a:rPr>
                <a:t>2</a:t>
              </a:r>
              <a:r>
                <a:rPr lang="en-US" altLang="x-none" sz="2400" b="0" i="1">
                  <a:solidFill>
                    <a:srgbClr val="0432FF"/>
                  </a:solidFill>
                </a:rPr>
                <a:t>a</a:t>
              </a:r>
              <a:r>
                <a:rPr lang="en-US" altLang="x-none" sz="2400" b="0">
                  <a:solidFill>
                    <a:srgbClr val="0432FF"/>
                  </a:solidFill>
                </a:rPr>
                <a:t>+</a:t>
              </a:r>
              <a:r>
                <a:rPr lang="en-US" altLang="x-none" sz="2400" b="0" i="1">
                  <a:solidFill>
                    <a:srgbClr val="0432FF"/>
                  </a:solidFill>
                </a:rPr>
                <a:t>b</a:t>
              </a:r>
              <a:r>
                <a:rPr lang="en-US" altLang="x-none" sz="2400" b="0">
                  <a:solidFill>
                    <a:srgbClr val="0432FF"/>
                  </a:solidFill>
                </a:rPr>
                <a:t>+</a:t>
              </a:r>
            </a:p>
          </p:txBody>
        </p:sp>
        <p:grpSp>
          <p:nvGrpSpPr>
            <p:cNvPr id="23595" name="Group 43"/>
            <p:cNvGrpSpPr>
              <a:grpSpLocks/>
            </p:cNvGrpSpPr>
            <p:nvPr/>
          </p:nvGrpSpPr>
          <p:grpSpPr bwMode="auto">
            <a:xfrm>
              <a:off x="3984" y="672"/>
              <a:ext cx="912" cy="480"/>
              <a:chOff x="864" y="3168"/>
              <a:chExt cx="864" cy="480"/>
            </a:xfrm>
          </p:grpSpPr>
          <p:sp>
            <p:nvSpPr>
              <p:cNvPr id="23596" name="Text Box 44"/>
              <p:cNvSpPr txBox="1">
                <a:spLocks noChangeArrowheads="1"/>
              </p:cNvSpPr>
              <p:nvPr/>
            </p:nvSpPr>
            <p:spPr bwMode="auto">
              <a:xfrm>
                <a:off x="864" y="3168"/>
                <a:ext cx="86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x-none" sz="2400" b="0">
                    <a:solidFill>
                      <a:srgbClr val="0432FF"/>
                    </a:solidFill>
                  </a:rPr>
                  <a:t>2(2</a:t>
                </a:r>
                <a:r>
                  <a:rPr lang="en-US" altLang="x-none" sz="2400" b="0" i="1">
                    <a:solidFill>
                      <a:srgbClr val="0432FF"/>
                    </a:solidFill>
                  </a:rPr>
                  <a:t>a</a:t>
                </a:r>
                <a:r>
                  <a:rPr lang="en-US" altLang="x-none" sz="2400" b="0">
                    <a:solidFill>
                      <a:srgbClr val="0432FF"/>
                    </a:solidFill>
                  </a:rPr>
                  <a:t>+3</a:t>
                </a:r>
                <a:r>
                  <a:rPr lang="en-US" altLang="x-none" sz="2400" b="0" i="1">
                    <a:solidFill>
                      <a:srgbClr val="0432FF"/>
                    </a:solidFill>
                  </a:rPr>
                  <a:t>b</a:t>
                </a:r>
                <a:r>
                  <a:rPr lang="en-US" altLang="x-none" sz="2400" b="0">
                    <a:solidFill>
                      <a:srgbClr val="0432FF"/>
                    </a:solidFill>
                  </a:rPr>
                  <a:t>)</a:t>
                </a:r>
              </a:p>
            </p:txBody>
          </p:sp>
          <p:sp>
            <p:nvSpPr>
              <p:cNvPr id="23597" name="Line 45"/>
              <p:cNvSpPr>
                <a:spLocks noChangeShapeType="1"/>
              </p:cNvSpPr>
              <p:nvPr/>
            </p:nvSpPr>
            <p:spPr bwMode="auto">
              <a:xfrm>
                <a:off x="960" y="3408"/>
                <a:ext cx="528" cy="0"/>
              </a:xfrm>
              <a:prstGeom prst="line">
                <a:avLst/>
              </a:prstGeom>
              <a:noFill/>
              <a:ln w="9525">
                <a:solidFill>
                  <a:srgbClr val="0432FF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>
                  <a:solidFill>
                    <a:srgbClr val="0432FF"/>
                  </a:solidFill>
                </a:endParaRPr>
              </a:p>
            </p:txBody>
          </p:sp>
          <p:sp>
            <p:nvSpPr>
              <p:cNvPr id="23598" name="Text Box 46"/>
              <p:cNvSpPr txBox="1">
                <a:spLocks noChangeArrowheads="1"/>
              </p:cNvSpPr>
              <p:nvPr/>
            </p:nvSpPr>
            <p:spPr bwMode="auto">
              <a:xfrm>
                <a:off x="1104" y="3360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x-none" sz="2400" b="0">
                    <a:solidFill>
                      <a:srgbClr val="0432FF"/>
                    </a:solidFill>
                  </a:rPr>
                  <a:t>3</a:t>
                </a:r>
              </a:p>
            </p:txBody>
          </p:sp>
        </p:grpSp>
        <p:sp>
          <p:nvSpPr>
            <p:cNvPr id="23599" name="Line 47"/>
            <p:cNvSpPr>
              <a:spLocks noChangeShapeType="1"/>
            </p:cNvSpPr>
            <p:nvPr/>
          </p:nvSpPr>
          <p:spPr bwMode="auto">
            <a:xfrm>
              <a:off x="3504" y="1104"/>
              <a:ext cx="1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>
                <a:solidFill>
                  <a:srgbClr val="0432FF"/>
                </a:solidFill>
              </a:endParaRPr>
            </a:p>
          </p:txBody>
        </p:sp>
        <p:sp>
          <p:nvSpPr>
            <p:cNvPr id="23602" name="Text Box 50"/>
            <p:cNvSpPr txBox="1">
              <a:spLocks noChangeArrowheads="1"/>
            </p:cNvSpPr>
            <p:nvPr/>
          </p:nvSpPr>
          <p:spPr bwMode="auto">
            <a:xfrm>
              <a:off x="4752" y="768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>
                  <a:solidFill>
                    <a:srgbClr val="0432FF"/>
                  </a:solidFill>
                </a:rPr>
                <a:t>)</a:t>
              </a:r>
            </a:p>
          </p:txBody>
        </p:sp>
        <p:sp>
          <p:nvSpPr>
            <p:cNvPr id="23603" name="Text Box 51"/>
            <p:cNvSpPr txBox="1">
              <a:spLocks noChangeArrowheads="1"/>
            </p:cNvSpPr>
            <p:nvPr/>
          </p:nvSpPr>
          <p:spPr bwMode="auto">
            <a:xfrm>
              <a:off x="4128" y="1152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>
                  <a:solidFill>
                    <a:srgbClr val="0432FF"/>
                  </a:solidFill>
                </a:rPr>
                <a:t>3</a:t>
              </a:r>
            </a:p>
          </p:txBody>
        </p:sp>
      </p:grpSp>
      <p:sp>
        <p:nvSpPr>
          <p:cNvPr id="23611" name="Text Box 59"/>
          <p:cNvSpPr txBox="1">
            <a:spLocks noChangeArrowheads="1"/>
          </p:cNvSpPr>
          <p:nvPr/>
        </p:nvSpPr>
        <p:spPr bwMode="auto">
          <a:xfrm>
            <a:off x="6069804" y="5696859"/>
            <a:ext cx="533400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0"/>
              <a:t>)</a:t>
            </a:r>
          </a:p>
        </p:txBody>
      </p:sp>
      <p:grpSp>
        <p:nvGrpSpPr>
          <p:cNvPr id="23624" name="Group 72"/>
          <p:cNvGrpSpPr>
            <a:grpSpLocks/>
          </p:cNvGrpSpPr>
          <p:nvPr/>
        </p:nvGrpSpPr>
        <p:grpSpPr bwMode="auto">
          <a:xfrm>
            <a:off x="3755843" y="5586272"/>
            <a:ext cx="2590800" cy="1219200"/>
            <a:chOff x="480" y="3408"/>
            <a:chExt cx="1632" cy="768"/>
          </a:xfrm>
        </p:grpSpPr>
        <p:sp>
          <p:nvSpPr>
            <p:cNvPr id="23604" name="Text Box 52"/>
            <p:cNvSpPr txBox="1">
              <a:spLocks noChangeArrowheads="1"/>
            </p:cNvSpPr>
            <p:nvPr/>
          </p:nvSpPr>
          <p:spPr bwMode="auto">
            <a:xfrm>
              <a:off x="672" y="3504"/>
              <a:ext cx="72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/>
                <a:t>2</a:t>
              </a:r>
              <a:r>
                <a:rPr lang="en-US" altLang="x-none" sz="2400" b="0" i="1"/>
                <a:t>a</a:t>
              </a:r>
              <a:r>
                <a:rPr lang="en-US" altLang="x-none" sz="2400" b="0"/>
                <a:t>+</a:t>
              </a:r>
              <a:r>
                <a:rPr lang="en-US" altLang="x-none" sz="2400" b="0" i="1"/>
                <a:t>b</a:t>
              </a:r>
              <a:r>
                <a:rPr lang="en-US" altLang="x-none" sz="2400" b="0"/>
                <a:t>+</a:t>
              </a:r>
            </a:p>
          </p:txBody>
        </p:sp>
        <p:grpSp>
          <p:nvGrpSpPr>
            <p:cNvPr id="23605" name="Group 53"/>
            <p:cNvGrpSpPr>
              <a:grpSpLocks/>
            </p:cNvGrpSpPr>
            <p:nvPr/>
          </p:nvGrpSpPr>
          <p:grpSpPr bwMode="auto">
            <a:xfrm>
              <a:off x="1200" y="3408"/>
              <a:ext cx="912" cy="480"/>
              <a:chOff x="864" y="3168"/>
              <a:chExt cx="864" cy="480"/>
            </a:xfrm>
          </p:grpSpPr>
          <p:sp>
            <p:nvSpPr>
              <p:cNvPr id="23606" name="Text Box 54"/>
              <p:cNvSpPr txBox="1">
                <a:spLocks noChangeArrowheads="1"/>
              </p:cNvSpPr>
              <p:nvPr/>
            </p:nvSpPr>
            <p:spPr bwMode="auto">
              <a:xfrm>
                <a:off x="864" y="3168"/>
                <a:ext cx="864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x-none" sz="2400" b="0"/>
                  <a:t>2(2</a:t>
                </a:r>
                <a:r>
                  <a:rPr lang="en-US" altLang="x-none" sz="2400" b="0" i="1"/>
                  <a:t>a</a:t>
                </a:r>
                <a:r>
                  <a:rPr lang="en-US" altLang="x-none" sz="2400" b="0"/>
                  <a:t>+3</a:t>
                </a:r>
                <a:r>
                  <a:rPr lang="en-US" altLang="x-none" sz="2400" b="0" i="1"/>
                  <a:t>b</a:t>
                </a:r>
                <a:r>
                  <a:rPr lang="en-US" altLang="x-none" sz="2400" b="0"/>
                  <a:t>)</a:t>
                </a:r>
              </a:p>
            </p:txBody>
          </p:sp>
          <p:sp>
            <p:nvSpPr>
              <p:cNvPr id="23607" name="Line 55"/>
              <p:cNvSpPr>
                <a:spLocks noChangeShapeType="1"/>
              </p:cNvSpPr>
              <p:nvPr/>
            </p:nvSpPr>
            <p:spPr bwMode="auto">
              <a:xfrm>
                <a:off x="960" y="3408"/>
                <a:ext cx="528" cy="0"/>
              </a:xfrm>
              <a:prstGeom prst="line">
                <a:avLst/>
              </a:pr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  <a:effectLst/>
              <a:extLst>
                <a:ext uri="{909E8E84-426E-40DD-AFC4-6F175D3DCCD1}">
                  <a14:hiddenFill xmlns:a14="http://schemas.microsoft.com/office/drawing/2010/main">
                    <a:noFill/>
                  </a14:hiddenFill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 wrap="none" anchor="ctr"/>
              <a:lstStyle/>
              <a:p>
                <a:endParaRPr lang="en-US"/>
              </a:p>
            </p:txBody>
          </p:sp>
          <p:sp>
            <p:nvSpPr>
              <p:cNvPr id="23608" name="Text Box 56"/>
              <p:cNvSpPr txBox="1">
                <a:spLocks noChangeArrowheads="1"/>
              </p:cNvSpPr>
              <p:nvPr/>
            </p:nvSpPr>
            <p:spPr bwMode="auto">
              <a:xfrm>
                <a:off x="1104" y="3360"/>
                <a:ext cx="240" cy="288"/>
              </a:xfrm>
              <a:prstGeom prst="rect">
                <a:avLst/>
              </a:prstGeom>
              <a:noFill/>
              <a:ln>
                <a:noFill/>
              </a:ln>
              <a:effectLst/>
              <a:extLst>
                <a:ext uri="{909E8E84-426E-40DD-AFC4-6F175D3DCCD1}">
                  <a14:hiddenFill xmlns:a14="http://schemas.microsoft.com/office/drawing/2010/main">
                    <a:solidFill>
                      <a:schemeClr val="accent1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chemeClr val="tx1"/>
                    </a:solidFill>
                    <a:miter lim="800000"/>
                    <a:headEnd/>
                    <a:tailEnd/>
                  </a14:hiddenLine>
                </a:ext>
                <a:ext uri="{AF507438-7753-43E0-B8FC-AC1667EBCBE1}">
                  <a14:hiddenEffects xmlns:a14="http://schemas.microsoft.com/office/drawing/2010/main">
                    <a:effectLst>
                      <a:outerShdw blurRad="63500" dist="38099" dir="2700000" algn="ctr" rotWithShape="0">
                        <a:schemeClr val="bg2">
                          <a:alpha val="74998"/>
                        </a:schemeClr>
                      </a:outerShdw>
                    </a:effectLst>
                  </a14:hiddenEffects>
                </a:ext>
              </a:extLst>
            </p:spPr>
            <p:txBody>
              <a:bodyPr>
                <a:spAutoFit/>
              </a:bodyPr>
              <a:lstStyle/>
              <a:p>
                <a:pPr>
                  <a:spcBef>
                    <a:spcPct val="50000"/>
                  </a:spcBef>
                </a:pPr>
                <a:r>
                  <a:rPr lang="en-US" altLang="x-none" sz="2400" b="0"/>
                  <a:t>3</a:t>
                </a:r>
              </a:p>
            </p:txBody>
          </p:sp>
        </p:grpSp>
        <p:sp>
          <p:nvSpPr>
            <p:cNvPr id="23609" name="Line 57"/>
            <p:cNvSpPr>
              <a:spLocks noChangeShapeType="1"/>
            </p:cNvSpPr>
            <p:nvPr/>
          </p:nvSpPr>
          <p:spPr bwMode="auto">
            <a:xfrm>
              <a:off x="720" y="3840"/>
              <a:ext cx="1344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0" name="Text Box 58"/>
            <p:cNvSpPr txBox="1">
              <a:spLocks noChangeArrowheads="1"/>
            </p:cNvSpPr>
            <p:nvPr/>
          </p:nvSpPr>
          <p:spPr bwMode="auto">
            <a:xfrm>
              <a:off x="480" y="3504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/>
                <a:t>2(</a:t>
              </a:r>
            </a:p>
          </p:txBody>
        </p:sp>
        <p:sp>
          <p:nvSpPr>
            <p:cNvPr id="23612" name="Text Box 60"/>
            <p:cNvSpPr txBox="1">
              <a:spLocks noChangeArrowheads="1"/>
            </p:cNvSpPr>
            <p:nvPr/>
          </p:nvSpPr>
          <p:spPr bwMode="auto">
            <a:xfrm>
              <a:off x="1344" y="3888"/>
              <a:ext cx="336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/>
                <a:t>3</a:t>
              </a:r>
            </a:p>
          </p:txBody>
        </p:sp>
      </p:grpSp>
      <p:sp>
        <p:nvSpPr>
          <p:cNvPr id="23613" name="Text Box 61"/>
          <p:cNvSpPr txBox="1">
            <a:spLocks noChangeArrowheads="1"/>
          </p:cNvSpPr>
          <p:nvPr/>
        </p:nvSpPr>
        <p:spPr bwMode="auto">
          <a:xfrm>
            <a:off x="3390200" y="5995847"/>
            <a:ext cx="333375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400" b="0"/>
              <a:t>=</a:t>
            </a:r>
          </a:p>
        </p:txBody>
      </p:sp>
      <p:grpSp>
        <p:nvGrpSpPr>
          <p:cNvPr id="23623" name="Group 71"/>
          <p:cNvGrpSpPr>
            <a:grpSpLocks/>
          </p:cNvGrpSpPr>
          <p:nvPr/>
        </p:nvGrpSpPr>
        <p:grpSpPr bwMode="auto">
          <a:xfrm>
            <a:off x="118880" y="5814872"/>
            <a:ext cx="3349110" cy="762000"/>
            <a:chOff x="2496" y="3552"/>
            <a:chExt cx="1897" cy="480"/>
          </a:xfrm>
        </p:grpSpPr>
        <p:sp>
          <p:nvSpPr>
            <p:cNvPr id="23615" name="Text Box 63"/>
            <p:cNvSpPr txBox="1">
              <a:spLocks noChangeArrowheads="1"/>
            </p:cNvSpPr>
            <p:nvPr/>
          </p:nvSpPr>
          <p:spPr bwMode="auto">
            <a:xfrm>
              <a:off x="2496" y="3552"/>
              <a:ext cx="864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/>
                <a:t>2(</a:t>
              </a:r>
              <a:r>
                <a:rPr lang="en-US" altLang="x-none" sz="2400" b="0" i="1"/>
                <a:t>a</a:t>
              </a:r>
              <a:r>
                <a:rPr lang="en-US" altLang="x-none" sz="2400" b="0"/>
                <a:t>+3</a:t>
              </a:r>
              <a:r>
                <a:rPr lang="en-US" altLang="x-none" sz="2400" b="0" i="1"/>
                <a:t>b</a:t>
              </a:r>
              <a:r>
                <a:rPr lang="en-US" altLang="x-none" sz="2400" b="0"/>
                <a:t>)</a:t>
              </a:r>
            </a:p>
          </p:txBody>
        </p:sp>
        <p:sp>
          <p:nvSpPr>
            <p:cNvPr id="23616" name="Line 64"/>
            <p:cNvSpPr>
              <a:spLocks noChangeShapeType="1"/>
            </p:cNvSpPr>
            <p:nvPr/>
          </p:nvSpPr>
          <p:spPr bwMode="auto">
            <a:xfrm>
              <a:off x="2592" y="3792"/>
              <a:ext cx="52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/>
            </a:ln>
            <a:effectLst/>
            <a:extLst>
              <a:ext uri="{909E8E84-426E-40DD-AFC4-6F175D3DCCD1}">
                <a14:hiddenFill xmlns:a14="http://schemas.microsoft.com/office/drawing/2010/main">
                  <a:noFill/>
                </a14:hiddenFill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none" anchor="ctr"/>
            <a:lstStyle/>
            <a:p>
              <a:endParaRPr lang="en-US"/>
            </a:p>
          </p:txBody>
        </p:sp>
        <p:sp>
          <p:nvSpPr>
            <p:cNvPr id="23617" name="Text Box 65"/>
            <p:cNvSpPr txBox="1">
              <a:spLocks noChangeArrowheads="1"/>
            </p:cNvSpPr>
            <p:nvPr/>
          </p:nvSpPr>
          <p:spPr bwMode="auto">
            <a:xfrm>
              <a:off x="2736" y="3744"/>
              <a:ext cx="240" cy="288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/>
                <a:t>3</a:t>
              </a:r>
            </a:p>
          </p:txBody>
        </p:sp>
        <p:sp>
          <p:nvSpPr>
            <p:cNvPr id="23618" name="Text Box 66"/>
            <p:cNvSpPr txBox="1">
              <a:spLocks noChangeArrowheads="1"/>
            </p:cNvSpPr>
            <p:nvPr/>
          </p:nvSpPr>
          <p:spPr bwMode="auto">
            <a:xfrm>
              <a:off x="3089" y="3648"/>
              <a:ext cx="1304" cy="291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blurRad="63500" dist="38099" dir="2700000" algn="ctr" rotWithShape="0">
                      <a:schemeClr val="bg2">
                        <a:alpha val="74998"/>
                      </a:schemeClr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/>
            <a:p>
              <a:pPr>
                <a:spcBef>
                  <a:spcPct val="50000"/>
                </a:spcBef>
              </a:pPr>
              <a:r>
                <a:rPr lang="en-US" altLang="x-none" sz="2400" b="0" smtClean="0"/>
                <a:t>+ (</a:t>
              </a:r>
              <a:r>
                <a:rPr lang="en-US" altLang="x-none" sz="2400" b="0" i="1" smtClean="0"/>
                <a:t>b</a:t>
              </a:r>
              <a:r>
                <a:rPr lang="en-US" altLang="x-none" sz="2400" b="0" smtClean="0"/>
                <a:t>–</a:t>
              </a:r>
              <a:r>
                <a:rPr lang="en-US" altLang="x-none" sz="2400" b="0" i="1" smtClean="0"/>
                <a:t>a</a:t>
              </a:r>
              <a:r>
                <a:rPr lang="en-US" altLang="x-none" sz="2400" b="0" smtClean="0"/>
                <a:t>) + (</a:t>
              </a:r>
              <a:r>
                <a:rPr lang="en-US" altLang="x-none" sz="2400" b="0" i="1" smtClean="0"/>
                <a:t>a</a:t>
              </a:r>
              <a:r>
                <a:rPr lang="en-US" altLang="x-none" sz="2400" b="0" smtClean="0"/>
                <a:t>+ 3</a:t>
              </a:r>
              <a:r>
                <a:rPr lang="en-US" altLang="x-none" sz="2400" b="0" i="1" smtClean="0"/>
                <a:t>b</a:t>
              </a:r>
              <a:r>
                <a:rPr lang="en-US" altLang="x-none" sz="2400" b="0" smtClean="0"/>
                <a:t>)</a:t>
              </a:r>
              <a:endParaRPr lang="en-US" altLang="x-none" sz="2400" b="0"/>
            </a:p>
          </p:txBody>
        </p:sp>
      </p:grpSp>
      <p:sp>
        <p:nvSpPr>
          <p:cNvPr id="23619" name="Text Box 67"/>
          <p:cNvSpPr txBox="1">
            <a:spLocks noChangeArrowheads="1"/>
          </p:cNvSpPr>
          <p:nvPr/>
        </p:nvSpPr>
        <p:spPr bwMode="auto">
          <a:xfrm>
            <a:off x="7740555" y="5695111"/>
            <a:ext cx="34766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400" b="0" i="1">
                <a:solidFill>
                  <a:srgbClr val="0432FF"/>
                </a:solidFill>
              </a:rPr>
              <a:t>a</a:t>
            </a:r>
          </a:p>
        </p:txBody>
      </p:sp>
      <p:sp>
        <p:nvSpPr>
          <p:cNvPr id="23620" name="Text Box 68"/>
          <p:cNvSpPr txBox="1">
            <a:spLocks noChangeArrowheads="1"/>
          </p:cNvSpPr>
          <p:nvPr/>
        </p:nvSpPr>
        <p:spPr bwMode="auto">
          <a:xfrm>
            <a:off x="7740555" y="5999911"/>
            <a:ext cx="354013" cy="4572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400" b="0" i="1">
                <a:solidFill>
                  <a:srgbClr val="0432FF"/>
                </a:solidFill>
              </a:rPr>
              <a:t>b</a:t>
            </a:r>
          </a:p>
        </p:txBody>
      </p:sp>
      <p:sp>
        <p:nvSpPr>
          <p:cNvPr id="23621" name="Text Box 69"/>
          <p:cNvSpPr txBox="1">
            <a:spLocks noChangeArrowheads="1"/>
          </p:cNvSpPr>
          <p:nvPr/>
        </p:nvSpPr>
        <p:spPr bwMode="auto">
          <a:xfrm>
            <a:off x="8121555" y="5847511"/>
            <a:ext cx="338554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400" b="0">
                <a:solidFill>
                  <a:srgbClr val="0432FF"/>
                </a:solidFill>
              </a:rPr>
              <a:t>=</a:t>
            </a:r>
          </a:p>
        </p:txBody>
      </p:sp>
      <p:sp>
        <p:nvSpPr>
          <p:cNvPr id="23626" name="Line 74"/>
          <p:cNvSpPr>
            <a:spLocks noChangeShapeType="1"/>
          </p:cNvSpPr>
          <p:nvPr/>
        </p:nvSpPr>
        <p:spPr bwMode="auto">
          <a:xfrm>
            <a:off x="7816755" y="6076111"/>
            <a:ext cx="3048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432FF"/>
              </a:solidFill>
            </a:endParaRPr>
          </a:p>
        </p:txBody>
      </p:sp>
      <p:sp>
        <p:nvSpPr>
          <p:cNvPr id="23627" name="Line 75"/>
          <p:cNvSpPr>
            <a:spLocks noChangeShapeType="1"/>
          </p:cNvSpPr>
          <p:nvPr/>
        </p:nvSpPr>
        <p:spPr bwMode="auto">
          <a:xfrm>
            <a:off x="8468750" y="6110799"/>
            <a:ext cx="381000" cy="0"/>
          </a:xfrm>
          <a:prstGeom prst="line">
            <a:avLst/>
          </a:prstGeom>
          <a:noFill/>
          <a:ln w="9525">
            <a:solidFill>
              <a:schemeClr val="tx1"/>
            </a:solidFill>
            <a:round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noFill/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 anchor="ctr"/>
          <a:lstStyle/>
          <a:p>
            <a:endParaRPr lang="en-US">
              <a:solidFill>
                <a:srgbClr val="0432FF"/>
              </a:solidFill>
            </a:endParaRPr>
          </a:p>
        </p:txBody>
      </p:sp>
      <p:sp>
        <p:nvSpPr>
          <p:cNvPr id="23628" name="Text Box 76"/>
          <p:cNvSpPr txBox="1">
            <a:spLocks noChangeArrowheads="1"/>
          </p:cNvSpPr>
          <p:nvPr/>
        </p:nvSpPr>
        <p:spPr bwMode="auto">
          <a:xfrm>
            <a:off x="8468750" y="5653599"/>
            <a:ext cx="340158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400" b="0">
                <a:solidFill>
                  <a:srgbClr val="0432FF"/>
                </a:solidFill>
              </a:rPr>
              <a:t>9</a:t>
            </a:r>
          </a:p>
        </p:txBody>
      </p:sp>
      <p:sp>
        <p:nvSpPr>
          <p:cNvPr id="23630" name="Text Box 78"/>
          <p:cNvSpPr txBox="1">
            <a:spLocks noChangeArrowheads="1"/>
          </p:cNvSpPr>
          <p:nvPr/>
        </p:nvSpPr>
        <p:spPr bwMode="auto">
          <a:xfrm>
            <a:off x="8392550" y="6110799"/>
            <a:ext cx="495649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 wrap="none">
            <a:spAutoFit/>
          </a:bodyPr>
          <a:lstStyle/>
          <a:p>
            <a:r>
              <a:rPr lang="en-US" altLang="x-none" sz="2400" b="0">
                <a:solidFill>
                  <a:srgbClr val="0432FF"/>
                </a:solidFill>
              </a:rPr>
              <a:t>32</a:t>
            </a:r>
          </a:p>
        </p:txBody>
      </p:sp>
      <p:sp>
        <p:nvSpPr>
          <p:cNvPr id="72" name="Text Box 66"/>
          <p:cNvSpPr txBox="1">
            <a:spLocks noChangeArrowheads="1"/>
          </p:cNvSpPr>
          <p:nvPr/>
        </p:nvSpPr>
        <p:spPr bwMode="auto">
          <a:xfrm>
            <a:off x="6216298" y="6031579"/>
            <a:ext cx="1371600" cy="4616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blurRad="63500" dist="38099" dir="2700000" algn="ctr" rotWithShape="0">
                    <a:schemeClr val="bg2">
                      <a:alpha val="74998"/>
                    </a:schemeClr>
                  </a:outerShdw>
                </a:effectLst>
              </a14:hiddenEffects>
            </a:ext>
          </a:extLst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en-US" altLang="x-none" sz="2400" b="0" smtClean="0"/>
              <a:t>+ (2</a:t>
            </a:r>
            <a:r>
              <a:rPr lang="en-US" altLang="x-none" sz="2400" i="1" smtClean="0"/>
              <a:t>a</a:t>
            </a:r>
            <a:r>
              <a:rPr lang="en-US" altLang="x-none" sz="2400" smtClean="0"/>
              <a:t>+3</a:t>
            </a:r>
            <a:r>
              <a:rPr lang="en-US" altLang="x-none" sz="2400" i="1" smtClean="0"/>
              <a:t>b</a:t>
            </a:r>
            <a:r>
              <a:rPr lang="en-US" altLang="x-none" sz="2400" smtClean="0"/>
              <a:t>)</a:t>
            </a:r>
            <a:endParaRPr lang="en-US" altLang="x-none" sz="2400" b="0"/>
          </a:p>
        </p:txBody>
      </p:sp>
      <p:sp>
        <p:nvSpPr>
          <p:cNvPr id="73" name="Rectangle 2"/>
          <p:cNvSpPr>
            <a:spLocks noGrp="1" noChangeArrowheads="1"/>
          </p:cNvSpPr>
          <p:nvPr>
            <p:ph type="title"/>
          </p:nvPr>
        </p:nvSpPr>
        <p:spPr>
          <a:xfrm>
            <a:off x="304800" y="152400"/>
            <a:ext cx="8659813" cy="609600"/>
          </a:xfrm>
        </p:spPr>
        <p:txBody>
          <a:bodyPr/>
          <a:lstStyle/>
          <a:p>
            <a:r>
              <a:rPr lang="en-GB" altLang="x-none" dirty="0" smtClean="0"/>
              <a:t>Being Playful (Extending)</a:t>
            </a:r>
            <a:endParaRPr lang="en-GB" altLang="x-none" dirty="0"/>
          </a:p>
        </p:txBody>
      </p:sp>
    </p:spTree>
    <p:extLst>
      <p:ext uri="{BB962C8B-B14F-4D97-AF65-F5344CB8AC3E}">
        <p14:creationId xmlns:p14="http://schemas.microsoft.com/office/powerpoint/2010/main" val="6630147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 nodeType="clickPar">
                      <p:stCondLst>
                        <p:cond delay="indefinite"/>
                      </p:stCondLst>
                      <p:childTnLst>
                        <p:par>
                          <p:cTn id="2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5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" presetClass="entr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6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3567" grpId="0"/>
      <p:bldP spid="23568" grpId="0"/>
      <p:bldP spid="23569" grpId="0"/>
      <p:bldP spid="23570" grpId="0"/>
      <p:bldP spid="23571" grpId="0"/>
      <p:bldP spid="23576" grpId="0"/>
      <p:bldP spid="23582" grpId="0"/>
      <p:bldP spid="23592" grpId="0"/>
      <p:bldP spid="23600" grpId="0"/>
      <p:bldP spid="23611" grpId="0"/>
      <p:bldP spid="23613" grpId="0"/>
      <p:bldP spid="23619" grpId="0"/>
      <p:bldP spid="23620" grpId="0"/>
      <p:bldP spid="23621" grpId="0"/>
      <p:bldP spid="23626" grpId="0" animBg="1"/>
      <p:bldP spid="23627" grpId="0" animBg="1"/>
      <p:bldP spid="23627" grpId="1" animBg="1"/>
      <p:bldP spid="23628" grpId="0"/>
      <p:bldP spid="23630" grpId="0"/>
      <p:bldP spid="72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How Complicated?</a:t>
            </a:r>
            <a:endParaRPr lang="en-US" dirty="0"/>
          </a:p>
        </p:txBody>
      </p:sp>
      <p:grpSp>
        <p:nvGrpSpPr>
          <p:cNvPr id="4" name="Group 3"/>
          <p:cNvGrpSpPr/>
          <p:nvPr/>
        </p:nvGrpSpPr>
        <p:grpSpPr>
          <a:xfrm>
            <a:off x="2000758" y="1282551"/>
            <a:ext cx="4860954" cy="4840342"/>
            <a:chOff x="2108335" y="511586"/>
            <a:chExt cx="4860954" cy="4840342"/>
          </a:xfrm>
        </p:grpSpPr>
        <p:sp>
          <p:nvSpPr>
            <p:cNvPr id="5" name="Rectangle 4"/>
            <p:cNvSpPr/>
            <p:nvPr/>
          </p:nvSpPr>
          <p:spPr>
            <a:xfrm>
              <a:off x="2116032" y="3240449"/>
              <a:ext cx="2131820" cy="2109909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6" name="Rectangle 5"/>
            <p:cNvSpPr/>
            <p:nvPr/>
          </p:nvSpPr>
          <p:spPr>
            <a:xfrm>
              <a:off x="4243654" y="3240208"/>
              <a:ext cx="611622" cy="61799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7" name="Rectangle 6"/>
            <p:cNvSpPr/>
            <p:nvPr/>
          </p:nvSpPr>
          <p:spPr>
            <a:xfrm>
              <a:off x="4846183" y="2932046"/>
              <a:ext cx="912900" cy="91290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8" name="Rectangle 7"/>
            <p:cNvSpPr/>
            <p:nvPr/>
          </p:nvSpPr>
          <p:spPr>
            <a:xfrm>
              <a:off x="4855276" y="2331141"/>
              <a:ext cx="607866" cy="600906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9" name="Rectangle 8"/>
            <p:cNvSpPr/>
            <p:nvPr/>
          </p:nvSpPr>
          <p:spPr>
            <a:xfrm>
              <a:off x="3942376" y="2331141"/>
              <a:ext cx="912900" cy="91290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0" name="Rectangle 9"/>
            <p:cNvSpPr/>
            <p:nvPr/>
          </p:nvSpPr>
          <p:spPr>
            <a:xfrm>
              <a:off x="3942376" y="1723717"/>
              <a:ext cx="602528" cy="607424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1" name="Rectangle 10"/>
            <p:cNvSpPr/>
            <p:nvPr/>
          </p:nvSpPr>
          <p:spPr>
            <a:xfrm>
              <a:off x="3942376" y="1116293"/>
              <a:ext cx="602528" cy="607424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2" name="Rectangle 11"/>
            <p:cNvSpPr/>
            <p:nvPr/>
          </p:nvSpPr>
          <p:spPr>
            <a:xfrm>
              <a:off x="4539038" y="839103"/>
              <a:ext cx="602528" cy="607424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3" name="Rectangle 12"/>
            <p:cNvSpPr/>
            <p:nvPr/>
          </p:nvSpPr>
          <p:spPr>
            <a:xfrm>
              <a:off x="4528371" y="1422074"/>
              <a:ext cx="912900" cy="91290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ectangle 13"/>
            <p:cNvSpPr/>
            <p:nvPr/>
          </p:nvSpPr>
          <p:spPr>
            <a:xfrm>
              <a:off x="5739097" y="2925313"/>
              <a:ext cx="1217156" cy="1217156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ectangle 14"/>
            <p:cNvSpPr/>
            <p:nvPr/>
          </p:nvSpPr>
          <p:spPr>
            <a:xfrm>
              <a:off x="4238100" y="3834714"/>
              <a:ext cx="1502392" cy="1502392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ectangle 15"/>
            <p:cNvSpPr/>
            <p:nvPr/>
          </p:nvSpPr>
          <p:spPr>
            <a:xfrm>
              <a:off x="5739097" y="4134772"/>
              <a:ext cx="1217156" cy="1217156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ectangle 16"/>
            <p:cNvSpPr/>
            <p:nvPr/>
          </p:nvSpPr>
          <p:spPr>
            <a:xfrm>
              <a:off x="5431039" y="1423043"/>
              <a:ext cx="1533100" cy="1502392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8" name="Rectangle 17"/>
            <p:cNvSpPr/>
            <p:nvPr/>
          </p:nvSpPr>
          <p:spPr>
            <a:xfrm>
              <a:off x="6056389" y="515907"/>
              <a:ext cx="912900" cy="91290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9" name="Rectangle 18"/>
            <p:cNvSpPr/>
            <p:nvPr/>
          </p:nvSpPr>
          <p:spPr>
            <a:xfrm>
              <a:off x="5143489" y="515907"/>
              <a:ext cx="912900" cy="91290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ectangle 19"/>
            <p:cNvSpPr/>
            <p:nvPr/>
          </p:nvSpPr>
          <p:spPr>
            <a:xfrm>
              <a:off x="4528010" y="515907"/>
              <a:ext cx="312457" cy="323074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ectangle 20"/>
            <p:cNvSpPr/>
            <p:nvPr/>
          </p:nvSpPr>
          <p:spPr>
            <a:xfrm>
              <a:off x="4837726" y="515785"/>
              <a:ext cx="303840" cy="324106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ectangle 21"/>
            <p:cNvSpPr/>
            <p:nvPr/>
          </p:nvSpPr>
          <p:spPr>
            <a:xfrm>
              <a:off x="3942391" y="516290"/>
              <a:ext cx="602528" cy="607424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ectangle 22"/>
            <p:cNvSpPr/>
            <p:nvPr/>
          </p:nvSpPr>
          <p:spPr>
            <a:xfrm>
              <a:off x="3029491" y="513687"/>
              <a:ext cx="912900" cy="912900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ectangle 23"/>
            <p:cNvSpPr/>
            <p:nvPr/>
          </p:nvSpPr>
          <p:spPr>
            <a:xfrm>
              <a:off x="2108335" y="511586"/>
              <a:ext cx="921156" cy="907304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ectangle 24"/>
            <p:cNvSpPr/>
            <p:nvPr/>
          </p:nvSpPr>
          <p:spPr>
            <a:xfrm>
              <a:off x="2116032" y="1414105"/>
              <a:ext cx="1826344" cy="1826344"/>
            </a:xfrm>
            <a:prstGeom prst="rect">
              <a:avLst/>
            </a:prstGeom>
            <a:solidFill>
              <a:schemeClr val="bg1"/>
            </a:solidFill>
            <a:ln w="19050" cmpd="sng"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</p:spTree>
    <p:extLst>
      <p:ext uri="{BB962C8B-B14F-4D97-AF65-F5344CB8AC3E}">
        <p14:creationId xmlns:p14="http://schemas.microsoft.com/office/powerpoint/2010/main" val="13722069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Perimeter Projections</a:t>
            </a:r>
            <a:endParaRPr lang="en-US"/>
          </a:p>
        </p:txBody>
      </p:sp>
      <p:pic>
        <p:nvPicPr>
          <p:cNvPr id="4" name="Perimeter Projn 1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430096" y="1388436"/>
            <a:ext cx="7721600" cy="2235200"/>
          </a:xfrm>
          <a:prstGeom prst="rect">
            <a:avLst/>
          </a:prstGeom>
        </p:spPr>
      </p:pic>
      <p:pic>
        <p:nvPicPr>
          <p:cNvPr id="5" name="Perimeter Projn 2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430096" y="4027334"/>
            <a:ext cx="7721600" cy="22352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3308236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1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7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 vol="80000">
                <p:cTn id="18" fill="hold" display="0">
                  <p:stCondLst>
                    <p:cond delay="indefinite"/>
                  </p:st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Skip Counting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28650" y="1227749"/>
            <a:ext cx="7886700" cy="2125052"/>
          </a:xfrm>
        </p:spPr>
        <p:txBody>
          <a:bodyPr/>
          <a:lstStyle/>
          <a:p>
            <a:r>
              <a:rPr lang="en-US" dirty="0" smtClean="0"/>
              <a:t>Starting at 3, counting in 5s</a:t>
            </a:r>
          </a:p>
          <a:p>
            <a:pPr lvl="1"/>
            <a:r>
              <a:rPr lang="en-US" dirty="0" smtClean="0"/>
              <a:t>What will the 100</a:t>
            </a:r>
            <a:r>
              <a:rPr lang="en-US" baseline="30000" dirty="0" smtClean="0"/>
              <a:t>th</a:t>
            </a:r>
            <a:r>
              <a:rPr lang="en-US" dirty="0" smtClean="0"/>
              <a:t> number be?</a:t>
            </a:r>
          </a:p>
          <a:p>
            <a:r>
              <a:rPr lang="en-US" dirty="0" smtClean="0"/>
              <a:t>Starting at 4 counting in 7s</a:t>
            </a:r>
          </a:p>
          <a:p>
            <a:pPr marL="685800" lvl="2">
              <a:spcBef>
                <a:spcPts val="1000"/>
              </a:spcBef>
              <a:buClr>
                <a:srgbClr val="AB7942"/>
              </a:buClr>
              <a:buFont typeface="Courier New" charset="0"/>
              <a:buChar char="o"/>
            </a:pPr>
            <a:r>
              <a:rPr lang="en-US" dirty="0"/>
              <a:t>What will the 100</a:t>
            </a:r>
            <a:r>
              <a:rPr lang="en-US" baseline="30000" dirty="0"/>
              <a:t>th</a:t>
            </a:r>
            <a:r>
              <a:rPr lang="en-US" dirty="0"/>
              <a:t> number be</a:t>
            </a:r>
            <a:r>
              <a:rPr lang="en-US" dirty="0" smtClean="0"/>
              <a:t>?</a:t>
            </a:r>
          </a:p>
          <a:p>
            <a:r>
              <a:rPr lang="en-US" dirty="0" smtClean="0"/>
              <a:t>Starting at 23, counting down in 5s</a:t>
            </a:r>
          </a:p>
          <a:p>
            <a:endParaRPr lang="en-US" dirty="0" smtClean="0"/>
          </a:p>
          <a:p>
            <a:endParaRPr lang="en-US" dirty="0"/>
          </a:p>
        </p:txBody>
      </p:sp>
      <p:grpSp>
        <p:nvGrpSpPr>
          <p:cNvPr id="6" name="Group 5"/>
          <p:cNvGrpSpPr/>
          <p:nvPr/>
        </p:nvGrpSpPr>
        <p:grpSpPr>
          <a:xfrm>
            <a:off x="628650" y="3181346"/>
            <a:ext cx="7886700" cy="831851"/>
            <a:chOff x="628650" y="3553874"/>
            <a:chExt cx="7886700" cy="831851"/>
          </a:xfrm>
        </p:grpSpPr>
        <p:pic>
          <p:nvPicPr>
            <p:cNvPr id="4" name="Picture 3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5566830" y="3553874"/>
              <a:ext cx="590345" cy="831850"/>
            </a:xfrm>
            <a:prstGeom prst="rect">
              <a:avLst/>
            </a:prstGeom>
          </p:spPr>
        </p:pic>
        <p:sp>
          <p:nvSpPr>
            <p:cNvPr id="5" name="Content Placeholder 2"/>
            <p:cNvSpPr txBox="1">
              <a:spLocks/>
            </p:cNvSpPr>
            <p:nvPr/>
          </p:nvSpPr>
          <p:spPr>
            <a:xfrm>
              <a:off x="628650" y="3767749"/>
              <a:ext cx="7886700" cy="617976"/>
            </a:xfrm>
            <a:prstGeom prst="rect">
              <a:avLst/>
            </a:prstGeom>
          </p:spPr>
          <p:txBody>
            <a:bodyPr vert="horz" lIns="91440" tIns="45720" rIns="91440" bIns="45720" rtlCol="0">
              <a:normAutofit/>
            </a:bodyPr>
            <a:lstStyle>
              <a:lvl1pPr marL="228600" indent="-228600" algn="l" defTabSz="914400" rtl="0" eaLnBrk="1" latinLnBrk="0" hangingPunct="1">
                <a:lnSpc>
                  <a:spcPct val="90000"/>
                </a:lnSpc>
                <a:spcBef>
                  <a:spcPts val="1000"/>
                </a:spcBef>
                <a:buClr>
                  <a:srgbClr val="AB7942"/>
                </a:buClr>
                <a:buFont typeface="Courier New" charset="0"/>
                <a:buChar char="o"/>
                <a:defRPr sz="2400" b="0" i="0" kern="1200">
                  <a:solidFill>
                    <a:srgbClr val="0432FF"/>
                  </a:solidFill>
                  <a:latin typeface="Chalkboard" charset="0"/>
                  <a:ea typeface="Chalkboard" charset="0"/>
                  <a:cs typeface="Chalkboard" charset="0"/>
                </a:defRPr>
              </a:lvl1pPr>
              <a:lvl2pPr marL="685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Wingdings" charset="2"/>
                <a:buChar char="v"/>
                <a:defRPr sz="2000" kern="1200">
                  <a:solidFill>
                    <a:schemeClr val="tx1"/>
                  </a:solidFill>
                  <a:latin typeface="Chalkboard" charset="0"/>
                  <a:ea typeface="Chalkboard" charset="0"/>
                  <a:cs typeface="Chalkboard" charset="0"/>
                </a:defRPr>
              </a:lvl2pPr>
              <a:lvl3pPr marL="1143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2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1600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0574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25146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29718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34290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3886200" indent="-228600" algn="l" defTabSz="914400" rtl="0" eaLnBrk="1" latinLnBrk="0" hangingPunct="1">
                <a:lnSpc>
                  <a:spcPct val="90000"/>
                </a:lnSpc>
                <a:spcBef>
                  <a:spcPts val="500"/>
                </a:spcBef>
                <a:buFont typeface="Arial" panose="020B0604020202020204" pitchFamily="34" charset="0"/>
                <a:buChar char="•"/>
                <a:defRPr sz="1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r>
                <a:rPr lang="en-US" dirty="0" smtClean="0"/>
                <a:t>Starting at 101 counting down in       </a:t>
              </a:r>
              <a:r>
                <a:rPr lang="en-US" dirty="0" err="1" smtClean="0"/>
                <a:t>ths</a:t>
              </a:r>
              <a:r>
                <a:rPr lang="en-US" dirty="0" smtClean="0"/>
                <a:t> </a:t>
              </a:r>
            </a:p>
            <a:p>
              <a:endParaRPr lang="en-US" dirty="0" smtClean="0"/>
            </a:p>
            <a:p>
              <a:endParaRPr lang="en-US" dirty="0"/>
            </a:p>
          </p:txBody>
        </p:sp>
      </p:grpSp>
    </p:spTree>
    <p:extLst>
      <p:ext uri="{BB962C8B-B14F-4D97-AF65-F5344CB8AC3E}">
        <p14:creationId xmlns:p14="http://schemas.microsoft.com/office/powerpoint/2010/main" val="2056416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What Next?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1181100"/>
            <a:ext cx="9144000" cy="4486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100"/>
            <a:ext cx="9144000" cy="4486198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6512" y="1181100"/>
            <a:ext cx="9144000" cy="4486198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6512" y="1175050"/>
            <a:ext cx="9144000" cy="448619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827584" y="5733256"/>
            <a:ext cx="6984776" cy="720080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Every row and column is an arithmetic progression</a:t>
            </a:r>
            <a:r>
              <a:rPr lang="en-GB" sz="2000" b="0">
                <a:solidFill>
                  <a:srgbClr val="FFFF00"/>
                </a:solidFill>
                <a:latin typeface="Chalkboard" pitchFamily="-111" charset="0"/>
              </a:rPr>
              <a:t/>
            </a:r>
            <a:br>
              <a:rPr lang="en-GB" sz="2000" b="0">
                <a:solidFill>
                  <a:srgbClr val="FFFF00"/>
                </a:solidFill>
                <a:latin typeface="Chalkboard" pitchFamily="-111" charset="0"/>
              </a:rPr>
            </a:br>
            <a:r>
              <a:rPr lang="en-GB" sz="2000" b="0">
                <a:solidFill>
                  <a:srgbClr val="FFFF00"/>
                </a:solidFill>
                <a:latin typeface="Chalkboard" pitchFamily="-111" charset="0"/>
              </a:rPr>
              <a:t>(constant difference)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  <p:pic>
        <p:nvPicPr>
          <p:cNvPr id="9" name="Picture 8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5496" y="1156936"/>
            <a:ext cx="9144000" cy="45043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42180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Now What Next?</a:t>
            </a: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1181100"/>
            <a:ext cx="9144000" cy="4486198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1181100"/>
            <a:ext cx="9144000" cy="4486198"/>
          </a:xfrm>
          <a:prstGeom prst="rect">
            <a:avLst/>
          </a:prstGeom>
        </p:spPr>
      </p:pic>
      <p:sp>
        <p:nvSpPr>
          <p:cNvPr id="3" name="Rounded Rectangle 2"/>
          <p:cNvSpPr/>
          <p:nvPr/>
        </p:nvSpPr>
        <p:spPr bwMode="auto">
          <a:xfrm>
            <a:off x="827584" y="5661248"/>
            <a:ext cx="7308304" cy="864096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A lesson without the opportunity to express generality</a:t>
            </a:r>
            <a:b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</a:b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is not a mathematics lesson</a:t>
            </a: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0" y="1140804"/>
            <a:ext cx="9144000" cy="4576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847335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52400"/>
            <a:ext cx="8839200" cy="609600"/>
          </a:xfrm>
        </p:spPr>
        <p:txBody>
          <a:bodyPr/>
          <a:lstStyle/>
          <a:p>
            <a:r>
              <a:rPr lang="en-GB"/>
              <a:t>Appreciating &amp; Comprehending Division</a:t>
            </a: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251520" y="1052736"/>
            <a:ext cx="8424936" cy="3384376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dirty="0">
                <a:solidFill>
                  <a:srgbClr val="000000"/>
                </a:solidFill>
                <a:latin typeface="Chalkboard" charset="0"/>
                <a:ea typeface="Chalkboard" charset="0"/>
                <a:cs typeface="Chalkboard" charset="0"/>
              </a:rPr>
              <a:t>I tell you that 10101 is divisible by 37.</a:t>
            </a:r>
          </a:p>
          <a:p>
            <a:r>
              <a:rPr lang="en-GB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What is the remainder upon dividing </a:t>
            </a:r>
            <a:br>
              <a:rPr lang="en-GB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GB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     1010137 by 37?</a:t>
            </a:r>
          </a:p>
          <a:p>
            <a:r>
              <a:rPr lang="en-GB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What is the remainder upon dividing </a:t>
            </a:r>
            <a:br>
              <a:rPr lang="en-GB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GB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     1010123 by 37?</a:t>
            </a:r>
          </a:p>
          <a:p>
            <a:r>
              <a:rPr lang="en-GB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What is the remainder upon dividing </a:t>
            </a:r>
            <a:br>
              <a:rPr lang="en-GB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GB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     10124 by 37?</a:t>
            </a:r>
          </a:p>
          <a:p>
            <a:r>
              <a:rPr lang="en-GB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What is the remainder upon dividing </a:t>
            </a:r>
            <a:br>
              <a:rPr lang="en-GB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</a:br>
            <a:r>
              <a:rPr lang="en-GB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     232323 by 37?</a:t>
            </a:r>
          </a:p>
          <a:p>
            <a:r>
              <a:rPr lang="en-GB" dirty="0">
                <a:solidFill>
                  <a:srgbClr val="0432FF"/>
                </a:solidFill>
                <a:latin typeface="Chalkboard" charset="0"/>
                <a:ea typeface="Chalkboard" charset="0"/>
                <a:cs typeface="Chalkboard" charset="0"/>
              </a:rPr>
              <a:t>Make up your own similar question</a:t>
            </a:r>
          </a:p>
          <a:p>
            <a:pPr lvl="1"/>
            <a:r>
              <a:rPr lang="en-GB" dirty="0">
                <a:latin typeface="Chalkboard" charset="0"/>
                <a:ea typeface="Chalkboard" charset="0"/>
                <a:cs typeface="Chalkboard" charset="0"/>
              </a:rPr>
              <a:t>What is the same and what different about your task and mine?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012160" y="1916832"/>
            <a:ext cx="3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6012160" y="2751311"/>
            <a:ext cx="53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23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6053280" y="3501008"/>
            <a:ext cx="53494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23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6084168" y="4263479"/>
            <a:ext cx="359805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000000"/>
                </a:solidFill>
              </a:rPr>
              <a:t>0</a:t>
            </a:r>
          </a:p>
        </p:txBody>
      </p:sp>
      <p:sp>
        <p:nvSpPr>
          <p:cNvPr id="10" name="Rounded Rectangle 9"/>
          <p:cNvSpPr/>
          <p:nvPr/>
        </p:nvSpPr>
        <p:spPr bwMode="auto">
          <a:xfrm>
            <a:off x="6804248" y="1556792"/>
            <a:ext cx="1872208" cy="86409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966B3B"/>
                </a:solidFill>
                <a:effectLst/>
                <a:latin typeface="Chalkboard" pitchFamily="-111" charset="0"/>
              </a:rPr>
              <a:t>How do you know?</a:t>
            </a:r>
          </a:p>
        </p:txBody>
      </p:sp>
      <p:sp>
        <p:nvSpPr>
          <p:cNvPr id="12" name="Rounded Rectangle 11"/>
          <p:cNvSpPr/>
          <p:nvPr/>
        </p:nvSpPr>
        <p:spPr bwMode="auto">
          <a:xfrm>
            <a:off x="6956648" y="2420888"/>
            <a:ext cx="1872208" cy="86409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966B3B"/>
                </a:solidFill>
                <a:effectLst/>
                <a:latin typeface="Chalkboard" pitchFamily="-111" charset="0"/>
              </a:rPr>
              <a:t>How do you know?</a:t>
            </a:r>
          </a:p>
        </p:txBody>
      </p:sp>
      <p:sp>
        <p:nvSpPr>
          <p:cNvPr id="13" name="Rounded Rectangle 12"/>
          <p:cNvSpPr/>
          <p:nvPr/>
        </p:nvSpPr>
        <p:spPr bwMode="auto">
          <a:xfrm>
            <a:off x="7109048" y="3284984"/>
            <a:ext cx="1872208" cy="86409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966B3B"/>
                </a:solidFill>
                <a:effectLst/>
                <a:latin typeface="Chalkboard" pitchFamily="-111" charset="0"/>
              </a:rPr>
              <a:t>How do you know?</a:t>
            </a:r>
          </a:p>
        </p:txBody>
      </p:sp>
      <p:sp>
        <p:nvSpPr>
          <p:cNvPr id="14" name="Rounded Rectangle 13"/>
          <p:cNvSpPr/>
          <p:nvPr/>
        </p:nvSpPr>
        <p:spPr bwMode="auto">
          <a:xfrm>
            <a:off x="7261448" y="4149080"/>
            <a:ext cx="1872208" cy="864096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400" b="0" i="0" u="none" strike="noStrike" cap="none" normalizeH="0" baseline="0">
                <a:ln>
                  <a:noFill/>
                </a:ln>
                <a:solidFill>
                  <a:srgbClr val="966B3B"/>
                </a:solidFill>
                <a:effectLst/>
                <a:latin typeface="Chalkboard" pitchFamily="-111" charset="0"/>
              </a:rPr>
              <a:t>How do you know?</a:t>
            </a:r>
          </a:p>
        </p:txBody>
      </p:sp>
      <p:sp>
        <p:nvSpPr>
          <p:cNvPr id="3" name="Rounded Rectangle 2"/>
          <p:cNvSpPr/>
          <p:nvPr/>
        </p:nvSpPr>
        <p:spPr bwMode="auto">
          <a:xfrm>
            <a:off x="467544" y="5661248"/>
            <a:ext cx="5040560" cy="908720"/>
          </a:xfrm>
          <a:prstGeom prst="roundRect">
            <a:avLst/>
          </a:prstGeom>
          <a:solidFill>
            <a:srgbClr val="008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It’s all about what</a:t>
            </a:r>
            <a:r>
              <a:rPr kumimoji="0" lang="en-GB" sz="2000" b="0" i="0" u="none" strike="noStrike" cap="none" normalizeH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 you are attending to, </a:t>
            </a:r>
            <a:br>
              <a:rPr kumimoji="0" lang="en-GB" sz="2000" b="0" i="0" u="none" strike="noStrike" cap="none" normalizeH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</a:br>
            <a:r>
              <a:rPr kumimoji="0" lang="en-GB" sz="2000" b="0" i="0" u="none" strike="noStrike" cap="none" normalizeH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and how you are attending to it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  <p:sp>
        <p:nvSpPr>
          <p:cNvPr id="15" name="Rounded Rectangle 14"/>
          <p:cNvSpPr/>
          <p:nvPr/>
        </p:nvSpPr>
        <p:spPr bwMode="auto">
          <a:xfrm>
            <a:off x="5364088" y="5733256"/>
            <a:ext cx="3384376" cy="908720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966B3B"/>
                </a:solidFill>
                <a:effectLst/>
                <a:latin typeface="Chalkboard" pitchFamily="-111" charset="0"/>
              </a:rPr>
              <a:t>Attention</a:t>
            </a: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Chalkboard" pitchFamily="-111" charset="0"/>
              </a:rPr>
              <a:t> is directed </a:t>
            </a:r>
            <a:b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Chalkboard" pitchFamily="-111" charset="0"/>
              </a:rPr>
            </a:b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008000"/>
                </a:solidFill>
                <a:effectLst/>
                <a:latin typeface="Chalkboard" pitchFamily="-111" charset="0"/>
              </a:rPr>
              <a:t>by what is being varied</a:t>
            </a:r>
          </a:p>
        </p:txBody>
      </p:sp>
      <p:sp>
        <p:nvSpPr>
          <p:cNvPr id="5" name="Oval Callout 4"/>
          <p:cNvSpPr/>
          <p:nvPr/>
        </p:nvSpPr>
        <p:spPr bwMode="auto">
          <a:xfrm>
            <a:off x="4283968" y="2276872"/>
            <a:ext cx="3600400" cy="1152128"/>
          </a:xfrm>
          <a:prstGeom prst="wedgeEllipseCallout">
            <a:avLst>
              <a:gd name="adj1" fmla="val -66971"/>
              <a:gd name="adj2" fmla="val -67184"/>
            </a:avLst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Did you write it down for</a:t>
            </a:r>
            <a:r>
              <a:rPr kumimoji="0" lang="en-GB" sz="2000" b="0" i="0" u="none" strike="noStrike" cap="none" normalizeH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 </a:t>
            </a: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  <a:latin typeface="Chalkboard" pitchFamily="-111" charset="0"/>
              </a:rPr>
              <a:t>yourself?</a:t>
            </a:r>
          </a:p>
        </p:txBody>
      </p:sp>
      <p:sp>
        <p:nvSpPr>
          <p:cNvPr id="16" name="TextBox 15"/>
          <p:cNvSpPr txBox="1"/>
          <p:nvPr/>
        </p:nvSpPr>
        <p:spPr>
          <a:xfrm>
            <a:off x="7092280" y="2492896"/>
            <a:ext cx="1749016" cy="461665"/>
          </a:xfrm>
          <a:prstGeom prst="rect">
            <a:avLst/>
          </a:prstGeom>
          <a:solidFill>
            <a:srgbClr val="FFFF00"/>
          </a:solidFill>
        </p:spPr>
        <p:txBody>
          <a:bodyPr wrap="none" rtlCol="0">
            <a:spAutoFit/>
          </a:bodyPr>
          <a:lstStyle/>
          <a:p>
            <a:r>
              <a:rPr lang="en-GB" sz="2400" b="0">
                <a:solidFill>
                  <a:srgbClr val="966B3B"/>
                </a:solidFill>
              </a:rPr>
              <a:t>1010100+37</a:t>
            </a:r>
          </a:p>
        </p:txBody>
      </p:sp>
    </p:spTree>
    <p:extLst>
      <p:ext uri="{BB962C8B-B14F-4D97-AF65-F5344CB8AC3E}">
        <p14:creationId xmlns:p14="http://schemas.microsoft.com/office/powerpoint/2010/main" val="204816957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5" fill="hold">
                      <p:stCondLst>
                        <p:cond delay="indefinite"/>
                      </p:stCondLst>
                      <p:childTnLst>
                        <p:par>
                          <p:cTn id="66" fill="hold">
                            <p:stCondLst>
                              <p:cond delay="0"/>
                            </p:stCondLst>
                            <p:childTnLst>
                              <p:par>
                                <p:cTn id="6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9" fill="hold">
                      <p:stCondLst>
                        <p:cond delay="indefinite"/>
                      </p:stCondLst>
                      <p:childTnLst>
                        <p:par>
                          <p:cTn id="80" fill="hold">
                            <p:stCondLst>
                              <p:cond delay="0"/>
                            </p:stCondLst>
                            <p:childTnLst>
                              <p:par>
                                <p:cTn id="8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7" fill="hold">
                      <p:stCondLst>
                        <p:cond delay="indefinite"/>
                      </p:stCondLst>
                      <p:childTnLst>
                        <p:par>
                          <p:cTn id="88" fill="hold">
                            <p:stCondLst>
                              <p:cond delay="0"/>
                            </p:stCondLst>
                            <p:childTnLst>
                              <p:par>
                                <p:cTn id="8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uiExpand="1" build="p"/>
      <p:bldP spid="6" grpId="0"/>
      <p:bldP spid="7" grpId="0"/>
      <p:bldP spid="8" grpId="0"/>
      <p:bldP spid="9" grpId="0"/>
      <p:bldP spid="10" grpId="0" animBg="1"/>
      <p:bldP spid="10" grpId="1" animBg="1"/>
      <p:bldP spid="12" grpId="0" animBg="1"/>
      <p:bldP spid="12" grpId="1" animBg="1"/>
      <p:bldP spid="13" grpId="0" animBg="1"/>
      <p:bldP spid="13" grpId="1" animBg="1"/>
      <p:bldP spid="14" grpId="0" animBg="1"/>
      <p:bldP spid="3" grpId="0" animBg="1"/>
      <p:bldP spid="15" grpId="0" animBg="1"/>
      <p:bldP spid="5" grpId="0" animBg="1"/>
      <p:bldP spid="5" grpId="1" animBg="1"/>
      <p:bldP spid="16" grpId="0" animBg="1"/>
      <p:bldP spid="16" grpId="1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Throat Clearing</a:t>
            </a:r>
          </a:p>
        </p:txBody>
      </p:sp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251520" y="1313344"/>
            <a:ext cx="8496944" cy="2952328"/>
          </a:xfrm>
        </p:spPr>
        <p:txBody>
          <a:bodyPr>
            <a:normAutofit/>
          </a:bodyPr>
          <a:lstStyle/>
          <a:p>
            <a:r>
              <a:rPr lang="en-GB" dirty="0">
                <a:solidFill>
                  <a:srgbClr val="7A5630"/>
                </a:solidFill>
              </a:rPr>
              <a:t>Everything said here is a conjecture …</a:t>
            </a:r>
          </a:p>
          <a:p>
            <a:pPr marL="457200" lvl="1" indent="0">
              <a:buNone/>
            </a:pPr>
            <a:r>
              <a:rPr lang="en-GB" dirty="0"/>
              <a:t>… to be tested in your experience</a:t>
            </a:r>
          </a:p>
          <a:p>
            <a:r>
              <a:rPr lang="en-GB" dirty="0"/>
              <a:t>My approach is fundamentally phenomenological …</a:t>
            </a:r>
            <a:br>
              <a:rPr lang="en-GB" dirty="0"/>
            </a:br>
            <a:r>
              <a:rPr lang="en-GB" dirty="0"/>
              <a:t>I am interested in lived experience.</a:t>
            </a:r>
          </a:p>
          <a:p>
            <a:r>
              <a:rPr lang="en-GB" dirty="0">
                <a:solidFill>
                  <a:srgbClr val="743C4D"/>
                </a:solidFill>
              </a:rPr>
              <a:t>Radical version: my task is to evoke awareness (noticing)</a:t>
            </a:r>
          </a:p>
          <a:p>
            <a:r>
              <a:rPr lang="en-GB" dirty="0"/>
              <a:t>So, what you get from this session will be mostly …</a:t>
            </a:r>
          </a:p>
          <a:p>
            <a:pPr marL="457200" lvl="1" indent="0">
              <a:buNone/>
            </a:pPr>
            <a:r>
              <a:rPr lang="en-GB" dirty="0"/>
              <a:t>… what you notice happening inside you!</a:t>
            </a:r>
          </a:p>
        </p:txBody>
      </p:sp>
      <p:sp>
        <p:nvSpPr>
          <p:cNvPr id="3" name="TextBox 2"/>
          <p:cNvSpPr txBox="1"/>
          <p:nvPr/>
        </p:nvSpPr>
        <p:spPr>
          <a:xfrm>
            <a:off x="2843808" y="4481696"/>
            <a:ext cx="3008901" cy="1015663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000" b="0" dirty="0" smtClean="0">
                <a:solidFill>
                  <a:srgbClr val="0432FF"/>
                </a:solidFill>
              </a:rPr>
              <a:t>Who takes initiative?</a:t>
            </a:r>
          </a:p>
          <a:p>
            <a:r>
              <a:rPr lang="en-GB" sz="2000" b="0" dirty="0" smtClean="0">
                <a:solidFill>
                  <a:srgbClr val="0432FF"/>
                </a:solidFill>
              </a:rPr>
              <a:t>Who makes choices?</a:t>
            </a:r>
          </a:p>
          <a:p>
            <a:r>
              <a:rPr lang="en-GB" sz="2000" b="0" dirty="0" smtClean="0">
                <a:solidFill>
                  <a:srgbClr val="0432FF"/>
                </a:solidFill>
              </a:rPr>
              <a:t>What is being attended to?</a:t>
            </a:r>
            <a:endParaRPr lang="en-GB" sz="2000" b="0" dirty="0">
              <a:solidFill>
                <a:srgbClr val="0432FF"/>
              </a:solidFill>
            </a:endParaRPr>
          </a:p>
        </p:txBody>
      </p:sp>
      <p:sp>
        <p:nvSpPr>
          <p:cNvPr id="7" name="AutoShape 5"/>
          <p:cNvSpPr>
            <a:spLocks noChangeArrowheads="1"/>
          </p:cNvSpPr>
          <p:nvPr/>
        </p:nvSpPr>
        <p:spPr bwMode="auto">
          <a:xfrm>
            <a:off x="6217031" y="3838192"/>
            <a:ext cx="2820951" cy="2053080"/>
          </a:xfrm>
          <a:prstGeom prst="wedgeRoundRectCallout">
            <a:avLst>
              <a:gd name="adj1" fmla="val -73601"/>
              <a:gd name="adj2" fmla="val -45377"/>
              <a:gd name="adj3" fmla="val 16667"/>
            </a:avLst>
          </a:prstGeom>
          <a:solidFill>
            <a:srgbClr val="00B050"/>
          </a:solidFill>
          <a:ln w="9525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algn="ctr">
              <a:defRPr/>
            </a:pPr>
            <a:endParaRPr lang="en-US" sz="1600" b="0" dirty="0">
              <a:solidFill>
                <a:srgbClr val="FFFF00"/>
              </a:solidFill>
              <a:latin typeface="Chalkboard" charset="0"/>
            </a:endParaRPr>
          </a:p>
          <a:p>
            <a:pPr algn="ctr">
              <a:defRPr/>
            </a:pPr>
            <a:r>
              <a:rPr lang="en-US" sz="1800" b="0" dirty="0">
                <a:solidFill>
                  <a:srgbClr val="FFFF00"/>
                </a:solidFill>
                <a:latin typeface="Chalkboard" charset="0"/>
              </a:rPr>
              <a:t>Avoid the teaching of </a:t>
            </a:r>
            <a:br>
              <a:rPr lang="en-US" sz="1800" b="0" dirty="0">
                <a:solidFill>
                  <a:srgbClr val="FFFF00"/>
                </a:solidFill>
                <a:latin typeface="Chalkboard" charset="0"/>
              </a:rPr>
            </a:br>
            <a:r>
              <a:rPr lang="en-US" sz="1800" b="0" dirty="0">
                <a:solidFill>
                  <a:srgbClr val="FFFF00"/>
                </a:solidFill>
                <a:latin typeface="Chalkboard" charset="0"/>
              </a:rPr>
              <a:t>speculators,</a:t>
            </a:r>
            <a:br>
              <a:rPr lang="en-US" sz="1800" b="0" dirty="0">
                <a:solidFill>
                  <a:srgbClr val="FFFF00"/>
                </a:solidFill>
                <a:latin typeface="Chalkboard" charset="0"/>
              </a:rPr>
            </a:br>
            <a:r>
              <a:rPr lang="en-US" sz="1800" b="0" dirty="0">
                <a:solidFill>
                  <a:srgbClr val="FFFF00"/>
                </a:solidFill>
                <a:latin typeface="Chalkboard" charset="0"/>
              </a:rPr>
              <a:t>whose judgements are </a:t>
            </a:r>
            <a:br>
              <a:rPr lang="en-US" sz="1800" b="0" dirty="0">
                <a:solidFill>
                  <a:srgbClr val="FFFF00"/>
                </a:solidFill>
                <a:latin typeface="Chalkboard" charset="0"/>
              </a:rPr>
            </a:br>
            <a:r>
              <a:rPr lang="en-US" sz="1800" b="0" dirty="0">
                <a:solidFill>
                  <a:srgbClr val="FFFF00"/>
                </a:solidFill>
                <a:latin typeface="Chalkboard" charset="0"/>
              </a:rPr>
              <a:t>not confirmed </a:t>
            </a:r>
            <a:br>
              <a:rPr lang="en-US" sz="1800" b="0" dirty="0">
                <a:solidFill>
                  <a:srgbClr val="FFFF00"/>
                </a:solidFill>
                <a:latin typeface="Chalkboard" charset="0"/>
              </a:rPr>
            </a:br>
            <a:r>
              <a:rPr lang="en-US" sz="1800" b="0" dirty="0">
                <a:solidFill>
                  <a:srgbClr val="FFFF00"/>
                </a:solidFill>
                <a:latin typeface="Chalkboard" charset="0"/>
              </a:rPr>
              <a:t>by experience</a:t>
            </a:r>
            <a:r>
              <a:rPr lang="en-US" sz="1800" dirty="0">
                <a:solidFill>
                  <a:srgbClr val="FFFF00"/>
                </a:solidFill>
                <a:latin typeface="Chalkboard" charset="0"/>
              </a:rPr>
              <a:t>.</a:t>
            </a:r>
            <a:br>
              <a:rPr lang="en-US" sz="1800" dirty="0">
                <a:solidFill>
                  <a:srgbClr val="FFFF00"/>
                </a:solidFill>
                <a:latin typeface="Chalkboard" charset="0"/>
              </a:rPr>
            </a:br>
            <a:r>
              <a:rPr lang="en-US" sz="1600" dirty="0">
                <a:solidFill>
                  <a:srgbClr val="FFFF00"/>
                </a:solidFill>
                <a:latin typeface="Chalkboard" charset="0"/>
              </a:rPr>
              <a:t> </a:t>
            </a:r>
            <a:r>
              <a:rPr lang="en-US" sz="1400" b="0" dirty="0">
                <a:solidFill>
                  <a:srgbClr val="FFFF00"/>
                </a:solidFill>
                <a:latin typeface="Chalkboard" charset="0"/>
              </a:rPr>
              <a:t>(Leonardo Da Vinci</a:t>
            </a:r>
            <a:r>
              <a:rPr lang="en-US" sz="1400" dirty="0">
                <a:solidFill>
                  <a:srgbClr val="FFFF00"/>
                </a:solidFill>
                <a:latin typeface="Chalkboard" charset="0"/>
              </a:rPr>
              <a:t>)</a:t>
            </a:r>
          </a:p>
        </p:txBody>
      </p:sp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08608" y="4265672"/>
            <a:ext cx="2235200" cy="1625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311313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 bldLvl="2"/>
      <p:bldP spid="3" grpId="0"/>
      <p:bldP spid="7" grpId="0" animBg="1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Secret Places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179512" y="1114400"/>
            <a:ext cx="4968552" cy="4114800"/>
          </a:xfrm>
        </p:spPr>
        <p:txBody>
          <a:bodyPr>
            <a:normAutofit/>
          </a:bodyPr>
          <a:lstStyle/>
          <a:p>
            <a:r>
              <a:rPr lang="en-GB" dirty="0"/>
              <a:t>One of these five places has been chosen secretly. </a:t>
            </a:r>
          </a:p>
          <a:p>
            <a:r>
              <a:rPr lang="en-GB" dirty="0"/>
              <a:t>You can get information by clicking on the numbers.</a:t>
            </a:r>
          </a:p>
          <a:p>
            <a:r>
              <a:rPr lang="en-GB" dirty="0"/>
              <a:t>If the place where you click is the secret place, or next to the secret place, it will go </a:t>
            </a:r>
            <a:r>
              <a:rPr lang="en-GB" b="1" dirty="0">
                <a:solidFill>
                  <a:srgbClr val="FF0000"/>
                </a:solidFill>
              </a:rPr>
              <a:t>red</a:t>
            </a:r>
            <a:r>
              <a:rPr lang="en-GB" dirty="0"/>
              <a:t> (hot), otherwise it will go </a:t>
            </a:r>
            <a:r>
              <a:rPr lang="en-GB" b="1" dirty="0"/>
              <a:t>blue</a:t>
            </a:r>
            <a:r>
              <a:rPr lang="en-GB" dirty="0"/>
              <a:t> (cold).</a:t>
            </a:r>
          </a:p>
          <a:p>
            <a:r>
              <a:rPr lang="en-GB" dirty="0"/>
              <a:t>How few clicks can you make and be certain of finding the secret place?</a:t>
            </a:r>
          </a:p>
        </p:txBody>
      </p:sp>
      <p:pic>
        <p:nvPicPr>
          <p:cNvPr id="31" name="Picture 30">
            <a:hlinkClick r:id="rId3" action="ppaction://hlinkfile"/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220072" y="1196752"/>
            <a:ext cx="3626124" cy="3543920"/>
          </a:xfrm>
          <a:prstGeom prst="rect">
            <a:avLst/>
          </a:prstGeom>
        </p:spPr>
      </p:pic>
      <p:sp>
        <p:nvSpPr>
          <p:cNvPr id="4" name="Rounded Rectangle 3"/>
          <p:cNvSpPr/>
          <p:nvPr/>
        </p:nvSpPr>
        <p:spPr bwMode="auto">
          <a:xfrm>
            <a:off x="5436096" y="5229200"/>
            <a:ext cx="3168352" cy="936104"/>
          </a:xfrm>
          <a:prstGeom prst="roundRect">
            <a:avLst/>
          </a:prstGeom>
          <a:solidFill>
            <a:srgbClr val="966B3B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rgbClr val="FFFF00"/>
                </a:solidFill>
                <a:latin typeface="Chalkboard" pitchFamily="-111" charset="0"/>
              </a:rPr>
              <a:t>Can you always find it in 2 clicks? 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  <a:latin typeface="Chalkboard" pitchFamily="-111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92374255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  <p:bldP spid="4" grpId="0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Progression &amp; Development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/>
              <a:t>DTR </a:t>
            </a:r>
            <a:r>
              <a:rPr lang="en-GB">
                <a:solidFill>
                  <a:srgbClr val="008000"/>
                </a:solidFill>
              </a:rPr>
              <a:t>(do, talk, record)</a:t>
            </a:r>
          </a:p>
          <a:p>
            <a:r>
              <a:rPr lang="en-GB"/>
              <a:t>MGA </a:t>
            </a:r>
            <a:r>
              <a:rPr lang="en-GB">
                <a:solidFill>
                  <a:srgbClr val="008000"/>
                </a:solidFill>
              </a:rPr>
              <a:t>(manipulating, getting-a-sense-of, articulting)</a:t>
            </a:r>
          </a:p>
          <a:p>
            <a:r>
              <a:rPr lang="en-GB"/>
              <a:t>EIS (</a:t>
            </a:r>
            <a:r>
              <a:rPr lang="en-GB">
                <a:solidFill>
                  <a:srgbClr val="008000"/>
                </a:solidFill>
              </a:rPr>
              <a:t>enactive, iconic, symbolic: </a:t>
            </a:r>
            <a:r>
              <a:rPr lang="en-GB"/>
              <a:t>Bruner)</a:t>
            </a:r>
          </a:p>
          <a:p>
            <a:pPr lvl="1"/>
            <a:r>
              <a:rPr lang="en-GB"/>
              <a:t>(weaning off material objects)</a:t>
            </a:r>
          </a:p>
          <a:p>
            <a:r>
              <a:rPr lang="en-GB"/>
              <a:t>PES (enriching Personal Example Space)</a:t>
            </a:r>
          </a:p>
          <a:p>
            <a:r>
              <a:rPr lang="en-GB"/>
              <a:t>LGE </a:t>
            </a:r>
            <a:r>
              <a:rPr lang="en-GB">
                <a:solidFill>
                  <a:srgbClr val="008000"/>
                </a:solidFill>
              </a:rPr>
              <a:t>(Learner Generated Examples)</a:t>
            </a:r>
          </a:p>
          <a:p>
            <a:r>
              <a:rPr lang="en-GB">
                <a:solidFill>
                  <a:srgbClr val="000000"/>
                </a:solidFill>
              </a:rPr>
              <a:t>Re-construction when needed</a:t>
            </a:r>
          </a:p>
          <a:p>
            <a:r>
              <a:rPr lang="en-GB">
                <a:solidFill>
                  <a:srgbClr val="000000"/>
                </a:solidFill>
              </a:rPr>
              <a:t>Communicate effectively with others</a:t>
            </a:r>
          </a:p>
          <a:p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334122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Reasoning Conjectures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67544" y="1052736"/>
            <a:ext cx="8352928" cy="4824536"/>
          </a:xfrm>
        </p:spPr>
        <p:txBody>
          <a:bodyPr>
            <a:normAutofit/>
          </a:bodyPr>
          <a:lstStyle/>
          <a:p>
            <a:r>
              <a:rPr lang="en-GB" dirty="0"/>
              <a:t>What blocks children from displaying reasoning is often lack of facility with number.</a:t>
            </a:r>
          </a:p>
          <a:p>
            <a:r>
              <a:rPr lang="en-GB" dirty="0">
                <a:solidFill>
                  <a:schemeClr val="tx1"/>
                </a:solidFill>
              </a:rPr>
              <a:t>Reasoning mathematically involves </a:t>
            </a:r>
            <a:r>
              <a:rPr lang="en-GB" dirty="0" smtClean="0">
                <a:solidFill>
                  <a:schemeClr val="tx1"/>
                </a:solidFill>
              </a:rPr>
              <a:t/>
            </a:r>
            <a:br>
              <a:rPr lang="en-GB" dirty="0" smtClean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rgbClr val="FF0000"/>
                </a:solidFill>
              </a:rPr>
              <a:t>seeking </a:t>
            </a:r>
            <a:r>
              <a:rPr lang="en-GB" dirty="0">
                <a:solidFill>
                  <a:srgbClr val="FF0000"/>
                </a:solidFill>
              </a:rPr>
              <a:t>and </a:t>
            </a:r>
            <a:r>
              <a:rPr lang="en-GB" dirty="0" smtClean="0">
                <a:solidFill>
                  <a:srgbClr val="FF0000"/>
                </a:solidFill>
              </a:rPr>
              <a:t>recognising </a:t>
            </a:r>
            <a:r>
              <a:rPr lang="en-GB" dirty="0">
                <a:solidFill>
                  <a:srgbClr val="FF0000"/>
                </a:solidFill>
              </a:rPr>
              <a:t>relationships</a:t>
            </a:r>
            <a:r>
              <a:rPr lang="en-GB" dirty="0">
                <a:solidFill>
                  <a:schemeClr val="tx1"/>
                </a:solidFill>
              </a:rPr>
              <a:t>, </a:t>
            </a:r>
            <a:r>
              <a:rPr lang="en-GB" dirty="0">
                <a:solidFill>
                  <a:schemeClr val="tx1"/>
                </a:solidFill>
              </a:rPr>
              <a:t/>
            </a:r>
            <a:br>
              <a:rPr lang="en-GB" dirty="0">
                <a:solidFill>
                  <a:schemeClr val="tx1"/>
                </a:solidFill>
              </a:rPr>
            </a:br>
            <a:r>
              <a:rPr lang="en-GB" dirty="0" smtClean="0">
                <a:solidFill>
                  <a:schemeClr val="tx1"/>
                </a:solidFill>
              </a:rPr>
              <a:t>then </a:t>
            </a:r>
            <a:r>
              <a:rPr lang="en-GB" dirty="0">
                <a:solidFill>
                  <a:schemeClr val="tx1"/>
                </a:solidFill>
              </a:rPr>
              <a:t>justifying why those relationships are actually properties that always hold</a:t>
            </a:r>
            <a:r>
              <a:rPr lang="en-GB" dirty="0"/>
              <a:t>.</a:t>
            </a:r>
          </a:p>
          <a:p>
            <a:r>
              <a:rPr lang="en-GB" dirty="0"/>
              <a:t>Put another way, you look for invariants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(</a:t>
            </a:r>
            <a:r>
              <a:rPr lang="en-GB" dirty="0"/>
              <a:t>relationships that don’t change) 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and </a:t>
            </a:r>
            <a:r>
              <a:rPr lang="en-GB" dirty="0"/>
              <a:t>then express why they must be invariant</a:t>
            </a:r>
            <a:r>
              <a:rPr lang="en-GB" dirty="0" smtClean="0"/>
              <a:t>.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7230067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539552" y="155104"/>
            <a:ext cx="8659688" cy="609600"/>
          </a:xfrm>
        </p:spPr>
        <p:txBody>
          <a:bodyPr/>
          <a:lstStyle/>
          <a:p>
            <a:r>
              <a:rPr lang="en-GB" sz="3200"/>
              <a:t>Inner, Outer &amp; Mediating Aspects of Tasks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96937"/>
            <a:ext cx="8424936" cy="4104456"/>
          </a:xfrm>
        </p:spPr>
        <p:txBody>
          <a:bodyPr>
            <a:normAutofit fontScale="92500" lnSpcReduction="10000"/>
          </a:bodyPr>
          <a:lstStyle/>
          <a:p>
            <a:r>
              <a:rPr lang="en-GB" dirty="0"/>
              <a:t>Outer</a:t>
            </a:r>
          </a:p>
          <a:p>
            <a:pPr lvl="1"/>
            <a:r>
              <a:rPr lang="en-GB" dirty="0"/>
              <a:t>What task actually initiates explicitly</a:t>
            </a:r>
          </a:p>
          <a:p>
            <a:r>
              <a:rPr lang="en-GB" dirty="0"/>
              <a:t>Inner</a:t>
            </a:r>
          </a:p>
          <a:p>
            <a:pPr lvl="1"/>
            <a:r>
              <a:rPr lang="en-GB" dirty="0"/>
              <a:t>What mathematical concepts underpinned</a:t>
            </a:r>
          </a:p>
          <a:p>
            <a:pPr lvl="1"/>
            <a:r>
              <a:rPr lang="en-GB" dirty="0"/>
              <a:t>What mathematical themes encountered</a:t>
            </a:r>
          </a:p>
          <a:p>
            <a:pPr lvl="1"/>
            <a:r>
              <a:rPr lang="en-GB" dirty="0"/>
              <a:t>What mathematical powers invoked</a:t>
            </a:r>
          </a:p>
          <a:p>
            <a:pPr lvl="1"/>
            <a:r>
              <a:rPr lang="en-GB" dirty="0"/>
              <a:t>What personal propensities brought to awareness</a:t>
            </a:r>
          </a:p>
          <a:p>
            <a:r>
              <a:rPr lang="en-GB" dirty="0"/>
              <a:t>Mediating</a:t>
            </a:r>
          </a:p>
          <a:p>
            <a:pPr lvl="1"/>
            <a:r>
              <a:rPr lang="en-GB" dirty="0"/>
              <a:t>Between </a:t>
            </a:r>
            <a:r>
              <a:rPr lang="en-GB" dirty="0" smtClean="0"/>
              <a:t>Teacher </a:t>
            </a:r>
            <a:r>
              <a:rPr lang="en-GB" dirty="0"/>
              <a:t>and Student</a:t>
            </a:r>
          </a:p>
          <a:p>
            <a:pPr lvl="1"/>
            <a:r>
              <a:rPr lang="en-GB" dirty="0"/>
              <a:t>Between Student and Mathematics (concepts; inner aspects)</a:t>
            </a:r>
          </a:p>
          <a:p>
            <a:r>
              <a:rPr lang="en-GB" dirty="0"/>
              <a:t>Activity</a:t>
            </a:r>
          </a:p>
          <a:p>
            <a:pPr lvl="1"/>
            <a:r>
              <a:rPr lang="en-GB" dirty="0"/>
              <a:t>Enacted &amp; lived objects of learning</a:t>
            </a:r>
          </a:p>
        </p:txBody>
      </p:sp>
      <p:grpSp>
        <p:nvGrpSpPr>
          <p:cNvPr id="13" name="Group 12"/>
          <p:cNvGrpSpPr/>
          <p:nvPr/>
        </p:nvGrpSpPr>
        <p:grpSpPr>
          <a:xfrm>
            <a:off x="4716016" y="4839543"/>
            <a:ext cx="4176464" cy="1685801"/>
            <a:chOff x="1619672" y="4797152"/>
            <a:chExt cx="4176464" cy="1685801"/>
          </a:xfrm>
        </p:grpSpPr>
        <p:sp>
          <p:nvSpPr>
            <p:cNvPr id="4" name="TextBox 3"/>
            <p:cNvSpPr txBox="1"/>
            <p:nvPr/>
          </p:nvSpPr>
          <p:spPr>
            <a:xfrm>
              <a:off x="2654846" y="4797152"/>
              <a:ext cx="2853258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0" dirty="0">
                  <a:solidFill>
                    <a:srgbClr val="993300"/>
                  </a:solidFill>
                </a:rPr>
                <a:t>Object of Learning</a:t>
              </a:r>
            </a:p>
          </p:txBody>
        </p:sp>
        <p:sp>
          <p:nvSpPr>
            <p:cNvPr id="5" name="TextBox 4"/>
            <p:cNvSpPr txBox="1"/>
            <p:nvPr/>
          </p:nvSpPr>
          <p:spPr>
            <a:xfrm>
              <a:off x="1619672" y="5445224"/>
              <a:ext cx="1582484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0">
                  <a:solidFill>
                    <a:srgbClr val="993300"/>
                  </a:solidFill>
                </a:rPr>
                <a:t>Resources</a:t>
              </a: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4867677" y="5445224"/>
              <a:ext cx="92845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0">
                  <a:solidFill>
                    <a:srgbClr val="993300"/>
                  </a:solidFill>
                </a:rPr>
                <a:t>Tasks</a:t>
              </a:r>
            </a:p>
          </p:txBody>
        </p:sp>
        <p:sp>
          <p:nvSpPr>
            <p:cNvPr id="7" name="TextBox 6"/>
            <p:cNvSpPr txBox="1"/>
            <p:nvPr/>
          </p:nvSpPr>
          <p:spPr>
            <a:xfrm>
              <a:off x="3039795" y="6021288"/>
              <a:ext cx="2108269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2400" b="0">
                  <a:solidFill>
                    <a:srgbClr val="993300"/>
                  </a:solidFill>
                </a:rPr>
                <a:t>Current State</a:t>
              </a:r>
            </a:p>
          </p:txBody>
        </p:sp>
        <p:cxnSp>
          <p:nvCxnSpPr>
            <p:cNvPr id="9" name="Straight Connector 8"/>
            <p:cNvCxnSpPr>
              <a:stCxn id="5" idx="3"/>
              <a:endCxn id="6" idx="1"/>
            </p:cNvCxnSpPr>
            <p:nvPr/>
          </p:nvCxnSpPr>
          <p:spPr bwMode="auto">
            <a:xfrm>
              <a:off x="3202156" y="5676057"/>
              <a:ext cx="1665521" cy="0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  <p:cxnSp>
          <p:nvCxnSpPr>
            <p:cNvPr id="10" name="Straight Connector 9"/>
            <p:cNvCxnSpPr/>
            <p:nvPr/>
          </p:nvCxnSpPr>
          <p:spPr bwMode="auto">
            <a:xfrm>
              <a:off x="4067944" y="5258817"/>
              <a:ext cx="12455" cy="762471"/>
            </a:xfrm>
            <a:prstGeom prst="line">
              <a:avLst/>
            </a:prstGeom>
            <a:solidFill>
              <a:schemeClr val="accent1"/>
            </a:solidFill>
            <a:ln w="28575" cap="flat" cmpd="sng" algn="ctr">
              <a:solidFill>
                <a:srgbClr val="000000"/>
              </a:solidFill>
              <a:prstDash val="solid"/>
              <a:round/>
              <a:headEnd type="none" w="med" len="med"/>
              <a:tailEnd type="none" w="med" len="med"/>
            </a:ln>
            <a:effectLst/>
          </p:spPr>
        </p:cxnSp>
      </p:grpSp>
    </p:spTree>
    <p:extLst>
      <p:ext uri="{BB962C8B-B14F-4D97-AF65-F5344CB8AC3E}">
        <p14:creationId xmlns:p14="http://schemas.microsoft.com/office/powerpoint/2010/main" val="1112543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Concrete-Pictorial-Abstract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(re)-presentations</a:t>
            </a:r>
          </a:p>
          <a:p>
            <a:r>
              <a:rPr lang="en-US" smtClean="0"/>
              <a:t>Enactive – Iconic – Symbolic</a:t>
            </a:r>
          </a:p>
          <a:p>
            <a:r>
              <a:rPr lang="en-US" smtClean="0"/>
              <a:t>Manipulating – Getting-a-sense-of – Articulating</a:t>
            </a:r>
          </a:p>
          <a:p>
            <a:r>
              <a:rPr lang="en-US" smtClean="0"/>
              <a:t>Doing – Talking – Recording</a:t>
            </a:r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9060710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Powers &amp; Themes</a:t>
            </a:r>
            <a:endParaRPr lang="en-GB"/>
          </a:p>
        </p:txBody>
      </p:sp>
      <p:sp>
        <p:nvSpPr>
          <p:cNvPr id="4" name="TextBox 3"/>
          <p:cNvSpPr txBox="1"/>
          <p:nvPr/>
        </p:nvSpPr>
        <p:spPr>
          <a:xfrm>
            <a:off x="467544" y="1412776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smtClean="0"/>
              <a:t>Imagining &amp; Expressing</a:t>
            </a:r>
          </a:p>
          <a:p>
            <a:r>
              <a:rPr lang="en-GB" sz="2400" b="0" smtClean="0"/>
              <a:t>Specialising &amp; Generalising</a:t>
            </a:r>
          </a:p>
          <a:p>
            <a:r>
              <a:rPr lang="en-GB" sz="2400" b="0" smtClean="0"/>
              <a:t>Conjecturing &amp; Convincing</a:t>
            </a:r>
          </a:p>
          <a:p>
            <a:r>
              <a:rPr lang="en-GB" sz="2400" b="0" smtClean="0"/>
              <a:t>(Re)-Presenting in different modes</a:t>
            </a:r>
          </a:p>
          <a:p>
            <a:r>
              <a:rPr lang="en-GB" sz="2400" b="0" smtClean="0"/>
              <a:t>Organising &amp; Characterising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3635896" y="4442336"/>
            <a:ext cx="5256584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400" b="0" smtClean="0"/>
              <a:t>Doing &amp; Undoing</a:t>
            </a:r>
          </a:p>
          <a:p>
            <a:r>
              <a:rPr lang="en-GB" sz="2400" b="0" smtClean="0"/>
              <a:t>Invariance in the midst of change</a:t>
            </a:r>
          </a:p>
          <a:p>
            <a:r>
              <a:rPr lang="en-GB" sz="2400" b="0" smtClean="0"/>
              <a:t>Freedom &amp; Constraint</a:t>
            </a:r>
          </a:p>
          <a:p>
            <a:r>
              <a:rPr lang="en-GB" sz="2400" b="0" smtClean="0"/>
              <a:t>Restricting &amp; Extending</a:t>
            </a:r>
          </a:p>
          <a:p>
            <a:r>
              <a:rPr lang="en-GB" sz="2400" b="0" smtClean="0"/>
              <a:t>Exchanging</a:t>
            </a:r>
            <a:endParaRPr lang="en-GB" sz="2400" b="0"/>
          </a:p>
        </p:txBody>
      </p:sp>
      <p:sp>
        <p:nvSpPr>
          <p:cNvPr id="6" name="TextBox 5"/>
          <p:cNvSpPr txBox="1"/>
          <p:nvPr/>
        </p:nvSpPr>
        <p:spPr>
          <a:xfrm>
            <a:off x="539552" y="980728"/>
            <a:ext cx="1215589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smtClean="0">
                <a:solidFill>
                  <a:srgbClr val="0000FF"/>
                </a:solidFill>
                <a:latin typeface="Chalkboard" charset="0"/>
                <a:ea typeface="Chalkboard" charset="0"/>
                <a:cs typeface="Chalkboard" charset="0"/>
              </a:rPr>
              <a:t>Powers</a:t>
            </a:r>
            <a:endParaRPr lang="en-GB" sz="2400" b="1">
              <a:solidFill>
                <a:srgbClr val="0000FF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635896" y="4010288"/>
            <a:ext cx="118654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GB" sz="2400" b="1" smtClean="0">
                <a:solidFill>
                  <a:srgbClr val="0000FF"/>
                </a:solidFill>
              </a:rPr>
              <a:t>Themes</a:t>
            </a:r>
            <a:endParaRPr lang="en-GB" sz="2400" b="1">
              <a:solidFill>
                <a:srgbClr val="0000FF"/>
              </a:solidFill>
            </a:endParaRPr>
          </a:p>
        </p:txBody>
      </p:sp>
      <p:sp>
        <p:nvSpPr>
          <p:cNvPr id="8" name="Rounded Rectangle 7"/>
          <p:cNvSpPr/>
          <p:nvPr/>
        </p:nvSpPr>
        <p:spPr bwMode="auto">
          <a:xfrm>
            <a:off x="4716016" y="260648"/>
            <a:ext cx="4104456" cy="1008112"/>
          </a:xfrm>
          <a:prstGeom prst="roundRect">
            <a:avLst/>
          </a:prstGeom>
          <a:solidFill>
            <a:srgbClr val="00B05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</a:rPr>
              <a:t>Are students being encouraged </a:t>
            </a:r>
            <a:b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</a:rPr>
            </a:b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rgbClr val="FFFF00"/>
                </a:solidFill>
                <a:effectLst/>
              </a:rPr>
              <a:t>to use their own powers</a:t>
            </a:r>
            <a:r>
              <a:rPr lang="en-GB" sz="2000" b="0">
                <a:solidFill>
                  <a:srgbClr val="FFFF00"/>
                </a:solidFill>
              </a:rPr>
              <a:t>?</a:t>
            </a:r>
            <a:br>
              <a:rPr lang="en-GB" sz="2000" b="0">
                <a:solidFill>
                  <a:srgbClr val="FFFF00"/>
                </a:solidFill>
              </a:rPr>
            </a:br>
            <a:endParaRPr kumimoji="0" lang="en-GB" sz="2000" b="0" i="0" u="none" strike="noStrike" cap="none" normalizeH="0" baseline="0">
              <a:ln>
                <a:noFill/>
              </a:ln>
              <a:solidFill>
                <a:srgbClr val="FFFF00"/>
              </a:solidFill>
              <a:effectLst/>
            </a:endParaRPr>
          </a:p>
        </p:txBody>
      </p:sp>
      <p:sp>
        <p:nvSpPr>
          <p:cNvPr id="9" name="Rounded Rectangle 8"/>
          <p:cNvSpPr/>
          <p:nvPr/>
        </p:nvSpPr>
        <p:spPr bwMode="auto">
          <a:xfrm>
            <a:off x="4846172" y="1124744"/>
            <a:ext cx="4284476" cy="1296144"/>
          </a:xfrm>
          <a:prstGeom prst="roundRect">
            <a:avLst/>
          </a:prstGeom>
          <a:solidFill>
            <a:srgbClr val="FFFF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>
            <a:defPPr>
              <a:defRPr lang="en-US"/>
            </a:defPPr>
            <a:lvl1pPr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1pPr>
            <a:lvl2pPr marL="4572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2pPr>
            <a:lvl3pPr marL="9144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3pPr>
            <a:lvl4pPr marL="13716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4pPr>
            <a:lvl5pPr marL="1828800" algn="l" rtl="0" eaLnBrk="0" fontAlgn="base" hangingPunct="0">
              <a:spcBef>
                <a:spcPct val="0"/>
              </a:spcBef>
              <a:spcAft>
                <a:spcPct val="0"/>
              </a:spcAft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5pPr>
            <a:lvl6pPr marL="22860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6pPr>
            <a:lvl7pPr marL="27432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7pPr>
            <a:lvl8pPr marL="32004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8pPr>
            <a:lvl9pPr marL="3657600" algn="l" defTabSz="457200" rtl="0" eaLnBrk="1" latinLnBrk="0" hangingPunct="1">
              <a:defRPr sz="2800" b="1" kern="1200">
                <a:solidFill>
                  <a:schemeClr val="tx1"/>
                </a:solidFill>
                <a:latin typeface="Chalkboard" charset="0"/>
                <a:ea typeface="ＭＳ Ｐゴシック" charset="0"/>
                <a:cs typeface="ＭＳ Ｐゴシック" charset="0"/>
              </a:defRPr>
            </a:lvl9pPr>
          </a:lstStyle>
          <a:p>
            <a:pPr marL="0" marR="0" indent="0" algn="ct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r>
              <a:rPr lang="en-GB" sz="2000" b="0">
                <a:solidFill>
                  <a:schemeClr val="tx2"/>
                </a:solidFill>
              </a:rPr>
              <a:t>o</a:t>
            </a: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</a:rPr>
              <a:t>r</a:t>
            </a:r>
            <a:b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</a:rPr>
            </a:br>
            <a:r>
              <a:rPr kumimoji="0" lang="en-GB" sz="2000" b="0" i="0" u="none" strike="noStrike" cap="none" normalizeH="0" baseline="0">
                <a:ln>
                  <a:noFill/>
                </a:ln>
                <a:solidFill>
                  <a:schemeClr val="tx2"/>
                </a:solidFill>
                <a:effectLst/>
              </a:rPr>
              <a:t>are</a:t>
            </a:r>
            <a:r>
              <a:rPr kumimoji="0" lang="en-GB" sz="2000" b="0" i="0" u="none" strike="noStrike" cap="none" normalizeH="0">
                <a:ln>
                  <a:noFill/>
                </a:ln>
                <a:solidFill>
                  <a:schemeClr val="tx2"/>
                </a:solidFill>
                <a:effectLst/>
              </a:rPr>
              <a:t> their powers being usurped by textbook, worksheets and …</a:t>
            </a:r>
            <a:r>
              <a:rPr lang="en-GB" sz="2000" b="0">
                <a:solidFill>
                  <a:schemeClr val="tx2"/>
                </a:solidFill>
              </a:rPr>
              <a:t> ?</a:t>
            </a:r>
            <a:endParaRPr kumimoji="0" lang="en-GB" sz="2000" b="0" i="0" u="none" strike="noStrike" cap="none" normalizeH="0" baseline="0">
              <a:ln>
                <a:noFill/>
              </a:ln>
              <a:solidFill>
                <a:schemeClr val="tx2"/>
              </a:solidFill>
              <a:effectLst/>
            </a:endParaRPr>
          </a:p>
        </p:txBody>
      </p:sp>
    </p:spTree>
    <p:extLst>
      <p:ext uri="{BB962C8B-B14F-4D97-AF65-F5344CB8AC3E}">
        <p14:creationId xmlns:p14="http://schemas.microsoft.com/office/powerpoint/2010/main" val="18535979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Reflection and the Human Psyche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116541"/>
            <a:ext cx="8496944" cy="4248472"/>
          </a:xfrm>
        </p:spPr>
        <p:txBody>
          <a:bodyPr>
            <a:normAutofit lnSpcReduction="10000"/>
          </a:bodyPr>
          <a:lstStyle/>
          <a:p>
            <a:r>
              <a:rPr lang="en-GB" dirty="0"/>
              <a:t>What struck you during this session?</a:t>
            </a:r>
          </a:p>
          <a:p>
            <a:r>
              <a:rPr lang="en-GB" dirty="0">
                <a:solidFill>
                  <a:srgbClr val="743C4D"/>
                </a:solidFill>
              </a:rPr>
              <a:t>What for you were the main points </a:t>
            </a:r>
            <a:r>
              <a:rPr lang="en-GB" dirty="0"/>
              <a:t>(</a:t>
            </a:r>
            <a:r>
              <a:rPr lang="en-GB" dirty="0">
                <a:solidFill>
                  <a:srgbClr val="FF0000"/>
                </a:solidFill>
              </a:rPr>
              <a:t>cognition</a:t>
            </a:r>
            <a:r>
              <a:rPr lang="en-GB" dirty="0"/>
              <a:t>)?</a:t>
            </a:r>
          </a:p>
          <a:p>
            <a:r>
              <a:rPr lang="en-GB" dirty="0"/>
              <a:t>What were the dominant emotions evoked? (</a:t>
            </a:r>
            <a:r>
              <a:rPr lang="en-GB" dirty="0">
                <a:solidFill>
                  <a:srgbClr val="FF0000"/>
                </a:solidFill>
              </a:rPr>
              <a:t>affect</a:t>
            </a:r>
            <a:r>
              <a:rPr lang="en-GB" dirty="0"/>
              <a:t>)?</a:t>
            </a:r>
          </a:p>
          <a:p>
            <a:r>
              <a:rPr lang="en-GB" dirty="0">
                <a:solidFill>
                  <a:srgbClr val="743C4D"/>
                </a:solidFill>
              </a:rPr>
              <a:t>What actions might you want to pursue further? </a:t>
            </a:r>
            <a:r>
              <a:rPr lang="en-GB" dirty="0"/>
              <a:t>(</a:t>
            </a:r>
            <a:r>
              <a:rPr lang="en-GB" dirty="0">
                <a:solidFill>
                  <a:srgbClr val="FF0000"/>
                </a:solidFill>
              </a:rPr>
              <a:t>enaction</a:t>
            </a:r>
            <a:r>
              <a:rPr lang="en-GB" dirty="0"/>
              <a:t>)</a:t>
            </a:r>
          </a:p>
          <a:p>
            <a:r>
              <a:rPr lang="en-GB" dirty="0"/>
              <a:t>What initiative might you take (</a:t>
            </a:r>
            <a:r>
              <a:rPr lang="en-GB" dirty="0">
                <a:solidFill>
                  <a:srgbClr val="FF0000"/>
                </a:solidFill>
              </a:rPr>
              <a:t>will</a:t>
            </a:r>
            <a:r>
              <a:rPr lang="en-GB" dirty="0"/>
              <a:t>)?</a:t>
            </a:r>
          </a:p>
          <a:p>
            <a:r>
              <a:rPr lang="en-GB" dirty="0">
                <a:solidFill>
                  <a:srgbClr val="743C4D"/>
                </a:solidFill>
              </a:rPr>
              <a:t>What might you try to look out for in the near future </a:t>
            </a:r>
            <a:r>
              <a:rPr lang="en-GB" dirty="0"/>
              <a:t>(</a:t>
            </a:r>
            <a:r>
              <a:rPr lang="en-GB" dirty="0">
                <a:solidFill>
                  <a:srgbClr val="FF0000"/>
                </a:solidFill>
              </a:rPr>
              <a:t>witness</a:t>
            </a:r>
            <a:r>
              <a:rPr lang="en-GB" dirty="0"/>
              <a:t>)</a:t>
            </a:r>
          </a:p>
          <a:p>
            <a:r>
              <a:rPr lang="en-GB" dirty="0"/>
              <a:t>What might you pay special attention to in the near future (</a:t>
            </a:r>
            <a:r>
              <a:rPr lang="en-GB" dirty="0">
                <a:solidFill>
                  <a:srgbClr val="FF0000"/>
                </a:solidFill>
              </a:rPr>
              <a:t>attention</a:t>
            </a:r>
            <a:r>
              <a:rPr lang="en-GB" dirty="0"/>
              <a:t>)?</a:t>
            </a:r>
          </a:p>
          <a:p>
            <a:r>
              <a:rPr lang="en-GB" dirty="0">
                <a:solidFill>
                  <a:srgbClr val="743C4D"/>
                </a:solidFill>
              </a:rPr>
              <a:t>What aspects of teaching need specific care </a:t>
            </a:r>
            <a:r>
              <a:rPr lang="en-GB" dirty="0"/>
              <a:t>(</a:t>
            </a:r>
            <a:r>
              <a:rPr lang="en-GB" dirty="0">
                <a:solidFill>
                  <a:srgbClr val="FF0000"/>
                </a:solidFill>
              </a:rPr>
              <a:t>conscience</a:t>
            </a:r>
            <a:r>
              <a:rPr lang="en-GB" dirty="0"/>
              <a:t>)?</a:t>
            </a:r>
          </a:p>
          <a:p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2022794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smtClean="0"/>
              <a:t>Reflection</a:t>
            </a:r>
            <a:endParaRPr lang="en-GB"/>
          </a:p>
        </p:txBody>
      </p:sp>
      <p:sp>
        <p:nvSpPr>
          <p:cNvPr id="90" name="Content Placeholder 89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 dirty="0" smtClean="0"/>
              <a:t>Withdrawing from action</a:t>
            </a:r>
          </a:p>
          <a:p>
            <a:r>
              <a:rPr lang="en-GB" dirty="0" smtClean="0"/>
              <a:t>Becoming aware of an action, or a relationship</a:t>
            </a:r>
          </a:p>
          <a:p>
            <a:r>
              <a:rPr lang="en-GB" b="1" dirty="0" smtClean="0">
                <a:solidFill>
                  <a:srgbClr val="FF0000"/>
                </a:solidFill>
              </a:rPr>
              <a:t>NOT</a:t>
            </a:r>
            <a:r>
              <a:rPr lang="en-GB" dirty="0" smtClean="0"/>
              <a:t> ‘</a:t>
            </a:r>
            <a:r>
              <a:rPr lang="en-GB" dirty="0" smtClean="0">
                <a:solidFill>
                  <a:schemeClr val="tx1"/>
                </a:solidFill>
              </a:rPr>
              <a:t>telling them so they remember</a:t>
            </a:r>
            <a:r>
              <a:rPr lang="en-GB" dirty="0" smtClean="0"/>
              <a:t>’</a:t>
            </a:r>
            <a:br>
              <a:rPr lang="en-GB" dirty="0" smtClean="0"/>
            </a:br>
            <a:r>
              <a:rPr lang="en-GB" b="1" dirty="0" smtClean="0">
                <a:solidFill>
                  <a:srgbClr val="008000"/>
                </a:solidFill>
              </a:rPr>
              <a:t>but rather</a:t>
            </a:r>
            <a:r>
              <a:rPr lang="en-GB" dirty="0" smtClean="0"/>
              <a:t/>
            </a:r>
            <a:br>
              <a:rPr lang="en-GB" dirty="0" smtClean="0"/>
            </a:br>
            <a:r>
              <a:rPr lang="en-GB" dirty="0" smtClean="0"/>
              <a:t>immersing them in a culture of mathematical practices</a:t>
            </a:r>
            <a:endParaRPr lang="en-GB" dirty="0"/>
          </a:p>
        </p:txBody>
      </p:sp>
    </p:spTree>
    <p:extLst>
      <p:ext uri="{BB962C8B-B14F-4D97-AF65-F5344CB8AC3E}">
        <p14:creationId xmlns:p14="http://schemas.microsoft.com/office/powerpoint/2010/main" val="1446866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10598" y="126588"/>
            <a:ext cx="7886700" cy="619612"/>
          </a:xfrm>
        </p:spPr>
        <p:txBody>
          <a:bodyPr/>
          <a:lstStyle/>
          <a:p>
            <a:r>
              <a:rPr lang="en-GB"/>
              <a:t>Stances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69510"/>
            <a:ext cx="8712968" cy="5525254"/>
          </a:xfrm>
        </p:spPr>
        <p:txBody>
          <a:bodyPr>
            <a:normAutofit lnSpcReduction="10000"/>
          </a:bodyPr>
          <a:lstStyle/>
          <a:p>
            <a:r>
              <a:rPr lang="en-GB" dirty="0"/>
              <a:t>Deficiency</a:t>
            </a:r>
          </a:p>
          <a:p>
            <a:pPr lvl="1"/>
            <a:r>
              <a:rPr lang="en-GB" dirty="0"/>
              <a:t>What learners cannot (do not) do at different ages and stages</a:t>
            </a:r>
          </a:p>
          <a:p>
            <a:pPr lvl="1"/>
            <a:r>
              <a:rPr lang="en-GB" dirty="0"/>
              <a:t>What teachers do not know, do, or appreciate about different topics and pedagogical strategies</a:t>
            </a:r>
          </a:p>
          <a:p>
            <a:r>
              <a:rPr lang="en-GB" dirty="0"/>
              <a:t>Proficiency</a:t>
            </a:r>
          </a:p>
          <a:p>
            <a:pPr lvl="1"/>
            <a:r>
              <a:rPr lang="en-GB" dirty="0"/>
              <a:t>What learners &amp; teachers &amp; policy makers do already</a:t>
            </a:r>
          </a:p>
          <a:p>
            <a:pPr lvl="1"/>
            <a:r>
              <a:rPr lang="en-GB" dirty="0"/>
              <a:t>Not doing for learners &amp; teachers what they can already do for themselves</a:t>
            </a:r>
          </a:p>
          <a:p>
            <a:r>
              <a:rPr lang="en-GB" dirty="0"/>
              <a:t>Efficiency &amp; Effectiveness</a:t>
            </a:r>
          </a:p>
          <a:p>
            <a:pPr lvl="1"/>
            <a:r>
              <a:rPr lang="en-GB" dirty="0"/>
              <a:t>Seeking efficient and effective ways of enhancing, extending, and enriching </a:t>
            </a:r>
          </a:p>
          <a:p>
            <a:pPr lvl="2"/>
            <a:r>
              <a:rPr lang="en-GB" dirty="0"/>
              <a:t>Peoples’ sensitivities to notice what matters</a:t>
            </a:r>
          </a:p>
          <a:p>
            <a:pPr lvl="2"/>
            <a:r>
              <a:rPr lang="en-GB" dirty="0"/>
              <a:t>Peoples’ powers,</a:t>
            </a:r>
          </a:p>
          <a:p>
            <a:pPr lvl="2"/>
            <a:r>
              <a:rPr lang="en-GB" dirty="0"/>
              <a:t>Peoples’ appreciation of mathematical themes,</a:t>
            </a:r>
          </a:p>
          <a:p>
            <a:pPr lvl="2"/>
            <a:r>
              <a:rPr lang="en-GB" dirty="0"/>
              <a:t>Peoples’ experience of mathematical thinking</a:t>
            </a:r>
          </a:p>
          <a:p>
            <a:pPr lvl="2"/>
            <a:r>
              <a:rPr lang="en-GB" dirty="0"/>
              <a:t>Peoples’ internalisation of effective actions </a:t>
            </a:r>
          </a:p>
        </p:txBody>
      </p:sp>
    </p:spTree>
    <p:extLst>
      <p:ext uri="{BB962C8B-B14F-4D97-AF65-F5344CB8AC3E}">
        <p14:creationId xmlns:p14="http://schemas.microsoft.com/office/powerpoint/2010/main" val="202153293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8" end="8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9" end="9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0" end="1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1" end="1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2" end="1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build="p" bldLvl="2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/>
              <a:t>To Follow Up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23528" y="1022293"/>
            <a:ext cx="7727950" cy="1008112"/>
          </a:xfrm>
        </p:spPr>
        <p:txBody>
          <a:bodyPr/>
          <a:lstStyle/>
          <a:p>
            <a:r>
              <a:rPr lang="en-GB" dirty="0" err="1" smtClean="0"/>
              <a:t>PMTheta.com</a:t>
            </a:r>
            <a:endParaRPr lang="en-GB" dirty="0"/>
          </a:p>
          <a:p>
            <a:r>
              <a:rPr lang="en-GB" dirty="0" err="1" smtClean="0">
                <a:solidFill>
                  <a:schemeClr val="tx1"/>
                </a:solidFill>
              </a:rPr>
              <a:t>john.mason</a:t>
            </a:r>
            <a:r>
              <a:rPr lang="en-GB" dirty="0" err="1">
                <a:solidFill>
                  <a:schemeClr val="tx1"/>
                </a:solidFill>
              </a:rPr>
              <a:t>@open.ac.uk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4" name="Content Placeholder 2"/>
          <p:cNvSpPr txBox="1">
            <a:spLocks/>
          </p:cNvSpPr>
          <p:nvPr/>
        </p:nvSpPr>
        <p:spPr bwMode="auto">
          <a:xfrm>
            <a:off x="323528" y="2058115"/>
            <a:ext cx="8136904" cy="3672408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3">
                  <a:lumMod val="50000"/>
                </a:schemeClr>
              </a:buClr>
              <a:buSzPct val="75000"/>
              <a:buFont typeface="Wingdings" charset="2"/>
              <a:buChar char="v"/>
              <a:defRPr sz="2800">
                <a:solidFill>
                  <a:srgbClr val="800000"/>
                </a:solidFill>
                <a:effectLst/>
                <a:latin typeface="+mn-lt"/>
                <a:ea typeface="ＭＳ Ｐゴシック" charset="-128"/>
                <a:cs typeface="ＭＳ Ｐゴシック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FontTx/>
              <a:buChar char="–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»"/>
              <a:defRPr sz="24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charset="0"/>
                <a:ea typeface="ＭＳ Ｐゴシック" charset="-128"/>
              </a:defRPr>
            </a:lvl9pPr>
          </a:lstStyle>
          <a:p>
            <a:r>
              <a:rPr lang="en-GB" sz="2400" b="0" dirty="0" smtClean="0">
                <a:solidFill>
                  <a:srgbClr val="3400FF"/>
                </a:solidFill>
              </a:rPr>
              <a:t>Designing &amp; Using Mathematical Tasks (Tarquin)</a:t>
            </a:r>
          </a:p>
          <a:p>
            <a:r>
              <a:rPr lang="en-GB" sz="2400" b="0" dirty="0" smtClean="0"/>
              <a:t>Mathematics as a Constructive Enterprise (Erlbaum)</a:t>
            </a:r>
          </a:p>
          <a:p>
            <a:r>
              <a:rPr lang="en-GB" sz="2400" b="0" dirty="0">
                <a:solidFill>
                  <a:schemeClr val="accent3">
                    <a:lumMod val="50000"/>
                  </a:schemeClr>
                </a:solidFill>
              </a:rPr>
              <a:t>Thinking Mathematically (Pearson) </a:t>
            </a:r>
          </a:p>
          <a:p>
            <a:r>
              <a:rPr lang="en-GB" sz="2400" b="0" dirty="0" smtClean="0">
                <a:solidFill>
                  <a:srgbClr val="743C4D"/>
                </a:solidFill>
              </a:rPr>
              <a:t>Key </a:t>
            </a:r>
            <a:r>
              <a:rPr lang="en-GB" sz="2400" b="0" dirty="0">
                <a:solidFill>
                  <a:srgbClr val="743C4D"/>
                </a:solidFill>
              </a:rPr>
              <a:t>I</a:t>
            </a:r>
            <a:r>
              <a:rPr lang="en-GB" sz="2400" b="0" dirty="0" smtClean="0">
                <a:solidFill>
                  <a:srgbClr val="743C4D"/>
                </a:solidFill>
              </a:rPr>
              <a:t>deas </a:t>
            </a:r>
            <a:r>
              <a:rPr lang="en-GB" sz="2400" b="0" dirty="0">
                <a:solidFill>
                  <a:srgbClr val="743C4D"/>
                </a:solidFill>
              </a:rPr>
              <a:t>in Mathematics (OUP)</a:t>
            </a:r>
          </a:p>
          <a:p>
            <a:r>
              <a:rPr lang="en-GB" sz="2400" b="0" dirty="0" smtClean="0">
                <a:solidFill>
                  <a:schemeClr val="accent3">
                    <a:lumMod val="50000"/>
                  </a:schemeClr>
                </a:solidFill>
              </a:rPr>
              <a:t>Researching </a:t>
            </a:r>
            <a:r>
              <a:rPr lang="en-GB" sz="2400" b="0" dirty="0">
                <a:solidFill>
                  <a:schemeClr val="accent3">
                    <a:lumMod val="50000"/>
                  </a:schemeClr>
                </a:solidFill>
              </a:rPr>
              <a:t>Your </a:t>
            </a:r>
            <a:r>
              <a:rPr lang="en-GB" sz="2400" b="0" dirty="0" smtClean="0">
                <a:solidFill>
                  <a:schemeClr val="accent3">
                    <a:lumMod val="50000"/>
                  </a:schemeClr>
                </a:solidFill>
              </a:rPr>
              <a:t>Own Practice </a:t>
            </a:r>
            <a:r>
              <a:rPr lang="en-GB" sz="2400" b="0" dirty="0">
                <a:solidFill>
                  <a:schemeClr val="accent3">
                    <a:lumMod val="50000"/>
                  </a:schemeClr>
                </a:solidFill>
              </a:rPr>
              <a:t>Using The Discipline of Noticing (</a:t>
            </a:r>
            <a:r>
              <a:rPr lang="en-GB" sz="2400" b="0" dirty="0" err="1">
                <a:solidFill>
                  <a:schemeClr val="accent3">
                    <a:lumMod val="50000"/>
                  </a:schemeClr>
                </a:solidFill>
              </a:rPr>
              <a:t>RoutledgeFalmer</a:t>
            </a:r>
            <a:r>
              <a:rPr lang="en-GB" sz="2400" b="0" dirty="0">
                <a:solidFill>
                  <a:schemeClr val="accent3">
                    <a:lumMod val="50000"/>
                  </a:schemeClr>
                </a:solidFill>
              </a:rPr>
              <a:t>)</a:t>
            </a:r>
          </a:p>
          <a:p>
            <a:r>
              <a:rPr lang="en-GB" sz="2400" b="0" dirty="0">
                <a:solidFill>
                  <a:srgbClr val="743C4D"/>
                </a:solidFill>
              </a:rPr>
              <a:t>Questions and Prompts</a:t>
            </a:r>
            <a:r>
              <a:rPr lang="en-GB" sz="2400" b="0" dirty="0" smtClean="0">
                <a:solidFill>
                  <a:srgbClr val="743C4D"/>
                </a:solidFill>
              </a:rPr>
              <a:t>: (primary) (</a:t>
            </a:r>
            <a:r>
              <a:rPr lang="en-GB" sz="2400" b="0" dirty="0">
                <a:solidFill>
                  <a:srgbClr val="743C4D"/>
                </a:solidFill>
              </a:rPr>
              <a:t>ATM)</a:t>
            </a:r>
          </a:p>
          <a:p>
            <a:r>
              <a:rPr lang="en-GB" altLang="ko-KR" sz="2400" b="0" dirty="0" smtClean="0">
                <a:solidFill>
                  <a:srgbClr val="3400FF"/>
                </a:solidFill>
              </a:rPr>
              <a:t>Annual Institute for Mathematical Pedagogy </a:t>
            </a:r>
            <a:br>
              <a:rPr lang="en-GB" altLang="ko-KR" sz="2400" b="0" dirty="0" smtClean="0">
                <a:solidFill>
                  <a:srgbClr val="3400FF"/>
                </a:solidFill>
              </a:rPr>
            </a:br>
            <a:r>
              <a:rPr lang="en-GB" altLang="ko-KR" sz="2400" b="0" dirty="0" smtClean="0">
                <a:solidFill>
                  <a:srgbClr val="3400FF"/>
                </a:solidFill>
              </a:rPr>
              <a:t>(early August: see </a:t>
            </a:r>
            <a:r>
              <a:rPr lang="en-GB" altLang="ko-KR" sz="2400" b="0" dirty="0" err="1" smtClean="0">
                <a:solidFill>
                  <a:srgbClr val="3400FF"/>
                </a:solidFill>
              </a:rPr>
              <a:t>PMTheta.com</a:t>
            </a:r>
            <a:r>
              <a:rPr lang="en-GB" altLang="ko-KR" sz="2400" b="0" dirty="0" smtClean="0">
                <a:solidFill>
                  <a:srgbClr val="3400FF"/>
                </a:solidFill>
              </a:rPr>
              <a:t>)</a:t>
            </a:r>
            <a:endParaRPr lang="en-GB" altLang="ko-KR" sz="2400" b="0" dirty="0">
              <a:solidFill>
                <a:srgbClr val="3400FF"/>
              </a:solidFill>
            </a:endParaRPr>
          </a:p>
          <a:p>
            <a:endParaRPr lang="en-GB" sz="2400" b="0" dirty="0"/>
          </a:p>
          <a:p>
            <a:endParaRPr lang="en-GB" sz="2400" b="0" dirty="0"/>
          </a:p>
          <a:p>
            <a:endParaRPr lang="en-GB" sz="2400" b="0" dirty="0"/>
          </a:p>
        </p:txBody>
      </p:sp>
    </p:spTree>
    <p:extLst>
      <p:ext uri="{BB962C8B-B14F-4D97-AF65-F5344CB8AC3E}">
        <p14:creationId xmlns:p14="http://schemas.microsoft.com/office/powerpoint/2010/main" val="151024381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GB" dirty="0"/>
              <a:t>My Current Interests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r>
              <a:rPr lang="en-GB" dirty="0"/>
              <a:t>The role and nature of attention in teaching and learning mathematics</a:t>
            </a:r>
          </a:p>
          <a:p>
            <a:r>
              <a:rPr lang="en-GB" dirty="0"/>
              <a:t>Drawing on the full human psyche:</a:t>
            </a:r>
          </a:p>
          <a:p>
            <a:pPr lvl="1"/>
            <a:r>
              <a:rPr lang="en-GB" dirty="0"/>
              <a:t>Cognition, Affect, Enaction; Attention, Will, Witness; Conscience</a:t>
            </a:r>
          </a:p>
          <a:p>
            <a:r>
              <a:rPr lang="en-GB" dirty="0"/>
              <a:t>Extending </a:t>
            </a:r>
            <a:r>
              <a:rPr lang="en-GB" i="1" dirty="0"/>
              <a:t>Dual Systems Theory</a:t>
            </a:r>
            <a:r>
              <a:rPr lang="en-GB" dirty="0"/>
              <a:t> to the whole psyche</a:t>
            </a:r>
          </a:p>
          <a:p>
            <a:pPr lvl="1"/>
            <a:r>
              <a:rPr lang="en-GB" dirty="0"/>
              <a:t>S1: automaticity</a:t>
            </a:r>
          </a:p>
          <a:p>
            <a:pPr lvl="1"/>
            <a:r>
              <a:rPr lang="en-GB" dirty="0"/>
              <a:t>S1.5: </a:t>
            </a:r>
            <a:r>
              <a:rPr lang="en-GB" dirty="0" err="1"/>
              <a:t>emotivity</a:t>
            </a:r>
            <a:endParaRPr lang="en-GB" dirty="0"/>
          </a:p>
          <a:p>
            <a:pPr lvl="1"/>
            <a:r>
              <a:rPr lang="en-GB" dirty="0"/>
              <a:t>S2: consideration (particularly cognitively)</a:t>
            </a:r>
          </a:p>
          <a:p>
            <a:pPr lvl="1"/>
            <a:r>
              <a:rPr lang="en-GB" dirty="0"/>
              <a:t>S3: openness to creative energy</a:t>
            </a:r>
          </a:p>
          <a:p>
            <a:r>
              <a:rPr lang="en-GB" dirty="0"/>
              <a:t>How tools and tasks mediate between student, teacher and mathematics</a:t>
            </a:r>
          </a:p>
        </p:txBody>
      </p:sp>
    </p:spTree>
    <p:extLst>
      <p:ext uri="{BB962C8B-B14F-4D97-AF65-F5344CB8AC3E}">
        <p14:creationId xmlns:p14="http://schemas.microsoft.com/office/powerpoint/2010/main" val="16688769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28650" y="113335"/>
            <a:ext cx="7886700" cy="932461"/>
          </a:xfrm>
        </p:spPr>
        <p:txBody>
          <a:bodyPr>
            <a:normAutofit fontScale="90000"/>
          </a:bodyPr>
          <a:lstStyle/>
          <a:p>
            <a:r>
              <a:rPr lang="en-GB" sz="3200" dirty="0"/>
              <a:t>Conceptions of </a:t>
            </a:r>
            <a:r>
              <a:rPr lang="en-GB" sz="3200" dirty="0" smtClean="0"/>
              <a:t>Learning</a:t>
            </a:r>
            <a:br>
              <a:rPr lang="en-GB" sz="3200" dirty="0" smtClean="0"/>
            </a:br>
            <a:r>
              <a:rPr lang="en-GB" sz="3200" dirty="0" smtClean="0"/>
              <a:t>Consequences </a:t>
            </a:r>
            <a:r>
              <a:rPr lang="en-GB" sz="3200" smtClean="0"/>
              <a:t>for Teaching</a:t>
            </a:r>
            <a:endParaRPr lang="en-GB" sz="3200"/>
          </a:p>
        </p:txBody>
      </p:sp>
      <p:sp>
        <p:nvSpPr>
          <p:cNvPr id="4" name="TextBox 3"/>
          <p:cNvSpPr txBox="1"/>
          <p:nvPr/>
        </p:nvSpPr>
        <p:spPr>
          <a:xfrm>
            <a:off x="1043608" y="1052736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Staircase</a:t>
            </a:r>
          </a:p>
        </p:txBody>
      </p:sp>
      <p:grpSp>
        <p:nvGrpSpPr>
          <p:cNvPr id="5" name="Group 4"/>
          <p:cNvGrpSpPr/>
          <p:nvPr/>
        </p:nvGrpSpPr>
        <p:grpSpPr>
          <a:xfrm>
            <a:off x="899592" y="4005064"/>
            <a:ext cx="1656184" cy="2304256"/>
            <a:chOff x="2286000" y="368300"/>
            <a:chExt cx="4596324" cy="6108700"/>
          </a:xfrm>
        </p:grpSpPr>
        <p:pic>
          <p:nvPicPr>
            <p:cNvPr id="6" name="Picture 5"/>
            <p:cNvPicPr>
              <a:picLocks noChangeAspect="1"/>
            </p:cNvPicPr>
            <p:nvPr/>
          </p:nvPicPr>
          <p:blipFill>
            <a:blip r:embed="rId2"/>
            <a:stretch>
              <a:fillRect/>
            </a:stretch>
          </p:blipFill>
          <p:spPr>
            <a:xfrm>
              <a:off x="2286000" y="368300"/>
              <a:ext cx="4572000" cy="6108700"/>
            </a:xfrm>
            <a:prstGeom prst="rect">
              <a:avLst/>
            </a:prstGeom>
          </p:spPr>
        </p:pic>
        <p:sp>
          <p:nvSpPr>
            <p:cNvPr id="7" name="Freeform 6"/>
            <p:cNvSpPr/>
            <p:nvPr/>
          </p:nvSpPr>
          <p:spPr>
            <a:xfrm>
              <a:off x="4137587" y="1174292"/>
              <a:ext cx="2744737" cy="5284312"/>
            </a:xfrm>
            <a:custGeom>
              <a:avLst/>
              <a:gdLst>
                <a:gd name="connsiteX0" fmla="*/ 2676460 w 2744737"/>
                <a:gd name="connsiteY0" fmla="*/ 0 h 5284312"/>
                <a:gd name="connsiteX1" fmla="*/ 0 w 2744737"/>
                <a:gd name="connsiteY1" fmla="*/ 5229694 h 5284312"/>
                <a:gd name="connsiteX2" fmla="*/ 2744737 w 2744737"/>
                <a:gd name="connsiteY2" fmla="*/ 5284312 h 5284312"/>
                <a:gd name="connsiteX3" fmla="*/ 2676460 w 2744737"/>
                <a:gd name="connsiteY3" fmla="*/ 0 h 5284312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</a:cxnLst>
              <a:rect l="l" t="t" r="r" b="b"/>
              <a:pathLst>
                <a:path w="2744737" h="5284312">
                  <a:moveTo>
                    <a:pt x="2676460" y="0"/>
                  </a:moveTo>
                  <a:lnTo>
                    <a:pt x="0" y="5229694"/>
                  </a:lnTo>
                  <a:lnTo>
                    <a:pt x="2744737" y="5284312"/>
                  </a:lnTo>
                  <a:lnTo>
                    <a:pt x="2676460" y="0"/>
                  </a:lnTo>
                  <a:close/>
                </a:path>
              </a:pathLst>
            </a:custGeom>
            <a:solidFill>
              <a:srgbClr val="B3B3B3"/>
            </a:solidFill>
            <a:ln>
              <a:noFill/>
            </a:ln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pic>
        <p:nvPicPr>
          <p:cNvPr id="8" name="Picture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95536" y="1556792"/>
            <a:ext cx="2823220" cy="2332445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4139952" y="1052736"/>
            <a:ext cx="93610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Spiral</a:t>
            </a: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563888" y="1628800"/>
            <a:ext cx="1944216" cy="23152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3419872" y="4005064"/>
            <a:ext cx="2232248" cy="2316168"/>
          </a:xfrm>
          <a:prstGeom prst="rect">
            <a:avLst/>
          </a:prstGeom>
        </p:spPr>
      </p:pic>
      <p:sp>
        <p:nvSpPr>
          <p:cNvPr id="12" name="TextBox 11"/>
          <p:cNvSpPr txBox="1"/>
          <p:nvPr/>
        </p:nvSpPr>
        <p:spPr>
          <a:xfrm>
            <a:off x="6876256" y="1124744"/>
            <a:ext cx="144016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GB" sz="2000" b="0">
                <a:solidFill>
                  <a:srgbClr val="000000"/>
                </a:solidFill>
              </a:rPr>
              <a:t>Maturation</a:t>
            </a:r>
          </a:p>
        </p:txBody>
      </p:sp>
      <p:pic>
        <p:nvPicPr>
          <p:cNvPr id="13" name="Picture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6372200" y="4005064"/>
            <a:ext cx="2376264" cy="24170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6156176" y="1628800"/>
            <a:ext cx="2806612" cy="216024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9740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9" grpId="0"/>
      <p:bldP spid="12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 smtClean="0"/>
              <a:t>Imagining &amp; </a:t>
            </a:r>
            <a:r>
              <a:rPr lang="en-US" dirty="0" smtClean="0"/>
              <a:t>Expressing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US" smtClean="0"/>
              <a:t>Imagine a Quadrilateral, then draw it</a:t>
            </a:r>
          </a:p>
          <a:p>
            <a:pPr lvl="1"/>
            <a:r>
              <a:rPr lang="en-US" dirty="0" smtClean="0"/>
              <a:t>Now draw a quadrilateral which has its diagonals perpendicular</a:t>
            </a:r>
          </a:p>
          <a:p>
            <a:pPr lvl="1"/>
            <a:r>
              <a:rPr lang="en-US" dirty="0" smtClean="0"/>
              <a:t>Now draw a quadrilateral with perpendicular diagonals of unequal length</a:t>
            </a:r>
          </a:p>
          <a:p>
            <a:r>
              <a:rPr lang="en-US" dirty="0" smtClean="0"/>
              <a:t>Draw a pentagon</a:t>
            </a:r>
          </a:p>
          <a:p>
            <a:pPr lvl="1"/>
            <a:r>
              <a:rPr lang="en-US" dirty="0" smtClean="0"/>
              <a:t>With exactly one right angle</a:t>
            </a:r>
          </a:p>
          <a:p>
            <a:pPr lvl="1"/>
            <a:r>
              <a:rPr lang="en-US" dirty="0" smtClean="0"/>
              <a:t>With exactly two right angles</a:t>
            </a:r>
          </a:p>
          <a:p>
            <a:pPr lvl="1"/>
            <a:r>
              <a:rPr lang="en-US" dirty="0" smtClean="0"/>
              <a:t>With exactly three right angles</a:t>
            </a:r>
          </a:p>
          <a:p>
            <a:pPr lvl="1"/>
            <a:r>
              <a:rPr lang="en-US" dirty="0" smtClean="0"/>
              <a:t>How many right angles can a polygon have?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076632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 bldLvl="2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ontent Placeholder 4"/>
          <p:cNvSpPr>
            <a:spLocks noGrp="1"/>
          </p:cNvSpPr>
          <p:nvPr>
            <p:ph idx="1"/>
          </p:nvPr>
        </p:nvSpPr>
        <p:spPr>
          <a:xfrm>
            <a:off x="628650" y="1227748"/>
            <a:ext cx="7886700" cy="547264"/>
          </a:xfrm>
        </p:spPr>
        <p:txBody>
          <a:bodyPr>
            <a:normAutofit fontScale="62500" lnSpcReduction="20000"/>
          </a:bodyPr>
          <a:lstStyle/>
          <a:p>
            <a:r>
              <a:rPr lang="en-US" dirty="0" smtClean="0"/>
              <a:t>Imagine a </a:t>
            </a:r>
            <a:r>
              <a:rPr lang="en-US" dirty="0" smtClean="0"/>
              <a:t>black line segment.</a:t>
            </a:r>
          </a:p>
          <a:p>
            <a:r>
              <a:rPr lang="en-US" dirty="0" smtClean="0"/>
              <a:t>On that segment, construct a hexagon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2733" y="2097172"/>
            <a:ext cx="2212789" cy="1917392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459509" y="1982505"/>
            <a:ext cx="1667248" cy="2057292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5459509" y="4219844"/>
            <a:ext cx="1666688" cy="2645294"/>
          </a:xfrm>
          <a:prstGeom prst="rect">
            <a:avLst/>
          </a:prstGeom>
        </p:spPr>
      </p:pic>
      <p:sp>
        <p:nvSpPr>
          <p:cNvPr id="11" name="Title 10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Path Lengths</a:t>
            </a:r>
            <a:endParaRPr lang="en-US"/>
          </a:p>
        </p:txBody>
      </p:sp>
      <p:sp>
        <p:nvSpPr>
          <p:cNvPr id="12" name="Rounded Rectangle 11"/>
          <p:cNvSpPr/>
          <p:nvPr/>
        </p:nvSpPr>
        <p:spPr>
          <a:xfrm>
            <a:off x="7296881" y="4289431"/>
            <a:ext cx="1688093" cy="1713804"/>
          </a:xfrm>
          <a:prstGeom prst="roundRect">
            <a:avLst/>
          </a:prstGeom>
          <a:solidFill>
            <a:srgbClr val="966B3B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mtClean="0">
                <a:solidFill>
                  <a:srgbClr val="FFFF00"/>
                </a:solidFill>
              </a:rPr>
              <a:t>What is the length of the blue path in relation to the red path?</a:t>
            </a:r>
            <a:endParaRPr lang="en-US">
              <a:solidFill>
                <a:srgbClr val="FFFF00"/>
              </a:solidFill>
            </a:endParaRP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26655" y="4511388"/>
            <a:ext cx="2004943" cy="2211193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2778687" y="4160336"/>
            <a:ext cx="2102573" cy="2656509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626458" y="1734212"/>
            <a:ext cx="2254802" cy="22803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68452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build="p"/>
      <p:bldP spid="12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Coordinated Perimeters</a:t>
            </a:r>
            <a:endParaRPr lang="en-US"/>
          </a:p>
        </p:txBody>
      </p:sp>
      <p:pic>
        <p:nvPicPr>
          <p:cNvPr id="4" name="Square &amp; Triangle.mo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827584" y="998076"/>
            <a:ext cx="6984776" cy="528075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383046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More or Less: Area and Perimeter</a:t>
            </a:r>
            <a:endParaRPr lang="en-US"/>
          </a:p>
        </p:txBody>
      </p:sp>
      <p:pic>
        <p:nvPicPr>
          <p:cNvPr id="4" name="Picture 3">
            <a:hlinkClick r:id="" action="ppaction://hlinkfile"/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323528" y="908720"/>
            <a:ext cx="8460432" cy="52666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258633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Perimeter Adjustments</a:t>
            </a:r>
            <a:endParaRPr lang="en-US"/>
          </a:p>
        </p:txBody>
      </p:sp>
      <p:sp>
        <p:nvSpPr>
          <p:cNvPr id="4" name="Content Placeholder 2"/>
          <p:cNvSpPr>
            <a:spLocks noGrp="1"/>
          </p:cNvSpPr>
          <p:nvPr>
            <p:ph idx="1"/>
          </p:nvPr>
        </p:nvSpPr>
        <p:spPr>
          <a:xfrm>
            <a:off x="323528" y="1052736"/>
            <a:ext cx="8424936" cy="1008112"/>
          </a:xfrm>
        </p:spPr>
        <p:txBody>
          <a:bodyPr/>
          <a:lstStyle/>
          <a:p>
            <a:r>
              <a:rPr lang="en-GB" dirty="0">
                <a:latin typeface="Comic Sans MS"/>
                <a:ea typeface="Times New Roman"/>
                <a:cs typeface="Times New Roman"/>
              </a:rPr>
              <a:t>Compare the perimeters of the </a:t>
            </a:r>
            <a:r>
              <a:rPr lang="en-GB" dirty="0" smtClean="0">
                <a:latin typeface="Comic Sans MS"/>
                <a:ea typeface="Times New Roman"/>
                <a:cs typeface="Times New Roman"/>
              </a:rPr>
              <a:t>shapes </a:t>
            </a:r>
            <a:r>
              <a:rPr lang="en-GB" dirty="0" smtClean="0">
                <a:latin typeface="Comic Sans MS"/>
                <a:ea typeface="Times New Roman"/>
                <a:cs typeface="Times New Roman"/>
              </a:rPr>
              <a:t>below</a:t>
            </a:r>
            <a:br>
              <a:rPr lang="en-GB" dirty="0" smtClean="0">
                <a:latin typeface="Comic Sans MS"/>
                <a:ea typeface="Times New Roman"/>
                <a:cs typeface="Times New Roman"/>
              </a:rPr>
            </a:br>
            <a:r>
              <a:rPr lang="en-GB" dirty="0" smtClean="0">
                <a:latin typeface="Comic Sans MS"/>
                <a:ea typeface="Times New Roman"/>
                <a:cs typeface="Times New Roman"/>
              </a:rPr>
              <a:t>(</a:t>
            </a:r>
            <a:r>
              <a:rPr lang="en-GB" dirty="0">
                <a:latin typeface="Comic Sans MS"/>
                <a:ea typeface="Times New Roman"/>
                <a:cs typeface="Times New Roman"/>
              </a:rPr>
              <a:t>dotted lines show alignments). </a:t>
            </a:r>
            <a:endParaRPr lang="en-GB" dirty="0" smtClean="0">
              <a:latin typeface="Comic Sans MS"/>
              <a:ea typeface="Times New Roman"/>
              <a:cs typeface="Times New Roman"/>
            </a:endParaRPr>
          </a:p>
        </p:txBody>
      </p:sp>
      <p:sp>
        <p:nvSpPr>
          <p:cNvPr id="5" name="Content Placeholder 2"/>
          <p:cNvSpPr txBox="1">
            <a:spLocks/>
          </p:cNvSpPr>
          <p:nvPr/>
        </p:nvSpPr>
        <p:spPr bwMode="auto">
          <a:xfrm>
            <a:off x="494049" y="5413784"/>
            <a:ext cx="8424936" cy="695909"/>
          </a:xfrm>
          <a:prstGeom prst="rect">
            <a:avLst/>
          </a:prstGeom>
          <a:noFill/>
          <a:ln w="12700">
            <a:noFill/>
            <a:miter lim="800000"/>
            <a:headEnd/>
            <a:tailEnd/>
          </a:ln>
          <a:effectLst/>
        </p:spPr>
        <p:txBody>
          <a:bodyPr vert="horz" wrap="square" lIns="90487" tIns="44450" rIns="90487" bIns="44450" numCol="1" anchor="t" anchorCtr="0" compatLnSpc="1">
            <a:prstTxWarp prst="textNoShape">
              <a:avLst/>
            </a:prstTxWarp>
          </a:bodyPr>
          <a:lstStyle>
            <a:lvl1pPr marL="342900" indent="-3429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bg1"/>
              </a:buClr>
              <a:buSzPct val="75000"/>
              <a:buFont typeface="Wingdings" charset="2"/>
              <a:buChar char="v"/>
              <a:defRPr sz="2400">
                <a:solidFill>
                  <a:schemeClr val="accent3">
                    <a:lumMod val="50000"/>
                  </a:schemeClr>
                </a:solidFill>
                <a:effectLst/>
                <a:latin typeface="+mn-lt"/>
                <a:ea typeface="ＭＳ Ｐゴシック" pitchFamily="-65" charset="-128"/>
                <a:cs typeface="ＭＳ Ｐゴシック" pitchFamily="-65" charset="-128"/>
              </a:defRPr>
            </a:lvl1pPr>
            <a:lvl2pPr marL="742950" indent="-28575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5">
                  <a:lumMod val="50000"/>
                </a:schemeClr>
              </a:buClr>
              <a:buSzPct val="100000"/>
              <a:buFontTx/>
              <a:buChar char="–"/>
              <a:defRPr sz="2000">
                <a:solidFill>
                  <a:schemeClr val="bg2">
                    <a:lumMod val="10000"/>
                  </a:schemeClr>
                </a:solidFill>
                <a:effectLst/>
                <a:latin typeface="+mn-lt"/>
                <a:ea typeface="ＭＳ Ｐゴシック" pitchFamily="-111" charset="-128"/>
              </a:defRPr>
            </a:lvl2pPr>
            <a:lvl3pPr marL="1143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rgbClr val="008000"/>
              </a:buClr>
              <a:buSzPct val="100000"/>
              <a:buFont typeface="Wingdings" charset="2"/>
              <a:buChar char="Ø"/>
              <a:defRPr sz="2000">
                <a:solidFill>
                  <a:schemeClr val="bg1">
                    <a:lumMod val="75000"/>
                  </a:schemeClr>
                </a:solidFill>
                <a:latin typeface="+mj-lt"/>
                <a:ea typeface="ＭＳ Ｐゴシック" pitchFamily="-111" charset="-128"/>
              </a:defRPr>
            </a:lvl3pPr>
            <a:lvl4pPr marL="1600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accent2"/>
              </a:buClr>
              <a:buSzPct val="65000"/>
              <a:buFont typeface="Monotype Sorts" charset="0"/>
              <a:buChar char="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4pPr>
            <a:lvl5pPr marL="20574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5pPr>
            <a:lvl6pPr marL="25146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6pPr>
            <a:lvl7pPr marL="29718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7pPr>
            <a:lvl8pPr marL="34290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8pPr>
            <a:lvl9pPr marL="3886200" indent="-228600" algn="l" rtl="0" eaLnBrk="0" fontAlgn="base" hangingPunct="0">
              <a:spcBef>
                <a:spcPct val="20000"/>
              </a:spcBef>
              <a:spcAft>
                <a:spcPct val="0"/>
              </a:spcAft>
              <a:buClr>
                <a:schemeClr val="tx1"/>
              </a:buClr>
              <a:buSzPct val="100000"/>
              <a:buChar char="–"/>
              <a:defRPr sz="2000">
                <a:solidFill>
                  <a:schemeClr val="tx1"/>
                </a:solidFill>
                <a:latin typeface="Times" pitchFamily="-111" charset="0"/>
                <a:ea typeface="ＭＳ Ｐゴシック" pitchFamily="-111" charset="-128"/>
              </a:defRPr>
            </a:lvl9pPr>
          </a:lstStyle>
          <a:p>
            <a:r>
              <a:rPr lang="en-GB" sz="2000" b="0" smtClean="0">
                <a:latin typeface="Comic Sans MS"/>
                <a:ea typeface="Times New Roman"/>
                <a:cs typeface="Times New Roman"/>
              </a:rPr>
              <a:t>Construct other shapes whose perimeters can be worked out using only the lengths of the original rectangle.</a:t>
            </a:r>
          </a:p>
          <a:p>
            <a:endParaRPr lang="en-GB" sz="2000" b="0" dirty="0"/>
          </a:p>
        </p:txBody>
      </p:sp>
      <p:pic>
        <p:nvPicPr>
          <p:cNvPr id="6" name="Picture 5"/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9166" y="3791576"/>
            <a:ext cx="3215512" cy="1535797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6"/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9592" y="2042628"/>
            <a:ext cx="3332832" cy="1656184"/>
          </a:xfrm>
          <a:prstGeom prst="rect">
            <a:avLst/>
          </a:prstGeom>
          <a:noFill/>
          <a:ln>
            <a:noFill/>
          </a:ln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4572000" y="2108720"/>
            <a:ext cx="3060700" cy="1524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4572000" y="3754042"/>
            <a:ext cx="3215512" cy="1620154"/>
          </a:xfrm>
          <a:prstGeom prst="rect">
            <a:avLst/>
          </a:prstGeom>
        </p:spPr>
      </p:pic>
      <p:sp>
        <p:nvSpPr>
          <p:cNvPr id="9" name="Rounded Rectangle 8"/>
          <p:cNvSpPr/>
          <p:nvPr/>
        </p:nvSpPr>
        <p:spPr>
          <a:xfrm>
            <a:off x="4956585" y="6109693"/>
            <a:ext cx="3962400" cy="576470"/>
          </a:xfrm>
          <a:prstGeom prst="roundRect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dirty="0" smtClean="0">
                <a:solidFill>
                  <a:srgbClr val="8C6337"/>
                </a:solidFill>
                <a:latin typeface="Chalkboard" charset="0"/>
                <a:ea typeface="Chalkboard" charset="0"/>
                <a:cs typeface="Chalkboard" charset="0"/>
              </a:rPr>
              <a:t>What more information is needed to calculate the areas?</a:t>
            </a:r>
            <a:endParaRPr lang="en-US" sz="2000" dirty="0">
              <a:solidFill>
                <a:srgbClr val="8C6337"/>
              </a:solidFill>
              <a:latin typeface="Chalkboard" charset="0"/>
              <a:ea typeface="Chalkboard" charset="0"/>
              <a:cs typeface="Chalkboard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3967942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animBg="1"/>
    </p:bldLst>
  </p:timing>
</p:sld>
</file>

<file path=ppt/theme/theme1.xml><?xml version="1.0" encoding="utf-8"?>
<a:theme xmlns:a="http://schemas.openxmlformats.org/drawingml/2006/main" name="Office Theme">
  <a:themeElements>
    <a:clrScheme name="Blue Warm">
      <a:dk1>
        <a:sysClr val="windowText" lastClr="000000"/>
      </a:dk1>
      <a:lt1>
        <a:sysClr val="window" lastClr="FFFFFF"/>
      </a:lt1>
      <a:dk2>
        <a:srgbClr val="242852"/>
      </a:dk2>
      <a:lt2>
        <a:srgbClr val="ACCBF9"/>
      </a:lt2>
      <a:accent1>
        <a:srgbClr val="4A66AC"/>
      </a:accent1>
      <a:accent2>
        <a:srgbClr val="629DD1"/>
      </a:accent2>
      <a:accent3>
        <a:srgbClr val="297FD5"/>
      </a:accent3>
      <a:accent4>
        <a:srgbClr val="7F8FA9"/>
      </a:accent4>
      <a:accent5>
        <a:srgbClr val="5AA2AE"/>
      </a:accent5>
      <a:accent6>
        <a:srgbClr val="9D90A0"/>
      </a:accent6>
      <a:hlink>
        <a:srgbClr val="9454C3"/>
      </a:hlink>
      <a:folHlink>
        <a:srgbClr val="3EBBF0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Taunton Plenary" id="{FADD60A6-C616-4B4B-A1C9-810B6E71C2F6}" vid="{FA12801A-409D-4A47-9AA7-A626B460DDD0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Yu Gothic Light"/>
        <a:font script="Hang" typeface="맑은 고딕"/>
        <a:font script="Hans" typeface="DengXian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Yu Gothic"/>
        <a:font script="Hang" typeface="맑은 고딕"/>
        <a:font script="Hans" typeface="DengXian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Taunton Plenary</Template>
  <TotalTime>2888</TotalTime>
  <Words>1230</Words>
  <Application>Microsoft Macintosh PowerPoint</Application>
  <PresentationFormat>On-screen Show (4:3)</PresentationFormat>
  <Paragraphs>272</Paragraphs>
  <Slides>29</Slides>
  <Notes>8</Notes>
  <HiddenSlides>0</HiddenSlides>
  <MMClips>3</MMClips>
  <ScaleCrop>false</ScaleCrop>
  <HeadingPairs>
    <vt:vector size="6" baseType="variant">
      <vt:variant>
        <vt:lpstr>Fonts Used</vt:lpstr>
      </vt:variant>
      <vt:variant>
        <vt:i4>11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29</vt:i4>
      </vt:variant>
    </vt:vector>
  </HeadingPairs>
  <TitlesOfParts>
    <vt:vector size="41" baseType="lpstr">
      <vt:lpstr>Calibri</vt:lpstr>
      <vt:lpstr>Calibri Light</vt:lpstr>
      <vt:lpstr>Courier New</vt:lpstr>
      <vt:lpstr>ＭＳ Ｐゴシック</vt:lpstr>
      <vt:lpstr>Times New Roman</vt:lpstr>
      <vt:lpstr>Arial</vt:lpstr>
      <vt:lpstr>Chalkboard</vt:lpstr>
      <vt:lpstr>Comic Sans MS</vt:lpstr>
      <vt:lpstr>Lucida Grande</vt:lpstr>
      <vt:lpstr>Monotype Sorts</vt:lpstr>
      <vt:lpstr>Wingdings</vt:lpstr>
      <vt:lpstr>Office Theme</vt:lpstr>
      <vt:lpstr>Nurturing Mathematical Minds:  getting learners to make use  of their natural powers</vt:lpstr>
      <vt:lpstr>Throat Clearing</vt:lpstr>
      <vt:lpstr>My Current Interests</vt:lpstr>
      <vt:lpstr>Conceptions of Learning Consequences for Teaching</vt:lpstr>
      <vt:lpstr>Imagining &amp; Expressing</vt:lpstr>
      <vt:lpstr>Path Lengths</vt:lpstr>
      <vt:lpstr>Coordinated Perimeters</vt:lpstr>
      <vt:lpstr>More or Less: Area and Perimeter</vt:lpstr>
      <vt:lpstr>Perimeter Adjustments</vt:lpstr>
      <vt:lpstr>Scaling</vt:lpstr>
      <vt:lpstr>Square Deduction</vt:lpstr>
      <vt:lpstr>Square Deduction: acknowledging ignorance</vt:lpstr>
      <vt:lpstr>Being Playful (Extending)</vt:lpstr>
      <vt:lpstr>How Complicated?</vt:lpstr>
      <vt:lpstr>Perimeter Projections</vt:lpstr>
      <vt:lpstr>Skip Counting</vt:lpstr>
      <vt:lpstr>What Next?</vt:lpstr>
      <vt:lpstr>Now What Next?</vt:lpstr>
      <vt:lpstr>Appreciating &amp; Comprehending Division</vt:lpstr>
      <vt:lpstr>Secret Places</vt:lpstr>
      <vt:lpstr>Progression &amp; Development</vt:lpstr>
      <vt:lpstr>Reasoning Conjectures</vt:lpstr>
      <vt:lpstr>Inner, Outer &amp; Mediating Aspects of Tasks</vt:lpstr>
      <vt:lpstr>Concrete-Pictorial-Abstract</vt:lpstr>
      <vt:lpstr>Powers &amp; Themes</vt:lpstr>
      <vt:lpstr>Reflection and the Human Psyche</vt:lpstr>
      <vt:lpstr>Reflection</vt:lpstr>
      <vt:lpstr>Stances</vt:lpstr>
      <vt:lpstr>To Follow Up</vt:lpstr>
    </vt:vector>
  </TitlesOfParts>
  <Company/>
  <LinksUpToDate>false</LinksUpToDate>
  <SharedDoc>false</SharedDoc>
  <HyperlinksChanged>false</HyperlinksChanged>
  <AppVersion>15.0035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John Mason</dc:creator>
  <cp:lastModifiedBy>John Mason</cp:lastModifiedBy>
  <cp:revision>78</cp:revision>
  <dcterms:created xsi:type="dcterms:W3CDTF">2017-06-17T10:04:15Z</dcterms:created>
  <dcterms:modified xsi:type="dcterms:W3CDTF">2017-06-26T05:08:45Z</dcterms:modified>
</cp:coreProperties>
</file>