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56" r:id="rId2"/>
    <p:sldId id="853" r:id="rId3"/>
    <p:sldId id="257" r:id="rId4"/>
    <p:sldId id="258" r:id="rId5"/>
    <p:sldId id="840" r:id="rId6"/>
    <p:sldId id="447" r:id="rId7"/>
    <p:sldId id="846" r:id="rId8"/>
    <p:sldId id="515" r:id="rId9"/>
    <p:sldId id="534" r:id="rId10"/>
    <p:sldId id="841" r:id="rId11"/>
    <p:sldId id="488" r:id="rId12"/>
    <p:sldId id="560" r:id="rId13"/>
    <p:sldId id="539" r:id="rId14"/>
    <p:sldId id="561" r:id="rId15"/>
    <p:sldId id="852" r:id="rId16"/>
    <p:sldId id="838" r:id="rId17"/>
    <p:sldId id="848" r:id="rId18"/>
    <p:sldId id="849" r:id="rId19"/>
    <p:sldId id="850" r:id="rId20"/>
    <p:sldId id="851" r:id="rId21"/>
    <p:sldId id="847" r:id="rId22"/>
    <p:sldId id="843" r:id="rId23"/>
    <p:sldId id="844" r:id="rId24"/>
    <p:sldId id="845" r:id="rId25"/>
    <p:sldId id="502" r:id="rId26"/>
    <p:sldId id="839" r:id="rId27"/>
    <p:sldId id="547" r:id="rId28"/>
    <p:sldId id="544" r:id="rId29"/>
    <p:sldId id="84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C29B186-7F1B-9744-B144-0035059D3CE8}">
          <p14:sldIdLst>
            <p14:sldId id="256"/>
            <p14:sldId id="853"/>
            <p14:sldId id="257"/>
            <p14:sldId id="258"/>
            <p14:sldId id="840"/>
            <p14:sldId id="447"/>
            <p14:sldId id="846"/>
            <p14:sldId id="515"/>
            <p14:sldId id="534"/>
            <p14:sldId id="841"/>
            <p14:sldId id="488"/>
            <p14:sldId id="560"/>
            <p14:sldId id="539"/>
            <p14:sldId id="561"/>
          </p14:sldIdLst>
        </p14:section>
        <p14:section name="Reflection on Tasks" id="{0049AC5C-E6C2-1145-8BF5-C3C639EA1905}">
          <p14:sldIdLst>
            <p14:sldId id="852"/>
            <p14:sldId id="838"/>
            <p14:sldId id="848"/>
            <p14:sldId id="849"/>
            <p14:sldId id="850"/>
            <p14:sldId id="851"/>
            <p14:sldId id="847"/>
            <p14:sldId id="843"/>
            <p14:sldId id="844"/>
            <p14:sldId id="845"/>
            <p14:sldId id="502"/>
            <p14:sldId id="839"/>
            <p14:sldId id="547"/>
            <p14:sldId id="544"/>
            <p14:sldId id="84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855F33"/>
    <a:srgbClr val="FFF8E9"/>
    <a:srgbClr val="FFF9E8"/>
    <a:srgbClr val="FFF5C4"/>
    <a:srgbClr val="FCF3A7"/>
    <a:srgbClr val="AB7942"/>
    <a:srgbClr val="FFF1BF"/>
    <a:srgbClr val="FFE29F"/>
    <a:srgbClr val="FFF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20"/>
    <p:restoredTop sz="94666"/>
  </p:normalViewPr>
  <p:slideViewPr>
    <p:cSldViewPr snapToGrid="0" snapToObjects="1">
      <p:cViewPr>
        <p:scale>
          <a:sx n="74" d="100"/>
          <a:sy n="74" d="100"/>
        </p:scale>
        <p:origin x="400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D836D-B0CF-D94A-86DB-32DAECE4C346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38976-516C-4447-B9E0-F21B8CB8D0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13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Marta Mollina;</a:t>
            </a:r>
            <a:r>
              <a:rPr lang="en-GB" baseline="0"/>
              <a:t> Castra; Max Stephens; …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12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A23127-6A3B-8B4C-ACC5-43764F62464A}" type="slidenum">
              <a:rPr lang="en-US"/>
              <a:pPr/>
              <a:t>13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16?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89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Chi et 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006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2B97D0-3EA5-0145-9898-6645E0E36EFE}" type="slidenum">
              <a:rPr lang="en-GB"/>
              <a:pPr/>
              <a:t>28</a:t>
            </a:fld>
            <a:endParaRPr lang="en-GB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53020"/>
          </a:xfrm>
        </p:spPr>
        <p:txBody>
          <a:bodyPr anchor="t">
            <a:normAutofit/>
          </a:bodyPr>
          <a:lstStyle>
            <a:lvl1pPr>
              <a:defRPr sz="2400" b="1" i="0">
                <a:solidFill>
                  <a:schemeClr val="accent2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4138862"/>
          </a:xfrm>
        </p:spPr>
        <p:txBody>
          <a:bodyPr anchor="t"/>
          <a:lstStyle>
            <a:lvl1pPr>
              <a:defRPr sz="20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>
              <a:defRPr sz="1800" b="0" i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C801D1-C753-974E-9255-D3541935511B}"/>
              </a:ext>
            </a:extLst>
          </p:cNvPr>
          <p:cNvSpPr txBox="1"/>
          <p:nvPr userDrawn="1"/>
        </p:nvSpPr>
        <p:spPr>
          <a:xfrm>
            <a:off x="0" y="6472989"/>
            <a:ext cx="481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0927A3A-0FD8-D74B-AA61-F37621BF3B52}" type="slidenum">
              <a:rPr lang="en-GB" sz="1400" smtClean="0">
                <a:latin typeface="Chalkboard" charset="0"/>
                <a:ea typeface="Chalkboard" charset="0"/>
                <a:cs typeface="Chalkboard" charset="0"/>
              </a:rPr>
              <a:t>‹#›</a:t>
            </a:fld>
            <a:endParaRPr lang="en-GB" sz="1400" dirty="0" err="1">
              <a:latin typeface="Chalkboard" charset="0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AB99F-9CA2-7248-966B-FD562C13B124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96937" y="2006172"/>
            <a:ext cx="7772400" cy="2278067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Attention </a:t>
            </a:r>
            <a:b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when </a:t>
            </a:r>
            <a:b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Doing, Learning or </a:t>
            </a:r>
            <a:r>
              <a:rPr lang="en-US" sz="360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Teaching Mathematics</a:t>
            </a:r>
            <a:endParaRPr lang="en-US" sz="3600" dirty="0">
              <a:solidFill>
                <a:srgbClr val="855F33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154137" y="5089064"/>
            <a:ext cx="6858000" cy="1399418"/>
          </a:xfrm>
        </p:spPr>
        <p:txBody>
          <a:bodyPr/>
          <a:lstStyle/>
          <a:p>
            <a:r>
              <a:rPr lang="en-US" dirty="0"/>
              <a:t>John Mason</a:t>
            </a:r>
            <a:br>
              <a:rPr lang="en-US" dirty="0"/>
            </a:br>
            <a:r>
              <a:rPr lang="en-US" dirty="0"/>
              <a:t>M500 WW</a:t>
            </a:r>
            <a:br>
              <a:rPr lang="en-US" dirty="0"/>
            </a:br>
            <a:r>
              <a:rPr lang="en-US" dirty="0"/>
              <a:t>Jan</a:t>
            </a:r>
            <a:br>
              <a:rPr lang="en-US" dirty="0"/>
            </a:br>
            <a:r>
              <a:rPr lang="en-US" dirty="0"/>
              <a:t>2024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21170" y="1606062"/>
            <a:ext cx="1383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017" y="0"/>
            <a:ext cx="2895600" cy="160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ABA385-2951-9849-9C05-02F78E631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052" y="182890"/>
            <a:ext cx="1152054" cy="1156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FE39D3-D3A7-EE46-8D06-BC60453F1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197" y="169189"/>
            <a:ext cx="1165703" cy="1170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CEE6C5-9655-5E4E-82C6-7DB4A4B8B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88" y="163910"/>
            <a:ext cx="2184891" cy="15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C44D-2923-3B33-8E80-D0CBF1A59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Phenomenon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DFBECF-07DC-4332-0923-698E1416F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3972204" cy="852459"/>
          </a:xfrm>
        </p:spPr>
        <p:txBody>
          <a:bodyPr/>
          <a:lstStyle/>
          <a:p>
            <a:r>
              <a:rPr lang="en-GB" dirty="0"/>
              <a:t>What is the phenomenon?</a:t>
            </a:r>
          </a:p>
          <a:p>
            <a:r>
              <a:rPr lang="en-GB" dirty="0"/>
              <a:t>How does your attention shift?</a:t>
            </a:r>
          </a:p>
        </p:txBody>
      </p:sp>
      <p:pic>
        <p:nvPicPr>
          <p:cNvPr id="7" name="Chord Expansion">
            <a:hlinkClick r:id="" action="ppaction://media"/>
            <a:extLst>
              <a:ext uri="{FF2B5EF4-FFF2-40B4-BE49-F238E27FC236}">
                <a16:creationId xmlns:a16="http://schemas.microsoft.com/office/drawing/2014/main" id="{094A100F-16D8-041D-FA72-40475FE137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2400" y="2224060"/>
            <a:ext cx="5125898" cy="393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8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Understanding Division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-400050">
              <a:buFont typeface="Wingdings" charset="2"/>
              <a:buChar char="v"/>
              <a:defRPr/>
            </a:pPr>
            <a:r>
              <a:rPr lang="en-GB">
                <a:latin typeface="Chalkboard" charset="0"/>
                <a:ea typeface="ＭＳ Ｐゴシック" charset="0"/>
              </a:rPr>
              <a:t>234234 is divisible by 13 and 7 and 11; </a:t>
            </a:r>
          </a:p>
          <a:p>
            <a:pPr marL="342900" lvl="1" indent="-342900">
              <a:buClr>
                <a:srgbClr val="800000"/>
              </a:buClr>
              <a:buSzPct val="75000"/>
              <a:buFont typeface="Wingdings" charset="2"/>
              <a:buChar char="²"/>
              <a:defRPr/>
            </a:pPr>
            <a:r>
              <a:rPr lang="en-GB">
                <a:latin typeface="Chalkboard" charset="0"/>
                <a:ea typeface="ＭＳ Ｐゴシック" charset="0"/>
              </a:rPr>
              <a:t>What is the remainder on dividing 23423426 by 13? </a:t>
            </a:r>
          </a:p>
          <a:p>
            <a:pPr marL="342900" lvl="1" indent="-342900">
              <a:buClr>
                <a:srgbClr val="800000"/>
              </a:buClr>
              <a:buSzPct val="75000"/>
              <a:buFont typeface="Wingdings" charset="2"/>
              <a:buChar char="²"/>
              <a:defRPr/>
            </a:pPr>
            <a:r>
              <a:rPr lang="en-GB">
                <a:latin typeface="Chalkboard" charset="0"/>
                <a:ea typeface="ＭＳ Ｐゴシック" charset="0"/>
              </a:rPr>
              <a:t>By 7? By 11?</a:t>
            </a:r>
          </a:p>
          <a:p>
            <a:pPr marL="0" indent="-400050">
              <a:buFont typeface="Wingdings" charset="2"/>
              <a:buChar char="v"/>
              <a:defRPr/>
            </a:pPr>
            <a:r>
              <a:rPr lang="en-GB">
                <a:latin typeface="Chalkboard" charset="0"/>
                <a:ea typeface="ＭＳ Ｐゴシック" charset="0"/>
              </a:rPr>
              <a:t>Make up your own!</a:t>
            </a:r>
          </a:p>
          <a:p>
            <a:pPr>
              <a:buFont typeface="Wingdings" charset="2"/>
              <a:buChar char="v"/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207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Some Arithmetic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496944" cy="1944216"/>
          </a:xfrm>
        </p:spPr>
        <p:txBody>
          <a:bodyPr/>
          <a:lstStyle/>
          <a:p>
            <a:r>
              <a:rPr lang="en-GB"/>
              <a:t>34 + 83 – 34 = ?</a:t>
            </a:r>
          </a:p>
          <a:p>
            <a:r>
              <a:rPr lang="en-GB"/>
              <a:t>278 + 341 – 248 – 371 = ?</a:t>
            </a:r>
          </a:p>
          <a:p>
            <a:r>
              <a:rPr lang="en-GB"/>
              <a:t>Which is larger, 47 x 29 or 49 x 27?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195736" y="2420888"/>
          <a:ext cx="2926777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78000" imgH="393700" progId="Equation.DSMT4">
                  <p:embed/>
                </p:oleObj>
              </mc:Choice>
              <mc:Fallback>
                <p:oleObj name="Equation" r:id="rId3" imgW="1778000" imgH="3937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95736" y="2420888"/>
                        <a:ext cx="2926777" cy="648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3528" y="2492896"/>
            <a:ext cx="8496944" cy="5760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Calculate  </a:t>
            </a:r>
          </a:p>
        </p:txBody>
      </p:sp>
      <p:sp>
        <p:nvSpPr>
          <p:cNvPr id="6" name="Cloud Callout 5"/>
          <p:cNvSpPr/>
          <p:nvPr/>
        </p:nvSpPr>
        <p:spPr bwMode="auto">
          <a:xfrm>
            <a:off x="5832140" y="908720"/>
            <a:ext cx="1728192" cy="1152128"/>
          </a:xfrm>
          <a:prstGeom prst="cloudCallout">
            <a:avLst>
              <a:gd name="adj1" fmla="val -94562"/>
              <a:gd name="adj2" fmla="val 34661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0432FF"/>
                </a:solidFill>
                <a:effectLst/>
                <a:latin typeface="Chalkboard" pitchFamily="-111" charset="0"/>
              </a:rPr>
              <a:t>Is 38 helpful?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5004048" y="5949280"/>
            <a:ext cx="3096344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00279F"/>
                </a:solidFill>
                <a:effectLst/>
                <a:latin typeface="Chalkboard" pitchFamily="-111" charset="0"/>
              </a:rPr>
              <a:t>Relational Thinking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827584" y="4509120"/>
            <a:ext cx="3528392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993300"/>
                </a:solidFill>
                <a:effectLst/>
                <a:latin typeface="Chalkboard" pitchFamily="-111" charset="0"/>
              </a:rPr>
              <a:t>Balk (affective block)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27584" y="3789040"/>
            <a:ext cx="2736304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rgbClr val="993300"/>
                </a:solidFill>
                <a:latin typeface="Chalkboard" pitchFamily="-111" charset="0"/>
              </a:rPr>
              <a:t>Direct Calculation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rgbClr val="993300"/>
              </a:solidFill>
              <a:effectLst/>
              <a:latin typeface="Chalkboard" pitchFamily="-111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827584" y="5229200"/>
            <a:ext cx="5904656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rgbClr val="993300"/>
                </a:solidFill>
                <a:latin typeface="Chalkboard" pitchFamily="-111" charset="0"/>
              </a:rPr>
              <a:t>Structural-Relation informed calculation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rgbClr val="993300"/>
              </a:solidFill>
              <a:effectLst/>
              <a:latin typeface="Chalkboard" pitchFamily="-111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3284984"/>
            <a:ext cx="2787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>
                <a:solidFill>
                  <a:srgbClr val="000000"/>
                </a:solidFill>
              </a:rPr>
              <a:t>Reaction-Response</a:t>
            </a:r>
          </a:p>
        </p:txBody>
      </p:sp>
      <p:sp>
        <p:nvSpPr>
          <p:cNvPr id="12" name="Rounded Rectangular Callout 11"/>
          <p:cNvSpPr/>
          <p:nvPr/>
        </p:nvSpPr>
        <p:spPr bwMode="auto">
          <a:xfrm>
            <a:off x="6300192" y="2996952"/>
            <a:ext cx="2520280" cy="1008112"/>
          </a:xfrm>
          <a:prstGeom prst="wedgeRoundRectCallout">
            <a:avLst>
              <a:gd name="adj1" fmla="val -77560"/>
              <a:gd name="adj2" fmla="val -9638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>
                <a:ln>
                  <a:noFill/>
                </a:ln>
                <a:solidFill>
                  <a:srgbClr val="0432FF"/>
                </a:solidFill>
                <a:effectLst/>
                <a:latin typeface="Chalkboard" pitchFamily="-111" charset="0"/>
              </a:rPr>
              <a:t>What were you attending to?</a:t>
            </a:r>
          </a:p>
        </p:txBody>
      </p:sp>
      <p:sp>
        <p:nvSpPr>
          <p:cNvPr id="13" name="Rounded Rectangular Callout 12"/>
          <p:cNvSpPr/>
          <p:nvPr/>
        </p:nvSpPr>
        <p:spPr bwMode="auto">
          <a:xfrm>
            <a:off x="6444208" y="3861048"/>
            <a:ext cx="2520280" cy="1008112"/>
          </a:xfrm>
          <a:prstGeom prst="wedgeRoundRectCallout">
            <a:avLst>
              <a:gd name="adj1" fmla="val -33598"/>
              <a:gd name="adj2" fmla="val -1463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b="0">
                <a:solidFill>
                  <a:schemeClr val="accent3">
                    <a:lumMod val="50000"/>
                  </a:schemeClr>
                </a:solidFill>
                <a:latin typeface="Chalkboard" pitchFamily="-111" charset="0"/>
              </a:rPr>
              <a:t>How did your attention shift?</a:t>
            </a:r>
          </a:p>
        </p:txBody>
      </p:sp>
    </p:spTree>
    <p:extLst>
      <p:ext uri="{BB962C8B-B14F-4D97-AF65-F5344CB8AC3E}">
        <p14:creationId xmlns:p14="http://schemas.microsoft.com/office/powerpoint/2010/main" val="186566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EC1E9-1DD5-F1C9-972F-0B6CA0545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Algebraic Reasoning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95536" y="908720"/>
            <a:ext cx="8197850" cy="2451646"/>
            <a:chOff x="395536" y="908720"/>
            <a:chExt cx="8197850" cy="2451646"/>
          </a:xfrm>
        </p:grpSpPr>
        <p:grpSp>
          <p:nvGrpSpPr>
            <p:cNvPr id="15363" name="Group 3"/>
            <p:cNvGrpSpPr>
              <a:grpSpLocks/>
            </p:cNvGrpSpPr>
            <p:nvPr/>
          </p:nvGrpSpPr>
          <p:grpSpPr bwMode="auto">
            <a:xfrm>
              <a:off x="1265486" y="908720"/>
              <a:ext cx="3375025" cy="1112838"/>
              <a:chOff x="1152" y="1056"/>
              <a:chExt cx="2126" cy="701"/>
            </a:xfrm>
          </p:grpSpPr>
          <p:sp>
            <p:nvSpPr>
              <p:cNvPr id="15364" name="Text Box 4"/>
              <p:cNvSpPr txBox="1">
                <a:spLocks noChangeArrowheads="1"/>
              </p:cNvSpPr>
              <p:nvPr/>
            </p:nvSpPr>
            <p:spPr bwMode="auto">
              <a:xfrm>
                <a:off x="1152" y="1056"/>
                <a:ext cx="195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3200" b="0" dirty="0">
                    <a:solidFill>
                      <a:srgbClr val="000000"/>
                    </a:solidFill>
                    <a:latin typeface="Arial Narrow" charset="0"/>
                  </a:rPr>
                  <a:t>(</a:t>
                </a:r>
                <a:r>
                  <a:rPr lang="en-GB" sz="3200" b="0" i="1" dirty="0">
                    <a:solidFill>
                      <a:srgbClr val="000000"/>
                    </a:solidFill>
                    <a:latin typeface="Arial Narrow" charset="0"/>
                  </a:rPr>
                  <a:t>x </a:t>
                </a:r>
                <a:r>
                  <a:rPr lang="en-GB" sz="3200" b="0" dirty="0">
                    <a:solidFill>
                      <a:srgbClr val="000000"/>
                    </a:solidFill>
                    <a:latin typeface="Arial Narrow" charset="0"/>
                  </a:rPr>
                  <a:t>– </a:t>
                </a:r>
                <a:r>
                  <a:rPr lang="en-GB" sz="3200" b="0" i="1" dirty="0">
                    <a:solidFill>
                      <a:srgbClr val="000000"/>
                    </a:solidFill>
                    <a:latin typeface="Arial Narrow" charset="0"/>
                  </a:rPr>
                  <a:t>b</a:t>
                </a:r>
                <a:r>
                  <a:rPr lang="en-GB" sz="3200" b="0" dirty="0">
                    <a:solidFill>
                      <a:srgbClr val="000000"/>
                    </a:solidFill>
                    <a:latin typeface="Arial Narrow" charset="0"/>
                  </a:rPr>
                  <a:t>)(</a:t>
                </a:r>
                <a:r>
                  <a:rPr lang="en-GB" sz="3200" b="0" i="1" dirty="0">
                    <a:solidFill>
                      <a:srgbClr val="000000"/>
                    </a:solidFill>
                    <a:latin typeface="Arial Narrow" charset="0"/>
                  </a:rPr>
                  <a:t>x</a:t>
                </a:r>
                <a:r>
                  <a:rPr lang="en-GB" sz="3200" b="0" dirty="0">
                    <a:solidFill>
                      <a:srgbClr val="000000"/>
                    </a:solidFill>
                    <a:latin typeface="Arial Narrow" charset="0"/>
                  </a:rPr>
                  <a:t> – </a:t>
                </a:r>
                <a:r>
                  <a:rPr lang="en-GB" sz="3200" b="0" i="1" dirty="0">
                    <a:solidFill>
                      <a:srgbClr val="000000"/>
                    </a:solidFill>
                    <a:latin typeface="Arial Narrow" charset="0"/>
                  </a:rPr>
                  <a:t>c</a:t>
                </a:r>
                <a:r>
                  <a:rPr lang="en-GB" sz="3200" b="0" dirty="0">
                    <a:solidFill>
                      <a:srgbClr val="000000"/>
                    </a:solidFill>
                    <a:latin typeface="Arial Narrow" charset="0"/>
                  </a:rPr>
                  <a:t>)(</a:t>
                </a:r>
                <a:r>
                  <a:rPr lang="en-GB" sz="3200" b="0" i="1" dirty="0">
                    <a:solidFill>
                      <a:srgbClr val="000000"/>
                    </a:solidFill>
                    <a:latin typeface="Arial Narrow" charset="0"/>
                  </a:rPr>
                  <a:t>x</a:t>
                </a:r>
                <a:r>
                  <a:rPr lang="en-GB" sz="3200" b="0" dirty="0">
                    <a:solidFill>
                      <a:srgbClr val="000000"/>
                    </a:solidFill>
                    <a:latin typeface="Arial Narrow" charset="0"/>
                  </a:rPr>
                  <a:t> – </a:t>
                </a:r>
                <a:r>
                  <a:rPr lang="en-GB" sz="3200" b="0" i="1" dirty="0">
                    <a:solidFill>
                      <a:srgbClr val="000000"/>
                    </a:solidFill>
                    <a:latin typeface="Arial Narrow" charset="0"/>
                  </a:rPr>
                  <a:t>d</a:t>
                </a:r>
                <a:r>
                  <a:rPr lang="en-GB" sz="3200" b="0" dirty="0">
                    <a:solidFill>
                      <a:srgbClr val="000000"/>
                    </a:solidFill>
                    <a:latin typeface="Arial Narrow" charset="0"/>
                  </a:rPr>
                  <a:t>)</a:t>
                </a:r>
              </a:p>
            </p:txBody>
          </p:sp>
          <p:sp>
            <p:nvSpPr>
              <p:cNvPr id="15365" name="Line 5"/>
              <p:cNvSpPr>
                <a:spLocks noChangeShapeType="1"/>
              </p:cNvSpPr>
              <p:nvPr/>
            </p:nvSpPr>
            <p:spPr bwMode="auto">
              <a:xfrm>
                <a:off x="1200" y="1440"/>
                <a:ext cx="182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66" name="Text Box 6"/>
              <p:cNvSpPr txBox="1">
                <a:spLocks noChangeArrowheads="1"/>
              </p:cNvSpPr>
              <p:nvPr/>
            </p:nvSpPr>
            <p:spPr bwMode="auto">
              <a:xfrm>
                <a:off x="1152" y="1392"/>
                <a:ext cx="195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3200" b="0">
                    <a:solidFill>
                      <a:srgbClr val="000000"/>
                    </a:solidFill>
                    <a:latin typeface="Arial Narrow" charset="0"/>
                  </a:rPr>
                  <a:t>(</a:t>
                </a:r>
                <a:r>
                  <a:rPr lang="en-GB" sz="3200" b="0" i="1">
                    <a:solidFill>
                      <a:srgbClr val="000000"/>
                    </a:solidFill>
                    <a:latin typeface="Arial Narrow" charset="0"/>
                  </a:rPr>
                  <a:t>a </a:t>
                </a:r>
                <a:r>
                  <a:rPr lang="en-GB" sz="3200" b="0">
                    <a:solidFill>
                      <a:srgbClr val="000000"/>
                    </a:solidFill>
                    <a:latin typeface="Arial Narrow" charset="0"/>
                  </a:rPr>
                  <a:t>– </a:t>
                </a:r>
                <a:r>
                  <a:rPr lang="en-GB" sz="3200" b="0" i="1">
                    <a:solidFill>
                      <a:srgbClr val="000000"/>
                    </a:solidFill>
                    <a:latin typeface="Arial Narrow" charset="0"/>
                  </a:rPr>
                  <a:t>b</a:t>
                </a:r>
                <a:r>
                  <a:rPr lang="en-GB" sz="3200" b="0">
                    <a:solidFill>
                      <a:srgbClr val="000000"/>
                    </a:solidFill>
                    <a:latin typeface="Arial Narrow" charset="0"/>
                  </a:rPr>
                  <a:t>)(</a:t>
                </a:r>
                <a:r>
                  <a:rPr lang="en-GB" sz="3200" b="0" i="1">
                    <a:solidFill>
                      <a:srgbClr val="000000"/>
                    </a:solidFill>
                    <a:latin typeface="Arial Narrow" charset="0"/>
                  </a:rPr>
                  <a:t>a</a:t>
                </a:r>
                <a:r>
                  <a:rPr lang="en-GB" sz="3200" b="0">
                    <a:solidFill>
                      <a:srgbClr val="000000"/>
                    </a:solidFill>
                    <a:latin typeface="Arial Narrow" charset="0"/>
                  </a:rPr>
                  <a:t> – </a:t>
                </a:r>
                <a:r>
                  <a:rPr lang="en-GB" sz="3200" b="0" i="1">
                    <a:solidFill>
                      <a:srgbClr val="000000"/>
                    </a:solidFill>
                    <a:latin typeface="Arial Narrow" charset="0"/>
                  </a:rPr>
                  <a:t>c</a:t>
                </a:r>
                <a:r>
                  <a:rPr lang="en-GB" sz="3200" b="0">
                    <a:solidFill>
                      <a:srgbClr val="000000"/>
                    </a:solidFill>
                    <a:latin typeface="Arial Narrow" charset="0"/>
                  </a:rPr>
                  <a:t>)(</a:t>
                </a:r>
                <a:r>
                  <a:rPr lang="en-GB" sz="3200" b="0" i="1">
                    <a:solidFill>
                      <a:srgbClr val="000000"/>
                    </a:solidFill>
                    <a:latin typeface="Arial Narrow" charset="0"/>
                  </a:rPr>
                  <a:t>a</a:t>
                </a:r>
                <a:r>
                  <a:rPr lang="en-GB" sz="3200" b="0">
                    <a:solidFill>
                      <a:srgbClr val="000000"/>
                    </a:solidFill>
                    <a:latin typeface="Arial Narrow" charset="0"/>
                  </a:rPr>
                  <a:t> – </a:t>
                </a:r>
                <a:r>
                  <a:rPr lang="en-GB" sz="3200" b="0" i="1">
                    <a:solidFill>
                      <a:srgbClr val="000000"/>
                    </a:solidFill>
                    <a:latin typeface="Arial Narrow" charset="0"/>
                  </a:rPr>
                  <a:t>d</a:t>
                </a:r>
                <a:r>
                  <a:rPr lang="en-GB" sz="3200" b="0">
                    <a:solidFill>
                      <a:srgbClr val="000000"/>
                    </a:solidFill>
                    <a:latin typeface="Arial Narrow" charset="0"/>
                  </a:rPr>
                  <a:t>)</a:t>
                </a:r>
              </a:p>
            </p:txBody>
          </p:sp>
          <p:sp>
            <p:nvSpPr>
              <p:cNvPr id="15367" name="Text Box 7"/>
              <p:cNvSpPr txBox="1">
                <a:spLocks noChangeArrowheads="1"/>
              </p:cNvSpPr>
              <p:nvPr/>
            </p:nvSpPr>
            <p:spPr bwMode="auto">
              <a:xfrm>
                <a:off x="3024" y="1219"/>
                <a:ext cx="254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3200" b="0">
                    <a:solidFill>
                      <a:srgbClr val="000000"/>
                    </a:solidFill>
                    <a:latin typeface="Arial Narrow" charset="0"/>
                  </a:rPr>
                  <a:t>A</a:t>
                </a:r>
              </a:p>
            </p:txBody>
          </p:sp>
        </p:grpSp>
        <p:grpSp>
          <p:nvGrpSpPr>
            <p:cNvPr id="15368" name="Group 8"/>
            <p:cNvGrpSpPr>
              <a:grpSpLocks/>
            </p:cNvGrpSpPr>
            <p:nvPr/>
          </p:nvGrpSpPr>
          <p:grpSpPr bwMode="auto">
            <a:xfrm>
              <a:off x="5196136" y="908720"/>
              <a:ext cx="3381375" cy="1112838"/>
              <a:chOff x="1152" y="1056"/>
              <a:chExt cx="2130" cy="701"/>
            </a:xfrm>
          </p:grpSpPr>
          <p:sp>
            <p:nvSpPr>
              <p:cNvPr id="15369" name="Text Box 9"/>
              <p:cNvSpPr txBox="1">
                <a:spLocks noChangeArrowheads="1"/>
              </p:cNvSpPr>
              <p:nvPr/>
            </p:nvSpPr>
            <p:spPr bwMode="auto">
              <a:xfrm>
                <a:off x="1152" y="1056"/>
                <a:ext cx="1948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3200" b="0">
                    <a:solidFill>
                      <a:srgbClr val="000000"/>
                    </a:solidFill>
                    <a:latin typeface="Arial Narrow" charset="0"/>
                  </a:rPr>
                  <a:t>(</a:t>
                </a:r>
                <a:r>
                  <a:rPr lang="en-GB" sz="3200" b="0" i="1">
                    <a:solidFill>
                      <a:srgbClr val="000000"/>
                    </a:solidFill>
                    <a:latin typeface="Arial Narrow" charset="0"/>
                  </a:rPr>
                  <a:t>x </a:t>
                </a:r>
                <a:r>
                  <a:rPr lang="en-GB" sz="3200" b="0">
                    <a:solidFill>
                      <a:srgbClr val="000000"/>
                    </a:solidFill>
                    <a:latin typeface="Arial Narrow" charset="0"/>
                  </a:rPr>
                  <a:t>– </a:t>
                </a:r>
                <a:r>
                  <a:rPr lang="en-GB" sz="3200" b="0" i="1">
                    <a:solidFill>
                      <a:srgbClr val="000000"/>
                    </a:solidFill>
                    <a:latin typeface="Arial Narrow" charset="0"/>
                  </a:rPr>
                  <a:t>c</a:t>
                </a:r>
                <a:r>
                  <a:rPr lang="en-GB" sz="3200" b="0">
                    <a:solidFill>
                      <a:srgbClr val="000000"/>
                    </a:solidFill>
                    <a:latin typeface="Arial Narrow" charset="0"/>
                  </a:rPr>
                  <a:t>)(</a:t>
                </a:r>
                <a:r>
                  <a:rPr lang="en-GB" sz="3200" b="0" i="1">
                    <a:solidFill>
                      <a:srgbClr val="000000"/>
                    </a:solidFill>
                    <a:latin typeface="Arial Narrow" charset="0"/>
                  </a:rPr>
                  <a:t>x</a:t>
                </a:r>
                <a:r>
                  <a:rPr lang="en-GB" sz="3200" b="0">
                    <a:solidFill>
                      <a:srgbClr val="000000"/>
                    </a:solidFill>
                    <a:latin typeface="Arial Narrow" charset="0"/>
                  </a:rPr>
                  <a:t> – </a:t>
                </a:r>
                <a:r>
                  <a:rPr lang="en-GB" sz="3200" b="0" i="1">
                    <a:solidFill>
                      <a:srgbClr val="000000"/>
                    </a:solidFill>
                    <a:latin typeface="Arial Narrow" charset="0"/>
                  </a:rPr>
                  <a:t>d</a:t>
                </a:r>
                <a:r>
                  <a:rPr lang="en-GB" sz="3200" b="0">
                    <a:solidFill>
                      <a:srgbClr val="000000"/>
                    </a:solidFill>
                    <a:latin typeface="Arial Narrow" charset="0"/>
                  </a:rPr>
                  <a:t>)(</a:t>
                </a:r>
                <a:r>
                  <a:rPr lang="en-GB" sz="3200" b="0" i="1">
                    <a:solidFill>
                      <a:srgbClr val="000000"/>
                    </a:solidFill>
                    <a:latin typeface="Arial Narrow" charset="0"/>
                  </a:rPr>
                  <a:t>x</a:t>
                </a:r>
                <a:r>
                  <a:rPr lang="en-GB" sz="3200" b="0">
                    <a:solidFill>
                      <a:srgbClr val="000000"/>
                    </a:solidFill>
                    <a:latin typeface="Arial Narrow" charset="0"/>
                  </a:rPr>
                  <a:t> – </a:t>
                </a:r>
                <a:r>
                  <a:rPr lang="en-GB" sz="3200" b="0" i="1">
                    <a:solidFill>
                      <a:srgbClr val="000000"/>
                    </a:solidFill>
                    <a:latin typeface="Arial Narrow" charset="0"/>
                  </a:rPr>
                  <a:t>a</a:t>
                </a:r>
                <a:r>
                  <a:rPr lang="en-GB" sz="3200" b="0">
                    <a:solidFill>
                      <a:srgbClr val="000000"/>
                    </a:solidFill>
                    <a:latin typeface="Arial Narrow" charset="0"/>
                  </a:rPr>
                  <a:t>)</a:t>
                </a:r>
              </a:p>
            </p:txBody>
          </p:sp>
          <p:sp>
            <p:nvSpPr>
              <p:cNvPr id="15370" name="Line 10"/>
              <p:cNvSpPr>
                <a:spLocks noChangeShapeType="1"/>
              </p:cNvSpPr>
              <p:nvPr/>
            </p:nvSpPr>
            <p:spPr bwMode="auto">
              <a:xfrm>
                <a:off x="1200" y="1440"/>
                <a:ext cx="182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1" name="Text Box 11"/>
              <p:cNvSpPr txBox="1">
                <a:spLocks noChangeArrowheads="1"/>
              </p:cNvSpPr>
              <p:nvPr/>
            </p:nvSpPr>
            <p:spPr bwMode="auto">
              <a:xfrm>
                <a:off x="1152" y="1392"/>
                <a:ext cx="1982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3200" b="0">
                    <a:solidFill>
                      <a:srgbClr val="000000"/>
                    </a:solidFill>
                    <a:latin typeface="Arial Narrow" charset="0"/>
                  </a:rPr>
                  <a:t>(</a:t>
                </a:r>
                <a:r>
                  <a:rPr lang="en-GB" sz="3200" b="0" i="1">
                    <a:solidFill>
                      <a:srgbClr val="000000"/>
                    </a:solidFill>
                    <a:latin typeface="Arial Narrow" charset="0"/>
                  </a:rPr>
                  <a:t>b </a:t>
                </a:r>
                <a:r>
                  <a:rPr lang="en-GB" sz="3200" b="0">
                    <a:solidFill>
                      <a:srgbClr val="000000"/>
                    </a:solidFill>
                    <a:latin typeface="Arial Narrow" charset="0"/>
                  </a:rPr>
                  <a:t>– </a:t>
                </a:r>
                <a:r>
                  <a:rPr lang="en-GB" sz="3200" b="0" i="1">
                    <a:solidFill>
                      <a:srgbClr val="000000"/>
                    </a:solidFill>
                    <a:latin typeface="Arial Narrow" charset="0"/>
                  </a:rPr>
                  <a:t>c</a:t>
                </a:r>
                <a:r>
                  <a:rPr lang="en-GB" sz="3200" b="0">
                    <a:solidFill>
                      <a:srgbClr val="000000"/>
                    </a:solidFill>
                    <a:latin typeface="Arial Narrow" charset="0"/>
                  </a:rPr>
                  <a:t>)(</a:t>
                </a:r>
                <a:r>
                  <a:rPr lang="en-GB" sz="3200" b="0" i="1">
                    <a:solidFill>
                      <a:srgbClr val="000000"/>
                    </a:solidFill>
                    <a:latin typeface="Arial Narrow" charset="0"/>
                  </a:rPr>
                  <a:t>b</a:t>
                </a:r>
                <a:r>
                  <a:rPr lang="en-GB" sz="3200" b="0">
                    <a:solidFill>
                      <a:srgbClr val="000000"/>
                    </a:solidFill>
                    <a:latin typeface="Arial Narrow" charset="0"/>
                  </a:rPr>
                  <a:t> – </a:t>
                </a:r>
                <a:r>
                  <a:rPr lang="en-GB" sz="3200" b="0" i="1">
                    <a:solidFill>
                      <a:srgbClr val="000000"/>
                    </a:solidFill>
                    <a:latin typeface="Arial Narrow" charset="0"/>
                  </a:rPr>
                  <a:t>d</a:t>
                </a:r>
                <a:r>
                  <a:rPr lang="en-GB" sz="3200" b="0">
                    <a:solidFill>
                      <a:srgbClr val="000000"/>
                    </a:solidFill>
                    <a:latin typeface="Arial Narrow" charset="0"/>
                  </a:rPr>
                  <a:t>)(</a:t>
                </a:r>
                <a:r>
                  <a:rPr lang="en-GB" sz="3200" b="0" i="1">
                    <a:solidFill>
                      <a:srgbClr val="000000"/>
                    </a:solidFill>
                    <a:latin typeface="Arial Narrow" charset="0"/>
                  </a:rPr>
                  <a:t>b</a:t>
                </a:r>
                <a:r>
                  <a:rPr lang="en-GB" sz="3200" b="0">
                    <a:solidFill>
                      <a:srgbClr val="000000"/>
                    </a:solidFill>
                    <a:latin typeface="Arial Narrow" charset="0"/>
                  </a:rPr>
                  <a:t> – </a:t>
                </a:r>
                <a:r>
                  <a:rPr lang="en-GB" sz="3200" b="0" i="1">
                    <a:solidFill>
                      <a:srgbClr val="000000"/>
                    </a:solidFill>
                    <a:latin typeface="Arial Narrow" charset="0"/>
                  </a:rPr>
                  <a:t>a</a:t>
                </a:r>
                <a:r>
                  <a:rPr lang="en-GB" sz="3200" b="0">
                    <a:solidFill>
                      <a:srgbClr val="000000"/>
                    </a:solidFill>
                    <a:latin typeface="Arial Narrow" charset="0"/>
                  </a:rPr>
                  <a:t>)</a:t>
                </a:r>
              </a:p>
            </p:txBody>
          </p:sp>
          <p:sp>
            <p:nvSpPr>
              <p:cNvPr id="15372" name="Text Box 12"/>
              <p:cNvSpPr txBox="1">
                <a:spLocks noChangeArrowheads="1"/>
              </p:cNvSpPr>
              <p:nvPr/>
            </p:nvSpPr>
            <p:spPr bwMode="auto">
              <a:xfrm>
                <a:off x="3024" y="1219"/>
                <a:ext cx="258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3200" b="0">
                    <a:solidFill>
                      <a:srgbClr val="000000"/>
                    </a:solidFill>
                    <a:latin typeface="Arial Narrow" charset="0"/>
                  </a:rPr>
                  <a:t>B</a:t>
                </a:r>
              </a:p>
            </p:txBody>
          </p:sp>
        </p:grpSp>
        <p:sp>
          <p:nvSpPr>
            <p:cNvPr id="15373" name="Text Box 13"/>
            <p:cNvSpPr txBox="1">
              <a:spLocks noChangeArrowheads="1"/>
            </p:cNvSpPr>
            <p:nvPr/>
          </p:nvSpPr>
          <p:spPr bwMode="auto">
            <a:xfrm>
              <a:off x="4723061" y="1213520"/>
              <a:ext cx="379413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+</a:t>
              </a:r>
            </a:p>
          </p:txBody>
        </p:sp>
        <p:sp>
          <p:nvSpPr>
            <p:cNvPr id="15374" name="Text Box 14"/>
            <p:cNvSpPr txBox="1">
              <a:spLocks noChangeArrowheads="1"/>
            </p:cNvSpPr>
            <p:nvPr/>
          </p:nvSpPr>
          <p:spPr bwMode="auto">
            <a:xfrm>
              <a:off x="776536" y="2509690"/>
              <a:ext cx="379413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+</a:t>
              </a:r>
            </a:p>
          </p:txBody>
        </p:sp>
        <p:sp>
          <p:nvSpPr>
            <p:cNvPr id="15376" name="Text Box 16"/>
            <p:cNvSpPr txBox="1">
              <a:spLocks noChangeArrowheads="1"/>
            </p:cNvSpPr>
            <p:nvPr/>
          </p:nvSpPr>
          <p:spPr bwMode="auto">
            <a:xfrm>
              <a:off x="1265486" y="2204119"/>
              <a:ext cx="3109913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(</a:t>
              </a:r>
              <a:r>
                <a:rPr lang="en-GB" sz="3200" b="0" i="1">
                  <a:solidFill>
                    <a:srgbClr val="000000"/>
                  </a:solidFill>
                  <a:latin typeface="Arial Narrow" charset="0"/>
                </a:rPr>
                <a:t>x </a:t>
              </a:r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– </a:t>
              </a:r>
              <a:r>
                <a:rPr lang="en-GB" sz="3200" b="0" i="1">
                  <a:solidFill>
                    <a:srgbClr val="000000"/>
                  </a:solidFill>
                  <a:latin typeface="Arial Narrow" charset="0"/>
                </a:rPr>
                <a:t>d</a:t>
              </a:r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)(</a:t>
              </a:r>
              <a:r>
                <a:rPr lang="en-GB" sz="3200" b="0" i="1">
                  <a:solidFill>
                    <a:srgbClr val="000000"/>
                  </a:solidFill>
                  <a:latin typeface="Arial Narrow" charset="0"/>
                </a:rPr>
                <a:t>x</a:t>
              </a:r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 – </a:t>
              </a:r>
              <a:r>
                <a:rPr lang="en-GB" sz="3200" b="0" i="1">
                  <a:solidFill>
                    <a:srgbClr val="000000"/>
                  </a:solidFill>
                  <a:latin typeface="Arial Narrow" charset="0"/>
                </a:rPr>
                <a:t>a</a:t>
              </a:r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)(</a:t>
              </a:r>
              <a:r>
                <a:rPr lang="en-GB" sz="3200" b="0" i="1">
                  <a:solidFill>
                    <a:srgbClr val="000000"/>
                  </a:solidFill>
                  <a:latin typeface="Arial Narrow" charset="0"/>
                </a:rPr>
                <a:t>x</a:t>
              </a:r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 – </a:t>
              </a:r>
              <a:r>
                <a:rPr lang="en-GB" sz="3200" b="0" i="1">
                  <a:solidFill>
                    <a:srgbClr val="000000"/>
                  </a:solidFill>
                  <a:latin typeface="Arial Narrow" charset="0"/>
                </a:rPr>
                <a:t>b</a:t>
              </a:r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)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>
              <a:off x="1341686" y="2780928"/>
              <a:ext cx="28956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  <p:sp>
          <p:nvSpPr>
            <p:cNvPr id="15378" name="Text Box 18"/>
            <p:cNvSpPr txBox="1">
              <a:spLocks noChangeArrowheads="1"/>
            </p:cNvSpPr>
            <p:nvPr/>
          </p:nvSpPr>
          <p:spPr bwMode="auto">
            <a:xfrm>
              <a:off x="1265486" y="2780928"/>
              <a:ext cx="3109913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(</a:t>
              </a:r>
              <a:r>
                <a:rPr lang="en-GB" sz="3200" b="0" i="1">
                  <a:solidFill>
                    <a:srgbClr val="000000"/>
                  </a:solidFill>
                  <a:latin typeface="Arial Narrow" charset="0"/>
                </a:rPr>
                <a:t>c </a:t>
              </a:r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– </a:t>
              </a:r>
              <a:r>
                <a:rPr lang="en-GB" sz="3200" b="0" i="1">
                  <a:solidFill>
                    <a:srgbClr val="000000"/>
                  </a:solidFill>
                  <a:latin typeface="Arial Narrow" charset="0"/>
                </a:rPr>
                <a:t>d</a:t>
              </a:r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)(</a:t>
              </a:r>
              <a:r>
                <a:rPr lang="en-GB" sz="3200" b="0" i="1">
                  <a:solidFill>
                    <a:srgbClr val="000000"/>
                  </a:solidFill>
                  <a:latin typeface="Arial Narrow" charset="0"/>
                </a:rPr>
                <a:t>c</a:t>
              </a:r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 – </a:t>
              </a:r>
              <a:r>
                <a:rPr lang="en-GB" sz="3200" b="0" i="1">
                  <a:solidFill>
                    <a:srgbClr val="000000"/>
                  </a:solidFill>
                  <a:latin typeface="Arial Narrow" charset="0"/>
                </a:rPr>
                <a:t>a</a:t>
              </a:r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)(</a:t>
              </a:r>
              <a:r>
                <a:rPr lang="en-GB" sz="3200" b="0" i="1">
                  <a:solidFill>
                    <a:srgbClr val="000000"/>
                  </a:solidFill>
                  <a:latin typeface="Arial Narrow" charset="0"/>
                </a:rPr>
                <a:t>c</a:t>
              </a:r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 – </a:t>
              </a:r>
              <a:r>
                <a:rPr lang="en-GB" sz="3200" b="0" i="1">
                  <a:solidFill>
                    <a:srgbClr val="000000"/>
                  </a:solidFill>
                  <a:latin typeface="Arial Narrow" charset="0"/>
                </a:rPr>
                <a:t>b</a:t>
              </a:r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)</a:t>
              </a:r>
            </a:p>
          </p:txBody>
        </p:sp>
        <p:sp>
          <p:nvSpPr>
            <p:cNvPr id="15379" name="Text Box 19"/>
            <p:cNvSpPr txBox="1">
              <a:spLocks noChangeArrowheads="1"/>
            </p:cNvSpPr>
            <p:nvPr/>
          </p:nvSpPr>
          <p:spPr bwMode="auto">
            <a:xfrm>
              <a:off x="4237286" y="2462882"/>
              <a:ext cx="42545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C</a:t>
              </a:r>
            </a:p>
          </p:txBody>
        </p:sp>
        <p:sp>
          <p:nvSpPr>
            <p:cNvPr id="15381" name="Text Box 21"/>
            <p:cNvSpPr txBox="1">
              <a:spLocks noChangeArrowheads="1"/>
            </p:cNvSpPr>
            <p:nvPr/>
          </p:nvSpPr>
          <p:spPr bwMode="auto">
            <a:xfrm>
              <a:off x="5196136" y="2204119"/>
              <a:ext cx="309245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(</a:t>
              </a:r>
              <a:r>
                <a:rPr lang="en-GB" sz="3200" b="0" i="1">
                  <a:solidFill>
                    <a:srgbClr val="000000"/>
                  </a:solidFill>
                  <a:latin typeface="Arial Narrow" charset="0"/>
                </a:rPr>
                <a:t>x </a:t>
              </a:r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– </a:t>
              </a:r>
              <a:r>
                <a:rPr lang="en-GB" sz="3200" b="0" i="1">
                  <a:solidFill>
                    <a:srgbClr val="000000"/>
                  </a:solidFill>
                  <a:latin typeface="Arial Narrow" charset="0"/>
                </a:rPr>
                <a:t>a</a:t>
              </a:r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)(</a:t>
              </a:r>
              <a:r>
                <a:rPr lang="en-GB" sz="3200" b="0" i="1">
                  <a:solidFill>
                    <a:srgbClr val="000000"/>
                  </a:solidFill>
                  <a:latin typeface="Arial Narrow" charset="0"/>
                </a:rPr>
                <a:t>x</a:t>
              </a:r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 – </a:t>
              </a:r>
              <a:r>
                <a:rPr lang="en-GB" sz="3200" b="0" i="1">
                  <a:solidFill>
                    <a:srgbClr val="000000"/>
                  </a:solidFill>
                  <a:latin typeface="Arial Narrow" charset="0"/>
                </a:rPr>
                <a:t>b</a:t>
              </a:r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)(</a:t>
              </a:r>
              <a:r>
                <a:rPr lang="en-GB" sz="3200" b="0" i="1">
                  <a:solidFill>
                    <a:srgbClr val="000000"/>
                  </a:solidFill>
                  <a:latin typeface="Arial Narrow" charset="0"/>
                </a:rPr>
                <a:t>x</a:t>
              </a:r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 – </a:t>
              </a:r>
              <a:r>
                <a:rPr lang="en-GB" sz="3200" b="0" i="1">
                  <a:solidFill>
                    <a:srgbClr val="000000"/>
                  </a:solidFill>
                  <a:latin typeface="Arial Narrow" charset="0"/>
                </a:rPr>
                <a:t>c</a:t>
              </a:r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)</a:t>
              </a:r>
            </a:p>
          </p:txBody>
        </p:sp>
        <p:sp>
          <p:nvSpPr>
            <p:cNvPr id="15382" name="Line 22"/>
            <p:cNvSpPr>
              <a:spLocks noChangeShapeType="1"/>
            </p:cNvSpPr>
            <p:nvPr/>
          </p:nvSpPr>
          <p:spPr bwMode="auto">
            <a:xfrm>
              <a:off x="5272336" y="2780928"/>
              <a:ext cx="28956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  <p:sp>
          <p:nvSpPr>
            <p:cNvPr id="15383" name="Text Box 23"/>
            <p:cNvSpPr txBox="1">
              <a:spLocks noChangeArrowheads="1"/>
            </p:cNvSpPr>
            <p:nvPr/>
          </p:nvSpPr>
          <p:spPr bwMode="auto">
            <a:xfrm>
              <a:off x="5196136" y="2708920"/>
              <a:ext cx="3146425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(</a:t>
              </a:r>
              <a:r>
                <a:rPr lang="en-GB" sz="3200" b="0" i="1">
                  <a:solidFill>
                    <a:srgbClr val="000000"/>
                  </a:solidFill>
                  <a:latin typeface="Arial Narrow" charset="0"/>
                </a:rPr>
                <a:t>d </a:t>
              </a:r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– </a:t>
              </a:r>
              <a:r>
                <a:rPr lang="en-GB" sz="3200" b="0" i="1">
                  <a:solidFill>
                    <a:srgbClr val="000000"/>
                  </a:solidFill>
                  <a:latin typeface="Arial Narrow" charset="0"/>
                </a:rPr>
                <a:t>a</a:t>
              </a:r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)(</a:t>
              </a:r>
              <a:r>
                <a:rPr lang="en-GB" sz="3200" b="0" i="1">
                  <a:solidFill>
                    <a:srgbClr val="000000"/>
                  </a:solidFill>
                  <a:latin typeface="Arial Narrow" charset="0"/>
                </a:rPr>
                <a:t>d</a:t>
              </a:r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 – </a:t>
              </a:r>
              <a:r>
                <a:rPr lang="en-GB" sz="3200" b="0" i="1">
                  <a:solidFill>
                    <a:srgbClr val="000000"/>
                  </a:solidFill>
                  <a:latin typeface="Arial Narrow" charset="0"/>
                </a:rPr>
                <a:t>b</a:t>
              </a:r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)(</a:t>
              </a:r>
              <a:r>
                <a:rPr lang="en-GB" sz="3200" b="0" i="1">
                  <a:solidFill>
                    <a:srgbClr val="000000"/>
                  </a:solidFill>
                  <a:latin typeface="Arial Narrow" charset="0"/>
                </a:rPr>
                <a:t>d</a:t>
              </a:r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 – </a:t>
              </a:r>
              <a:r>
                <a:rPr lang="en-GB" sz="3200" b="0" i="1">
                  <a:solidFill>
                    <a:srgbClr val="000000"/>
                  </a:solidFill>
                  <a:latin typeface="Arial Narrow" charset="0"/>
                </a:rPr>
                <a:t>c</a:t>
              </a:r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)</a:t>
              </a:r>
            </a:p>
          </p:txBody>
        </p:sp>
        <p:sp>
          <p:nvSpPr>
            <p:cNvPr id="15384" name="Text Box 24"/>
            <p:cNvSpPr txBox="1">
              <a:spLocks noChangeArrowheads="1"/>
            </p:cNvSpPr>
            <p:nvPr/>
          </p:nvSpPr>
          <p:spPr bwMode="auto">
            <a:xfrm>
              <a:off x="8167936" y="2462882"/>
              <a:ext cx="42545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D</a:t>
              </a:r>
            </a:p>
          </p:txBody>
        </p:sp>
        <p:sp>
          <p:nvSpPr>
            <p:cNvPr id="15385" name="Text Box 25"/>
            <p:cNvSpPr txBox="1">
              <a:spLocks noChangeArrowheads="1"/>
            </p:cNvSpPr>
            <p:nvPr/>
          </p:nvSpPr>
          <p:spPr bwMode="auto">
            <a:xfrm>
              <a:off x="4723061" y="2509690"/>
              <a:ext cx="379413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+</a:t>
              </a:r>
            </a:p>
          </p:txBody>
        </p:sp>
        <p:sp>
          <p:nvSpPr>
            <p:cNvPr id="15386" name="Text Box 26"/>
            <p:cNvSpPr txBox="1">
              <a:spLocks noChangeArrowheads="1"/>
            </p:cNvSpPr>
            <p:nvPr/>
          </p:nvSpPr>
          <p:spPr bwMode="auto">
            <a:xfrm>
              <a:off x="395536" y="1213520"/>
              <a:ext cx="657225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200" b="0" i="1">
                  <a:solidFill>
                    <a:srgbClr val="000000"/>
                  </a:solidFill>
                  <a:latin typeface="Arial Narrow" charset="0"/>
                </a:rPr>
                <a:t>y</a:t>
              </a:r>
              <a:r>
                <a:rPr lang="en-GB" sz="3200" b="0">
                  <a:solidFill>
                    <a:srgbClr val="000000"/>
                  </a:solidFill>
                  <a:latin typeface="Arial Narrow" charset="0"/>
                </a:rPr>
                <a:t> =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3358232"/>
            <a:ext cx="3600400" cy="349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2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9642E-5E38-8D2C-E48C-FE54AAB6E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Rational Polynomials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FDA02-5D9F-FAD6-ED07-719FE008C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681675"/>
          </a:xfrm>
        </p:spPr>
        <p:txBody>
          <a:bodyPr/>
          <a:lstStyle/>
          <a:p>
            <a:r>
              <a:rPr lang="en-GB" dirty="0"/>
              <a:t>What can be said about the rational polynomial formed by taking the Blue graph as  numerator and the red graph as denominator?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DE25A-BFCD-91F9-5BAA-DA846B026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754" y="1896083"/>
            <a:ext cx="4997450" cy="485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34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1424A-372F-EE45-602F-0FEBF5A9B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Reflection on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F69CC-D38A-546B-5886-277379ADB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194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925B5-8BC1-557B-629D-FDEEEB0B5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Sundaram’s Grid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3A7CCF-B44A-3123-68F9-C35713A11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32" y="734309"/>
            <a:ext cx="8663795" cy="43135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35610D-4512-A7C8-9791-4F6D2963CC6A}"/>
              </a:ext>
            </a:extLst>
          </p:cNvPr>
          <p:cNvSpPr txBox="1"/>
          <p:nvPr/>
        </p:nvSpPr>
        <p:spPr>
          <a:xfrm>
            <a:off x="659428" y="4570059"/>
            <a:ext cx="295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>
                <a:latin typeface="Chalkboard" charset="0"/>
                <a:ea typeface="Chalkboard" charset="0"/>
                <a:cs typeface="Chalkboard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FFBB81-28A7-35D5-E7BF-DD3609AF6F22}"/>
              </a:ext>
            </a:extLst>
          </p:cNvPr>
          <p:cNvSpPr txBox="1"/>
          <p:nvPr/>
        </p:nvSpPr>
        <p:spPr>
          <a:xfrm>
            <a:off x="1313931" y="4557702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 err="1">
                <a:latin typeface="Chalkboard" charset="0"/>
                <a:ea typeface="Chalkboard" charset="0"/>
                <a:cs typeface="Chalkboard" charset="0"/>
              </a:rPr>
              <a:t>a+b</a:t>
            </a:r>
            <a:endParaRPr lang="en-GB" sz="1600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ADD2E7-DB40-FC33-8499-B7ACE7875D73}"/>
              </a:ext>
            </a:extLst>
          </p:cNvPr>
          <p:cNvSpPr txBox="1"/>
          <p:nvPr/>
        </p:nvSpPr>
        <p:spPr>
          <a:xfrm>
            <a:off x="556236" y="4169949"/>
            <a:ext cx="506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 err="1">
                <a:latin typeface="Chalkboard" charset="0"/>
                <a:ea typeface="Chalkboard" charset="0"/>
                <a:cs typeface="Chalkboard" charset="0"/>
              </a:rPr>
              <a:t>a+c</a:t>
            </a:r>
            <a:endParaRPr lang="en-GB" sz="1600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738F9C-B1A9-F8FA-35CF-0A2BD5FC9567}"/>
              </a:ext>
            </a:extLst>
          </p:cNvPr>
          <p:cNvSpPr txBox="1"/>
          <p:nvPr/>
        </p:nvSpPr>
        <p:spPr>
          <a:xfrm>
            <a:off x="1147592" y="4198953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 err="1">
                <a:latin typeface="Chalkboard" charset="0"/>
                <a:ea typeface="Chalkboard" charset="0"/>
                <a:cs typeface="Chalkboard" charset="0"/>
              </a:rPr>
              <a:t>a+b+c+d</a:t>
            </a:r>
            <a:endParaRPr lang="en-GB" sz="1600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B23A605-D687-B308-C7F4-74A993E3B34F}"/>
              </a:ext>
            </a:extLst>
          </p:cNvPr>
          <p:cNvSpPr/>
          <p:nvPr/>
        </p:nvSpPr>
        <p:spPr>
          <a:xfrm>
            <a:off x="301032" y="5109406"/>
            <a:ext cx="2094808" cy="604808"/>
          </a:xfrm>
          <a:prstGeom prst="roundRect">
            <a:avLst/>
          </a:prstGeom>
          <a:solidFill>
            <a:srgbClr val="0432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Foci of Attention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EC587FA-7AC6-3F89-174B-F61CAC03361A}"/>
              </a:ext>
            </a:extLst>
          </p:cNvPr>
          <p:cNvSpPr/>
          <p:nvPr/>
        </p:nvSpPr>
        <p:spPr>
          <a:xfrm>
            <a:off x="556236" y="5627937"/>
            <a:ext cx="2536099" cy="6048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Expressing generality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78EAC75-C69C-8168-E94E-04BC8EC2A07A}"/>
              </a:ext>
            </a:extLst>
          </p:cNvPr>
          <p:cNvSpPr/>
          <p:nvPr/>
        </p:nvSpPr>
        <p:spPr>
          <a:xfrm>
            <a:off x="4037885" y="5017253"/>
            <a:ext cx="3061184" cy="4530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Gazing (Holding Wholes)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3209BF7-5DDF-CFFC-8E7B-06495DB7CCDF}"/>
              </a:ext>
            </a:extLst>
          </p:cNvPr>
          <p:cNvSpPr/>
          <p:nvPr/>
        </p:nvSpPr>
        <p:spPr>
          <a:xfrm>
            <a:off x="4462342" y="5440547"/>
            <a:ext cx="2212269" cy="37478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Discerning Details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1A5B597-32C4-9123-7E49-4A179546DB39}"/>
              </a:ext>
            </a:extLst>
          </p:cNvPr>
          <p:cNvSpPr/>
          <p:nvPr/>
        </p:nvSpPr>
        <p:spPr>
          <a:xfrm>
            <a:off x="4632929" y="5815327"/>
            <a:ext cx="3061184" cy="4530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Recognising Relationships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CE6769E-9F6F-ED2E-0ABD-587C9AB4E743}"/>
              </a:ext>
            </a:extLst>
          </p:cNvPr>
          <p:cNvSpPr/>
          <p:nvPr/>
        </p:nvSpPr>
        <p:spPr>
          <a:xfrm>
            <a:off x="4919891" y="6274524"/>
            <a:ext cx="3061184" cy="50269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Perceiving Properties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C497C4D-DF8E-28FA-9E1D-2C5C44CBD93C}"/>
              </a:ext>
            </a:extLst>
          </p:cNvPr>
          <p:cNvSpPr/>
          <p:nvPr/>
        </p:nvSpPr>
        <p:spPr>
          <a:xfrm>
            <a:off x="753567" y="6134776"/>
            <a:ext cx="1642273" cy="6048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Relationships</a:t>
            </a:r>
          </a:p>
        </p:txBody>
      </p:sp>
    </p:spTree>
    <p:extLst>
      <p:ext uri="{BB962C8B-B14F-4D97-AF65-F5344CB8AC3E}">
        <p14:creationId xmlns:p14="http://schemas.microsoft.com/office/powerpoint/2010/main" val="349082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5EDB3-8464-A84B-904E-70D9B12D7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3527714" cy="644276"/>
          </a:xfrm>
        </p:spPr>
        <p:txBody>
          <a:bodyPr>
            <a:normAutofit/>
          </a:bodyPr>
          <a:lstStyle/>
          <a:p>
            <a:r>
              <a:rPr lang="en-GB" sz="2400" dirty="0" err="1"/>
              <a:t>Proizvlov</a:t>
            </a:r>
            <a:r>
              <a:rPr lang="en-GB" sz="2400" dirty="0"/>
              <a:t> Task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BCE61-1B39-DB4E-B73E-745D75AAC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72" y="1009403"/>
            <a:ext cx="4833999" cy="4060308"/>
          </a:xfrm>
        </p:spPr>
        <p:txBody>
          <a:bodyPr>
            <a:normAutofit/>
          </a:bodyPr>
          <a:lstStyle/>
          <a:p>
            <a:r>
              <a:rPr lang="en-GB" sz="1800" dirty="0"/>
              <a:t>Write down the numbers from 1 to 8. Choose four numbers from your set and put them in a </a:t>
            </a:r>
            <a:r>
              <a:rPr lang="en-GB" sz="2000" dirty="0"/>
              <a:t>column</a:t>
            </a:r>
            <a:r>
              <a:rPr lang="en-GB" sz="1800" dirty="0"/>
              <a:t>, in descending order as you read down. </a:t>
            </a:r>
          </a:p>
          <a:p>
            <a:r>
              <a:rPr lang="en-GB" sz="1800" dirty="0"/>
              <a:t>Put the remaining four numbers in a parallel column, but in ascending order as you read down.</a:t>
            </a:r>
          </a:p>
          <a:p>
            <a:r>
              <a:rPr lang="en-GB" sz="1800" dirty="0"/>
              <a:t>For each pair on the same row, form the positive difference.</a:t>
            </a:r>
          </a:p>
          <a:p>
            <a:r>
              <a:rPr lang="en-GB" sz="1800" dirty="0"/>
              <a:t>Add up all the differences.</a:t>
            </a:r>
          </a:p>
          <a:p>
            <a:r>
              <a:rPr lang="en-GB" sz="1800" dirty="0"/>
              <a:t>Try using a different selection for your first column.</a:t>
            </a:r>
          </a:p>
          <a:p>
            <a:r>
              <a:rPr lang="en-GB" sz="1800" dirty="0"/>
              <a:t>Why is the answer always the same?</a:t>
            </a:r>
          </a:p>
          <a:p>
            <a:endParaRPr lang="en-GB" sz="1800" dirty="0"/>
          </a:p>
          <a:p>
            <a:endParaRPr lang="en-GB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D33366-FF83-9E41-AED9-0581E88D82AF}"/>
              </a:ext>
            </a:extLst>
          </p:cNvPr>
          <p:cNvSpPr txBox="1"/>
          <p:nvPr/>
        </p:nvSpPr>
        <p:spPr>
          <a:xfrm>
            <a:off x="5347494" y="1416627"/>
            <a:ext cx="3305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6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4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3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6E8797-3EB8-1D4F-8CE0-CB303B9BD964}"/>
              </a:ext>
            </a:extLst>
          </p:cNvPr>
          <p:cNvSpPr txBox="1"/>
          <p:nvPr/>
        </p:nvSpPr>
        <p:spPr>
          <a:xfrm>
            <a:off x="5838210" y="1416626"/>
            <a:ext cx="3305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2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5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7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EA232E-D849-FE4A-B076-DE197AA5A0D5}"/>
              </a:ext>
            </a:extLst>
          </p:cNvPr>
          <p:cNvSpPr txBox="1"/>
          <p:nvPr/>
        </p:nvSpPr>
        <p:spPr>
          <a:xfrm>
            <a:off x="6299438" y="1416625"/>
            <a:ext cx="3305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4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4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29A16-D6C1-704F-90E3-81C65A1DC957}"/>
              </a:ext>
            </a:extLst>
          </p:cNvPr>
          <p:cNvSpPr txBox="1"/>
          <p:nvPr/>
        </p:nvSpPr>
        <p:spPr>
          <a:xfrm>
            <a:off x="6251932" y="2712511"/>
            <a:ext cx="51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16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806D3C-2C63-0545-85EB-F75A45DD0846}"/>
              </a:ext>
            </a:extLst>
          </p:cNvPr>
          <p:cNvCxnSpPr/>
          <p:nvPr/>
        </p:nvCxnSpPr>
        <p:spPr>
          <a:xfrm>
            <a:off x="6251932" y="2712511"/>
            <a:ext cx="4251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614F26E-0887-D81D-9D07-70525948F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127" y="4978647"/>
            <a:ext cx="3949700" cy="1739900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9190F80-63EE-1A1C-6470-60DDFDF62FAD}"/>
              </a:ext>
            </a:extLst>
          </p:cNvPr>
          <p:cNvSpPr/>
          <p:nvPr/>
        </p:nvSpPr>
        <p:spPr>
          <a:xfrm>
            <a:off x="652359" y="5115471"/>
            <a:ext cx="2430434" cy="598516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Same &amp; Different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677C393-9B4A-D9DF-B8E3-C71C53085D84}"/>
              </a:ext>
            </a:extLst>
          </p:cNvPr>
          <p:cNvSpPr/>
          <p:nvPr/>
        </p:nvSpPr>
        <p:spPr>
          <a:xfrm>
            <a:off x="5166078" y="3283647"/>
            <a:ext cx="1930991" cy="489700"/>
          </a:xfrm>
          <a:prstGeom prst="roundRect">
            <a:avLst/>
          </a:prstGeom>
          <a:solidFill>
            <a:srgbClr val="0432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Attention Foci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A18435B-A658-BB75-9415-15E28A47866D}"/>
              </a:ext>
            </a:extLst>
          </p:cNvPr>
          <p:cNvSpPr/>
          <p:nvPr/>
        </p:nvSpPr>
        <p:spPr>
          <a:xfrm>
            <a:off x="5318479" y="3680897"/>
            <a:ext cx="1448051" cy="4897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Columns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698250B-56C2-216B-0F5C-E30899AA91D3}"/>
              </a:ext>
            </a:extLst>
          </p:cNvPr>
          <p:cNvSpPr/>
          <p:nvPr/>
        </p:nvSpPr>
        <p:spPr>
          <a:xfrm>
            <a:off x="5470880" y="4078147"/>
            <a:ext cx="1448051" cy="4897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Differences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EB3A05-A6C2-6373-5B65-8A2AAF2E79E0}"/>
              </a:ext>
            </a:extLst>
          </p:cNvPr>
          <p:cNvSpPr txBox="1"/>
          <p:nvPr/>
        </p:nvSpPr>
        <p:spPr>
          <a:xfrm>
            <a:off x="7407798" y="1458410"/>
            <a:ext cx="3305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7</a:t>
            </a:r>
          </a:p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4</a:t>
            </a:r>
          </a:p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3</a:t>
            </a:r>
          </a:p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DAC95F-7802-E602-3D8E-E5E8EBB71115}"/>
              </a:ext>
            </a:extLst>
          </p:cNvPr>
          <p:cNvSpPr txBox="1"/>
          <p:nvPr/>
        </p:nvSpPr>
        <p:spPr>
          <a:xfrm>
            <a:off x="7886375" y="1458410"/>
            <a:ext cx="3305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2</a:t>
            </a:r>
          </a:p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5</a:t>
            </a:r>
          </a:p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6</a:t>
            </a:r>
          </a:p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1FDB7D-EC01-D187-A91E-B70A7E9DAFA6}"/>
              </a:ext>
            </a:extLst>
          </p:cNvPr>
          <p:cNvSpPr txBox="1"/>
          <p:nvPr/>
        </p:nvSpPr>
        <p:spPr>
          <a:xfrm>
            <a:off x="8364952" y="1458410"/>
            <a:ext cx="3305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5</a:t>
            </a:r>
          </a:p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</a:t>
            </a:r>
          </a:p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3</a:t>
            </a:r>
          </a:p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3112A2-42A1-82B7-CD12-173AA7B1E1BB}"/>
              </a:ext>
            </a:extLst>
          </p:cNvPr>
          <p:cNvSpPr txBox="1"/>
          <p:nvPr/>
        </p:nvSpPr>
        <p:spPr>
          <a:xfrm>
            <a:off x="8286205" y="2721491"/>
            <a:ext cx="51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16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33A72B-B3B9-18DF-C7FE-2C265E1B1435}"/>
              </a:ext>
            </a:extLst>
          </p:cNvPr>
          <p:cNvCxnSpPr/>
          <p:nvPr/>
        </p:nvCxnSpPr>
        <p:spPr>
          <a:xfrm>
            <a:off x="8286205" y="2721491"/>
            <a:ext cx="4251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B7F386F-AFD0-1DE7-6457-2D20164B3498}"/>
              </a:ext>
            </a:extLst>
          </p:cNvPr>
          <p:cNvSpPr/>
          <p:nvPr/>
        </p:nvSpPr>
        <p:spPr>
          <a:xfrm>
            <a:off x="917223" y="5597285"/>
            <a:ext cx="3723924" cy="598516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Invariance in the midst of change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CB5D59D-05FE-B2F0-CF13-21DE9706A05D}"/>
              </a:ext>
            </a:extLst>
          </p:cNvPr>
          <p:cNvSpPr/>
          <p:nvPr/>
        </p:nvSpPr>
        <p:spPr>
          <a:xfrm>
            <a:off x="1155674" y="6149911"/>
            <a:ext cx="2713286" cy="598516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Freedom &amp; Constraint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C025334-B3A7-9141-1418-89791AEA30C3}"/>
              </a:ext>
            </a:extLst>
          </p:cNvPr>
          <p:cNvSpPr/>
          <p:nvPr/>
        </p:nvSpPr>
        <p:spPr>
          <a:xfrm>
            <a:off x="6742793" y="3805274"/>
            <a:ext cx="1740807" cy="4897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Change over</a:t>
            </a:r>
          </a:p>
        </p:txBody>
      </p:sp>
    </p:spTree>
    <p:extLst>
      <p:ext uri="{BB962C8B-B14F-4D97-AF65-F5344CB8AC3E}">
        <p14:creationId xmlns:p14="http://schemas.microsoft.com/office/powerpoint/2010/main" val="28101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 build="p"/>
      <p:bldP spid="7" grpId="0"/>
      <p:bldP spid="13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1" grpId="1"/>
      <p:bldP spid="23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44405-F3DB-CE4C-BA7A-3E431DFF6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 err="1"/>
              <a:t>Proizvlov</a:t>
            </a:r>
            <a:r>
              <a:rPr lang="en-GB" sz="2400" dirty="0"/>
              <a:t> Task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542CF-53A4-234A-B605-B41366848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421" y="900966"/>
            <a:ext cx="5570269" cy="5754469"/>
          </a:xfrm>
        </p:spPr>
        <p:txBody>
          <a:bodyPr>
            <a:normAutofit/>
          </a:bodyPr>
          <a:lstStyle/>
          <a:p>
            <a:r>
              <a:rPr lang="en-GB" sz="1800" dirty="0"/>
              <a:t>Choose four numbers each greater than 20 and summing to 121. Write them on slips of paper</a:t>
            </a:r>
          </a:p>
          <a:p>
            <a:r>
              <a:rPr lang="en-GB" sz="1800" dirty="0"/>
              <a:t>Choose four numbers each smaller than 20 and summing to 41. Write them on slips of paper.</a:t>
            </a:r>
          </a:p>
          <a:p>
            <a:r>
              <a:rPr lang="en-GB" sz="1800" dirty="0"/>
              <a:t>Choose any four of your 8 numbers and put them in a column in descending order reading down.</a:t>
            </a:r>
          </a:p>
          <a:p>
            <a:r>
              <a:rPr lang="en-GB" sz="1800" dirty="0"/>
              <a:t>Put the remaining four in a parallel column beside the first, but in ascending order as you read down.</a:t>
            </a:r>
          </a:p>
          <a:p>
            <a:r>
              <a:rPr lang="en-GB" sz="1800" dirty="0"/>
              <a:t>Now form the positive differences in each row.</a:t>
            </a:r>
          </a:p>
          <a:p>
            <a:r>
              <a:rPr lang="en-GB" sz="1800" dirty="0"/>
              <a:t>Add up all the differences.</a:t>
            </a:r>
          </a:p>
          <a:p>
            <a:r>
              <a:rPr lang="en-GB" sz="1800" dirty="0"/>
              <a:t>No matter how you arrange your columns subject to the specified constraints, the answer will be the same. WHY?</a:t>
            </a:r>
          </a:p>
          <a:p>
            <a:r>
              <a:rPr lang="en-GB" sz="1800" dirty="0"/>
              <a:t>Predict the answer!</a:t>
            </a:r>
          </a:p>
          <a:p>
            <a:endParaRPr lang="en-GB" sz="1800" dirty="0"/>
          </a:p>
          <a:p>
            <a:endParaRPr lang="en-GB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F5CE06-C245-B74B-A968-294A8B69DB26}"/>
              </a:ext>
            </a:extLst>
          </p:cNvPr>
          <p:cNvSpPr txBox="1"/>
          <p:nvPr/>
        </p:nvSpPr>
        <p:spPr>
          <a:xfrm>
            <a:off x="6459794" y="1224116"/>
            <a:ext cx="177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30, 21, 36, 34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24D356-C13C-2743-BFDD-95F9DBFDE178}"/>
              </a:ext>
            </a:extLst>
          </p:cNvPr>
          <p:cNvSpPr txBox="1"/>
          <p:nvPr/>
        </p:nvSpPr>
        <p:spPr>
          <a:xfrm>
            <a:off x="6656963" y="2084438"/>
            <a:ext cx="1383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6, 16, 11, 8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D69FA3-7A23-FF4B-B4D6-EDCF36DB9C4E}"/>
              </a:ext>
            </a:extLst>
          </p:cNvPr>
          <p:cNvSpPr txBox="1"/>
          <p:nvPr/>
        </p:nvSpPr>
        <p:spPr>
          <a:xfrm>
            <a:off x="6656963" y="3050014"/>
            <a:ext cx="4764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34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30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21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5277F-EA33-7747-9A5A-964F2AA70A37}"/>
              </a:ext>
            </a:extLst>
          </p:cNvPr>
          <p:cNvSpPr txBox="1"/>
          <p:nvPr/>
        </p:nvSpPr>
        <p:spPr>
          <a:xfrm>
            <a:off x="7296554" y="3050014"/>
            <a:ext cx="4764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6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8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11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36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F4F3BA-D767-3048-92C6-9F11C003B38C}"/>
              </a:ext>
            </a:extLst>
          </p:cNvPr>
          <p:cNvSpPr txBox="1"/>
          <p:nvPr/>
        </p:nvSpPr>
        <p:spPr>
          <a:xfrm>
            <a:off x="8235582" y="3043195"/>
            <a:ext cx="4764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28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22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10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20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1AE2CE-B290-CE42-8B89-E8028D9385CF}"/>
              </a:ext>
            </a:extLst>
          </p:cNvPr>
          <p:cNvGrpSpPr/>
          <p:nvPr/>
        </p:nvGrpSpPr>
        <p:grpSpPr>
          <a:xfrm>
            <a:off x="8235582" y="4373453"/>
            <a:ext cx="551103" cy="465924"/>
            <a:chOff x="8235582" y="4373453"/>
            <a:chExt cx="551103" cy="46592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2C2576-1BAD-414D-A9C3-55CE49EBDBAA}"/>
                </a:ext>
              </a:extLst>
            </p:cNvPr>
            <p:cNvSpPr txBox="1"/>
            <p:nvPr/>
          </p:nvSpPr>
          <p:spPr>
            <a:xfrm>
              <a:off x="8235582" y="4439267"/>
              <a:ext cx="4764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dirty="0">
                  <a:latin typeface="Chalkboard" charset="0"/>
                  <a:ea typeface="Chalkboard" charset="0"/>
                  <a:cs typeface="Chalkboard" charset="0"/>
                </a:rPr>
                <a:t>80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DEE1C6-D1B4-0443-8383-12B5C83D55DC}"/>
                </a:ext>
              </a:extLst>
            </p:cNvPr>
            <p:cNvCxnSpPr/>
            <p:nvPr/>
          </p:nvCxnSpPr>
          <p:spPr>
            <a:xfrm>
              <a:off x="8235582" y="4373453"/>
              <a:ext cx="55110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561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3E6AF-6262-731F-C989-3DFBD88E6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Acting on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6AF74-D764-3420-2AF3-7FDA1A6B5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179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B0532-0704-6E97-601F-86EF200B9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Opening Calculation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9F192-C886-63D0-3238-3C6A6F380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halkboard" panose="03050602040202020205" pitchFamily="66" charset="77"/>
              </a:rPr>
              <a:t>(20 + 24) + (20 + 24) + (20 + 24)(20 + 24) = ?</a:t>
            </a:r>
          </a:p>
          <a:p>
            <a:pPr marL="0" indent="0">
              <a:buNone/>
            </a:pPr>
            <a:r>
              <a:rPr lang="en-GB" sz="2800" dirty="0">
                <a:solidFill>
                  <a:srgbClr val="000000"/>
                </a:solidFill>
                <a:latin typeface="Chalkboard" panose="03050602040202020205" pitchFamily="66" charset="77"/>
              </a:rPr>
              <a:t>= (20 + 24)(2 + 20 + 24)</a:t>
            </a:r>
          </a:p>
          <a:p>
            <a:pPr marL="0" indent="0">
              <a:buNone/>
            </a:pPr>
            <a:r>
              <a:rPr lang="en-GB" sz="2800" dirty="0">
                <a:solidFill>
                  <a:srgbClr val="000000"/>
                </a:solidFill>
                <a:latin typeface="Chalkboard" panose="03050602040202020205" pitchFamily="66" charset="77"/>
              </a:rPr>
              <a:t>= (44)(46) </a:t>
            </a:r>
          </a:p>
          <a:p>
            <a:pPr marL="0" indent="0">
              <a:buNone/>
            </a:pPr>
            <a:r>
              <a:rPr lang="en-GB" sz="2800" dirty="0">
                <a:solidFill>
                  <a:srgbClr val="000000"/>
                </a:solidFill>
                <a:latin typeface="Chalkboard" panose="03050602040202020205" pitchFamily="66" charset="77"/>
              </a:rPr>
              <a:t>= (4)(506)</a:t>
            </a:r>
          </a:p>
          <a:p>
            <a:pPr marL="0" indent="0">
              <a:buNone/>
            </a:pPr>
            <a:r>
              <a:rPr lang="en-GB" sz="2800" dirty="0">
                <a:solidFill>
                  <a:srgbClr val="000000"/>
                </a:solidFill>
                <a:latin typeface="Chalkboard" panose="03050602040202020205" pitchFamily="66" charset="77"/>
              </a:rPr>
              <a:t>= 2024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0511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BCB9F-779E-A966-2DC4-C1E14A2A7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Alternating Squares</a:t>
            </a:r>
          </a:p>
        </p:txBody>
      </p:sp>
    </p:spTree>
    <p:extLst>
      <p:ext uri="{BB962C8B-B14F-4D97-AF65-F5344CB8AC3E}">
        <p14:creationId xmlns:p14="http://schemas.microsoft.com/office/powerpoint/2010/main" val="1366323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268D2-8648-5491-F3CE-758183C58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Balancing Act</a:t>
            </a:r>
          </a:p>
        </p:txBody>
      </p:sp>
    </p:spTree>
    <p:extLst>
      <p:ext uri="{BB962C8B-B14F-4D97-AF65-F5344CB8AC3E}">
        <p14:creationId xmlns:p14="http://schemas.microsoft.com/office/powerpoint/2010/main" val="3532493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F8C13-B9E7-FF5B-1944-2C13029F1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Bottema’s</a:t>
            </a:r>
            <a:r>
              <a:rPr lang="en-GB" dirty="0"/>
              <a:t> Theorem</a:t>
            </a:r>
          </a:p>
        </p:txBody>
      </p:sp>
      <p:pic>
        <p:nvPicPr>
          <p:cNvPr id="4" name="Bottema's Theorem">
            <a:hlinkClick r:id="" action="ppaction://media"/>
            <a:extLst>
              <a:ext uri="{FF2B5EF4-FFF2-40B4-BE49-F238E27FC236}">
                <a16:creationId xmlns:a16="http://schemas.microsoft.com/office/drawing/2014/main" id="{EE08E95A-6B93-7201-3983-4E62D09098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943" y="793730"/>
            <a:ext cx="7160113" cy="413695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5736525-30B8-603D-C886-C01CA8FAEB1A}"/>
              </a:ext>
            </a:extLst>
          </p:cNvPr>
          <p:cNvSpPr/>
          <p:nvPr/>
        </p:nvSpPr>
        <p:spPr>
          <a:xfrm>
            <a:off x="302825" y="4778193"/>
            <a:ext cx="1785467" cy="476410"/>
          </a:xfrm>
          <a:prstGeom prst="roundRect">
            <a:avLst/>
          </a:prstGeom>
          <a:solidFill>
            <a:srgbClr val="0432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Attention Foci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574837F-E276-ACA5-6AA2-7D6C560FC539}"/>
              </a:ext>
            </a:extLst>
          </p:cNvPr>
          <p:cNvSpPr/>
          <p:nvPr/>
        </p:nvSpPr>
        <p:spPr>
          <a:xfrm>
            <a:off x="825927" y="5323574"/>
            <a:ext cx="1262365" cy="4764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Squares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1C60FF8-6860-40BC-3D84-124774C40117}"/>
              </a:ext>
            </a:extLst>
          </p:cNvPr>
          <p:cNvSpPr/>
          <p:nvPr/>
        </p:nvSpPr>
        <p:spPr>
          <a:xfrm>
            <a:off x="1039336" y="5716366"/>
            <a:ext cx="2240730" cy="6393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Invariant midpoint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EEB8072-A1B5-238E-8D0D-A8506994189F}"/>
              </a:ext>
            </a:extLst>
          </p:cNvPr>
          <p:cNvSpPr/>
          <p:nvPr/>
        </p:nvSpPr>
        <p:spPr>
          <a:xfrm>
            <a:off x="6746504" y="4994461"/>
            <a:ext cx="2108720" cy="639381"/>
          </a:xfrm>
          <a:prstGeom prst="roundRect">
            <a:avLst/>
          </a:prstGeom>
          <a:solidFill>
            <a:srgbClr val="855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Invariance in the midst of change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3924811-3E5E-D24E-CF20-3C90D494D89A}"/>
              </a:ext>
            </a:extLst>
          </p:cNvPr>
          <p:cNvSpPr/>
          <p:nvPr/>
        </p:nvSpPr>
        <p:spPr>
          <a:xfrm>
            <a:off x="1274889" y="6213674"/>
            <a:ext cx="2733891" cy="4764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How midpoint formed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E58D4C4-408C-3D9E-DAAF-427A839214E3}"/>
              </a:ext>
            </a:extLst>
          </p:cNvPr>
          <p:cNvSpPr/>
          <p:nvPr/>
        </p:nvSpPr>
        <p:spPr>
          <a:xfrm>
            <a:off x="3493475" y="4982752"/>
            <a:ext cx="2799497" cy="48892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  <a:highlight>
                  <a:srgbClr val="008000"/>
                </a:highlight>
              </a:rPr>
              <a:t>Gazing (holding wholes)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F0A4BBB-1949-C62B-BACD-5C5AF2788865}"/>
              </a:ext>
            </a:extLst>
          </p:cNvPr>
          <p:cNvSpPr/>
          <p:nvPr/>
        </p:nvSpPr>
        <p:spPr>
          <a:xfrm>
            <a:off x="3890218" y="5373326"/>
            <a:ext cx="2108720" cy="48892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  <a:highlight>
                  <a:srgbClr val="008000"/>
                </a:highlight>
              </a:rPr>
              <a:t>Discerning Details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CC1B255-75B4-9F2E-7C6B-D0DBEDBA5ED6}"/>
              </a:ext>
            </a:extLst>
          </p:cNvPr>
          <p:cNvSpPr/>
          <p:nvPr/>
        </p:nvSpPr>
        <p:spPr>
          <a:xfrm>
            <a:off x="4278596" y="5796008"/>
            <a:ext cx="3022395" cy="45681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  <a:highlight>
                  <a:srgbClr val="008000"/>
                </a:highlight>
              </a:rPr>
              <a:t>Recognising relationships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47E0ED2-2676-0950-812A-7D6E45C957DB}"/>
              </a:ext>
            </a:extLst>
          </p:cNvPr>
          <p:cNvSpPr/>
          <p:nvPr/>
        </p:nvSpPr>
        <p:spPr>
          <a:xfrm>
            <a:off x="4397158" y="6221022"/>
            <a:ext cx="3022395" cy="37083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  <a:highlight>
                  <a:srgbClr val="008000"/>
                </a:highlight>
              </a:rPr>
              <a:t>Perceiving Properties</a:t>
            </a:r>
          </a:p>
        </p:txBody>
      </p:sp>
    </p:spTree>
    <p:extLst>
      <p:ext uri="{BB962C8B-B14F-4D97-AF65-F5344CB8AC3E}">
        <p14:creationId xmlns:p14="http://schemas.microsoft.com/office/powerpoint/2010/main" val="25812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1" grpId="0" animBg="1"/>
      <p:bldP spid="10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68856-D52D-4789-555F-BC300E7F7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Bottema</a:t>
            </a:r>
            <a:r>
              <a:rPr lang="en-GB" dirty="0"/>
              <a:t> Extended</a:t>
            </a:r>
          </a:p>
        </p:txBody>
      </p:sp>
      <p:pic>
        <p:nvPicPr>
          <p:cNvPr id="4" name="Bottema's Theorem Extended 1">
            <a:hlinkClick r:id="" action="ppaction://media"/>
            <a:extLst>
              <a:ext uri="{FF2B5EF4-FFF2-40B4-BE49-F238E27FC236}">
                <a16:creationId xmlns:a16="http://schemas.microsoft.com/office/drawing/2014/main" id="{03417EB4-3DD3-9E29-7759-00FAF5062E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0353" y="1093244"/>
            <a:ext cx="6623294" cy="539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3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2301E-DCB7-A321-FA88-98FB96DC0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Bottema</a:t>
            </a:r>
            <a:r>
              <a:rPr lang="en-GB" dirty="0"/>
              <a:t> Extended further</a:t>
            </a:r>
          </a:p>
        </p:txBody>
      </p:sp>
      <p:pic>
        <p:nvPicPr>
          <p:cNvPr id="4" name="Bottema's Theorem Extension 2">
            <a:hlinkClick r:id="" action="ppaction://media"/>
            <a:extLst>
              <a:ext uri="{FF2B5EF4-FFF2-40B4-BE49-F238E27FC236}">
                <a16:creationId xmlns:a16="http://schemas.microsoft.com/office/drawing/2014/main" id="{880D4515-5568-1246-82A7-E6EC02096E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4769" y="1051531"/>
            <a:ext cx="6674461" cy="544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4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Square Count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24744"/>
            <a:ext cx="3365376" cy="1800200"/>
          </a:xfrm>
        </p:spPr>
        <p:txBody>
          <a:bodyPr/>
          <a:lstStyle/>
          <a:p>
            <a:r>
              <a:rPr lang="en-GB"/>
              <a:t>How many squares can you discern?</a:t>
            </a:r>
          </a:p>
          <a:p>
            <a:r>
              <a:rPr lang="en-GB"/>
              <a:t>What question am I going to ask you?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40005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683568" y="2852936"/>
            <a:ext cx="4104456" cy="93610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50000"/>
                  </a:schemeClr>
                </a:solidFill>
                <a:latin typeface="Chalkboard" pitchFamily="-111" charset="0"/>
              </a:rPr>
              <a:t>In how many different ways can you count them?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Chalkboard" pitchFamily="-111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95536" y="4365104"/>
            <a:ext cx="4248472" cy="864096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rgbClr val="800000"/>
                </a:solidFill>
                <a:latin typeface="Chalkboard" pitchFamily="-111" charset="0"/>
              </a:rPr>
              <a:t>What were you doing with your attention?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10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6F6E6-7465-E4A7-31B8-22BA4633B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8656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855F33"/>
                </a:solidFill>
                <a:latin typeface="Chalkboard" panose="03050602040202020205" pitchFamily="66" charset="77"/>
              </a:rPr>
              <a:t>Powers &amp;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697F5-E789-9576-7116-4D51D07B6D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2064" y="1822450"/>
            <a:ext cx="4137314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>
                <a:solidFill>
                  <a:srgbClr val="0432FF"/>
                </a:solidFill>
                <a:latin typeface="Chalkboard" panose="03050602040202020205" pitchFamily="66" charset="77"/>
              </a:rPr>
              <a:t>Powers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855F33"/>
                </a:solidFill>
                <a:latin typeface="Chalkboard" panose="03050602040202020205" pitchFamily="66" charset="77"/>
              </a:rPr>
              <a:t>Imagining &amp; Expressing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855F33"/>
                </a:solidFill>
                <a:latin typeface="Chalkboard" panose="03050602040202020205" pitchFamily="66" charset="77"/>
              </a:rPr>
              <a:t>Specialising &amp; Generalising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855F33"/>
                </a:solidFill>
                <a:latin typeface="Chalkboard" panose="03050602040202020205" pitchFamily="66" charset="77"/>
              </a:rPr>
              <a:t>Stressing &amp; Ignoring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855F33"/>
                </a:solidFill>
                <a:latin typeface="Chalkboard" panose="03050602040202020205" pitchFamily="66" charset="77"/>
              </a:rPr>
              <a:t>Organising &amp; Characterising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F7EA07-0AD1-774D-4C1B-73ECD7447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2392" y="1822450"/>
            <a:ext cx="5065567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>
                <a:solidFill>
                  <a:srgbClr val="0432FF"/>
                </a:solidFill>
                <a:latin typeface="Chalkboard" panose="03050602040202020205" pitchFamily="66" charset="77"/>
              </a:rPr>
              <a:t>Themes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Chalkboard" panose="03050602040202020205" pitchFamily="66" charset="77"/>
              </a:rPr>
              <a:t>Invariance in the midst of change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Chalkboard" panose="03050602040202020205" pitchFamily="66" charset="77"/>
              </a:rPr>
              <a:t>Doing &amp; Undoing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Chalkboard" panose="03050602040202020205" pitchFamily="66" charset="77"/>
              </a:rPr>
              <a:t>Freedom &amp; Constraint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Chalkboard" panose="03050602040202020205" pitchFamily="66" charset="77"/>
              </a:rPr>
              <a:t>Extending &amp; Restricting</a:t>
            </a:r>
          </a:p>
        </p:txBody>
      </p:sp>
    </p:spTree>
    <p:extLst>
      <p:ext uri="{BB962C8B-B14F-4D97-AF65-F5344CB8AC3E}">
        <p14:creationId xmlns:p14="http://schemas.microsoft.com/office/powerpoint/2010/main" val="3815561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Reflection as Self-Explanation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496944" cy="1728192"/>
          </a:xfrm>
        </p:spPr>
        <p:txBody>
          <a:bodyPr/>
          <a:lstStyle/>
          <a:p>
            <a:r>
              <a:rPr lang="en-GB" dirty="0"/>
              <a:t>What struck you during this session?</a:t>
            </a:r>
          </a:p>
          <a:p>
            <a:r>
              <a:rPr lang="en-GB" dirty="0"/>
              <a:t>What for you were the main points (cognition)?</a:t>
            </a:r>
          </a:p>
          <a:p>
            <a:r>
              <a:rPr lang="en-GB" dirty="0"/>
              <a:t>What were the dominant emotions evoked? (affect)?</a:t>
            </a:r>
          </a:p>
          <a:p>
            <a:r>
              <a:rPr lang="en-GB" dirty="0"/>
              <a:t>What actions might you want to pursue further? (Awareness)</a:t>
            </a:r>
          </a:p>
        </p:txBody>
      </p:sp>
    </p:spTree>
    <p:extLst>
      <p:ext uri="{BB962C8B-B14F-4D97-AF65-F5344CB8AC3E}">
        <p14:creationId xmlns:p14="http://schemas.microsoft.com/office/powerpoint/2010/main" val="317565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52400" y="6172200"/>
            <a:ext cx="457200" cy="457200"/>
          </a:xfrm>
          <a:prstGeom prst="rect">
            <a:avLst/>
          </a:prstGeom>
        </p:spPr>
        <p:txBody>
          <a:bodyPr/>
          <a:lstStyle/>
          <a:p>
            <a:fld id="{F0F6CD0F-7085-F649-BF08-E212F281DCA6}" type="slidenum">
              <a:rPr lang="en-US"/>
              <a:pPr/>
              <a:t>28</a:t>
            </a:fld>
            <a:endParaRPr lang="en-US"/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55576" y="3861048"/>
            <a:ext cx="7848600" cy="2016224"/>
          </a:xfrm>
          <a:prstGeom prst="foldedCorner">
            <a:avLst>
              <a:gd name="adj" fmla="val 18667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n-US" sz="2400" b="0">
                <a:solidFill>
                  <a:srgbClr val="0432FF"/>
                </a:solidFill>
                <a:latin typeface="Comic Sans MS" charset="0"/>
              </a:rPr>
              <a:t>It is only after you come to know</a:t>
            </a:r>
            <a:br>
              <a:rPr lang="en-US" sz="2400" b="0">
                <a:solidFill>
                  <a:srgbClr val="0432FF"/>
                </a:solidFill>
                <a:latin typeface="Comic Sans MS" charset="0"/>
              </a:rPr>
            </a:br>
            <a:r>
              <a:rPr lang="en-US" sz="2400" b="0">
                <a:solidFill>
                  <a:srgbClr val="0432FF"/>
                </a:solidFill>
                <a:latin typeface="Comic Sans MS" charset="0"/>
              </a:rPr>
              <a:t> the surface of things</a:t>
            </a:r>
            <a:br>
              <a:rPr lang="en-US" sz="2400" b="0">
                <a:solidFill>
                  <a:srgbClr val="0432FF"/>
                </a:solidFill>
                <a:latin typeface="Comic Sans MS" charset="0"/>
              </a:rPr>
            </a:br>
            <a:r>
              <a:rPr lang="en-US" sz="2400" b="0">
                <a:solidFill>
                  <a:srgbClr val="0432FF"/>
                </a:solidFill>
                <a:latin typeface="Comic Sans MS" charset="0"/>
              </a:rPr>
              <a:t>that you venture to see what is underneath;</a:t>
            </a:r>
            <a:br>
              <a:rPr lang="en-US" sz="2400" b="0">
                <a:solidFill>
                  <a:srgbClr val="0432FF"/>
                </a:solidFill>
                <a:latin typeface="Comic Sans MS" charset="0"/>
              </a:rPr>
            </a:br>
            <a:r>
              <a:rPr lang="en-US" sz="2400" b="0">
                <a:solidFill>
                  <a:srgbClr val="0432FF"/>
                </a:solidFill>
                <a:latin typeface="Comic Sans MS" charset="0"/>
              </a:rPr>
              <a:t>But the surface of things is inexhaustible</a:t>
            </a:r>
            <a:br>
              <a:rPr lang="en-US" sz="2400" b="0">
                <a:solidFill>
                  <a:srgbClr val="0432FF"/>
                </a:solidFill>
                <a:latin typeface="Comic Sans MS" charset="0"/>
              </a:rPr>
            </a:br>
            <a:r>
              <a:rPr lang="en-US" sz="2000" b="0">
                <a:solidFill>
                  <a:srgbClr val="0432FF"/>
                </a:solidFill>
                <a:latin typeface="Comic Sans MS" charset="0"/>
              </a:rPr>
              <a:t>(Italo Calvino)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83568" y="2132856"/>
            <a:ext cx="7848600" cy="1368152"/>
          </a:xfrm>
          <a:prstGeom prst="foldedCorner">
            <a:avLst>
              <a:gd name="adj" fmla="val 18667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n-US" sz="2400" b="0">
                <a:solidFill>
                  <a:srgbClr val="0432FF"/>
                </a:solidFill>
                <a:latin typeface="Comic Sans MS" charset="0"/>
              </a:rPr>
              <a:t>The universe is a mirror in which we can contemplate </a:t>
            </a:r>
            <a:br>
              <a:rPr lang="en-US" sz="2400" b="0">
                <a:solidFill>
                  <a:srgbClr val="0432FF"/>
                </a:solidFill>
                <a:latin typeface="Comic Sans MS" charset="0"/>
              </a:rPr>
            </a:br>
            <a:r>
              <a:rPr lang="en-US" sz="2400" b="0">
                <a:solidFill>
                  <a:srgbClr val="0432FF"/>
                </a:solidFill>
                <a:latin typeface="Comic Sans MS" charset="0"/>
              </a:rPr>
              <a:t>only what we have learned to know about ourselves</a:t>
            </a:r>
            <a:br>
              <a:rPr lang="en-US" sz="2400" b="0">
                <a:solidFill>
                  <a:srgbClr val="0432FF"/>
                </a:solidFill>
                <a:latin typeface="Comic Sans MS" charset="0"/>
              </a:rPr>
            </a:br>
            <a:r>
              <a:rPr lang="en-US" sz="1800" b="0">
                <a:solidFill>
                  <a:srgbClr val="0432FF"/>
                </a:solidFill>
                <a:latin typeface="Comic Sans MS" charset="0"/>
              </a:rPr>
              <a:t>(Italo Calvino)</a:t>
            </a:r>
            <a:endParaRPr lang="en-US" sz="2400" b="0">
              <a:solidFill>
                <a:srgbClr val="0432FF"/>
              </a:solidFill>
              <a:latin typeface="Comic Sans MS" charset="0"/>
            </a:endParaRPr>
          </a:p>
          <a:p>
            <a:pPr algn="ctr"/>
            <a:endParaRPr lang="en-US" sz="2400" b="0">
              <a:solidFill>
                <a:srgbClr val="0432FF"/>
              </a:solidFill>
              <a:latin typeface="Comic Sans MS" charset="0"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683568" y="764704"/>
            <a:ext cx="7848600" cy="1008112"/>
          </a:xfrm>
          <a:prstGeom prst="foldedCorner">
            <a:avLst>
              <a:gd name="adj" fmla="val 18667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n-US" sz="2400" b="0">
                <a:solidFill>
                  <a:srgbClr val="0432FF"/>
                </a:solidFill>
                <a:latin typeface="Comic Sans MS" charset="0"/>
              </a:rPr>
              <a:t>The world is a mirror for the people</a:t>
            </a:r>
            <a:br>
              <a:rPr lang="en-US" sz="2400" b="0">
                <a:solidFill>
                  <a:srgbClr val="0432FF"/>
                </a:solidFill>
                <a:latin typeface="Comic Sans MS" charset="0"/>
              </a:rPr>
            </a:br>
            <a:r>
              <a:rPr lang="en-US" sz="1800" b="0">
                <a:solidFill>
                  <a:srgbClr val="0432FF"/>
                </a:solidFill>
                <a:latin typeface="Comic Sans MS" charset="0"/>
              </a:rPr>
              <a:t>(Hyemeyhosts Storm)</a:t>
            </a:r>
            <a:endParaRPr lang="en-US" sz="2400" b="0">
              <a:solidFill>
                <a:srgbClr val="0432FF"/>
              </a:solidFill>
              <a:latin typeface="Comic Sans MS" charset="0"/>
            </a:endParaRPr>
          </a:p>
          <a:p>
            <a:pPr algn="ctr"/>
            <a:endParaRPr lang="en-US" sz="2400" b="0">
              <a:solidFill>
                <a:srgbClr val="0432FF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51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4F34-A928-D81F-8075-3B13DBC74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Follow-Up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8C4C3-574A-37E6-60F9-2AAF47008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PMTheta.com</a:t>
            </a:r>
            <a:endParaRPr lang="en-GB" dirty="0"/>
          </a:p>
          <a:p>
            <a:r>
              <a:rPr lang="en-GB" dirty="0" err="1"/>
              <a:t>john.mason@open.ac.uk</a:t>
            </a:r>
            <a:endParaRPr lang="en-GB" dirty="0"/>
          </a:p>
          <a:p>
            <a:r>
              <a:rPr lang="en-GB" dirty="0"/>
              <a:t>Many articles</a:t>
            </a:r>
          </a:p>
        </p:txBody>
      </p:sp>
    </p:spTree>
    <p:extLst>
      <p:ext uri="{BB962C8B-B14F-4D97-AF65-F5344CB8AC3E}">
        <p14:creationId xmlns:p14="http://schemas.microsoft.com/office/powerpoint/2010/main" val="1067180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4C364-7F42-F06A-FA2C-95269F4A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Throat Clearing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098E3-E15A-7CEE-6657-98BFFF865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3"/>
            <a:ext cx="8181474" cy="4519863"/>
          </a:xfrm>
        </p:spPr>
        <p:txBody>
          <a:bodyPr/>
          <a:lstStyle/>
          <a:p>
            <a:r>
              <a:rPr lang="en-GB" dirty="0"/>
              <a:t>I am interested in the lived experience of </a:t>
            </a:r>
            <a:br>
              <a:rPr lang="en-GB" dirty="0"/>
            </a:br>
            <a:r>
              <a:rPr lang="en-GB" dirty="0"/>
              <a:t>thinking, teaching and learning Mathematically</a:t>
            </a:r>
          </a:p>
          <a:p>
            <a:r>
              <a:rPr lang="en-GB" dirty="0"/>
              <a:t>I invite you to try to sensitise yourself to</a:t>
            </a:r>
          </a:p>
          <a:p>
            <a:pPr lvl="1"/>
            <a:r>
              <a:rPr lang="en-GB" dirty="0"/>
              <a:t>What you are attending to</a:t>
            </a:r>
          </a:p>
          <a:p>
            <a:r>
              <a:rPr lang="en-GB" dirty="0"/>
              <a:t>and </a:t>
            </a:r>
          </a:p>
          <a:p>
            <a:pPr lvl="1"/>
            <a:r>
              <a:rPr lang="en-GB" dirty="0"/>
              <a:t>How you are attending to it, </a:t>
            </a:r>
          </a:p>
          <a:p>
            <a:r>
              <a:rPr lang="en-GB" dirty="0"/>
              <a:t>while engaged in mathematical thinking</a:t>
            </a:r>
          </a:p>
          <a:p>
            <a:r>
              <a:rPr lang="en-GB" dirty="0"/>
              <a:t>Everything said today, especially by me, is </a:t>
            </a:r>
            <a:br>
              <a:rPr lang="en-GB" dirty="0"/>
            </a:br>
            <a:r>
              <a:rPr lang="en-GB" dirty="0"/>
              <a:t>A CONJECTURE</a:t>
            </a:r>
            <a:br>
              <a:rPr lang="en-GB" dirty="0"/>
            </a:br>
            <a:r>
              <a:rPr lang="en-GB" dirty="0"/>
              <a:t>to be tested in and against your experience.</a:t>
            </a:r>
          </a:p>
          <a:p>
            <a:r>
              <a:rPr lang="en-GB" dirty="0"/>
              <a:t>What you get from this session will be mostly what you NOTICE about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96698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4C364-7F42-F06A-FA2C-95269F4A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Cistercian Numerals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2C1C8B-C7B2-A83C-311F-818BFF09A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90" y="857806"/>
            <a:ext cx="4511322" cy="468076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847BC9-E598-C300-2468-99687729A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133" y="1094874"/>
            <a:ext cx="3108604" cy="453020"/>
          </a:xfrm>
        </p:spPr>
        <p:txBody>
          <a:bodyPr/>
          <a:lstStyle/>
          <a:p>
            <a:r>
              <a:rPr lang="en-GB" dirty="0"/>
              <a:t>Depict 2024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DF9A5E2-808E-0E10-94D8-ADEB299C0DF8}"/>
              </a:ext>
            </a:extLst>
          </p:cNvPr>
          <p:cNvSpPr txBox="1">
            <a:spLocks/>
          </p:cNvSpPr>
          <p:nvPr/>
        </p:nvSpPr>
        <p:spPr>
          <a:xfrm>
            <a:off x="5554133" y="2239478"/>
            <a:ext cx="3108604" cy="4530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949EE67-67D7-8E53-E1AF-B04856FBF6DD}"/>
              </a:ext>
            </a:extLst>
          </p:cNvPr>
          <p:cNvSpPr/>
          <p:nvPr/>
        </p:nvSpPr>
        <p:spPr>
          <a:xfrm>
            <a:off x="5407378" y="2019494"/>
            <a:ext cx="2517422" cy="57573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Shifts of Attention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32D562C-27A2-45E9-80DC-1D1BE02A804E}"/>
              </a:ext>
            </a:extLst>
          </p:cNvPr>
          <p:cNvSpPr/>
          <p:nvPr/>
        </p:nvSpPr>
        <p:spPr>
          <a:xfrm>
            <a:off x="5554133" y="2527344"/>
            <a:ext cx="2517422" cy="5757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Holding Whole(s) (Gazing)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F6FD4EA-9815-32CD-D4FC-55241793557B}"/>
              </a:ext>
            </a:extLst>
          </p:cNvPr>
          <p:cNvSpPr/>
          <p:nvPr/>
        </p:nvSpPr>
        <p:spPr>
          <a:xfrm>
            <a:off x="5700888" y="3109336"/>
            <a:ext cx="2517422" cy="5757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Discerning Details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F63CB8B-57F1-D076-A217-B0B758854EFB}"/>
              </a:ext>
            </a:extLst>
          </p:cNvPr>
          <p:cNvSpPr/>
          <p:nvPr/>
        </p:nvSpPr>
        <p:spPr>
          <a:xfrm>
            <a:off x="5847642" y="3575996"/>
            <a:ext cx="2968979" cy="5757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Recognising Relationships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586DBF3-874A-E2B1-BCD7-94267DFDC761}"/>
              </a:ext>
            </a:extLst>
          </p:cNvPr>
          <p:cNvSpPr/>
          <p:nvPr/>
        </p:nvSpPr>
        <p:spPr>
          <a:xfrm>
            <a:off x="5994396" y="4083846"/>
            <a:ext cx="2968979" cy="5757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Perceiving  Properties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2DAF598-9393-E26F-1715-21B584144FE6}"/>
              </a:ext>
            </a:extLst>
          </p:cNvPr>
          <p:cNvSpPr/>
          <p:nvPr/>
        </p:nvSpPr>
        <p:spPr>
          <a:xfrm>
            <a:off x="6141150" y="4591696"/>
            <a:ext cx="2968979" cy="6393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Reasoning on the basis of agreed  Properties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25BA6B7-DE24-EB2E-55EE-5A0BC92B3D3F}"/>
              </a:ext>
            </a:extLst>
          </p:cNvPr>
          <p:cNvGrpSpPr/>
          <p:nvPr/>
        </p:nvGrpSpPr>
        <p:grpSpPr>
          <a:xfrm>
            <a:off x="7566100" y="1003083"/>
            <a:ext cx="245069" cy="555585"/>
            <a:chOff x="5162309" y="5197033"/>
            <a:chExt cx="245069" cy="55558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9583238-DFF9-C7C9-ABAB-CADC27C6B540}"/>
                </a:ext>
              </a:extLst>
            </p:cNvPr>
            <p:cNvCxnSpPr>
              <a:cxnSpLocks/>
            </p:cNvCxnSpPr>
            <p:nvPr/>
          </p:nvCxnSpPr>
          <p:spPr>
            <a:xfrm>
              <a:off x="5301205" y="5197033"/>
              <a:ext cx="0" cy="5555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CCB453C-B9E9-1020-1407-9E6BC5BFC7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62309" y="5551318"/>
              <a:ext cx="13889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A00F7D-C647-F449-D866-B9718FDC49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62313" y="5353150"/>
              <a:ext cx="13889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5C55EA8-B4C1-121A-1C9E-18A054E00C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1213" y="5197033"/>
              <a:ext cx="106165" cy="1794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407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4C364-7F42-F06A-FA2C-95269F4A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Shifts of Attention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DF9A5E2-808E-0E10-94D8-ADEB299C0DF8}"/>
              </a:ext>
            </a:extLst>
          </p:cNvPr>
          <p:cNvSpPr txBox="1">
            <a:spLocks/>
          </p:cNvSpPr>
          <p:nvPr/>
        </p:nvSpPr>
        <p:spPr>
          <a:xfrm>
            <a:off x="5554133" y="1992340"/>
            <a:ext cx="3108604" cy="4530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32D562C-27A2-45E9-80DC-1D1BE02A804E}"/>
              </a:ext>
            </a:extLst>
          </p:cNvPr>
          <p:cNvSpPr/>
          <p:nvPr/>
        </p:nvSpPr>
        <p:spPr>
          <a:xfrm>
            <a:off x="1230327" y="1643117"/>
            <a:ext cx="2517422" cy="5757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Holding Whole(s) (Gazing)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F6FD4EA-9815-32CD-D4FC-55241793557B}"/>
              </a:ext>
            </a:extLst>
          </p:cNvPr>
          <p:cNvSpPr/>
          <p:nvPr/>
        </p:nvSpPr>
        <p:spPr>
          <a:xfrm>
            <a:off x="5294651" y="1658074"/>
            <a:ext cx="2517422" cy="5757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Discerning Details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F63CB8B-57F1-D076-A217-B0B758854EFB}"/>
              </a:ext>
            </a:extLst>
          </p:cNvPr>
          <p:cNvSpPr/>
          <p:nvPr/>
        </p:nvSpPr>
        <p:spPr>
          <a:xfrm>
            <a:off x="5546371" y="3315965"/>
            <a:ext cx="2968979" cy="5757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Recognising Relationships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586DBF3-874A-E2B1-BCD7-94267DFDC761}"/>
              </a:ext>
            </a:extLst>
          </p:cNvPr>
          <p:cNvSpPr/>
          <p:nvPr/>
        </p:nvSpPr>
        <p:spPr>
          <a:xfrm>
            <a:off x="3036710" y="4624193"/>
            <a:ext cx="2968979" cy="5757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Perceiving  Properties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2DAF598-9393-E26F-1715-21B584144FE6}"/>
              </a:ext>
            </a:extLst>
          </p:cNvPr>
          <p:cNvSpPr/>
          <p:nvPr/>
        </p:nvSpPr>
        <p:spPr>
          <a:xfrm>
            <a:off x="564943" y="3285287"/>
            <a:ext cx="2968979" cy="5757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Reasoning on the basis of agreed  Properties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BFD16B8-E5A1-3790-305B-E453728B1A34}"/>
              </a:ext>
            </a:extLst>
          </p:cNvPr>
          <p:cNvGrpSpPr/>
          <p:nvPr/>
        </p:nvGrpSpPr>
        <p:grpSpPr>
          <a:xfrm>
            <a:off x="3533922" y="1930984"/>
            <a:ext cx="2012449" cy="2693209"/>
            <a:chOff x="3533922" y="1930984"/>
            <a:chExt cx="2012449" cy="2693209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DA48464-5A92-875A-EDE1-C046B9FB0C88}"/>
                </a:ext>
              </a:extLst>
            </p:cNvPr>
            <p:cNvCxnSpPr>
              <a:cxnSpLocks/>
              <a:stCxn id="9" idx="3"/>
              <a:endCxn id="10" idx="1"/>
            </p:cNvCxnSpPr>
            <p:nvPr/>
          </p:nvCxnSpPr>
          <p:spPr>
            <a:xfrm>
              <a:off x="3747749" y="1930984"/>
              <a:ext cx="1546902" cy="149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3E536A2-0A93-FFE0-24BF-E16DB4D12BAA}"/>
                </a:ext>
              </a:extLst>
            </p:cNvPr>
            <p:cNvCxnSpPr>
              <a:cxnSpLocks/>
              <a:stCxn id="9" idx="3"/>
              <a:endCxn id="11" idx="1"/>
            </p:cNvCxnSpPr>
            <p:nvPr/>
          </p:nvCxnSpPr>
          <p:spPr>
            <a:xfrm>
              <a:off x="3747749" y="1930984"/>
              <a:ext cx="1798622" cy="167284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07D73A0-9F71-C71D-395E-FDF559EB628F}"/>
                </a:ext>
              </a:extLst>
            </p:cNvPr>
            <p:cNvCxnSpPr>
              <a:cxnSpLocks/>
            </p:cNvCxnSpPr>
            <p:nvPr/>
          </p:nvCxnSpPr>
          <p:spPr>
            <a:xfrm>
              <a:off x="4220200" y="1938462"/>
              <a:ext cx="636926" cy="7478"/>
            </a:xfrm>
            <a:prstGeom prst="line">
              <a:avLst/>
            </a:prstGeom>
            <a:ln w="381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6F1461F-6441-B10C-D347-7E56AF9CE531}"/>
                </a:ext>
              </a:extLst>
            </p:cNvPr>
            <p:cNvCxnSpPr>
              <a:cxnSpLocks/>
              <a:stCxn id="12" idx="0"/>
              <a:endCxn id="11" idx="1"/>
            </p:cNvCxnSpPr>
            <p:nvPr/>
          </p:nvCxnSpPr>
          <p:spPr>
            <a:xfrm flipV="1">
              <a:off x="4521200" y="3603832"/>
              <a:ext cx="1025171" cy="10203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CC23E2D-3E87-3E3C-907D-FE0919E007D9}"/>
                </a:ext>
              </a:extLst>
            </p:cNvPr>
            <p:cNvCxnSpPr>
              <a:cxnSpLocks/>
              <a:stCxn id="13" idx="3"/>
              <a:endCxn id="12" idx="0"/>
            </p:cNvCxnSpPr>
            <p:nvPr/>
          </p:nvCxnSpPr>
          <p:spPr>
            <a:xfrm>
              <a:off x="3533922" y="3573154"/>
              <a:ext cx="987278" cy="10510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A48A829-D008-8394-C609-4C905056CBEA}"/>
                </a:ext>
              </a:extLst>
            </p:cNvPr>
            <p:cNvCxnSpPr>
              <a:cxnSpLocks/>
              <a:stCxn id="10" idx="1"/>
              <a:endCxn id="13" idx="3"/>
            </p:cNvCxnSpPr>
            <p:nvPr/>
          </p:nvCxnSpPr>
          <p:spPr>
            <a:xfrm flipH="1">
              <a:off x="3533922" y="1945941"/>
              <a:ext cx="1760729" cy="16272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EE64373-A440-9250-B065-416802D2A796}"/>
                </a:ext>
              </a:extLst>
            </p:cNvPr>
            <p:cNvCxnSpPr>
              <a:cxnSpLocks/>
              <a:stCxn id="9" idx="3"/>
              <a:endCxn id="12" idx="0"/>
            </p:cNvCxnSpPr>
            <p:nvPr/>
          </p:nvCxnSpPr>
          <p:spPr>
            <a:xfrm>
              <a:off x="3747749" y="1930984"/>
              <a:ext cx="773451" cy="26932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02E82E9-BE30-2F06-763E-B8F8BBC963E4}"/>
                </a:ext>
              </a:extLst>
            </p:cNvPr>
            <p:cNvCxnSpPr>
              <a:cxnSpLocks/>
              <a:stCxn id="10" idx="1"/>
              <a:endCxn id="12" idx="0"/>
            </p:cNvCxnSpPr>
            <p:nvPr/>
          </p:nvCxnSpPr>
          <p:spPr>
            <a:xfrm flipH="1">
              <a:off x="4521200" y="1945941"/>
              <a:ext cx="773451" cy="26782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0A3C9F2-FE98-1A9C-5C0A-804C628B7843}"/>
                </a:ext>
              </a:extLst>
            </p:cNvPr>
            <p:cNvCxnSpPr>
              <a:cxnSpLocks/>
              <a:stCxn id="11" idx="1"/>
              <a:endCxn id="10" idx="1"/>
            </p:cNvCxnSpPr>
            <p:nvPr/>
          </p:nvCxnSpPr>
          <p:spPr>
            <a:xfrm flipH="1" flipV="1">
              <a:off x="5294651" y="1945941"/>
              <a:ext cx="251720" cy="16578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E2E9863-4DC6-4A4B-0BBF-6B2F2CEC6C57}"/>
                </a:ext>
              </a:extLst>
            </p:cNvPr>
            <p:cNvCxnSpPr>
              <a:cxnSpLocks/>
              <a:stCxn id="13" idx="3"/>
              <a:endCxn id="9" idx="3"/>
            </p:cNvCxnSpPr>
            <p:nvPr/>
          </p:nvCxnSpPr>
          <p:spPr>
            <a:xfrm flipV="1">
              <a:off x="3533922" y="1930984"/>
              <a:ext cx="213827" cy="16421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4968600-5F70-61EF-AF3F-73BE8367F599}"/>
                </a:ext>
              </a:extLst>
            </p:cNvPr>
            <p:cNvCxnSpPr>
              <a:cxnSpLocks/>
              <a:stCxn id="11" idx="1"/>
              <a:endCxn id="13" idx="3"/>
            </p:cNvCxnSpPr>
            <p:nvPr/>
          </p:nvCxnSpPr>
          <p:spPr>
            <a:xfrm flipH="1" flipV="1">
              <a:off x="3533922" y="3573154"/>
              <a:ext cx="2012449" cy="306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3386FBB-BBF8-2ED2-DBBB-3D7D7F4C4815}"/>
                </a:ext>
              </a:extLst>
            </p:cNvPr>
            <p:cNvCxnSpPr>
              <a:cxnSpLocks/>
            </p:cNvCxnSpPr>
            <p:nvPr/>
          </p:nvCxnSpPr>
          <p:spPr>
            <a:xfrm>
              <a:off x="4203270" y="3580993"/>
              <a:ext cx="636926" cy="7478"/>
            </a:xfrm>
            <a:prstGeom prst="line">
              <a:avLst/>
            </a:prstGeom>
            <a:ln w="381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B684CD4-6A2A-EF08-EFB4-FEEEF1529585}"/>
                </a:ext>
              </a:extLst>
            </p:cNvPr>
            <p:cNvCxnSpPr>
              <a:cxnSpLocks/>
            </p:cNvCxnSpPr>
            <p:nvPr/>
          </p:nvCxnSpPr>
          <p:spPr>
            <a:xfrm>
              <a:off x="3777361" y="3884988"/>
              <a:ext cx="424843" cy="369219"/>
            </a:xfrm>
            <a:prstGeom prst="line">
              <a:avLst/>
            </a:prstGeom>
            <a:ln w="381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50F1641-E8AB-7E62-B1D2-7C4DF0F9CDF5}"/>
                </a:ext>
              </a:extLst>
            </p:cNvPr>
            <p:cNvCxnSpPr>
              <a:cxnSpLocks/>
            </p:cNvCxnSpPr>
            <p:nvPr/>
          </p:nvCxnSpPr>
          <p:spPr>
            <a:xfrm>
              <a:off x="4316654" y="2461788"/>
              <a:ext cx="445514" cy="420496"/>
            </a:xfrm>
            <a:prstGeom prst="line">
              <a:avLst/>
            </a:prstGeom>
            <a:ln w="381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1CA121E-3298-1CB2-CA7B-A6763793FE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0992" y="2793699"/>
              <a:ext cx="162691" cy="507205"/>
            </a:xfrm>
            <a:prstGeom prst="line">
              <a:avLst/>
            </a:prstGeom>
            <a:ln w="381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32729A87-CEF8-6066-F876-BEB8D54E48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0604" y="2461788"/>
              <a:ext cx="67819" cy="535633"/>
            </a:xfrm>
            <a:prstGeom prst="line">
              <a:avLst/>
            </a:prstGeom>
            <a:ln w="381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CE6CC08-3838-5D98-FA37-7C20303F225A}"/>
                </a:ext>
              </a:extLst>
            </p:cNvPr>
            <p:cNvCxnSpPr>
              <a:cxnSpLocks/>
            </p:cNvCxnSpPr>
            <p:nvPr/>
          </p:nvCxnSpPr>
          <p:spPr>
            <a:xfrm>
              <a:off x="5385818" y="2552793"/>
              <a:ext cx="91227" cy="520941"/>
            </a:xfrm>
            <a:prstGeom prst="line">
              <a:avLst/>
            </a:prstGeom>
            <a:ln w="381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38CD1D8-47A5-C79D-29BC-725D7031ED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16619" y="2453949"/>
              <a:ext cx="462773" cy="420496"/>
            </a:xfrm>
            <a:prstGeom prst="line">
              <a:avLst/>
            </a:prstGeom>
            <a:ln w="381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6CC7B72-63C1-DAD1-925E-EA1BECF42C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2200" y="3919103"/>
              <a:ext cx="380583" cy="396198"/>
            </a:xfrm>
            <a:prstGeom prst="line">
              <a:avLst/>
            </a:prstGeom>
            <a:ln w="381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1B43FC12-BCCC-48A2-F5C9-343DB5837D63}"/>
                </a:ext>
              </a:extLst>
            </p:cNvPr>
            <p:cNvCxnSpPr>
              <a:cxnSpLocks/>
            </p:cNvCxnSpPr>
            <p:nvPr/>
          </p:nvCxnSpPr>
          <p:spPr>
            <a:xfrm>
              <a:off x="4005916" y="2820826"/>
              <a:ext cx="130763" cy="520941"/>
            </a:xfrm>
            <a:prstGeom prst="line">
              <a:avLst/>
            </a:prstGeom>
            <a:ln w="381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17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Diamond Multiplication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467" y="3960928"/>
            <a:ext cx="2286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7968">
            <a:off x="3031527" y="4051431"/>
            <a:ext cx="2286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0" name="Group 12"/>
          <p:cNvGrpSpPr>
            <a:grpSpLocks/>
          </p:cNvGrpSpPr>
          <p:nvPr/>
        </p:nvGrpSpPr>
        <p:grpSpPr bwMode="auto">
          <a:xfrm>
            <a:off x="5796136" y="146178"/>
            <a:ext cx="3109912" cy="6629400"/>
            <a:chOff x="960" y="240"/>
            <a:chExt cx="1824" cy="3888"/>
          </a:xfrm>
          <a:solidFill>
            <a:srgbClr val="FFFFFF"/>
          </a:solidFill>
        </p:grpSpPr>
        <p:sp>
          <p:nvSpPr>
            <p:cNvPr id="29704" name="Rectangle 9"/>
            <p:cNvSpPr>
              <a:spLocks noChangeArrowheads="1"/>
            </p:cNvSpPr>
            <p:nvPr/>
          </p:nvSpPr>
          <p:spPr bwMode="auto">
            <a:xfrm>
              <a:off x="960" y="240"/>
              <a:ext cx="1824" cy="3888"/>
            </a:xfrm>
            <a:prstGeom prst="rect">
              <a:avLst/>
            </a:prstGeom>
            <a:grpFill/>
            <a:ln w="38100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29705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40"/>
              <a:ext cx="1532" cy="38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796136" y="116632"/>
            <a:ext cx="3109912" cy="6629400"/>
            <a:chOff x="2736" y="432"/>
            <a:chExt cx="1824" cy="3888"/>
          </a:xfrm>
          <a:solidFill>
            <a:srgbClr val="FFFFFF"/>
          </a:solidFill>
        </p:grpSpPr>
        <p:sp>
          <p:nvSpPr>
            <p:cNvPr id="29702" name="Rectangle 5"/>
            <p:cNvSpPr>
              <a:spLocks noChangeArrowheads="1"/>
            </p:cNvSpPr>
            <p:nvPr/>
          </p:nvSpPr>
          <p:spPr bwMode="auto">
            <a:xfrm>
              <a:off x="2736" y="432"/>
              <a:ext cx="1824" cy="3888"/>
            </a:xfrm>
            <a:prstGeom prst="rect">
              <a:avLst/>
            </a:prstGeom>
            <a:grpFill/>
            <a:ln w="38100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2970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432"/>
              <a:ext cx="1539" cy="38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1043608" y="836712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D1900"/>
                </a:solidFill>
              </a:rPr>
              <a:t>Is it correct?</a:t>
            </a:r>
          </a:p>
          <a:p>
            <a:r>
              <a:rPr lang="en-US" b="0" dirty="0">
                <a:solidFill>
                  <a:srgbClr val="4D1900"/>
                </a:solidFill>
              </a:rPr>
              <a:t>How is it done?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43B2F9C-671F-B8EA-983F-224A4993ECC3}"/>
              </a:ext>
            </a:extLst>
          </p:cNvPr>
          <p:cNvSpPr/>
          <p:nvPr/>
        </p:nvSpPr>
        <p:spPr>
          <a:xfrm>
            <a:off x="48920" y="1589712"/>
            <a:ext cx="2476859" cy="776377"/>
          </a:xfrm>
          <a:prstGeom prst="roundRect">
            <a:avLst/>
          </a:prstGeom>
          <a:solidFill>
            <a:srgbClr val="0432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Attention Focus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6FF0B65-6310-AD5E-2027-AF2119E93948}"/>
              </a:ext>
            </a:extLst>
          </p:cNvPr>
          <p:cNvSpPr/>
          <p:nvPr/>
        </p:nvSpPr>
        <p:spPr>
          <a:xfrm>
            <a:off x="258916" y="2271861"/>
            <a:ext cx="2967363" cy="7763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432FF"/>
                </a:solidFill>
              </a:rPr>
              <a:t>Pairs to be multiplied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E243CDE-E267-DC81-048B-7F1908E98F8C}"/>
              </a:ext>
            </a:extLst>
          </p:cNvPr>
          <p:cNvSpPr/>
          <p:nvPr/>
        </p:nvSpPr>
        <p:spPr>
          <a:xfrm>
            <a:off x="749419" y="2913507"/>
            <a:ext cx="2476860" cy="7763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432FF"/>
                </a:solidFill>
              </a:rPr>
              <a:t>Pairs in answer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45BE754-9C69-3468-70A0-71B6268503DD}"/>
              </a:ext>
            </a:extLst>
          </p:cNvPr>
          <p:cNvSpPr/>
          <p:nvPr/>
        </p:nvSpPr>
        <p:spPr>
          <a:xfrm>
            <a:off x="3117546" y="2660049"/>
            <a:ext cx="2476860" cy="7763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432FF"/>
                </a:solidFill>
              </a:rPr>
              <a:t>Systematically?</a:t>
            </a:r>
          </a:p>
        </p:txBody>
      </p:sp>
    </p:spTree>
    <p:extLst>
      <p:ext uri="{BB962C8B-B14F-4D97-AF65-F5344CB8AC3E}">
        <p14:creationId xmlns:p14="http://schemas.microsoft.com/office/powerpoint/2010/main" val="284685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58E7D-2B05-A594-ACD8-D10D6AAA6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Sundaram Grids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471645-5C06-EBD6-9220-9A6A5F64E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022" y="729164"/>
            <a:ext cx="7421560" cy="3695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D2FC70-FC5F-1425-837B-C53712C6B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864" y="5152767"/>
            <a:ext cx="3949700" cy="1739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9BCBC6-D1A3-7A71-262B-B1BE04B1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36" y="5184517"/>
            <a:ext cx="1803400" cy="5588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07124F4-27F6-910E-1102-E89CEA6566B5}"/>
              </a:ext>
            </a:extLst>
          </p:cNvPr>
          <p:cNvSpPr/>
          <p:nvPr/>
        </p:nvSpPr>
        <p:spPr>
          <a:xfrm>
            <a:off x="465266" y="5726328"/>
            <a:ext cx="1445740" cy="4942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Numbers!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3F7D26F-DA7D-EFAF-2D52-DC403194294E}"/>
              </a:ext>
            </a:extLst>
          </p:cNvPr>
          <p:cNvSpPr/>
          <p:nvPr/>
        </p:nvSpPr>
        <p:spPr>
          <a:xfrm>
            <a:off x="660571" y="6129985"/>
            <a:ext cx="1445740" cy="4942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Differences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4189E95-9617-36C4-74F3-11AEC04CA907}"/>
              </a:ext>
            </a:extLst>
          </p:cNvPr>
          <p:cNvSpPr/>
          <p:nvPr/>
        </p:nvSpPr>
        <p:spPr>
          <a:xfrm>
            <a:off x="2008658" y="5845780"/>
            <a:ext cx="2801553" cy="4942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Doubling and adding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C2E7F3-FD81-CCA6-F1C6-E870C6469073}"/>
              </a:ext>
            </a:extLst>
          </p:cNvPr>
          <p:cNvSpPr txBox="1"/>
          <p:nvPr/>
        </p:nvSpPr>
        <p:spPr>
          <a:xfrm>
            <a:off x="465266" y="4526682"/>
            <a:ext cx="6908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Conjecture: One more than double any entry is composite</a:t>
            </a:r>
          </a:p>
        </p:txBody>
      </p:sp>
    </p:spTree>
    <p:extLst>
      <p:ext uri="{BB962C8B-B14F-4D97-AF65-F5344CB8AC3E}">
        <p14:creationId xmlns:p14="http://schemas.microsoft.com/office/powerpoint/2010/main" val="350720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Forms of Attention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7727950" cy="4896544"/>
          </a:xfrm>
        </p:spPr>
        <p:txBody>
          <a:bodyPr/>
          <a:lstStyle/>
          <a:p>
            <a:r>
              <a:rPr lang="en-GB" dirty="0"/>
              <a:t>Macro</a:t>
            </a:r>
          </a:p>
          <a:p>
            <a:pPr lvl="1"/>
            <a:r>
              <a:rPr lang="en-GB" dirty="0"/>
              <a:t>Locus, Focus, Multiplicity</a:t>
            </a:r>
          </a:p>
          <a:p>
            <a:r>
              <a:rPr lang="en-GB" dirty="0" err="1"/>
              <a:t>Meso</a:t>
            </a:r>
            <a:endParaRPr lang="en-GB" dirty="0"/>
          </a:p>
          <a:p>
            <a:pPr lvl="1"/>
            <a:r>
              <a:rPr lang="en-GB" dirty="0"/>
              <a:t>Principal concern(s); absolute; centre of gravity</a:t>
            </a:r>
          </a:p>
          <a:p>
            <a:pPr lvl="2">
              <a:buFont typeface="Lucida Grande"/>
              <a:buChar char="–"/>
            </a:pPr>
            <a:r>
              <a:rPr lang="en-GB" dirty="0"/>
              <a:t>Macro-Social; Meso-social; Micro-social</a:t>
            </a:r>
          </a:p>
          <a:p>
            <a:pPr lvl="2">
              <a:buFont typeface="Lucida Grande"/>
              <a:buChar char="–"/>
            </a:pPr>
            <a:r>
              <a:rPr lang="en-GB" dirty="0"/>
              <a:t>Personal</a:t>
            </a:r>
          </a:p>
          <a:p>
            <a:r>
              <a:rPr lang="en-GB" dirty="0"/>
              <a:t>Micro</a:t>
            </a:r>
          </a:p>
          <a:p>
            <a:pPr lvl="1"/>
            <a:r>
              <a:rPr lang="en-GB" dirty="0"/>
              <a:t>Holding Wholes</a:t>
            </a:r>
          </a:p>
          <a:p>
            <a:pPr lvl="1"/>
            <a:r>
              <a:rPr lang="en-GB" dirty="0"/>
              <a:t>Discerning Details</a:t>
            </a:r>
          </a:p>
          <a:p>
            <a:pPr lvl="1"/>
            <a:r>
              <a:rPr lang="en-GB" dirty="0"/>
              <a:t>Recognising Relationships (in a particular situation)</a:t>
            </a:r>
          </a:p>
          <a:p>
            <a:pPr lvl="1"/>
            <a:r>
              <a:rPr lang="en-GB" dirty="0"/>
              <a:t>Perceiving Properties (as being instantiated)</a:t>
            </a:r>
          </a:p>
          <a:p>
            <a:pPr lvl="1"/>
            <a:r>
              <a:rPr lang="en-GB" dirty="0"/>
              <a:t>Reasoning on the basis of agreed properties (abstraction)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040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68" y="1268760"/>
            <a:ext cx="3657600" cy="3721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Invisible Embedded Figures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68" y="1268760"/>
            <a:ext cx="3657600" cy="3721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68" y="1268760"/>
            <a:ext cx="36576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1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B7942"/>
        </a:solidFill>
        <a:ln>
          <a:solidFill>
            <a:schemeClr val="tx1"/>
          </a:solidFill>
        </a:ln>
      </a:spPr>
      <a:bodyPr rtlCol="0" anchor="ctr"/>
      <a:lstStyle>
        <a:defPPr algn="ctr">
          <a:defRPr sz="2000">
            <a:solidFill>
              <a:srgbClr val="FFFF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latin typeface="Chalkboard" charset="0"/>
            <a:ea typeface="Chalkboard" charset="0"/>
            <a:cs typeface="Chalkboard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266CBBC0-D244-7347-801A-1958D987A020}" vid="{EDE611A9-898C-6240-80DA-EB3238CCAF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D88B20D-AC3D-1F4B-9D6E-33BB755BBE54}">
  <we:reference id="wa104381909" version="3.5.0.0" store="en-GB" storeType="OMEX"/>
  <we:alternateReferences>
    <we:reference id="wa104381909" version="3.5.0.0" store="wa104381909" storeType="OMEX"/>
  </we:alternateReferences>
  <we:properties>
    <we:property name="EQUATION_HISTORY" value="&quot;[{\&quot;mathml\&quot;:\&quot;&lt;math style=\\\&quot;font-family:stix;font-size:16px;\\\&quot; xmlns=\\\&quot;http://www.w3.org/1998/Math/MathML\\\&quot;&gt;&lt;mstyle mathsize=\\\&quot;16px\\\&quot;&gt;&lt;mstyle displaystyle=\\\&quot;false\\\&quot;&gt;&lt;munderover&gt;&lt;mo&gt;&amp;#x2211;&lt;/mo&gt;&lt;mrow&gt;&lt;mi&gt;k&lt;/mi&gt;&lt;mo&gt;=&lt;/mo&gt;&lt;mn&gt;1&lt;/mn&gt;&lt;/mrow&gt;&lt;mi&gt;n&lt;/mi&gt;&lt;/munderover&gt;&lt;/mstyle&gt;&lt;msup&gt;&lt;mi&gt;k&lt;/mi&gt;&lt;mn&gt;3&lt;/mn&gt;&lt;/msup&gt;&lt;mo&gt;&amp;#xA0;&lt;/mo&gt;&lt;mo&gt;=&lt;/mo&gt;&lt;mo&gt;&amp;#xA0;&lt;/mo&gt;&lt;msup&gt;&lt;mfenced&gt;&lt;mrow&gt;&lt;mstyle displaystyle=\\\&quot;false\\\&quot;&gt;&lt;munderover&gt;&lt;mo&gt;&amp;#x2211;&lt;/mo&gt;&lt;mrow&gt;&lt;mi&gt;k&lt;/mi&gt;&lt;mo&gt;=&lt;/mo&gt;&lt;mn&gt;1&lt;/mn&gt;&lt;/mrow&gt;&lt;mi&gt;n&lt;/mi&gt;&lt;/munderover&gt;&lt;/mstyle&gt;&lt;mi&gt;k&lt;/mi&gt;&lt;/mrow&gt;&lt;/mfenced&gt;&lt;mn&gt;2&lt;/mn&gt;&lt;/msup&gt;&lt;/mstyle&gt;&lt;/math&gt;\&quot;,\&quot;base64Image\&quot;:\&quot;iVBORw0KGgoAAAANSUhEUgAAA/sAAADRCAYAAACTp6L3AAAACXBIWXMAAA7EAAAOxAGVKw4bAAAABGJhU0UAAAB97pCfHwAAKh1JREFUeNrt3QHIVFXeP/CDiEREJBUmbewSESISQRsVbbRBRIiEyCtuuKGxS0hISAgVrVTIstEb/aMNl5CIkBB2wzdK2kBEQkJio402WmkJiZAQwcTCxBX2f8/OSE/TvffMnefOzL13Ph84BPk888z85t5zvnPnnnNCAACYTY9k7T9z2k4lAZiIFwf638eVBACAOmwdCJofZG2hsgBMROxv3x/ohx9TFgAA5uPBgYB5ImtXKQvARF2ZteMD/fEWZQEAYBTrB4JlbPcoC8BU3JPTJ29QFgAAqliVEyqfVxaAqXo+p29epSwAAAzjlqydHgiTn2RtkdIATFWcv//RQP8c++tblQYAgDJXZ+3YQJA8k7XlSgPQCNf2++XB9VSuURoAAPIsztpn4ce3iD6sNACNsjmnr/48a5cqDQAAcy3I2v6c8HhQaQAaKa/PfjfYGhUAgDnyFn36NvRu6wegeeJ2fCdz+u4dSjM5y7L2pNba9kuHMAAdl7fFXt17OMtD8hBQv00F/ff9SjM5BwveBK357UmHLwAdFhfeO50z/h2ShzR5CFrhQM45Gxfwu05pJiNezf7GQGFwA4AGuSjkL8h3Loxn9X15SB4C6hdX4T+bc95+EXoLrzIBGw0UBjcAaJDXCsa+7fKQJg9BqzxRcO7uUZrJecVgYXADgAYomqd/JGsXyEOaPAStsij0tt7LO38fUJ7JiLfL/dOAYXADgCmKK+yfKhj37pGHNHkIWmllwfkb12W5VnkmY0UwX83gBgDTU7RQ3jvykCYPQau9WXAOv680k/OkQcPgBgBT8HDBeBcX5VsmD2nyELRavHPrbMF5vE15JmNhsP2MwQ0AJh8CzxSMd8/LQ5o8BJ3wTCi+qLtceSbjJ8HtawY3AJicAwVj3cmsXSoPafIQdMLFWTtecC4fUp7J+e2YO+Z9/c65C+1Pobd671+z9o+SA9jgBgA/9puSse5xeUgekoegUx4uOZ8fVJ7J2TXGjjkOAFd0uHaXZe3OrG3N2ltZ+9rgBgA/srjkQ+FXYfxb7clD8hAwWXGa1BcF5/OJML27uWZO3H7mX2G8V7MXztBBfXc/MHxncAOA/9pRMs5tlofkIXkIOmlDyTm9U3km5+c1dsZ57dEZrGm8gv+HMP+r2wY3ANpsRckYF7/1WSAPyUPyEHTW4ZLz+gblmZwtYbxzre6c0brGQe4tgxsAM+pAyRi3SR6Sh+Qh6LT7Ss7r95RncuItV4fGOLh9Gbo9Xy0l3qb4b4MbADNkVWjPt/rykDwEjEfZt/trlWdy4vYz41xVdZbmq+X59QgDnMENgLb6JDR/rr48JA8B43V/ybn9WWjmhd9Od8DjvH3t0Rmvb9XbAw1uALRR2cJMcQX+RfKQPCQPwUyIH+a/KDm/H1Ciyfq/MQ5u8Uruz2e8vrsNbgB0PNgdKRnbtslD8pA8BDNlayif3uTb/Qka9/Yzsz5f7ZLQ+1bD4AZAF/2mZFw7E9qzv7I8JA8B9bgwa6dCO6d2dVK82jzKAirDtni1fJbnq/3K4AZAB8VvZz4vGdd2yEPykDwEM+mZ0L5FWzttaxjvfLVZv4Jz0OAGQMesT4xry+QheUgegpn008R5fr8STd5fxzi4fZ21n81wbVcb3ADomI9KxrT98pA8JA/BTHuj5Dw/rDyTd01/EBrXAPe3MNu3r/2jg4NbPGbWZO3ZrL0TelsMpSwJvQWb3sva6aydDb2tOLaH3pxJAJrv9sSYtkYekofkIXmImXZH4lxfqUST9z9hvLev/WGGa7ux5YPb8qytDb05mO/0B6bB1/B4ye8v6A9qp0tq8IkBDqAV3i7py4+G9s/HlIfkIXkI5q9sXZcDyjMdVbZHGaWtmtG6xk77m5YNbnE+ZrwV88yQ7+3ygse5MmvvD/kYTzsFARrt2kQ/vl0ekofkIXkIMo+F7q3t0npxe5Qvxzi4HQ+zO19tV8sGt7ilUpxvE29H+zbxvn5e8BgrwvDb7ZQ9DgDN8FyiH79aHpKH5CF5CDJLs3au5Dh/sWHPN158eCRrr4fetJrzU2zihb64nWCcdvNK1u4NLb/75uYw3u1nZnW+2urQ7jlqd4TifTOfz/n56/ph5j/9EyauvHlh/71/oeBxzuoXARpr4Zx+Pa+927HXKw/JQ/IQzE/ZtK948eyCBjzHu/of5Kv03/EcjdN5rmzrG/O7MN7b17bP4MF+WUloeLIlr+HPBc//joGfi1tuHOv/20tZWzTw7xcVPM5pfSJAY21IjO2/6eBrlofkIXkIRrcu0Qc+MMXntrjkXB62xQsWm9r65uwb8wD3yxk84P/e8sEtbxuNeHV77mJMl2ftSP/fHi54nAUFdfhMnwjQWPtD+bccXV1UTB6Sh+QhGE28g6VsQcr3pvS84hSDwzX24y+18c25Iox3+5l4S9NPZuyAf7LFg9uCkH/b2q6Bn3k3MbCdHwDz6vCaPhGgka5KjOl7Ovza5SF5SB6C0b2a6AOvmfDziefd52Poy19s45uzMYz3ava+MFvz1Va3eHC7qeC5r57zM8/3/99zicdaVfBYD+oPARppW2I8X9vx1y8PyUPyEIxmVaL/e2rCz2f/GPvyDW18g14Z8wD3uxk62C9q8eD2RMi/bfP8/LO1/f+3d4jH2hpswUG3LegHv5dDby/ZU/3zJbY4v+vD0LvSHVd0vUC5aIFPQvkt/ItmoAbykDwkD8FomehUSd83yWkrW3L+/gf9/3/TwFgW89ltoXd3zgdD9uMns3ZpGzvkf41xcIuLtNw9Qwf8kZYObgdznvf5gSze3nki9G6JuXiIx3o957GO6AvpgDgwxG9Aj4dqi7ts96GfBlueOIb/PEMfUOUheUgegupSF0uvn8BzWDJw0SEunnlPhd+PC3AOM8+/lQuv/jyMd/uZGIwvm5GDfVcLB7cYcPL2ydw0Z+CLe1BeN+Tj5X0Qelk/SMvFgeqzefSDn/U/VEHTPJU4dtfPUC3kIXlIHoLqVif6vqcn8Byem/P3jobebhmj9AFvD9GPL2jjmzTu7WfifLVZ+Gbr0RYObmsK3rO4kuUjAwNdynUhPdcN2mZlKF9tdth2Ikzm6jZUUXYLf/zgs3jG6iEPyUPyEFQT1yQ5W9LvHR7z348f0s/0/9aZeWat2D+nbuu/va1v1MExD3BPzsDBvqqFr/vlnOf8fujNKYsn7t4Kj7W1ICy6hZm2ujMxgFVtX87ghyea69rE8frujNZFHpKH5CGo5s1EvzfOtSoemvN3Hqnh8ZaF/Lt8zretbX2T4tYw49x+Jt4a94uOH+g/aeHgdjTnOT8eele14nyXyys8Vt4KmAf0f7TU+fmZc4/nL0JvAac4t2vuQi9xwZY4N2xn+P7qclF7QWlpiIcTx+ojM1oXeUgekoegms2Jfm+cH5DPb4X5aajvFvuydQhebfMb9asw3qvZX4XenrZd9suB9rMGP9dlJQdx/O+aCo8Vb+E5JyzSIe+FH67AumnIQWRpKN/65Wxo4WqudNI7iTH7hhmujTwkD8lDMLzUnWLjuth1cRjPNJk7S17L621/s3aH8c9XoxnyrsLFAer0CAfyamGRDtk05xiOc5qvqvj7CxMf+NcrMVNW9IFk7iJEs04ekofkIRje56F8DZgLx/A3z6+18VHNj7ugZIxs/Yf9S0JvXqn5at33RsH7E29DvrLiY70kLNIR8fb887dzxvmaF4/4OEtD8S39rygzU5ZaPXm3EslD8pA8BBWktuAbxwKVz/cfe8MYHvvTgtfxWhferHjrwji3n4ntl86JqSpbOfP3Izxe3tW8V5WZFnowfD8///J5PlbRwPeGMjNlLyTG6PuVSB6Sh+QhqGBdoq/bMYa/eV/ofdM+ju3wihYdfKYrb9i4t5+JV8svc15MNcAUzSeu+gGnaJ7OvcpMC8Xb9uOtW3Vsk7e24NzYq8xM2UeJMfoaJZKH5CF5CCpYkujrPmnZ69lT8DrWduUNi1c6D415gPtr/+8wec8WvCcvjfBYRStwWoSMtrmhf+xuG3OI3KPUTNFFibHZLcfykDwkD8EoPk/0dW3afnhvwWu4sktvWLyy/82YB7itzoupKPpWZ5QFZPLmun2gxLRQXJjvcI2he2mNIRLqsiaYry8PIQ9B/XYl+rk1LXot7+c8/4+6+Kb9z5gHt+9CPbfLMryi22xGub2maK7bdmWGcGOY3CI1MKxnE+PyQ0okD8lD8hCM4L5EP/dci15L3iLLD3f1jUutrljHfrPmq03OvQXvwyi3Lt9d8Fi3KzNDinMcF3f0td2Tc26cCL0V/2Fa9ifGZP23PCQPyUPIQ6O4PtHHvduS13FpqGcdj9aI288cGfMA95dgvtqkFO0dvGyEx3o553HivrR5q2LGeaLxG6ULvQUzK+5XH7/Vjiscx9sdv+0fMy929PU+XlOIhLrEvvlMKN8LeYEyyUPykDyEPDSGMeZsS8aYvOluL3T9oIxXar4L9pvtgpM5tf90hMdZOKdzGma+557+377KW9B5ca76ytDbvmtn1vb1Q0/Rud/VlYrfyznPfKvPtMfysnH4QyWSh+QheQh5aB5Sd4/d2ILXsDPnIsWVs3DAPjrmwS3uZXuzfmGsiuYQj7KX7D0Fj7Up52e3B9vPdNn9/fASF7c7M8K5v7SDNVkRfnz7/jKHClO2PnEu2g9cHpKH5CHkoTo/KA+29Q1//vHOg2MDz/mpWTqID455gPtX6N0mx3g8XlD3W0Z4rFcLHmvFwM/dJ0R23s55nPOHO1qT/QMf9G9ymNAAOxLn4yYlkofkIXkIeWgeUheVX2748x+8eBenbl0wSwfxFaG3gMw4B7i39BVjcyDUt6fy0YL3L++EiSvbXqT8MyFeEY23OsVvLT4a4nzf0cEaPDTn9cU9Z32jT1O8nTgfVyqRPCQPyUPIQ/Nwa+J17m/48383WGQz/GrMg1tsG/URtYtXpc7l1PqVER/vbMF7d0fozUs+f9U8zku7VvlnUgw0xxLnete2obt34NwS6miSbxPno+NVHpKH5CHkoflYlHidpxv83G8ZeK7PzvJB+5cxD27fBN+G1W11zZ3LySHexziY3qX0M+2NxPHRpQ8X2+e8tjhXL+4nawEmmhQ2y/rrU0okD8lD8hDyUA2OJs6Hpm4x+OGc53gozPjOKJPYfuYfwXy1OuXNI4pXo0edh7J7iPdwrbLPvLJb1w515DXeUPI64zn2TPCNKdO3MtFfv6NE8pA8JA8hD9VgT2jflLEH5jy/eBfGEodsb/uZf495gPujMtfm85z67pvn+19061qc93anklNyjMT2dMtfW1zN+c0h+7Kjzgmm7L5gJX55CHkIeWj8UgsV3tew5xvvwjwVvp9mcKPD9Xt/COOfr2Z14OaKc1sO9k+M2D7I2rbQ3NtzmKxrE+d2G29pvLjfJ304Yn/2kMOCKXk+cWxuUSJ5CHkIeagGG0J7FiOMCykemvPc7nG4/ti4t5/5Ovx4+xKg+daWnNdn+x1sm2wJ5Vfmh233OzSYgtStxquVSB4C5KEarE70Zbsb9Fyfm/O8NjhU88XtZ46PeYCLV1zMeYV2eaHknN7XwtdzXX8AWxd6+8g+GHq3qsW5aVW24IqL9y13eDBhhxLH5W1KJA8B8lANlif6sQ8b8jzXz3lODztMy/06jP/2tZ3KDJ35cPFIB19vvBgQ592dGKI/sxgak5badm+REslDgDxUg4WJPuzbBjzHW0Nvyk18Pk85RIeTWoyhjrZKmaE1Hf25knP5lg6/9vitW2p+dGzXO0yYkAUhfbcJ8hAgD9XldKIPm+bUhbid6fm7sF50iA4vblny9zD++WqXKTU0Xtl8rdMzUoNVicHuOYcJE3JNYmw9okTyECAP1eijRB82remMV4beDknxOexyeFZ3cxj/9jPxVpiFSg2NVjY/7c8G+f+2ww4TJuTuxLj6phLJQ4A8VKM3Ev3X3VN4TktC7+K2cW+etobx3762XZmh0T4Oto8675VgnjTTtTYxpr6mRPIQIA/VaFei71o74edz6Zz3Yn9woXTeDgTz1WBWLUmcu8tmrB5XheL5erc6XJiA+xPn5EtKJA8B8lCNdoTmbEN8cdbe7//d94IdTWoRt5+pshXVKO2bGfzQAG2wruS8PTajNdkrpDNFzyTG00eUSB4C5KEa/SbRbz0/oecR11B5t/834zoCix2W9flVGP/V7L8pMzTOayXn7KszWpPNBfVY7XBhAl5OjKXrlUgeAuShGq1P9FkvT+A5xFv13wnfL0R7ec2Pvztrd8z6Qf7KBAa4R/Ul0Chl32LdO6M1WRl8s08zA2dsa5RIHgLkoRqtCdNfK+b8IoFx9f0ra37s83cuXDvrB3m8ovKPCQxwd+tPoBGWJc7VpTNal8sL6nGXQ4YJBp6itlKJ5CFAHqrRysTr3zPmv3/+IvexMXwgXxF62yYedJh/X5Bvxjy4bVVmaITNwVZzeS4oqMmlDhkmYG9iDL1TieQhQB6q0Z2JvmrvGP/2S/2/cTJrN9T82MvD93ds/MZh/r1NYxzY9gXbJ0BT7Ck5V3f4sP+DdsrhwoQcTIyjNyqRPATIQzW6OtFffTimv/ts//HjN++31fSYcZvk20Nvsdszcx7/Aof5D+0bw8AWF1u4RGmhERb0O7+i83WWF6O7Jqceux0yTMjxxFhqGyJ5CJCH6nRRos86Poa/+UQY/1QpW9aWiNvPfF1jkb/L2i+UFRrjtpLz9dwQHyhiJ723htbEb7ZWByugMz0nE+OpbyfkIUAeqtOiRL91sua/99AEP+jHdovDPN/dNRZ5o3JCo5RdUT005O/HwSnug3pmxH7hdH+AaZrfDzzPEw19nnTTt4nzxrEoDwHyUJ0WJp5fnVMZN0z4g/4nDvFyT9ZQ5F3BvDRomndLztmnKz5WvAUubktzNtEXxH+PW1rFb86b/O3kpwPPe5vDhQlKhUXkIUAeqlvZ8z1T099IbfE3jvawQzx9peef8yhwXGjI/EJo3nl9LtS/HVTRlmHxb72QtSUtqM0dA8/9qD4MH/aRh0Ae6ngeGveH/ZVDXASpu8V6X+4wT4t7T343QoHjHLdrlA8aZ3Uov9q8YITHjLefHct5vI+zdl2LavNh6N42Z6ktdbrU9nTg/fJhXx4C5KGufdgfx2KnqfaGQ3x4b41Q4FXKBo30QijfDmoU23Me69kRB8phLOz/zS9Db+GYvWH+K+YOztt7qiPvtw/77ZJ6jchDgDw0ybHnnEOl2zaOMLD9TtmgsT4pOXcfGeHxVoYfL2i3csyv4blQvBfs8hEeb33o7jYtPuz7sI88BHQzDxl7mJd421nVLWcOBAvQQFMtCfVuTxJ//tSc34+r0f50Aq+jbC/yeOtdXFRv2JVtHwvdXpDPh30f9pGHgG7mIWMPI7ska/+qOLDFxWsuUzporHWhfOuXKm4KP9wT/PWsXTih1/HxEP1RvMU/Xpm/Muf34+108bb/uXP0D2ft1g6+5z7s+7CPPAR0Mw8ZexjZ7ooD27+zdrOyQWvP69crPM5tAwPbpOe3P1ixfzoSegu1xA+DcVXsswMf8jeF5s+n82Hfh32BSx4C5CFjD/O2eYSQtUnZoPG+quEcvif0rnqfv2V+3ZReS/zWPrVyeVGLdXipP0h3nQ/7AhfyENDdPGTsoXIwrLq1zC5lg8ZbljiPl1UMvnHe/LRve1/SH5RfC735cSf7FwDOtzh/7tP+h8D44f7eIV8nCFzIQyAPtSUPGXsYSpxf9mXFge3vWbtI6aDxyr6hOjbE77845+c/D/aNBoFLHpKHQB7qQh4y9syIfRUHtm+y9hNlg1bYE0b7NmrxQN9wKGuXKycIXPKQPATykLGHdng0VJ+XtkrZoBXi4nNl89vvLfi9eCvbZ3N+7s2sXaCcIHDJQ/IQyEPGHtohbkH174oD25PKBq1xW+J8XlrQL8zdM3aHMoLAJQ/JQyAPGXtoj3il6uuKA9tfs7ZQ6aA1nig5nw/n/PyzAz/zmBKCwCUPyUMgDxl7aI94+8mhUH3LKvPSoF3eLTmn516hXpLzs28rHwhc8pA8BPKQsYd22VVxYIu3tt2pbNAqi7J2ruS8Xt3/udtDbxXawX8/1x/0AIFLHpKHQB4y9tACvw3VF6D5nbJB66wuOafjwBW3ino4MQA+oYwgcMlD8hDIQ8Yemi/OS/uu4sD2/4J5adBGL5Sc159m7Y0hzv+jobeCLSBwyUPyEMhDxh4a6rKs/aviwHbAwAatdXjI8/xM4t/XKyUIXPKQPATykLGH5vq/UH0BmiuUDVpp6ZDn+f6sXZW1syU/c1A5QeCShwB5yNhDMz0aqs9Lu1vZoLXuHeIcf3rOz7+a+NnrlBQELnkIkIeMPTTLL0Nv9dgqA9uTygattrvk/P42a2sHfv72RJ+wQ0lb584RPtS0te0RuJCHAHnI2DNr4m1nXwbz0mDWHCs5x58v+J3PS34n3tZ2sbL6sO/DvsAlDwHykA/7TN/C/kBVZWA7EsxLg7ZbkTjPVxX83mOJ39uqtD7s+7AvcMlDgDzkwz7T978VB7a4Bc31ygat91AovyJd9E3V5aF8YZovlNaHfR/2BS55CJCHfNhnulaH6vPSNiobdELZfrH7E7+bWphmtfL6sO/DvsAlDwHykA/7TMc1Wfu64sD2irJBJywI5VejtyV+/6ZEX2EbPh/2fdgXuOQhQB7yYZ8puCBrf6s4sP0za5coHXRCahXZW4Z4jA8Sj3GjMvuw78O+wCUPAfKQsYfJeiWYlwaz7KmS8/30kI+R2pP2DWUGgUseAuQhYw+TszpU/zbE/FvoloMl5/vrQz5GvPXti0TfsaLCc9oeeovdAAKXPATIQ8YeKooH2jcVB7YnlQ065cKsnSs55zdVeKyHQz1Xs1cFdwOAwCUPAfJQE/OQsacFLgq9eWZVBra43+xCpYNOSX2btazCY8X5rscTj3dD4jEWZe3zIX8WfNgXuOQhQB4y9jDgLxUHtq+ydoWyQee8WHLeHx3h8bYl+pIPEr//RP/ndnlrQOCShwB5yNhDNVtC9XlpdysbdNLhkvP+1REeL35LdizRn2wu+N14K228he5k1pZ4a0DgkocAecjYw/BuDr3VY6sMbJuU7Qd+nlOjVcpCCy1NnPvrRnzc1Fy1uKLt4ArWi7P2Wf/fH/TWgMAlD8lDIA8ZexhevO3sy4oD2yvK9iOP5tTpMmWhhdYnzv9LR3zcuBLtp4nHjle7z39DFvet/aT//9/1toDAJQ/JQyAPGXuo5q8VB7a4YM0lyvYjb4Uf77MLbbS75Pz/eJ6PfWeofnvsiaxd6W0BgUsekodAHmrl2HPO4TQd2yseZLHDvl7Zcg1uz3NISWipsrlkz9fw+Dsq9jt3eUugkjM+7MtD8hDIQw36sH/G4TR5cf7UvyseZBuVLdfNObX6o7LQQtcl+oA65l3GrWc+GLLPWe8tAR/25SF5COShxvNhv0F+lrWvKw5sf1K2Qnnz036rLLTQQ6H8Fqy69pC+PDHAxX1oV3o7wId9eUgeAnmoFXzYb4h4cB6oOLAdqPGg7qK/5dTsTmWBZF+0NfQWnYmDwOn+gBf3kL1UeWBkpxJj+gIlkofkIZCHarQo0Xee8jZPzh8rDmxfhd4KteT7Sci//c/KswBMw4nEuL5IieQheQio0QWJ/vOkEk3Gr0P1lR/vVrZSW0L+Cr0AMA3HEuP6hUokD8lDQI0uTvSfx5Vo/H7WL3SVge1JZUv6Z07d9ikLAFPyTmJsn/WtLOUheQioV2pBww+VaLwuKuiEzUubn7sLamflWQCmZW9ifL9dHpKH5CGgRncl+tG9SjReVeelxYHQHKu0twrq9yulAWBK9gS3o8tD8hAwOasSfekeJRqfjRUHtu+ydr2yJS0LxfvyXqM8AEzJa4lx/h55SB6Sh4AarUn0p68p0Xjc3B+sqgxuG5VtKG+V1NDtfgBMy8uJcX6dPCQPyUNAjdYn+tOXlah+cQuEIxUHtleUbSi/CMVXsbuw8mzclmll1h7L2g5vdytcG3pzUQG2Jcb6DfKQPCQPyUPyEDXamuhTn1ei+v0lVJ+XdomyDeVvHQkIC0Jv9czVWXsqa3/OCUQfebsb7dKsvZi1c1m7TzmAfl9QNt6/IA/JQ/KQPCQPUaOdiX71fiWq16MVB7avQm8rGtL+N1HLzQ1//nEwi1vhnBry2HjOW95I8dbIR7J2cs57ZXADQv8Di2+t5SF5SB6Sh5iU3YnzZ60S1efnofiWKivzzs8vhqjt/zT8NVyVtQeztj1rL2Xt7cTrWeVtb5y4CEreLakGNyBKbYH0ujwkD8lD8pA8RI3e1LdOxhVZ+1fFge1JZRvKT4as7c9a+NruKXgtZ4PFdZrkhqy9V3LsGdyAaElinHpPHpKH5CF5SB6iRql1UZYr0fzFTuhgxYHtkM5r6IFtmMV9jrf09S0qeD0HvPWNcGXo3XabOv4MbkC0INFXnJKH5CF5SB6Sh6jRmcR7skCJ5u8PofoCNJcpW9KKfq2GDQtttLzg9Tzh7Z+qC/rvwekhjz+DG3Be2Tzkcx0PXvKQPCQPyUNMzqIw2xeYJyIuxlNlXlr82ZuVLem3Wfs6dH+rnrUFr+d2h8DUxFVLj4begid39IP5NVn7zOAGDGF/Yry6Wh6Sh+QheUgeoga3JvqDD5VofuIBfzxUu4q9RdlKXR96K7T+p2Lb3NLX+0zOazkd3HIzLXGhoD0hf37TOoMbMITUysgr5SF5SB6Sh+QharAm0R/sVqLRxfllf6/YAf9J2XLFW4Q29ge1qqv3nm/Xt/S1530DtMchMTWXlvzbYoMbMITtYbZuc5WH5CF5SB6Sh6ZjS6I/eFGJRrezYuf7j6xdpGz/Fetwc/8AfStr3404oM1tbaxtvFp9Nvi2o00MbkDKusR49YI8JA/JQ/KQPEQNXg3WUBiLjSN0vnFhlQMz3OLqvHG7mG9qGMgG25ctPY7uKHg91znFDG5Aa92WGLO69G2lPCQPyUPykDw0Pe+E2Zs2Nnbx9qg6rrxq9bV9LT2W8m71PO4UM7gBrZZaHflTeUiTh+QheYgafJvoExYrUTWXhOG3PtEm1/7Y0uMpby9iC2kY3ID2OxG6vf2ePCQPyUPykDw0XYsT/cG3SlTd/xlIGtnauPLshf3AN/ha7neaGdyA1tsTurmImjwkD8lDyEPNsDLRH+xXomoeNYg0ti1r4fG0uuC1XOVUM7gBrfdMYtxaJw9p8pA8JA8xDw8l+oOdSjS8XwTz0pra4vuysIXH1Is5r+WIU83gBnTC2tDNFfnlIXlIHkIeaobXEn3CeiUaTtzC5EuDSGPbP1t6XH2S81pecboZ3IBOuDoxdr0tD2nykDwkDzEPHyf6hBuVaDi7DSCNbn9p4TG1pOC1rHG6GdyAzjhd0mecloc0eUgekocYUbyL51zJ+3A2tH8h2IkwL635bXsLj6t1odr2GHHu586KTWdrcAOm643E+HWtPKTJQ/KQPMQI7kz0BweVKM28tHa0X7fw2NqV8zo+Kvn5OLjFW9r29K/UDVMXi3IY3IDp2pbop9fKQ5o8JA/JQ4xgS+K4f06Jyl0RzEuz8uz4fDWPk/Laklp8nrUnQm8rjqVOY4MbMFWpbZFekoc0eUgekocYweuJ/sBUmBJxDsRBg0Yr2vEWHl/LCl7Lqnn8/lGdq8ENaGSeKJtT+bE8pMlD8pA8xAhOJvqExUpU7A8Gjda0Qy08vh7IeR3nwvDb5ewf+N1Xs3Zxjc/vvpYdA3sNbkCDlX1Yjn3/BfKQJg/JQ/IQNVwoO98+UaJiq7P2b4NGa1obt2bJu+3mwJC/+0z44UrO947h+RncDG5AfX6f6MNWy0OaPCQPyUPM80LZ3LZDifJdE3q3QRk02tMebdkxFrfA+DbndTwxxO/OXejpi6ytGNNzNLgZ3ID6pFZMfkEe0uQheUgeooI/t/Qi8lTFW4b+brBoXWvbwXxTweu4PfF7T8/52Xjb2jjn4RjcDG5AvR9qylYNb9q8fXlIHpKH5CF5qNlOhfZOD5uanQYKK89OwGM5r+F0PwwWeTn88Da9BWN+jgY3gxtQrz2JfqxJq4XLQ/KQPCQPyUPtu1BWdSrMTNlokGhli9u1LGzZsfZOzut4o+Bn4yIz++b83CNO1UYwuAFVpeZXrpeHNHlIHpKHGMITif7A+THg+qx9Z6BoZdvXsmMtDsR5t3JuyfnZq7N2uP/v8XfWOVUNbkBrLU2MZ7vlIU0ekofkIYZwKHTrLp+xivMZ/pq1I1or2/aWHW93F5yU1+X83In+v8X/3uZUNbgBnQ5oqduX5SFNHpKH5CGWJD7oH1YimJ6nc07KEwM/89Scf/syuDpncAO6YmsipN2lRMhD8pA8RInfJMaR3ysRTM/7ofjWzUtDb2GV8/8/XqlfqmQGN6AzfpoIaS8pEfKQPCQPUWJvYhy5XolgOi4Kva0wBk/K+7N2Q+jtEzt4S+dFymZwAzrlvZI+5JjyIA/JQ/IQFc+d8+0zJYLpWROKb7c5U/BvW5TN4AZ0ypZQ/q3M7UqEPCQPyUPkSG0F+ZQSwfS8VHJyxtVljwSLbBjcgK67PJR/M/OCEiEPyUPyEDlSt/Bfo0QwPZ+F4r1xb8nahuBbHoMbMAveLOlH4iJlC5QIeUgekoeYI3Wh+D0lgulZWnJiLun/zKKsfZvzM3uVz+AGdMrqUP7tzEolQh6Sh+Qh5ticGDceUCKYnqI5NlcP/NyOnJ+JV/F+2pDn29Q26QBgcAPmI35zf7SkL3ldiZCH5CF5iDneL6l3vDh2gRLB9OzOOTG/yPm560Iz9sw0uBncgPF6KpTPW16sRMhD8pA8RGZ54n231gtM2bGcE/PVgp89FPLncC4yuBncgM64KpTPv3xIiZCH5CF5iMyzifd9uRLB9BRdjVtXcWB50OBmcAM6ZXdJf/Kx8iAPyUPy0MxbmLXjJbXer0QwXUULaiwt+Pk4l/OrMN1tZwxuBjdg/G5K9G23KhHykDwkD820DcGCrtBoe0YYqLYVnNBrlLMRDG5AXQ6V9Cm7lAd5SB6Sh2baeyV1Pqw8MF3xqvTpnJPzpcTvXRzyt51J3dZ5Z9YOBHs0G9yAtlhV0qfEOf1LlAh5SB6Sh2bS9aH8W/37lQim67Yw+hXp7QW/e2/JQPpp1t5W9rEHFoMbUKdPSvqVJ5QHeUgekodm0sslNf4iuJgFU1d0+9kwWypdHnrbLw3+7pGQv5fm1tD7FsiKnOO1pKTj3aA8wAjWlfQrcfXyRUqEPCQPyUMzZWko37FlsxLB9O3POTk/qvD7L4bh9tNcEXq3xz2r5FMN5eoPjOrTkr7lQeVBHpKH5KGZsr2kvl8G3+rD1MWtMvKuyD1f4THiPsxnC070x/snelyt+Wj/xL9I2cfu3WChFKB+a0r6ls+UB3lIHpKHZsaFWTtRUt8HlAimb2XBCXpPxcd5Jgy33codSj52w7wXO4KrrcBoPijpW9YrD/KQPCQPzYRHgou/0HjPhfyVlavOvYxXp79IdKjblLt2t2TtrqytztrToTc3cNh9buPPxlvY1vQf47bgWwYg7faSfuVj5UEekofkoc6L58WxkpradhIa4qOcE/S9ER/rhqydKjjpn1bq2l1aYSAbtr2orMAQ3izpR9YqD/KQPCQPddrDJbV7T3mgu5ZlbV/oLTwTW9xS5nZlAeiUa0PxCsy+3Qd5iO6K3+p/VfJh/wYlAgBot7L5sOuUB6CTyubqv6w8AADtF+e0Hg3FizNZ9Aqge/1+0Qr8J0NvSgUAAB1wbyj+hmez8gB0yvaSPv9B5QEA6Ja3C4JfnNNpRWuAbliatW8L+vtDygMA0D1XlQTAp5QHoBN2FvTzZ7O2XHkAALppc0EIPNO/GABAe60Ixbfvb1MeAIBu21cQBP+sNACtdrCgf/9AaQAAui9+g1+0SvMdygPQSkULscbpW9cqDwDAbFhbEAo/DbbiA2ibsi1WH1AeAIDZ8mowrxOgC54NpmcBANB3YdY+CfmL9V2tPACtsLzgg/7nWbtYeQAAZlOcx5m3Hd8BpQFohY9C/kXb65QGAGC2rQvmeQK00daC/vt+pQEAIMqb73kya1cqDUAjxTuzzuT03TuUBgCAufblhMZ9ygLQSIdy+ux3s7ZQaQAAmGtx1g7nhMcHlQagUR7J6as/y9qlSgMAQJ6fZu3YQIA8HXq3iwIwfSvCj2/fPx7sogIAQMKNWTs1ECQ/Dm4NBZi2C7L2afjxBdlblQYAgGHcFX58i+jzygIwVS/k9M33KAsAAFXcK1QCNMY9OX3yBmUBAGAUmwaC5YmsXaUsABN1Vb//ndsfP6wsAADMx5aBgPl+MH8fYFJif/vBQD/8uLIAAFCHrQNBc6eSAEzESz7oj9//BwzJgB/yiJvTAAAB9HRFWHRNYXRoTUwAPG1hdGggeG1sbnM9Imh0dHA6Ly93d3cudzMub3JnLzE5OTgvTWF0aC9NYXRoTUwiPjxtc3R5bGUgbWF0aHNpemU9IjE2cHgiPjxtc3R5bGUgZGlzcGxheXN0eWxlPSJmYWxzZSI+PG11bmRlcm92ZXI+PG1vPiYjeDIyMTE7PC9tbz48bXJvdz48bWk+azwvbWk+PG1vPj08L21vPjxtbj4xPC9tbj48L21yb3c+PG1pPm48L21pPjwvbXVuZGVyb3Zlcj48L21zdHlsZT48bXN1cD48bWk+azwvbWk+PG1uPjM8L21uPjwvbXN1cD48bW8+JiN4QTA7PC9tbz48bW8+PTwvbW8+PG1vPiYjeEEwOzwvbW8+PG1zdXA+PG1mZW5jZWQ+PG1yb3c+PG1zdHlsZSBkaXNwbGF5c3R5bGU9ImZhbHNlIj48bXVuZGVyb3Zlcj48bW8+JiN4MjIxMTs8L21vPjxtcm93PjxtaT5rPC9taT48bW8+PTwvbW8+PG1uPjE8L21uPjwvbXJvdz48bWk+bjwvbWk+PC9tdW5kZXJvdmVyPjwvbXN0eWxlPjxtaT5rPC9taT48L21yb3c+PC9tZmVuY2VkPjxtbj4yPC9tbj48L21zdXA+PC9tc3R5bGU+PC9tYXRoPiveoVIAAAAASUVORK5CYII=\&quot;,\&quot;slideId\&quot;:259,\&quot;accessibleText\&quot;:\&quot;sum from k equals 1 to n of k cubed space equals space open parentheses sum from k equals 1 to n of k close parentheses squared\&quot;,\&quot;imageHeight\&quot;:22.594594594594593}]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14697</TotalTime>
  <Words>1124</Words>
  <Application>Microsoft Macintosh PowerPoint</Application>
  <PresentationFormat>On-screen Show (4:3)</PresentationFormat>
  <Paragraphs>226</Paragraphs>
  <Slides>29</Slides>
  <Notes>5</Notes>
  <HiddenSlides>2</HiddenSlides>
  <MMClips>4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Arial Narrow</vt:lpstr>
      <vt:lpstr>Calibri</vt:lpstr>
      <vt:lpstr>Calibri Light</vt:lpstr>
      <vt:lpstr>Chalkboard</vt:lpstr>
      <vt:lpstr>Comic Sans MS</vt:lpstr>
      <vt:lpstr>Lucida Grande</vt:lpstr>
      <vt:lpstr>Wingdings</vt:lpstr>
      <vt:lpstr>Office Theme</vt:lpstr>
      <vt:lpstr>Equation</vt:lpstr>
      <vt:lpstr>Attention  when  Doing, Learning or Teaching Mathematics</vt:lpstr>
      <vt:lpstr>Opening Calculation</vt:lpstr>
      <vt:lpstr>Throat Clearing</vt:lpstr>
      <vt:lpstr>Cistercian Numerals</vt:lpstr>
      <vt:lpstr>Shifts of Attention</vt:lpstr>
      <vt:lpstr>Diamond Multiplication</vt:lpstr>
      <vt:lpstr>Sundaram Grids</vt:lpstr>
      <vt:lpstr>Forms of Attention</vt:lpstr>
      <vt:lpstr>Invisible Embedded Figures</vt:lpstr>
      <vt:lpstr>Phenomenon</vt:lpstr>
      <vt:lpstr>Understanding Division</vt:lpstr>
      <vt:lpstr>Some Arithmetic</vt:lpstr>
      <vt:lpstr>Algebraic Reasoning</vt:lpstr>
      <vt:lpstr>Rational Polynomials</vt:lpstr>
      <vt:lpstr>Reflection on Tasks</vt:lpstr>
      <vt:lpstr>Sundaram’s Grid</vt:lpstr>
      <vt:lpstr>Proizvlov Task 1</vt:lpstr>
      <vt:lpstr>Proizvlov Task 2</vt:lpstr>
      <vt:lpstr>Acting on Graphs</vt:lpstr>
      <vt:lpstr>Alternating Squares</vt:lpstr>
      <vt:lpstr>Balancing Act</vt:lpstr>
      <vt:lpstr>Bottema’s Theorem</vt:lpstr>
      <vt:lpstr>Bottema Extended</vt:lpstr>
      <vt:lpstr>Bottema Extended further</vt:lpstr>
      <vt:lpstr>Square Count</vt:lpstr>
      <vt:lpstr>Powers &amp; Themes</vt:lpstr>
      <vt:lpstr>Reflection as Self-Explanation</vt:lpstr>
      <vt:lpstr>PowerPoint Presentation</vt:lpstr>
      <vt:lpstr>Follow-Up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John Mason</cp:lastModifiedBy>
  <cp:revision>100</cp:revision>
  <dcterms:created xsi:type="dcterms:W3CDTF">2017-06-17T10:17:52Z</dcterms:created>
  <dcterms:modified xsi:type="dcterms:W3CDTF">2024-01-12T18:27:15Z</dcterms:modified>
</cp:coreProperties>
</file>