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260" r:id="rId3"/>
    <p:sldId id="261" r:id="rId4"/>
    <p:sldId id="262" r:id="rId5"/>
    <p:sldId id="263" r:id="rId6"/>
    <p:sldId id="264" r:id="rId7"/>
    <p:sldId id="257" r:id="rId8"/>
    <p:sldId id="281" r:id="rId9"/>
    <p:sldId id="258" r:id="rId10"/>
    <p:sldId id="259" r:id="rId11"/>
    <p:sldId id="279" r:id="rId12"/>
    <p:sldId id="278" r:id="rId13"/>
    <p:sldId id="280" r:id="rId14"/>
    <p:sldId id="277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CC"/>
    <a:srgbClr val="FFFCE3"/>
    <a:srgbClr val="FFF2E6"/>
    <a:srgbClr val="FAF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7FAB3-ED7D-9F49-BBF4-9D9E021F263C}" type="datetimeFigureOut">
              <a:rPr lang="en-US" smtClean="0"/>
              <a:t>31/01/17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C5647-E92B-2744-94FA-A4DD4115A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18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D1905-94B6-A44F-930D-FF9820CF62B4}" type="slidenum">
              <a:rPr lang="en-US"/>
              <a:pPr/>
              <a:t>3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you notice depends on what you are attuned or sensitised to notice</a:t>
            </a:r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35CE2-9DDB-EF47-B923-F0D17BE8552A}" type="slidenum">
              <a:rPr lang="en-US"/>
              <a:pPr/>
              <a:t>20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C090C-D076-D542-AC00-22007455BF16}" type="slidenum">
              <a:rPr lang="en-US"/>
              <a:pPr/>
              <a:t>21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81376-AAF8-7740-872E-A8C1A0B6FF13}" type="slidenum">
              <a:rPr lang="en-US"/>
              <a:pPr/>
              <a:t>22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A0BA8-372C-3F42-B441-FE660F90EBFA}" type="slidenum">
              <a:rPr lang="en-US"/>
              <a:pPr/>
              <a:t>23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6CFED-EABB-744C-90F4-BA86B920B275}" type="slidenum">
              <a:rPr lang="en-US"/>
              <a:pPr/>
              <a:t>24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Expectations based on partial information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23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Times" pitchFamily="-111" charset="0"/>
                <a:ea typeface="ＭＳ Ｐゴシック" pitchFamily="-65" charset="-128"/>
                <a:cs typeface="ＭＳ Ｐゴシック" pitchFamily="-65" charset="-128"/>
              </a:rPr>
              <a:t>Mason, J. (2012). You Can Lead a Horse to Water…: Issues in Deepening Learning Through Deepening Teaching. In S. Hegedus &amp; J. Roschelle (Eds.) </a:t>
            </a:r>
            <a:r>
              <a:rPr lang="en-GB" sz="1200" i="1" kern="1200">
                <a:solidFill>
                  <a:schemeClr val="tx1"/>
                </a:solidFill>
                <a:effectLst/>
                <a:latin typeface="Times" pitchFamily="-111" charset="0"/>
                <a:ea typeface="ＭＳ Ｐゴシック" pitchFamily="-65" charset="-128"/>
                <a:cs typeface="ＭＳ Ｐゴシック" pitchFamily="-65" charset="-128"/>
              </a:rPr>
              <a:t>Democratizing Access to Important Mathematics through Dynamic Representations: Contributions and Visions from the SimCalc Research Program</a:t>
            </a:r>
            <a:r>
              <a:rPr lang="en-GB" sz="1200" kern="1200">
                <a:solidFill>
                  <a:schemeClr val="tx1"/>
                </a:solidFill>
                <a:effectLst/>
                <a:latin typeface="Times" pitchFamily="-111" charset="0"/>
                <a:ea typeface="ＭＳ Ｐゴシック" pitchFamily="-65" charset="-128"/>
                <a:cs typeface="ＭＳ Ｐゴシック" pitchFamily="-65" charset="-128"/>
              </a:rPr>
              <a:t>. Berlin: Springer-Verlag.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>
              <a:solidFill>
                <a:schemeClr val="tx1"/>
              </a:solidFill>
              <a:effectLst/>
              <a:latin typeface="Times" pitchFamily="-111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Times" pitchFamily="-111" charset="0"/>
                <a:ea typeface="ＭＳ Ｐゴシック" pitchFamily="-65" charset="-128"/>
                <a:cs typeface="ＭＳ Ｐゴシック" pitchFamily="-65" charset="-128"/>
              </a:rPr>
              <a:t>Nicolina Malara; Brent Davis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14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latin typeface="Chalkboard" charset="0"/>
                <a:ea typeface="ＭＳ Ｐゴシック" charset="0"/>
              </a:rPr>
              <a:t>Students are working on finding 5/6 of 3/7.</a:t>
            </a:r>
          </a:p>
          <a:p>
            <a:r>
              <a:rPr lang="en-GB">
                <a:latin typeface="Chalkboard" charset="0"/>
                <a:ea typeface="ＭＳ Ｐゴシック" charset="0"/>
              </a:rPr>
              <a:t>(1072) T: Let’s see what Nikol did. Nikol would you like to explain us what you did? But no, let’s hear Syria explain to us what Nikol did.</a:t>
            </a:r>
          </a:p>
          <a:p>
            <a:endParaRPr lang="en-US">
              <a:latin typeface="Chalkboard" charset="0"/>
              <a:ea typeface="ＭＳ Ｐゴシック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637A967-D8DE-424A-B5ED-6D973AC642C9}" type="slidenum">
              <a:rPr lang="en-US" sz="1200" b="0">
                <a:latin typeface="Lucida Grande" charset="0"/>
              </a:rPr>
              <a:pPr/>
              <a:t>8</a:t>
            </a:fld>
            <a:endParaRPr lang="en-US" sz="1200" b="0"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24818-2A07-4448-A5DB-EA850D26DBF0}" type="slidenum">
              <a:rPr lang="en-US"/>
              <a:pPr/>
              <a:t>14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Can you see boy reading?, boy copying or checking? Girl thinking?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E04E85-1A37-8647-B973-4AB77FD5AEB1}" type="slidenum">
              <a:rPr lang="en-US"/>
              <a:pPr/>
              <a:t>16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5E1F3-2EFA-B046-9A1A-AC6D0B472FD0}" type="slidenum">
              <a:rPr lang="en-US"/>
              <a:pPr/>
              <a:t>17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D6780-A780-AD43-9EA0-841B2C3CC8A7}" type="slidenum">
              <a:rPr lang="en-US"/>
              <a:pPr/>
              <a:t>18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E4D9D-A40B-BA45-ABA8-75B9A46EB0C9}" type="slidenum">
              <a:rPr lang="en-US"/>
              <a:pPr/>
              <a:t>19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D14FA-F429-A64B-B3E9-9E834B667620}" type="datetimeFigureOut">
              <a:rPr lang="en-US" smtClean="0"/>
              <a:t>31/01/17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1BBA-5193-B04E-B9CC-12A51630C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69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D14FA-F429-A64B-B3E9-9E834B667620}" type="datetimeFigureOut">
              <a:rPr lang="en-US" smtClean="0"/>
              <a:t>31/01/17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1BBA-5193-B04E-B9CC-12A51630C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2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D14FA-F429-A64B-B3E9-9E834B667620}" type="datetimeFigureOut">
              <a:rPr lang="en-US" smtClean="0"/>
              <a:t>31/01/17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1BBA-5193-B04E-B9CC-12A51630C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922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78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592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595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45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39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623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613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58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D14FA-F429-A64B-B3E9-9E834B667620}" type="datetimeFigureOut">
              <a:rPr lang="en-US" smtClean="0"/>
              <a:t>31/01/17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1BBA-5193-B04E-B9CC-12A51630C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689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36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221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52400"/>
            <a:ext cx="2103437" cy="5638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57913" cy="5638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87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D14FA-F429-A64B-B3E9-9E834B667620}" type="datetimeFigureOut">
              <a:rPr lang="en-US" smtClean="0"/>
              <a:t>31/01/17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1BBA-5193-B04E-B9CC-12A51630C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33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D14FA-F429-A64B-B3E9-9E834B667620}" type="datetimeFigureOut">
              <a:rPr lang="en-US" smtClean="0"/>
              <a:t>31/01/17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1BBA-5193-B04E-B9CC-12A51630C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02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D14FA-F429-A64B-B3E9-9E834B667620}" type="datetimeFigureOut">
              <a:rPr lang="en-US" smtClean="0"/>
              <a:t>31/01/17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1BBA-5193-B04E-B9CC-12A51630C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83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D14FA-F429-A64B-B3E9-9E834B667620}" type="datetimeFigureOut">
              <a:rPr lang="en-US" smtClean="0"/>
              <a:t>31/01/17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1BBA-5193-B04E-B9CC-12A51630C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30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D14FA-F429-A64B-B3E9-9E834B667620}" type="datetimeFigureOut">
              <a:rPr lang="en-US" smtClean="0"/>
              <a:t>31/01/17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1BBA-5193-B04E-B9CC-12A51630C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26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D14FA-F429-A64B-B3E9-9E834B667620}" type="datetimeFigureOut">
              <a:rPr lang="en-US" smtClean="0"/>
              <a:t>31/01/17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1BBA-5193-B04E-B9CC-12A51630C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42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D14FA-F429-A64B-B3E9-9E834B667620}" type="datetimeFigureOut">
              <a:rPr lang="en-US" smtClean="0"/>
              <a:t>31/01/17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1BBA-5193-B04E-B9CC-12A51630C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48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970" y="107157"/>
            <a:ext cx="6743569" cy="841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970" y="1139627"/>
            <a:ext cx="8709622" cy="4778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970" y="6356350"/>
            <a:ext cx="559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91BBA-5193-B04E-B9CC-12A51630C6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05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800000"/>
          </a:solidFill>
          <a:latin typeface="Chalkboard"/>
          <a:ea typeface="+mj-ea"/>
          <a:cs typeface="Chalkboar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FF"/>
          </a:solidFill>
          <a:latin typeface="Chalkboard"/>
          <a:ea typeface="+mn-ea"/>
          <a:cs typeface="Chalkboar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halkboard"/>
          <a:ea typeface="+mn-ea"/>
          <a:cs typeface="Chalkboar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halkboard"/>
          <a:ea typeface="+mn-ea"/>
          <a:cs typeface="Chalkboar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halkboard"/>
          <a:ea typeface="+mn-ea"/>
          <a:cs typeface="Chalkboar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halkboard"/>
          <a:ea typeface="+mn-ea"/>
          <a:cs typeface="Chalkboar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908720"/>
            <a:ext cx="8496944" cy="54726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35496" y="6381328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81FB3A04-3DDA-6D4B-B419-E64C2CC61434}" type="slidenum">
              <a:rPr lang="en-US" sz="2400" b="0" smtClean="0">
                <a:solidFill>
                  <a:srgbClr val="000000"/>
                </a:solidFill>
                <a:latin typeface="Lucida Grande" charset="0"/>
              </a:rPr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b="0" smtClean="0">
              <a:solidFill>
                <a:srgbClr val="000000"/>
              </a:solidFill>
              <a:latin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4269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bldLvl="2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5">
              <a:lumMod val="25000"/>
            </a:schemeClr>
          </a:solidFill>
          <a:effectLst>
            <a:outerShdw blurRad="38100" dist="38100" dir="2700000" algn="tl">
              <a:schemeClr val="tx2"/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Wingdings" charset="2"/>
        <a:buChar char="v"/>
        <a:defRPr sz="2400">
          <a:solidFill>
            <a:schemeClr val="accent3">
              <a:lumMod val="50000"/>
            </a:schemeClr>
          </a:solidFill>
          <a:effectLst/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SzPct val="100000"/>
        <a:buFontTx/>
        <a:buChar char="–"/>
        <a:defRPr sz="2000">
          <a:solidFill>
            <a:schemeClr val="bg2">
              <a:lumMod val="10000"/>
            </a:schemeClr>
          </a:solidFill>
          <a:effectLst/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100000"/>
        <a:buFont typeface="Wingdings" charset="2"/>
        <a:buChar char="Ø"/>
        <a:defRPr sz="2000">
          <a:solidFill>
            <a:srgbClr val="008000"/>
          </a:solidFill>
          <a:latin typeface="+mj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0"/>
        <a:buChar char="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jhm3/Documents/Files/%20%20%20%20Current%20Activities/%20%20%20%20%20Events%202017/01.31-02.6%20CERME/YERME%20Workshop/From%20Jinfa%20Cai%20ICME%2013.pptx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YERME Workshop</a:t>
            </a:r>
            <a:br>
              <a:rPr lang="en-GB"/>
            </a:br>
            <a:r>
              <a:rPr lang="en-GB"/>
              <a:t>A Role for Attention in Data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John Mason</a:t>
            </a:r>
          </a:p>
          <a:p>
            <a:r>
              <a:rPr lang="en-GB"/>
              <a:t>Dublin 2017</a:t>
            </a:r>
          </a:p>
        </p:txBody>
      </p:sp>
    </p:spTree>
    <p:extLst>
      <p:ext uri="{BB962C8B-B14F-4D97-AF65-F5344CB8AC3E}">
        <p14:creationId xmlns:p14="http://schemas.microsoft.com/office/powerpoint/2010/main" val="246153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Luis Pino-Fan et al (2017) PNA (2).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900" y="970480"/>
            <a:ext cx="5499100" cy="570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9825"/>
            <a:ext cx="3735696" cy="2174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970" y="1041431"/>
            <a:ext cx="2668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Palatino"/>
                <a:cs typeface="Palatino"/>
              </a:rPr>
              <a:t>Examine the function </a:t>
            </a:r>
            <a:br>
              <a:rPr lang="en-GB">
                <a:latin typeface="Palatino"/>
                <a:cs typeface="Palatino"/>
              </a:rPr>
            </a:br>
            <a:r>
              <a:rPr lang="en-GB" i="1">
                <a:latin typeface="Palatino"/>
                <a:cs typeface="Palatino"/>
              </a:rPr>
              <a:t>f</a:t>
            </a:r>
            <a:r>
              <a:rPr lang="en-GB">
                <a:latin typeface="Palatino"/>
                <a:cs typeface="Palatino"/>
              </a:rPr>
              <a:t>(</a:t>
            </a:r>
            <a:r>
              <a:rPr lang="en-GB" i="1">
                <a:latin typeface="Palatino"/>
                <a:cs typeface="Palatino"/>
              </a:rPr>
              <a:t>x</a:t>
            </a:r>
            <a:r>
              <a:rPr lang="en-GB">
                <a:latin typeface="Palatino"/>
                <a:cs typeface="Palatino"/>
              </a:rPr>
              <a:t>)=|</a:t>
            </a:r>
            <a:r>
              <a:rPr lang="en-GB" i="1">
                <a:latin typeface="Palatino"/>
                <a:cs typeface="Palatino"/>
              </a:rPr>
              <a:t>x</a:t>
            </a:r>
            <a:r>
              <a:rPr lang="en-GB">
                <a:latin typeface="Palatino"/>
                <a:cs typeface="Palatino"/>
              </a:rPr>
              <a:t>| and its graph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70" y="3844084"/>
            <a:ext cx="35489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>
                <a:latin typeface="Palatino"/>
                <a:cs typeface="Palatino"/>
              </a:rPr>
              <a:t>For what values of </a:t>
            </a:r>
            <a:r>
              <a:rPr lang="en-GB" i="1">
                <a:latin typeface="Palatino"/>
                <a:cs typeface="Palatino"/>
              </a:rPr>
              <a:t>x</a:t>
            </a:r>
            <a:r>
              <a:rPr lang="en-GB">
                <a:latin typeface="Palatino"/>
                <a:cs typeface="Palatino"/>
              </a:rPr>
              <a:t> is </a:t>
            </a:r>
            <a:r>
              <a:rPr lang="en-GB" i="1">
                <a:latin typeface="Palatino"/>
                <a:cs typeface="Palatino"/>
              </a:rPr>
              <a:t>f</a:t>
            </a:r>
            <a:r>
              <a:rPr lang="en-GB">
                <a:latin typeface="Palatino"/>
                <a:cs typeface="Palatino"/>
              </a:rPr>
              <a:t>(</a:t>
            </a:r>
            <a:r>
              <a:rPr lang="en-GB" i="1">
                <a:latin typeface="Palatino"/>
                <a:cs typeface="Palatino"/>
              </a:rPr>
              <a:t>x</a:t>
            </a:r>
            <a:r>
              <a:rPr lang="en-GB">
                <a:latin typeface="Palatino"/>
                <a:cs typeface="Palatino"/>
              </a:rPr>
              <a:t>) differentiable?</a:t>
            </a:r>
          </a:p>
          <a:p>
            <a:pPr marL="342900" indent="-342900">
              <a:buAutoNum type="alphaLcParenR"/>
            </a:pPr>
            <a:r>
              <a:rPr lang="en-GB">
                <a:latin typeface="Palatino"/>
                <a:cs typeface="Palatino"/>
              </a:rPr>
              <a:t> If possible, calculate </a:t>
            </a:r>
            <a:r>
              <a:rPr lang="en-GB" i="1">
                <a:latin typeface="Palatino"/>
                <a:cs typeface="Palatino"/>
              </a:rPr>
              <a:t>f</a:t>
            </a:r>
            <a:r>
              <a:rPr lang="en-GB">
                <a:latin typeface="Palatino"/>
                <a:cs typeface="Palatino"/>
              </a:rPr>
              <a:t>’(2) and draw a graph representation of your solution. If not possible explain why</a:t>
            </a:r>
          </a:p>
          <a:p>
            <a:pPr marL="342900" indent="-342900">
              <a:buFontTx/>
              <a:buAutoNum type="alphaLcParenR"/>
            </a:pPr>
            <a:r>
              <a:rPr lang="en-GB">
                <a:latin typeface="Palatino"/>
                <a:cs typeface="Palatino"/>
              </a:rPr>
              <a:t>If possible, calculate </a:t>
            </a:r>
            <a:r>
              <a:rPr lang="en-GB" i="1">
                <a:latin typeface="Palatino"/>
                <a:cs typeface="Palatino"/>
              </a:rPr>
              <a:t>f</a:t>
            </a:r>
            <a:r>
              <a:rPr lang="en-GB">
                <a:latin typeface="Palatino"/>
                <a:cs typeface="Palatino"/>
              </a:rPr>
              <a:t>’(0) and draw graph representation of your solution. If not possible explain why</a:t>
            </a:r>
          </a:p>
          <a:p>
            <a:pPr marL="342900" indent="-342900">
              <a:buAutoNum type="alphaLcParenR"/>
            </a:pPr>
            <a:endParaRPr lang="en-GB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16912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Ninni Hogstad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4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Jinf Cai (ICME 13)</a:t>
            </a:r>
          </a:p>
        </p:txBody>
      </p:sp>
      <p:sp>
        <p:nvSpPr>
          <p:cNvPr id="4" name="Action Button: Custom 3">
            <a:hlinkClick r:id="rId2" action="ppaction://hlinkpres?slideindex=4&amp;slidetitle=Lesson 2  Understanding Students’  Thinking" highlightClick="1"/>
          </p:cNvPr>
          <p:cNvSpPr/>
          <p:nvPr/>
        </p:nvSpPr>
        <p:spPr>
          <a:xfrm>
            <a:off x="2581671" y="1660854"/>
            <a:ext cx="1507138" cy="1074670"/>
          </a:xfrm>
          <a:prstGeom prst="actionButtonBlank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FFFF00"/>
                </a:solidFill>
              </a:rPr>
              <a:t>Go To</a:t>
            </a:r>
          </a:p>
          <a:p>
            <a:pPr algn="ctr"/>
            <a:r>
              <a:rPr lang="en-GB">
                <a:solidFill>
                  <a:srgbClr val="FFFF00"/>
                </a:solidFill>
              </a:rPr>
              <a:t> Jinfa Cai</a:t>
            </a:r>
          </a:p>
        </p:txBody>
      </p:sp>
    </p:spTree>
    <p:extLst>
      <p:ext uri="{BB962C8B-B14F-4D97-AF65-F5344CB8AC3E}">
        <p14:creationId xmlns:p14="http://schemas.microsoft.com/office/powerpoint/2010/main" val="199381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820472" cy="1872208"/>
          </a:xfrm>
        </p:spPr>
        <p:txBody>
          <a:bodyPr/>
          <a:lstStyle/>
          <a:p>
            <a:r>
              <a:rPr lang="en-GB"/>
              <a:t>Do you assume that people’s choices reflect what is the case for them?</a:t>
            </a:r>
          </a:p>
          <a:p>
            <a:r>
              <a:rPr lang="en-GB"/>
              <a:t>Do you assume that people’s choices are well considered?</a:t>
            </a:r>
          </a:p>
        </p:txBody>
      </p:sp>
      <p:sp>
        <p:nvSpPr>
          <p:cNvPr id="4" name="Title 1"/>
          <p:cNvSpPr>
            <a:spLocks noGrp="1"/>
          </p:cNvSpPr>
          <p:nvPr/>
        </p:nvSpPr>
        <p:spPr bwMode="auto">
          <a:xfrm>
            <a:off x="376808" y="2888704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chemeClr val="tx2"/>
                  </a:outerShdw>
                </a:effectLst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</a:defRPr>
            </a:lvl9pPr>
          </a:lstStyle>
          <a:p>
            <a:pPr defTabSz="914400"/>
            <a:endParaRPr lang="en-GB" dirty="0">
              <a:solidFill>
                <a:srgbClr val="F9BFB1">
                  <a:lumMod val="25000"/>
                </a:srgbClr>
              </a:solidFill>
              <a:effectLst>
                <a:outerShdw blurRad="38100" dist="38100" dir="2700000" algn="tl">
                  <a:srgbClr val="FFFF00"/>
                </a:outerShdw>
              </a:effectLst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552170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534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Say What You See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932040" y="1988840"/>
            <a:ext cx="1800200" cy="1656184"/>
          </a:xfrm>
          <a:prstGeom prst="rect">
            <a:avLst/>
          </a:prstGeom>
          <a:noFill/>
          <a:ln w="5080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67744" y="1844824"/>
            <a:ext cx="1800200" cy="1656184"/>
          </a:xfrm>
          <a:prstGeom prst="rect">
            <a:avLst/>
          </a:prstGeom>
          <a:noFill/>
          <a:ln w="5080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6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2880320"/>
          </a:xfrm>
        </p:spPr>
        <p:txBody>
          <a:bodyPr>
            <a:normAutofit fontScale="92500" lnSpcReduction="10000"/>
          </a:bodyPr>
          <a:lstStyle/>
          <a:p>
            <a:r>
              <a:rPr lang="en-GB"/>
              <a:t>What is being attended to (focused on)?</a:t>
            </a:r>
          </a:p>
          <a:p>
            <a:r>
              <a:rPr lang="en-GB"/>
              <a:t>How is it being attended to?</a:t>
            </a:r>
          </a:p>
          <a:p>
            <a:pPr lvl="1"/>
            <a:r>
              <a:rPr lang="en-GB"/>
              <a:t>Holding Wholes</a:t>
            </a:r>
          </a:p>
          <a:p>
            <a:pPr lvl="1"/>
            <a:r>
              <a:rPr lang="en-GB"/>
              <a:t>Discerning Details</a:t>
            </a:r>
          </a:p>
          <a:p>
            <a:pPr lvl="1"/>
            <a:r>
              <a:rPr lang="en-GB"/>
              <a:t>Recognising Relationships</a:t>
            </a:r>
          </a:p>
          <a:p>
            <a:pPr lvl="1"/>
            <a:r>
              <a:rPr lang="en-GB"/>
              <a:t>Perceiving Properties as being instantiated</a:t>
            </a:r>
          </a:p>
          <a:p>
            <a:pPr lvl="1"/>
            <a:r>
              <a:rPr lang="en-GB"/>
              <a:t>Reasoning on the basis of agreed properties</a:t>
            </a:r>
          </a:p>
          <a:p>
            <a:pPr lvl="1"/>
            <a:endParaRPr lang="en-GB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724128" y="1844824"/>
            <a:ext cx="3024336" cy="576064"/>
          </a:xfrm>
          <a:prstGeom prst="wedgeRoundRectCallout">
            <a:avLst>
              <a:gd name="adj1" fmla="val -97676"/>
              <a:gd name="adj2" fmla="val 94551"/>
              <a:gd name="adj3" fmla="val 16667"/>
            </a:avLst>
          </a:prstGeom>
          <a:solidFill>
            <a:srgbClr val="C2D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0">
                <a:solidFill>
                  <a:srgbClr val="0000D5"/>
                </a:solidFill>
                <a:latin typeface="Chalkboard" pitchFamily="-111" charset="0"/>
              </a:rPr>
              <a:t>Focus on particular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6119664" y="3789040"/>
            <a:ext cx="3024336" cy="792088"/>
          </a:xfrm>
          <a:prstGeom prst="wedgeRoundRectCallout">
            <a:avLst>
              <a:gd name="adj1" fmla="val -47192"/>
              <a:gd name="adj2" fmla="val -140397"/>
              <a:gd name="adj3" fmla="val 16667"/>
            </a:avLst>
          </a:prstGeom>
          <a:solidFill>
            <a:srgbClr val="C2D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0">
                <a:solidFill>
                  <a:srgbClr val="0000D5"/>
                </a:solidFill>
                <a:latin typeface="Chalkboard" pitchFamily="-111" charset="0"/>
              </a:rPr>
              <a:t>Focus on generality</a:t>
            </a:r>
          </a:p>
          <a:p>
            <a:pPr algn="ctr"/>
            <a:r>
              <a:rPr lang="en-GB" sz="2000" b="0">
                <a:solidFill>
                  <a:srgbClr val="0000D5"/>
                </a:solidFill>
                <a:latin typeface="Chalkboard" pitchFamily="-111" charset="0"/>
              </a:rPr>
              <a:t>being instantiated</a:t>
            </a:r>
          </a:p>
        </p:txBody>
      </p:sp>
    </p:spTree>
    <p:extLst>
      <p:ext uri="{BB962C8B-B14F-4D97-AF65-F5344CB8AC3E}">
        <p14:creationId xmlns:p14="http://schemas.microsoft.com/office/powerpoint/2010/main" val="83400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Reporting Data</a:t>
            </a:r>
          </a:p>
        </p:txBody>
      </p:sp>
      <p:sp>
        <p:nvSpPr>
          <p:cNvPr id="155652" name="AutoShape 4"/>
          <p:cNvSpPr>
            <a:spLocks noChangeArrowheads="1"/>
          </p:cNvSpPr>
          <p:nvPr/>
        </p:nvSpPr>
        <p:spPr bwMode="auto">
          <a:xfrm>
            <a:off x="1295400" y="2362200"/>
            <a:ext cx="3200400" cy="1981200"/>
          </a:xfrm>
          <a:prstGeom prst="foldedCorner">
            <a:avLst>
              <a:gd name="adj" fmla="val 20139"/>
            </a:avLst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ja-JP" altLang="en-US" sz="2400" b="0">
                <a:solidFill>
                  <a:srgbClr val="800000"/>
                </a:solidFill>
              </a:rPr>
              <a:t>“</a:t>
            </a:r>
            <a:r>
              <a:rPr lang="en-US" sz="2400" b="0">
                <a:solidFill>
                  <a:srgbClr val="800000"/>
                </a:solidFill>
              </a:rPr>
              <a:t>They couldn</a:t>
            </a:r>
            <a:r>
              <a:rPr lang="ja-JP" altLang="en-US" sz="2400" b="0">
                <a:solidFill>
                  <a:srgbClr val="800000"/>
                </a:solidFill>
              </a:rPr>
              <a:t>’</a:t>
            </a:r>
            <a:r>
              <a:rPr lang="en-US" sz="2400" b="0">
                <a:solidFill>
                  <a:srgbClr val="800000"/>
                </a:solidFill>
              </a:rPr>
              <a:t>t …</a:t>
            </a:r>
            <a:r>
              <a:rPr lang="ja-JP" altLang="en-US" sz="2400" b="0">
                <a:solidFill>
                  <a:srgbClr val="800000"/>
                </a:solidFill>
              </a:rPr>
              <a:t>”</a:t>
            </a:r>
            <a:endParaRPr lang="en-US" sz="2400" b="0">
              <a:solidFill>
                <a:srgbClr val="800000"/>
              </a:solidFill>
            </a:endParaRPr>
          </a:p>
          <a:p>
            <a:endParaRPr lang="en-US" sz="2400" b="0">
              <a:solidFill>
                <a:srgbClr val="800000"/>
              </a:solidFill>
            </a:endParaRPr>
          </a:p>
          <a:p>
            <a:endParaRPr lang="en-US" sz="2400" b="0">
              <a:solidFill>
                <a:srgbClr val="800000"/>
              </a:solidFill>
            </a:endParaRPr>
          </a:p>
          <a:p>
            <a:r>
              <a:rPr lang="ja-JP" altLang="en-US" sz="2400" b="0">
                <a:solidFill>
                  <a:srgbClr val="800000"/>
                </a:solidFill>
              </a:rPr>
              <a:t>“</a:t>
            </a:r>
            <a:r>
              <a:rPr lang="en-US" sz="2400" b="0">
                <a:solidFill>
                  <a:srgbClr val="800000"/>
                </a:solidFill>
              </a:rPr>
              <a:t>They can</a:t>
            </a:r>
            <a:r>
              <a:rPr lang="ja-JP" altLang="en-US" sz="2400" b="0">
                <a:solidFill>
                  <a:srgbClr val="800000"/>
                </a:solidFill>
              </a:rPr>
              <a:t>’</a:t>
            </a:r>
            <a:r>
              <a:rPr lang="en-US" sz="2400" b="0">
                <a:solidFill>
                  <a:srgbClr val="800000"/>
                </a:solidFill>
              </a:rPr>
              <a:t>t</a:t>
            </a:r>
            <a:r>
              <a:rPr lang="ja-JP" altLang="en-US" sz="2400" b="0">
                <a:solidFill>
                  <a:srgbClr val="800000"/>
                </a:solidFill>
              </a:rPr>
              <a:t>”</a:t>
            </a:r>
            <a:endParaRPr lang="en-US" sz="2400" b="0">
              <a:solidFill>
                <a:srgbClr val="800000"/>
              </a:solidFill>
            </a:endParaRPr>
          </a:p>
        </p:txBody>
      </p:sp>
      <p:sp>
        <p:nvSpPr>
          <p:cNvPr id="155653" name="AutoShape 5"/>
          <p:cNvSpPr>
            <a:spLocks noChangeArrowheads="1"/>
          </p:cNvSpPr>
          <p:nvPr/>
        </p:nvSpPr>
        <p:spPr bwMode="auto">
          <a:xfrm>
            <a:off x="4953000" y="2362200"/>
            <a:ext cx="3200400" cy="1981200"/>
          </a:xfrm>
          <a:prstGeom prst="foldedCorner">
            <a:avLst>
              <a:gd name="adj" fmla="val 21727"/>
            </a:avLst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ja-JP" altLang="en-US" sz="2400" b="0">
                <a:solidFill>
                  <a:srgbClr val="800000"/>
                </a:solidFill>
              </a:rPr>
              <a:t>“</a:t>
            </a:r>
            <a:r>
              <a:rPr lang="en-US" sz="2400" b="0">
                <a:solidFill>
                  <a:srgbClr val="800000"/>
                </a:solidFill>
              </a:rPr>
              <a:t>They didn</a:t>
            </a:r>
            <a:r>
              <a:rPr lang="ja-JP" altLang="en-US" sz="2400" b="0">
                <a:solidFill>
                  <a:srgbClr val="800000"/>
                </a:solidFill>
              </a:rPr>
              <a:t>’</a:t>
            </a:r>
            <a:r>
              <a:rPr lang="en-US" sz="2400" b="0">
                <a:solidFill>
                  <a:srgbClr val="800000"/>
                </a:solidFill>
              </a:rPr>
              <a:t>t display </a:t>
            </a:r>
            <a:br>
              <a:rPr lang="en-US" sz="2400" b="0">
                <a:solidFill>
                  <a:srgbClr val="800000"/>
                </a:solidFill>
              </a:rPr>
            </a:br>
            <a:r>
              <a:rPr lang="en-US" sz="2400" b="0">
                <a:solidFill>
                  <a:srgbClr val="800000"/>
                </a:solidFill>
              </a:rPr>
              <a:t>   evidence of …</a:t>
            </a:r>
            <a:r>
              <a:rPr lang="ja-JP" altLang="en-US" sz="2400" b="0">
                <a:solidFill>
                  <a:srgbClr val="800000"/>
                </a:solidFill>
              </a:rPr>
              <a:t>”</a:t>
            </a:r>
            <a:endParaRPr lang="en-US" sz="2400" b="0">
              <a:solidFill>
                <a:srgbClr val="800000"/>
              </a:solidFill>
            </a:endParaRPr>
          </a:p>
          <a:p>
            <a:endParaRPr lang="en-US" sz="2400" b="0">
              <a:solidFill>
                <a:srgbClr val="800000"/>
              </a:solidFill>
            </a:endParaRPr>
          </a:p>
          <a:p>
            <a:r>
              <a:rPr lang="ja-JP" altLang="en-US" sz="2400" b="0">
                <a:solidFill>
                  <a:srgbClr val="800000"/>
                </a:solidFill>
              </a:rPr>
              <a:t>“</a:t>
            </a:r>
            <a:r>
              <a:rPr lang="en-US" sz="2400" b="0">
                <a:solidFill>
                  <a:srgbClr val="800000"/>
                </a:solidFill>
              </a:rPr>
              <a:t>They don</a:t>
            </a:r>
            <a:r>
              <a:rPr lang="ja-JP" altLang="en-US" sz="2400" b="0">
                <a:solidFill>
                  <a:srgbClr val="800000"/>
                </a:solidFill>
              </a:rPr>
              <a:t>’</a:t>
            </a:r>
            <a:r>
              <a:rPr lang="en-US" sz="2400" b="0">
                <a:solidFill>
                  <a:srgbClr val="800000"/>
                </a:solidFill>
              </a:rPr>
              <a:t>t display </a:t>
            </a:r>
            <a:br>
              <a:rPr lang="en-US" sz="2400" b="0">
                <a:solidFill>
                  <a:srgbClr val="800000"/>
                </a:solidFill>
              </a:rPr>
            </a:br>
            <a:r>
              <a:rPr lang="en-US" sz="2400" b="0">
                <a:solidFill>
                  <a:srgbClr val="800000"/>
                </a:solidFill>
              </a:rPr>
              <a:t>  evidence of …</a:t>
            </a:r>
            <a:r>
              <a:rPr lang="ja-JP" altLang="en-US" sz="2400" b="0">
                <a:solidFill>
                  <a:srgbClr val="800000"/>
                </a:solidFill>
              </a:rPr>
              <a:t>”</a:t>
            </a:r>
            <a:endParaRPr lang="en-US" sz="2400" b="0">
              <a:solidFill>
                <a:srgbClr val="800000"/>
              </a:solidFill>
            </a:endParaRPr>
          </a:p>
        </p:txBody>
      </p:sp>
      <p:sp>
        <p:nvSpPr>
          <p:cNvPr id="155654" name="AutoShape 6"/>
          <p:cNvSpPr>
            <a:spLocks noChangeArrowheads="1"/>
          </p:cNvSpPr>
          <p:nvPr/>
        </p:nvSpPr>
        <p:spPr bwMode="auto">
          <a:xfrm>
            <a:off x="1219200" y="1295400"/>
            <a:ext cx="3352800" cy="762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FFFF66"/>
                </a:solidFill>
              </a:rPr>
              <a:t>Accounting For</a:t>
            </a:r>
          </a:p>
        </p:txBody>
      </p:sp>
      <p:sp>
        <p:nvSpPr>
          <p:cNvPr id="155655" name="AutoShape 7"/>
          <p:cNvSpPr>
            <a:spLocks noChangeArrowheads="1"/>
          </p:cNvSpPr>
          <p:nvPr/>
        </p:nvSpPr>
        <p:spPr bwMode="auto">
          <a:xfrm>
            <a:off x="4953000" y="1295400"/>
            <a:ext cx="3352800" cy="762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FFFF66"/>
                </a:solidFill>
              </a:rPr>
              <a:t>Account of</a:t>
            </a:r>
          </a:p>
        </p:txBody>
      </p:sp>
      <p:sp>
        <p:nvSpPr>
          <p:cNvPr id="155656" name="AutoShape 8"/>
          <p:cNvSpPr>
            <a:spLocks noChangeArrowheads="1"/>
          </p:cNvSpPr>
          <p:nvPr/>
        </p:nvSpPr>
        <p:spPr bwMode="auto">
          <a:xfrm>
            <a:off x="4953000" y="4572000"/>
            <a:ext cx="3200400" cy="1981200"/>
          </a:xfrm>
          <a:prstGeom prst="foldedCorner">
            <a:avLst>
              <a:gd name="adj" fmla="val 2172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r>
              <a:rPr lang="ja-JP" altLang="en-US" sz="2400" b="0">
                <a:solidFill>
                  <a:srgbClr val="804000"/>
                </a:solidFill>
              </a:rPr>
              <a:t>“</a:t>
            </a:r>
            <a:r>
              <a:rPr lang="en-US" sz="2400" b="0">
                <a:solidFill>
                  <a:srgbClr val="804000"/>
                </a:solidFill>
              </a:rPr>
              <a:t>I didn</a:t>
            </a:r>
            <a:r>
              <a:rPr lang="ja-JP" altLang="en-US" sz="2400" b="0">
                <a:solidFill>
                  <a:srgbClr val="804000"/>
                </a:solidFill>
              </a:rPr>
              <a:t>’</a:t>
            </a:r>
            <a:r>
              <a:rPr lang="en-US" sz="2400" b="0">
                <a:solidFill>
                  <a:srgbClr val="804000"/>
                </a:solidFill>
              </a:rPr>
              <a:t>t detect </a:t>
            </a:r>
            <a:br>
              <a:rPr lang="en-US" sz="2400" b="0">
                <a:solidFill>
                  <a:srgbClr val="804000"/>
                </a:solidFill>
              </a:rPr>
            </a:br>
            <a:r>
              <a:rPr lang="en-US" sz="2400" b="0">
                <a:solidFill>
                  <a:srgbClr val="804000"/>
                </a:solidFill>
              </a:rPr>
              <a:t>   evidence of …</a:t>
            </a:r>
            <a:r>
              <a:rPr lang="ja-JP" altLang="en-US" sz="2400" b="0">
                <a:solidFill>
                  <a:srgbClr val="804000"/>
                </a:solidFill>
              </a:rPr>
              <a:t>”</a:t>
            </a:r>
            <a:endParaRPr lang="en-US" sz="2400" b="0">
              <a:solidFill>
                <a:srgbClr val="804000"/>
              </a:solidFill>
            </a:endParaRPr>
          </a:p>
          <a:p>
            <a:endParaRPr lang="en-US" sz="2400" b="0">
              <a:solidFill>
                <a:srgbClr val="804000"/>
              </a:solidFill>
            </a:endParaRPr>
          </a:p>
          <a:p>
            <a:r>
              <a:rPr lang="ja-JP" altLang="en-US" sz="2400" b="0">
                <a:solidFill>
                  <a:srgbClr val="804000"/>
                </a:solidFill>
              </a:rPr>
              <a:t>“</a:t>
            </a:r>
            <a:r>
              <a:rPr lang="en-US" sz="2400" b="0">
                <a:solidFill>
                  <a:srgbClr val="804000"/>
                </a:solidFill>
              </a:rPr>
              <a:t>I don</a:t>
            </a:r>
            <a:r>
              <a:rPr lang="ja-JP" altLang="en-US" sz="2400" b="0">
                <a:solidFill>
                  <a:srgbClr val="804000"/>
                </a:solidFill>
              </a:rPr>
              <a:t>’</a:t>
            </a:r>
            <a:r>
              <a:rPr lang="en-US" sz="2400" b="0">
                <a:solidFill>
                  <a:srgbClr val="804000"/>
                </a:solidFill>
              </a:rPr>
              <a:t>t detect </a:t>
            </a:r>
            <a:br>
              <a:rPr lang="en-US" sz="2400" b="0">
                <a:solidFill>
                  <a:srgbClr val="804000"/>
                </a:solidFill>
              </a:rPr>
            </a:br>
            <a:r>
              <a:rPr lang="en-US" sz="2400" b="0">
                <a:solidFill>
                  <a:srgbClr val="804000"/>
                </a:solidFill>
              </a:rPr>
              <a:t>  evidence of …</a:t>
            </a:r>
            <a:r>
              <a:rPr lang="ja-JP" altLang="en-US" sz="2400" b="0">
                <a:solidFill>
                  <a:srgbClr val="804000"/>
                </a:solidFill>
              </a:rPr>
              <a:t>”</a:t>
            </a:r>
            <a:endParaRPr lang="en-US" sz="2400" b="0">
              <a:solidFill>
                <a:srgbClr val="804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93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 animBg="1" autoUpdateAnimBg="0"/>
      <p:bldP spid="155653" grpId="0" animBg="1" autoUpdateAnimBg="0"/>
      <p:bldP spid="155654" grpId="0" animBg="1" autoUpdateAnimBg="0"/>
      <p:bldP spid="155655" grpId="0" animBg="1" autoUpdateAnimBg="0"/>
      <p:bldP spid="15565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Precision Conjecture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187624" y="3235424"/>
            <a:ext cx="6813376" cy="3361928"/>
          </a:xfrm>
          <a:prstGeom prst="verticalScroll">
            <a:avLst>
              <a:gd name="adj" fmla="val 6083"/>
            </a:avLst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b="0" dirty="0">
                <a:solidFill>
                  <a:srgbClr val="804000"/>
                </a:solidFill>
                <a:latin typeface="Comic Sans MS" charset="0"/>
              </a:rPr>
              <a:t>The universe is a mirror</a:t>
            </a:r>
            <a:br>
              <a:rPr lang="en-US" b="0" dirty="0">
                <a:solidFill>
                  <a:srgbClr val="804000"/>
                </a:solidFill>
                <a:latin typeface="Comic Sans MS" charset="0"/>
              </a:rPr>
            </a:br>
            <a:r>
              <a:rPr lang="en-US" b="0" dirty="0">
                <a:solidFill>
                  <a:srgbClr val="804000"/>
                </a:solidFill>
                <a:latin typeface="Comic Sans MS" charset="0"/>
              </a:rPr>
              <a:t>in which we can contemplate </a:t>
            </a:r>
            <a:br>
              <a:rPr lang="en-US" b="0" dirty="0">
                <a:solidFill>
                  <a:srgbClr val="804000"/>
                </a:solidFill>
                <a:latin typeface="Comic Sans MS" charset="0"/>
              </a:rPr>
            </a:br>
            <a:r>
              <a:rPr lang="en-US" b="0" dirty="0">
                <a:solidFill>
                  <a:srgbClr val="804000"/>
                </a:solidFill>
                <a:latin typeface="Comic Sans MS" charset="0"/>
              </a:rPr>
              <a:t>only</a:t>
            </a:r>
            <a:br>
              <a:rPr lang="en-US" b="0" dirty="0">
                <a:solidFill>
                  <a:srgbClr val="804000"/>
                </a:solidFill>
                <a:latin typeface="Comic Sans MS" charset="0"/>
              </a:rPr>
            </a:br>
            <a:r>
              <a:rPr lang="en-US" b="0" dirty="0">
                <a:solidFill>
                  <a:srgbClr val="804000"/>
                </a:solidFill>
                <a:latin typeface="Comic Sans MS" charset="0"/>
              </a:rPr>
              <a:t>what we have learned </a:t>
            </a:r>
            <a:br>
              <a:rPr lang="en-US" b="0" dirty="0">
                <a:solidFill>
                  <a:srgbClr val="804000"/>
                </a:solidFill>
                <a:latin typeface="Comic Sans MS" charset="0"/>
              </a:rPr>
            </a:br>
            <a:r>
              <a:rPr lang="en-US" b="0" dirty="0">
                <a:solidFill>
                  <a:srgbClr val="804000"/>
                </a:solidFill>
                <a:latin typeface="Comic Sans MS" charset="0"/>
              </a:rPr>
              <a:t>to know about ourselves</a:t>
            </a:r>
            <a:br>
              <a:rPr lang="en-US" b="0" dirty="0">
                <a:solidFill>
                  <a:srgbClr val="804000"/>
                </a:solidFill>
                <a:latin typeface="Comic Sans MS" charset="0"/>
              </a:rPr>
            </a:br>
            <a:r>
              <a:rPr lang="en-US" sz="2000" b="0" dirty="0">
                <a:solidFill>
                  <a:srgbClr val="804000"/>
                </a:solidFill>
                <a:latin typeface="Comic Sans MS" charset="0"/>
              </a:rPr>
              <a:t>(</a:t>
            </a:r>
            <a:r>
              <a:rPr lang="en-US" sz="2000" b="0" dirty="0" err="1">
                <a:solidFill>
                  <a:srgbClr val="804000"/>
                </a:solidFill>
                <a:latin typeface="Comic Sans MS" charset="0"/>
              </a:rPr>
              <a:t>Italo</a:t>
            </a:r>
            <a:r>
              <a:rPr lang="en-US" sz="2000" b="0" dirty="0">
                <a:solidFill>
                  <a:srgbClr val="804000"/>
                </a:solidFill>
                <a:latin typeface="Comic Sans MS" charset="0"/>
              </a:rPr>
              <a:t> Calvino)</a:t>
            </a:r>
            <a:endParaRPr lang="en-US" b="0" dirty="0">
              <a:solidFill>
                <a:srgbClr val="804000"/>
              </a:solidFill>
              <a:latin typeface="Comic Sans MS" charset="0"/>
            </a:endParaRPr>
          </a:p>
        </p:txBody>
      </p:sp>
      <p:sp>
        <p:nvSpPr>
          <p:cNvPr id="2" name="Vertical Scroll 1"/>
          <p:cNvSpPr/>
          <p:nvPr/>
        </p:nvSpPr>
        <p:spPr bwMode="auto">
          <a:xfrm>
            <a:off x="755576" y="1196752"/>
            <a:ext cx="7632848" cy="1800200"/>
          </a:xfrm>
          <a:prstGeom prst="verticalScroll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0" dirty="0">
                <a:solidFill>
                  <a:schemeClr val="tx2"/>
                </a:solidFill>
                <a:latin typeface="Chalkboard" pitchFamily="-111" charset="0"/>
              </a:rPr>
              <a:t>The more precisely the data is specified,</a:t>
            </a:r>
          </a:p>
          <a:p>
            <a:pPr algn="ctr"/>
            <a:r>
              <a:rPr lang="en-GB" b="0" dirty="0">
                <a:solidFill>
                  <a:schemeClr val="tx2"/>
                </a:solidFill>
                <a:latin typeface="Chalkboard" pitchFamily="-111" charset="0"/>
              </a:rPr>
              <a:t>the more we learn about </a:t>
            </a:r>
          </a:p>
          <a:p>
            <a:pPr algn="ctr"/>
            <a:r>
              <a:rPr lang="en-GB" b="0" dirty="0">
                <a:solidFill>
                  <a:schemeClr val="tx2"/>
                </a:solidFill>
                <a:latin typeface="Chalkboard" pitchFamily="-111" charset="0"/>
              </a:rPr>
              <a:t>the researcher’s sensitivities to notice</a:t>
            </a:r>
          </a:p>
        </p:txBody>
      </p:sp>
    </p:spTree>
    <p:extLst>
      <p:ext uri="{BB962C8B-B14F-4D97-AF65-F5344CB8AC3E}">
        <p14:creationId xmlns:p14="http://schemas.microsoft.com/office/powerpoint/2010/main" val="54878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Accounts-of &amp; Accounting-for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3200400"/>
            <a:ext cx="5715000" cy="144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90"/>
                </a:solidFill>
              </a:rPr>
              <a:t>Accounts-of: brief-but-vivid accounts</a:t>
            </a: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sz="2400" dirty="0">
                <a:solidFill>
                  <a:srgbClr val="000090"/>
                </a:solidFill>
              </a:rPr>
              <a:t>Reduce-remove </a:t>
            </a:r>
            <a:r>
              <a:rPr lang="en-US" sz="2400" dirty="0" err="1">
                <a:solidFill>
                  <a:srgbClr val="000090"/>
                </a:solidFill>
              </a:rPr>
              <a:t>theorising</a:t>
            </a:r>
            <a:r>
              <a:rPr lang="en-US" sz="2400" dirty="0">
                <a:solidFill>
                  <a:srgbClr val="000090"/>
                </a:solidFill>
              </a:rPr>
              <a:t>, </a:t>
            </a:r>
            <a:r>
              <a:rPr lang="en-US" sz="2400" dirty="0" err="1">
                <a:solidFill>
                  <a:srgbClr val="000090"/>
                </a:solidFill>
              </a:rPr>
              <a:t>judgement</a:t>
            </a:r>
            <a:r>
              <a:rPr lang="en-US" sz="2400" dirty="0">
                <a:solidFill>
                  <a:srgbClr val="000090"/>
                </a:solidFill>
              </a:rPr>
              <a:t>, </a:t>
            </a:r>
            <a:br>
              <a:rPr lang="en-US" sz="2400" dirty="0">
                <a:solidFill>
                  <a:srgbClr val="000090"/>
                </a:solidFill>
              </a:rPr>
            </a:br>
            <a:r>
              <a:rPr lang="en-US" sz="2400" dirty="0">
                <a:solidFill>
                  <a:srgbClr val="000090"/>
                </a:solidFill>
              </a:rPr>
              <a:t>excuses, evaluations, justifications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1828800" y="1600200"/>
            <a:ext cx="53832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rgbClr val="800000"/>
                </a:solidFill>
                <a:latin typeface="Comic Sans MS" charset="0"/>
              </a:rPr>
              <a:t>I cannot evaluate your analysis </a:t>
            </a:r>
            <a:br>
              <a:rPr lang="en-US" b="0" dirty="0">
                <a:solidFill>
                  <a:srgbClr val="800000"/>
                </a:solidFill>
                <a:latin typeface="Comic Sans MS" charset="0"/>
              </a:rPr>
            </a:br>
            <a:r>
              <a:rPr lang="en-US" b="0" dirty="0">
                <a:solidFill>
                  <a:srgbClr val="800000"/>
                </a:solidFill>
                <a:latin typeface="Comic Sans MS" charset="0"/>
              </a:rPr>
              <a:t>if I cannot distinguish it </a:t>
            </a:r>
            <a:br>
              <a:rPr lang="en-US" b="0" dirty="0">
                <a:solidFill>
                  <a:srgbClr val="800000"/>
                </a:solidFill>
                <a:latin typeface="Comic Sans MS" charset="0"/>
              </a:rPr>
            </a:br>
            <a:r>
              <a:rPr lang="en-US" b="0" dirty="0">
                <a:solidFill>
                  <a:srgbClr val="800000"/>
                </a:solidFill>
                <a:latin typeface="Comic Sans MS" charset="0"/>
              </a:rPr>
              <a:t>from the data itself</a:t>
            </a:r>
          </a:p>
        </p:txBody>
      </p:sp>
    </p:spTree>
    <p:extLst>
      <p:ext uri="{BB962C8B-B14F-4D97-AF65-F5344CB8AC3E}">
        <p14:creationId xmlns:p14="http://schemas.microsoft.com/office/powerpoint/2010/main" val="2349859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Essence of Discipline of Noticing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Systematic Reflection</a:t>
            </a:r>
          </a:p>
          <a:p>
            <a:pPr lvl="1"/>
            <a:r>
              <a:rPr lang="en-GB" dirty="0"/>
              <a:t>Past (accounts-of not accounting-for)</a:t>
            </a:r>
          </a:p>
          <a:p>
            <a:r>
              <a:rPr lang="en-GB" dirty="0"/>
              <a:t>Preparing &amp; Noticing</a:t>
            </a:r>
          </a:p>
          <a:p>
            <a:pPr lvl="1"/>
            <a:r>
              <a:rPr lang="en-GB" dirty="0" smtClean="0"/>
              <a:t>Actions and situations (educating awareness)</a:t>
            </a:r>
          </a:p>
          <a:p>
            <a:pPr lvl="1"/>
            <a:r>
              <a:rPr lang="en-GB" dirty="0" smtClean="0"/>
              <a:t>For </a:t>
            </a:r>
            <a:r>
              <a:rPr lang="en-GB" dirty="0"/>
              <a:t>Future &amp; Present</a:t>
            </a:r>
          </a:p>
          <a:p>
            <a:r>
              <a:rPr lang="en-GB" dirty="0"/>
              <a:t>Recognising Choices</a:t>
            </a:r>
          </a:p>
          <a:p>
            <a:pPr lvl="1"/>
            <a:r>
              <a:rPr lang="en-GB" dirty="0"/>
              <a:t>Could-have &amp; Could-be </a:t>
            </a:r>
          </a:p>
          <a:p>
            <a:pPr lvl="1"/>
            <a:r>
              <a:rPr lang="en-GB" dirty="0"/>
              <a:t>(not </a:t>
            </a:r>
            <a:r>
              <a:rPr lang="en-GB" dirty="0" smtClean="0"/>
              <a:t>should-have </a:t>
            </a:r>
            <a:r>
              <a:rPr lang="en-GB" dirty="0"/>
              <a:t>or </a:t>
            </a:r>
            <a:r>
              <a:rPr lang="en-GB" dirty="0" err="1" smtClean="0"/>
              <a:t>shoul</a:t>
            </a:r>
            <a:r>
              <a:rPr lang="en-GB" dirty="0" smtClean="0"/>
              <a:t>- </a:t>
            </a:r>
            <a:r>
              <a:rPr lang="en-GB" dirty="0"/>
              <a:t>be)</a:t>
            </a:r>
          </a:p>
          <a:p>
            <a:r>
              <a:rPr lang="en-GB" dirty="0"/>
              <a:t>Validating</a:t>
            </a:r>
          </a:p>
          <a:p>
            <a:pPr lvl="1"/>
            <a:r>
              <a:rPr lang="en-GB" dirty="0"/>
              <a:t>for Self &amp; with Others</a:t>
            </a:r>
          </a:p>
          <a:p>
            <a:endParaRPr lang="en-GB" dirty="0"/>
          </a:p>
        </p:txBody>
      </p:sp>
      <p:sp>
        <p:nvSpPr>
          <p:cNvPr id="160772" name="AutoShape 4"/>
          <p:cNvSpPr>
            <a:spLocks noChangeArrowheads="1"/>
          </p:cNvSpPr>
          <p:nvPr/>
        </p:nvSpPr>
        <p:spPr bwMode="auto">
          <a:xfrm>
            <a:off x="539552" y="1124744"/>
            <a:ext cx="8229600" cy="5181600"/>
          </a:xfrm>
          <a:prstGeom prst="roundRect">
            <a:avLst>
              <a:gd name="adj" fmla="val 345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Char char="/"/>
            </a:pPr>
            <a:endParaRPr lang="en-GB" b="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68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139627"/>
            <a:ext cx="8246791" cy="4778037"/>
          </a:xfrm>
        </p:spPr>
        <p:txBody>
          <a:bodyPr/>
          <a:lstStyle/>
          <a:p>
            <a:r>
              <a:rPr lang="en-GB"/>
              <a:t>Introductions</a:t>
            </a:r>
          </a:p>
          <a:p>
            <a:r>
              <a:rPr lang="en-GB"/>
              <a:t>Two immediate experiences</a:t>
            </a:r>
          </a:p>
          <a:p>
            <a:r>
              <a:rPr lang="en-GB"/>
              <a:t>Commentary about attention</a:t>
            </a:r>
          </a:p>
          <a:p>
            <a:r>
              <a:rPr lang="en-GB"/>
              <a:t>Selected extracts from different people’s data</a:t>
            </a:r>
          </a:p>
          <a:p>
            <a:r>
              <a:rPr lang="en-GB"/>
              <a:t>Reflection &amp; Summaries</a:t>
            </a:r>
          </a:p>
        </p:txBody>
      </p:sp>
    </p:spTree>
    <p:extLst>
      <p:ext uri="{BB962C8B-B14F-4D97-AF65-F5344CB8AC3E}">
        <p14:creationId xmlns:p14="http://schemas.microsoft.com/office/powerpoint/2010/main" val="219331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02" name="AutoShape 10"/>
          <p:cNvSpPr>
            <a:spLocks noChangeArrowheads="1"/>
          </p:cNvSpPr>
          <p:nvPr/>
        </p:nvSpPr>
        <p:spPr bwMode="auto">
          <a:xfrm>
            <a:off x="4679950" y="2266950"/>
            <a:ext cx="1816100" cy="749300"/>
          </a:xfrm>
          <a:prstGeom prst="roundRect">
            <a:avLst>
              <a:gd name="adj" fmla="val 25514"/>
            </a:avLst>
          </a:prstGeom>
          <a:solidFill>
            <a:schemeClr val="bg1"/>
          </a:solidFill>
          <a:ln w="12700">
            <a:solidFill>
              <a:srgbClr val="114FF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03" name="AutoShape 11"/>
          <p:cNvSpPr>
            <a:spLocks noChangeArrowheads="1"/>
          </p:cNvSpPr>
          <p:nvPr/>
        </p:nvSpPr>
        <p:spPr bwMode="auto">
          <a:xfrm>
            <a:off x="7118350" y="2266950"/>
            <a:ext cx="1816100" cy="749300"/>
          </a:xfrm>
          <a:prstGeom prst="roundRect">
            <a:avLst>
              <a:gd name="adj" fmla="val 25514"/>
            </a:avLst>
          </a:prstGeom>
          <a:solidFill>
            <a:schemeClr val="bg1"/>
          </a:solidFill>
          <a:ln w="12700">
            <a:solidFill>
              <a:srgbClr val="114FF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04" name="AutoShape 12"/>
          <p:cNvSpPr>
            <a:spLocks noChangeArrowheads="1"/>
          </p:cNvSpPr>
          <p:nvPr/>
        </p:nvSpPr>
        <p:spPr bwMode="auto">
          <a:xfrm>
            <a:off x="5365750" y="3562350"/>
            <a:ext cx="2730500" cy="520700"/>
          </a:xfrm>
          <a:prstGeom prst="roundRect">
            <a:avLst>
              <a:gd name="adj" fmla="val 25514"/>
            </a:avLst>
          </a:prstGeom>
          <a:solidFill>
            <a:schemeClr val="bg1"/>
          </a:solidFill>
          <a:ln w="12700">
            <a:solidFill>
              <a:srgbClr val="114FF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14" name="AutoShape 22"/>
          <p:cNvSpPr>
            <a:spLocks noChangeArrowheads="1"/>
          </p:cNvSpPr>
          <p:nvPr/>
        </p:nvSpPr>
        <p:spPr bwMode="auto">
          <a:xfrm>
            <a:off x="4908550" y="5176838"/>
            <a:ext cx="1587500" cy="749300"/>
          </a:xfrm>
          <a:prstGeom prst="roundRect">
            <a:avLst>
              <a:gd name="adj" fmla="val 25514"/>
            </a:avLst>
          </a:prstGeom>
          <a:solidFill>
            <a:schemeClr val="bg1"/>
          </a:solidFill>
          <a:ln w="12700">
            <a:solidFill>
              <a:srgbClr val="114FF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15" name="AutoShape 23"/>
          <p:cNvSpPr>
            <a:spLocks noChangeArrowheads="1"/>
          </p:cNvSpPr>
          <p:nvPr/>
        </p:nvSpPr>
        <p:spPr bwMode="auto">
          <a:xfrm>
            <a:off x="7194550" y="5176838"/>
            <a:ext cx="1435100" cy="749300"/>
          </a:xfrm>
          <a:prstGeom prst="roundRect">
            <a:avLst>
              <a:gd name="adj" fmla="val 25514"/>
            </a:avLst>
          </a:prstGeom>
          <a:solidFill>
            <a:schemeClr val="bg1"/>
          </a:solidFill>
          <a:ln w="12700">
            <a:solidFill>
              <a:srgbClr val="114FF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23" name="AutoShape 31"/>
          <p:cNvSpPr>
            <a:spLocks noChangeArrowheads="1"/>
          </p:cNvSpPr>
          <p:nvPr/>
        </p:nvSpPr>
        <p:spPr bwMode="auto">
          <a:xfrm>
            <a:off x="1352550" y="1123950"/>
            <a:ext cx="1358900" cy="749300"/>
          </a:xfrm>
          <a:prstGeom prst="roundRect">
            <a:avLst>
              <a:gd name="adj" fmla="val 25514"/>
            </a:avLst>
          </a:prstGeom>
          <a:solidFill>
            <a:schemeClr val="bg1"/>
          </a:solidFill>
          <a:ln w="12700">
            <a:solidFill>
              <a:srgbClr val="114FF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24" name="AutoShape 32"/>
          <p:cNvSpPr>
            <a:spLocks noChangeArrowheads="1"/>
          </p:cNvSpPr>
          <p:nvPr/>
        </p:nvSpPr>
        <p:spPr bwMode="auto">
          <a:xfrm>
            <a:off x="3409950" y="1123950"/>
            <a:ext cx="1358900" cy="749300"/>
          </a:xfrm>
          <a:prstGeom prst="roundRect">
            <a:avLst>
              <a:gd name="adj" fmla="val 25514"/>
            </a:avLst>
          </a:prstGeom>
          <a:solidFill>
            <a:schemeClr val="bg1"/>
          </a:solidFill>
          <a:ln w="12700">
            <a:solidFill>
              <a:srgbClr val="114FF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32" name="AutoShape 40"/>
          <p:cNvSpPr>
            <a:spLocks noChangeArrowheads="1"/>
          </p:cNvSpPr>
          <p:nvPr/>
        </p:nvSpPr>
        <p:spPr bwMode="auto">
          <a:xfrm>
            <a:off x="946150" y="3867150"/>
            <a:ext cx="1587500" cy="749300"/>
          </a:xfrm>
          <a:prstGeom prst="roundRect">
            <a:avLst>
              <a:gd name="adj" fmla="val 25514"/>
            </a:avLst>
          </a:prstGeom>
          <a:solidFill>
            <a:schemeClr val="bg1"/>
          </a:solidFill>
          <a:ln w="12700">
            <a:solidFill>
              <a:srgbClr val="114FF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33" name="AutoShape 41"/>
          <p:cNvSpPr>
            <a:spLocks noChangeArrowheads="1"/>
          </p:cNvSpPr>
          <p:nvPr/>
        </p:nvSpPr>
        <p:spPr bwMode="auto">
          <a:xfrm>
            <a:off x="3232150" y="3867150"/>
            <a:ext cx="1587500" cy="749300"/>
          </a:xfrm>
          <a:prstGeom prst="roundRect">
            <a:avLst>
              <a:gd name="adj" fmla="val 25514"/>
            </a:avLst>
          </a:prstGeom>
          <a:solidFill>
            <a:schemeClr val="bg1"/>
          </a:solidFill>
          <a:ln w="12700">
            <a:solidFill>
              <a:srgbClr val="114FF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797" name="AutoShape 5"/>
          <p:cNvSpPr>
            <a:spLocks noChangeArrowheads="1"/>
          </p:cNvSpPr>
          <p:nvPr/>
        </p:nvSpPr>
        <p:spPr bwMode="auto">
          <a:xfrm>
            <a:off x="4622800" y="1447800"/>
            <a:ext cx="4368800" cy="2768600"/>
          </a:xfrm>
          <a:prstGeom prst="roundRect">
            <a:avLst>
              <a:gd name="adj" fmla="val 12495"/>
            </a:avLst>
          </a:prstGeom>
          <a:solidFill>
            <a:srgbClr val="CCFF66"/>
          </a:solidFill>
          <a:ln w="50800">
            <a:solidFill>
              <a:srgbClr val="114FF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4964113" y="1546225"/>
            <a:ext cx="3570287" cy="576263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3200" i="1">
                <a:solidFill>
                  <a:srgbClr val="CF0E30"/>
                </a:solidFill>
                <a:latin typeface="Arial Narrow" charset="0"/>
              </a:rPr>
              <a:t>Recognising Choices</a:t>
            </a: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4657725" y="2246313"/>
            <a:ext cx="1916113" cy="8191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2400">
                <a:solidFill>
                  <a:srgbClr val="316501"/>
                </a:solidFill>
                <a:latin typeface="Arial Narrow" charset="0"/>
              </a:rPr>
              <a:t>Distinguishing</a:t>
            </a:r>
          </a:p>
          <a:p>
            <a:pPr algn="ctr"/>
            <a:r>
              <a:rPr lang="en-GB" sz="2400">
                <a:solidFill>
                  <a:srgbClr val="316501"/>
                </a:solidFill>
                <a:latin typeface="Arial Narrow" charset="0"/>
              </a:rPr>
              <a:t>Choices</a:t>
            </a: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7108825" y="2246313"/>
            <a:ext cx="1833563" cy="8191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2400">
                <a:solidFill>
                  <a:srgbClr val="316501"/>
                </a:solidFill>
                <a:latin typeface="Arial Narrow" charset="0"/>
              </a:rPr>
              <a:t>Accumulating</a:t>
            </a:r>
          </a:p>
          <a:p>
            <a:pPr algn="ctr"/>
            <a:r>
              <a:rPr lang="en-GB" sz="2400">
                <a:solidFill>
                  <a:srgbClr val="316501"/>
                </a:solidFill>
                <a:latin typeface="Arial Narrow" charset="0"/>
              </a:rPr>
              <a:t>Alternatives</a:t>
            </a:r>
          </a:p>
        </p:txBody>
      </p:sp>
      <p:sp>
        <p:nvSpPr>
          <p:cNvPr id="161801" name="Rectangle 9"/>
          <p:cNvSpPr>
            <a:spLocks noChangeArrowheads="1"/>
          </p:cNvSpPr>
          <p:nvPr/>
        </p:nvSpPr>
        <p:spPr bwMode="auto">
          <a:xfrm>
            <a:off x="5345113" y="3617913"/>
            <a:ext cx="2778125" cy="45402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400">
                <a:solidFill>
                  <a:srgbClr val="316501"/>
                </a:solidFill>
                <a:latin typeface="Arial Narrow" charset="0"/>
              </a:rPr>
              <a:t>Identifying &amp; labelling</a:t>
            </a:r>
          </a:p>
        </p:txBody>
      </p:sp>
      <p:sp>
        <p:nvSpPr>
          <p:cNvPr id="161805" name="Line 13"/>
          <p:cNvSpPr>
            <a:spLocks noChangeShapeType="1"/>
          </p:cNvSpPr>
          <p:nvPr/>
        </p:nvSpPr>
        <p:spPr bwMode="auto">
          <a:xfrm>
            <a:off x="6629400" y="2514600"/>
            <a:ext cx="5207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06" name="Line 14"/>
          <p:cNvSpPr>
            <a:spLocks noChangeShapeType="1"/>
          </p:cNvSpPr>
          <p:nvPr/>
        </p:nvSpPr>
        <p:spPr bwMode="auto">
          <a:xfrm>
            <a:off x="6629400" y="2819400"/>
            <a:ext cx="5207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07" name="Line 15"/>
          <p:cNvSpPr>
            <a:spLocks noChangeShapeType="1"/>
          </p:cNvSpPr>
          <p:nvPr/>
        </p:nvSpPr>
        <p:spPr bwMode="auto">
          <a:xfrm>
            <a:off x="6172200" y="3130550"/>
            <a:ext cx="139700" cy="368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08" name="Line 16"/>
          <p:cNvSpPr>
            <a:spLocks noChangeShapeType="1"/>
          </p:cNvSpPr>
          <p:nvPr/>
        </p:nvSpPr>
        <p:spPr bwMode="auto">
          <a:xfrm flipH="1">
            <a:off x="7308850" y="3130550"/>
            <a:ext cx="152400" cy="368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10" name="AutoShape 18"/>
          <p:cNvSpPr>
            <a:spLocks noChangeArrowheads="1"/>
          </p:cNvSpPr>
          <p:nvPr/>
        </p:nvSpPr>
        <p:spPr bwMode="auto">
          <a:xfrm>
            <a:off x="4775200" y="4495800"/>
            <a:ext cx="3987800" cy="1549400"/>
          </a:xfrm>
          <a:prstGeom prst="roundRect">
            <a:avLst>
              <a:gd name="adj" fmla="val 12495"/>
            </a:avLst>
          </a:prstGeom>
          <a:solidFill>
            <a:srgbClr val="CCFF66"/>
          </a:solidFill>
          <a:ln w="50800">
            <a:solidFill>
              <a:srgbClr val="114FF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11" name="Rectangle 19"/>
          <p:cNvSpPr>
            <a:spLocks noChangeArrowheads="1"/>
          </p:cNvSpPr>
          <p:nvPr/>
        </p:nvSpPr>
        <p:spPr bwMode="auto">
          <a:xfrm>
            <a:off x="4887913" y="4594225"/>
            <a:ext cx="3700462" cy="576263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3200" i="1">
                <a:solidFill>
                  <a:srgbClr val="CF0E30"/>
                </a:solidFill>
                <a:latin typeface="Arial Narrow" charset="0"/>
              </a:rPr>
              <a:t>Validating with Others</a:t>
            </a:r>
          </a:p>
        </p:txBody>
      </p:sp>
      <p:sp>
        <p:nvSpPr>
          <p:cNvPr id="161812" name="Rectangle 20"/>
          <p:cNvSpPr>
            <a:spLocks noChangeArrowheads="1"/>
          </p:cNvSpPr>
          <p:nvPr/>
        </p:nvSpPr>
        <p:spPr bwMode="auto">
          <a:xfrm>
            <a:off x="5003800" y="5141913"/>
            <a:ext cx="1473200" cy="8191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2400">
                <a:solidFill>
                  <a:srgbClr val="316501"/>
                </a:solidFill>
                <a:latin typeface="Arial Narrow" charset="0"/>
              </a:rPr>
              <a:t>Describing</a:t>
            </a:r>
          </a:p>
          <a:p>
            <a:pPr algn="ctr"/>
            <a:r>
              <a:rPr lang="en-GB" sz="2400">
                <a:solidFill>
                  <a:srgbClr val="316501"/>
                </a:solidFill>
                <a:latin typeface="Arial Narrow" charset="0"/>
              </a:rPr>
              <a:t>Moments</a:t>
            </a:r>
          </a:p>
        </p:txBody>
      </p:sp>
      <p:sp>
        <p:nvSpPr>
          <p:cNvPr id="161813" name="Rectangle 21"/>
          <p:cNvSpPr>
            <a:spLocks noChangeArrowheads="1"/>
          </p:cNvSpPr>
          <p:nvPr/>
        </p:nvSpPr>
        <p:spPr bwMode="auto">
          <a:xfrm>
            <a:off x="7275513" y="5141913"/>
            <a:ext cx="1347787" cy="8191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2400">
                <a:solidFill>
                  <a:srgbClr val="316501"/>
                </a:solidFill>
                <a:latin typeface="Arial Narrow" charset="0"/>
              </a:rPr>
              <a:t>Refining</a:t>
            </a:r>
          </a:p>
          <a:p>
            <a:pPr algn="ctr"/>
            <a:r>
              <a:rPr lang="en-GB" sz="2400">
                <a:solidFill>
                  <a:srgbClr val="316501"/>
                </a:solidFill>
                <a:latin typeface="Arial Narrow" charset="0"/>
              </a:rPr>
              <a:t>Exercises</a:t>
            </a:r>
          </a:p>
        </p:txBody>
      </p:sp>
      <p:sp>
        <p:nvSpPr>
          <p:cNvPr id="161816" name="Line 24"/>
          <p:cNvSpPr>
            <a:spLocks noChangeShapeType="1"/>
          </p:cNvSpPr>
          <p:nvPr/>
        </p:nvSpPr>
        <p:spPr bwMode="auto">
          <a:xfrm>
            <a:off x="6584950" y="5410200"/>
            <a:ext cx="5207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17" name="Line 25"/>
          <p:cNvSpPr>
            <a:spLocks noChangeShapeType="1"/>
          </p:cNvSpPr>
          <p:nvPr/>
        </p:nvSpPr>
        <p:spPr bwMode="auto">
          <a:xfrm>
            <a:off x="6584950" y="5689600"/>
            <a:ext cx="5207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19" name="AutoShape 27"/>
          <p:cNvSpPr>
            <a:spLocks noChangeArrowheads="1"/>
          </p:cNvSpPr>
          <p:nvPr/>
        </p:nvSpPr>
        <p:spPr bwMode="auto">
          <a:xfrm>
            <a:off x="1219200" y="558800"/>
            <a:ext cx="3683000" cy="1473200"/>
          </a:xfrm>
          <a:prstGeom prst="roundRect">
            <a:avLst>
              <a:gd name="adj" fmla="val 15232"/>
            </a:avLst>
          </a:prstGeom>
          <a:solidFill>
            <a:srgbClr val="CCFF66"/>
          </a:solidFill>
          <a:ln w="50800">
            <a:solidFill>
              <a:srgbClr val="114FF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20" name="Rectangle 28"/>
          <p:cNvSpPr>
            <a:spLocks noChangeArrowheads="1"/>
          </p:cNvSpPr>
          <p:nvPr/>
        </p:nvSpPr>
        <p:spPr bwMode="auto">
          <a:xfrm>
            <a:off x="1255713" y="555625"/>
            <a:ext cx="3644900" cy="576263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3200" i="1">
                <a:solidFill>
                  <a:srgbClr val="CF0E30"/>
                </a:solidFill>
                <a:latin typeface="Arial Narrow" charset="0"/>
              </a:rPr>
              <a:t>Systematic Reflection</a:t>
            </a:r>
          </a:p>
        </p:txBody>
      </p:sp>
      <p:sp>
        <p:nvSpPr>
          <p:cNvPr id="161821" name="Rectangle 29"/>
          <p:cNvSpPr>
            <a:spLocks noChangeArrowheads="1"/>
          </p:cNvSpPr>
          <p:nvPr/>
        </p:nvSpPr>
        <p:spPr bwMode="auto">
          <a:xfrm>
            <a:off x="1366838" y="1103313"/>
            <a:ext cx="1319212" cy="8191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2400">
                <a:solidFill>
                  <a:srgbClr val="316501"/>
                </a:solidFill>
                <a:latin typeface="Arial Narrow" charset="0"/>
              </a:rPr>
              <a:t>Keeping </a:t>
            </a:r>
          </a:p>
          <a:p>
            <a:pPr algn="ctr"/>
            <a:r>
              <a:rPr lang="en-GB" sz="2400">
                <a:solidFill>
                  <a:srgbClr val="316501"/>
                </a:solidFill>
                <a:latin typeface="Arial Narrow" charset="0"/>
              </a:rPr>
              <a:t>Accounts</a:t>
            </a:r>
          </a:p>
        </p:txBody>
      </p:sp>
      <p:sp>
        <p:nvSpPr>
          <p:cNvPr id="161822" name="Rectangle 30"/>
          <p:cNvSpPr>
            <a:spLocks noChangeArrowheads="1"/>
          </p:cNvSpPr>
          <p:nvPr/>
        </p:nvSpPr>
        <p:spPr bwMode="auto">
          <a:xfrm>
            <a:off x="3541713" y="1103313"/>
            <a:ext cx="1152525" cy="8191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400">
                <a:solidFill>
                  <a:srgbClr val="316501"/>
                </a:solidFill>
                <a:latin typeface="Arial Narrow" charset="0"/>
              </a:rPr>
              <a:t>Seeking</a:t>
            </a:r>
          </a:p>
          <a:p>
            <a:r>
              <a:rPr lang="en-GB" sz="2400">
                <a:solidFill>
                  <a:srgbClr val="316501"/>
                </a:solidFill>
                <a:latin typeface="Arial Narrow" charset="0"/>
              </a:rPr>
              <a:t>Threads</a:t>
            </a:r>
          </a:p>
        </p:txBody>
      </p:sp>
      <p:sp>
        <p:nvSpPr>
          <p:cNvPr id="161825" name="Line 33"/>
          <p:cNvSpPr>
            <a:spLocks noChangeShapeType="1"/>
          </p:cNvSpPr>
          <p:nvPr/>
        </p:nvSpPr>
        <p:spPr bwMode="auto">
          <a:xfrm>
            <a:off x="2844800" y="1397000"/>
            <a:ext cx="5207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26" name="Line 34"/>
          <p:cNvSpPr>
            <a:spLocks noChangeShapeType="1"/>
          </p:cNvSpPr>
          <p:nvPr/>
        </p:nvSpPr>
        <p:spPr bwMode="auto">
          <a:xfrm>
            <a:off x="2844800" y="1701800"/>
            <a:ext cx="5207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28" name="AutoShape 36"/>
          <p:cNvSpPr>
            <a:spLocks noChangeArrowheads="1"/>
          </p:cNvSpPr>
          <p:nvPr/>
        </p:nvSpPr>
        <p:spPr bwMode="auto">
          <a:xfrm>
            <a:off x="812800" y="3200400"/>
            <a:ext cx="4140200" cy="1549400"/>
          </a:xfrm>
          <a:prstGeom prst="roundRect">
            <a:avLst>
              <a:gd name="adj" fmla="val 12495"/>
            </a:avLst>
          </a:prstGeom>
          <a:solidFill>
            <a:srgbClr val="CCFF66"/>
          </a:solidFill>
          <a:ln w="50800">
            <a:solidFill>
              <a:srgbClr val="114FF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29" name="Rectangle 37"/>
          <p:cNvSpPr>
            <a:spLocks noChangeArrowheads="1"/>
          </p:cNvSpPr>
          <p:nvPr/>
        </p:nvSpPr>
        <p:spPr bwMode="auto">
          <a:xfrm>
            <a:off x="1077913" y="3298825"/>
            <a:ext cx="3495675" cy="576263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3200" i="1">
                <a:solidFill>
                  <a:srgbClr val="CF0E30"/>
                </a:solidFill>
                <a:latin typeface="Arial Narrow" charset="0"/>
              </a:rPr>
              <a:t>Preparing &amp; Noticing</a:t>
            </a:r>
          </a:p>
        </p:txBody>
      </p:sp>
      <p:sp>
        <p:nvSpPr>
          <p:cNvPr id="161830" name="Rectangle 38"/>
          <p:cNvSpPr>
            <a:spLocks noChangeArrowheads="1"/>
          </p:cNvSpPr>
          <p:nvPr/>
        </p:nvSpPr>
        <p:spPr bwMode="auto">
          <a:xfrm>
            <a:off x="925513" y="3846513"/>
            <a:ext cx="1639887" cy="8191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2400">
                <a:solidFill>
                  <a:srgbClr val="316501"/>
                </a:solidFill>
                <a:latin typeface="Arial Narrow" charset="0"/>
              </a:rPr>
              <a:t>Imagining</a:t>
            </a:r>
          </a:p>
          <a:p>
            <a:pPr algn="ctr"/>
            <a:r>
              <a:rPr lang="en-GB" sz="2400">
                <a:solidFill>
                  <a:srgbClr val="316501"/>
                </a:solidFill>
                <a:latin typeface="Arial Narrow" charset="0"/>
              </a:rPr>
              <a:t>Possibilities</a:t>
            </a:r>
          </a:p>
        </p:txBody>
      </p:sp>
      <p:sp>
        <p:nvSpPr>
          <p:cNvPr id="161831" name="Rectangle 39"/>
          <p:cNvSpPr>
            <a:spLocks noChangeArrowheads="1"/>
          </p:cNvSpPr>
          <p:nvPr/>
        </p:nvSpPr>
        <p:spPr bwMode="auto">
          <a:xfrm>
            <a:off x="3225800" y="3846513"/>
            <a:ext cx="1639888" cy="8191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2400">
                <a:solidFill>
                  <a:srgbClr val="316501"/>
                </a:solidFill>
                <a:latin typeface="Arial Narrow" charset="0"/>
              </a:rPr>
              <a:t>Noticing</a:t>
            </a:r>
          </a:p>
          <a:p>
            <a:pPr algn="ctr"/>
            <a:r>
              <a:rPr lang="en-GB" sz="2400">
                <a:solidFill>
                  <a:srgbClr val="316501"/>
                </a:solidFill>
                <a:latin typeface="Arial Narrow" charset="0"/>
              </a:rPr>
              <a:t>Possibilities</a:t>
            </a:r>
          </a:p>
        </p:txBody>
      </p:sp>
      <p:sp>
        <p:nvSpPr>
          <p:cNvPr id="161834" name="Line 42"/>
          <p:cNvSpPr>
            <a:spLocks noChangeShapeType="1"/>
          </p:cNvSpPr>
          <p:nvPr/>
        </p:nvSpPr>
        <p:spPr bwMode="auto">
          <a:xfrm>
            <a:off x="2667000" y="4114800"/>
            <a:ext cx="5207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35" name="Line 43"/>
          <p:cNvSpPr>
            <a:spLocks noChangeShapeType="1"/>
          </p:cNvSpPr>
          <p:nvPr/>
        </p:nvSpPr>
        <p:spPr bwMode="auto">
          <a:xfrm>
            <a:off x="2667000" y="4419600"/>
            <a:ext cx="5207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22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Specting</a:t>
            </a:r>
          </a:p>
        </p:txBody>
      </p:sp>
      <p:grpSp>
        <p:nvGrpSpPr>
          <p:cNvPr id="159748" name="Group 4"/>
          <p:cNvGrpSpPr>
            <a:grpSpLocks/>
          </p:cNvGrpSpPr>
          <p:nvPr/>
        </p:nvGrpSpPr>
        <p:grpSpPr bwMode="auto">
          <a:xfrm>
            <a:off x="5410200" y="2679700"/>
            <a:ext cx="1873250" cy="3613150"/>
            <a:chOff x="3408" y="1688"/>
            <a:chExt cx="1180" cy="2276"/>
          </a:xfrm>
        </p:grpSpPr>
        <p:sp>
          <p:nvSpPr>
            <p:cNvPr id="159749" name="Oval 5"/>
            <p:cNvSpPr>
              <a:spLocks noChangeArrowheads="1"/>
            </p:cNvSpPr>
            <p:nvPr/>
          </p:nvSpPr>
          <p:spPr bwMode="auto">
            <a:xfrm>
              <a:off x="3644" y="1688"/>
              <a:ext cx="944" cy="8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750" name="Freeform 6"/>
            <p:cNvSpPr>
              <a:spLocks/>
            </p:cNvSpPr>
            <p:nvPr/>
          </p:nvSpPr>
          <p:spPr bwMode="auto">
            <a:xfrm>
              <a:off x="3540" y="2160"/>
              <a:ext cx="145" cy="145"/>
            </a:xfrm>
            <a:custGeom>
              <a:avLst/>
              <a:gdLst>
                <a:gd name="T0" fmla="*/ 96 w 145"/>
                <a:gd name="T1" fmla="*/ 0 h 145"/>
                <a:gd name="T2" fmla="*/ 0 w 145"/>
                <a:gd name="T3" fmla="*/ 144 h 145"/>
                <a:gd name="T4" fmla="*/ 144 w 145"/>
                <a:gd name="T5" fmla="*/ 9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45">
                  <a:moveTo>
                    <a:pt x="96" y="0"/>
                  </a:moveTo>
                  <a:lnTo>
                    <a:pt x="0" y="144"/>
                  </a:lnTo>
                  <a:lnTo>
                    <a:pt x="144" y="96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59751" name="Group 7"/>
            <p:cNvGrpSpPr>
              <a:grpSpLocks/>
            </p:cNvGrpSpPr>
            <p:nvPr/>
          </p:nvGrpSpPr>
          <p:grpSpPr bwMode="auto">
            <a:xfrm>
              <a:off x="4004" y="1964"/>
              <a:ext cx="153" cy="320"/>
              <a:chOff x="4004" y="1964"/>
              <a:chExt cx="153" cy="320"/>
            </a:xfrm>
          </p:grpSpPr>
          <p:sp>
            <p:nvSpPr>
              <p:cNvPr id="159752" name="Oval 8"/>
              <p:cNvSpPr>
                <a:spLocks noChangeArrowheads="1"/>
              </p:cNvSpPr>
              <p:nvPr/>
            </p:nvSpPr>
            <p:spPr bwMode="auto">
              <a:xfrm>
                <a:off x="4004" y="1964"/>
                <a:ext cx="128" cy="128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53" name="Line 9"/>
              <p:cNvSpPr>
                <a:spLocks noChangeShapeType="1"/>
              </p:cNvSpPr>
              <p:nvPr/>
            </p:nvSpPr>
            <p:spPr bwMode="auto">
              <a:xfrm>
                <a:off x="4068" y="2108"/>
                <a:ext cx="0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54" name="Line 10"/>
              <p:cNvSpPr>
                <a:spLocks noChangeShapeType="1"/>
              </p:cNvSpPr>
              <p:nvPr/>
            </p:nvSpPr>
            <p:spPr bwMode="auto">
              <a:xfrm flipH="1">
                <a:off x="4020" y="2204"/>
                <a:ext cx="48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55" name="Line 11"/>
              <p:cNvSpPr>
                <a:spLocks noChangeShapeType="1"/>
              </p:cNvSpPr>
              <p:nvPr/>
            </p:nvSpPr>
            <p:spPr bwMode="auto">
              <a:xfrm>
                <a:off x="4076" y="2204"/>
                <a:ext cx="32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56" name="Line 12"/>
              <p:cNvSpPr>
                <a:spLocks noChangeShapeType="1"/>
              </p:cNvSpPr>
              <p:nvPr/>
            </p:nvSpPr>
            <p:spPr bwMode="auto">
              <a:xfrm flipV="1">
                <a:off x="4068" y="2124"/>
                <a:ext cx="88" cy="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57" name="Line 13"/>
              <p:cNvSpPr>
                <a:spLocks noChangeShapeType="1"/>
              </p:cNvSpPr>
              <p:nvPr/>
            </p:nvSpPr>
            <p:spPr bwMode="auto">
              <a:xfrm>
                <a:off x="4076" y="2140"/>
                <a:ext cx="56" cy="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58" name="Oval 14"/>
              <p:cNvSpPr>
                <a:spLocks noChangeArrowheads="1"/>
              </p:cNvSpPr>
              <p:nvPr/>
            </p:nvSpPr>
            <p:spPr bwMode="auto">
              <a:xfrm>
                <a:off x="4084" y="2004"/>
                <a:ext cx="16" cy="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59" name="Freeform 15"/>
              <p:cNvSpPr>
                <a:spLocks/>
              </p:cNvSpPr>
              <p:nvPr/>
            </p:nvSpPr>
            <p:spPr bwMode="auto">
              <a:xfrm>
                <a:off x="4132" y="2024"/>
                <a:ext cx="25" cy="21"/>
              </a:xfrm>
              <a:custGeom>
                <a:avLst/>
                <a:gdLst>
                  <a:gd name="T0" fmla="*/ 8 w 25"/>
                  <a:gd name="T1" fmla="*/ 0 h 21"/>
                  <a:gd name="T2" fmla="*/ 24 w 25"/>
                  <a:gd name="T3" fmla="*/ 12 h 21"/>
                  <a:gd name="T4" fmla="*/ 0 w 25"/>
                  <a:gd name="T5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21">
                    <a:moveTo>
                      <a:pt x="8" y="0"/>
                    </a:moveTo>
                    <a:lnTo>
                      <a:pt x="24" y="12"/>
                    </a:lnTo>
                    <a:lnTo>
                      <a:pt x="0" y="2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60" name="Freeform 16"/>
              <p:cNvSpPr>
                <a:spLocks/>
              </p:cNvSpPr>
              <p:nvPr/>
            </p:nvSpPr>
            <p:spPr bwMode="auto">
              <a:xfrm>
                <a:off x="4084" y="2055"/>
                <a:ext cx="38" cy="17"/>
              </a:xfrm>
              <a:custGeom>
                <a:avLst/>
                <a:gdLst>
                  <a:gd name="T0" fmla="*/ 0 w 38"/>
                  <a:gd name="T1" fmla="*/ 0 h 17"/>
                  <a:gd name="T2" fmla="*/ 16 w 38"/>
                  <a:gd name="T3" fmla="*/ 16 h 17"/>
                  <a:gd name="T4" fmla="*/ 37 w 38"/>
                  <a:gd name="T5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17">
                    <a:moveTo>
                      <a:pt x="0" y="0"/>
                    </a:moveTo>
                    <a:lnTo>
                      <a:pt x="16" y="16"/>
                    </a:lnTo>
                    <a:lnTo>
                      <a:pt x="37" y="13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9761" name="Group 17"/>
            <p:cNvGrpSpPr>
              <a:grpSpLocks/>
            </p:cNvGrpSpPr>
            <p:nvPr/>
          </p:nvGrpSpPr>
          <p:grpSpPr bwMode="auto">
            <a:xfrm>
              <a:off x="4246" y="1969"/>
              <a:ext cx="160" cy="320"/>
              <a:chOff x="4246" y="1969"/>
              <a:chExt cx="160" cy="320"/>
            </a:xfrm>
          </p:grpSpPr>
          <p:sp>
            <p:nvSpPr>
              <p:cNvPr id="159762" name="Oval 18"/>
              <p:cNvSpPr>
                <a:spLocks noChangeArrowheads="1"/>
              </p:cNvSpPr>
              <p:nvPr/>
            </p:nvSpPr>
            <p:spPr bwMode="auto">
              <a:xfrm>
                <a:off x="4278" y="1969"/>
                <a:ext cx="128" cy="128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63" name="Line 19"/>
              <p:cNvSpPr>
                <a:spLocks noChangeShapeType="1"/>
              </p:cNvSpPr>
              <p:nvPr/>
            </p:nvSpPr>
            <p:spPr bwMode="auto">
              <a:xfrm>
                <a:off x="4342" y="2113"/>
                <a:ext cx="0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64" name="Line 20"/>
              <p:cNvSpPr>
                <a:spLocks noChangeShapeType="1"/>
              </p:cNvSpPr>
              <p:nvPr/>
            </p:nvSpPr>
            <p:spPr bwMode="auto">
              <a:xfrm>
                <a:off x="4350" y="2209"/>
                <a:ext cx="32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65" name="Line 21"/>
              <p:cNvSpPr>
                <a:spLocks noChangeShapeType="1"/>
              </p:cNvSpPr>
              <p:nvPr/>
            </p:nvSpPr>
            <p:spPr bwMode="auto">
              <a:xfrm flipH="1">
                <a:off x="4294" y="2209"/>
                <a:ext cx="48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66" name="Line 22"/>
              <p:cNvSpPr>
                <a:spLocks noChangeShapeType="1"/>
              </p:cNvSpPr>
              <p:nvPr/>
            </p:nvSpPr>
            <p:spPr bwMode="auto">
              <a:xfrm flipH="1" flipV="1">
                <a:off x="4246" y="2129"/>
                <a:ext cx="104" cy="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67" name="Line 23"/>
              <p:cNvSpPr>
                <a:spLocks noChangeShapeType="1"/>
              </p:cNvSpPr>
              <p:nvPr/>
            </p:nvSpPr>
            <p:spPr bwMode="auto">
              <a:xfrm flipH="1">
                <a:off x="4270" y="2145"/>
                <a:ext cx="72" cy="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68" name="Oval 24"/>
              <p:cNvSpPr>
                <a:spLocks noChangeArrowheads="1"/>
              </p:cNvSpPr>
              <p:nvPr/>
            </p:nvSpPr>
            <p:spPr bwMode="auto">
              <a:xfrm>
                <a:off x="4310" y="2009"/>
                <a:ext cx="16" cy="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69" name="Freeform 25"/>
              <p:cNvSpPr>
                <a:spLocks/>
              </p:cNvSpPr>
              <p:nvPr/>
            </p:nvSpPr>
            <p:spPr bwMode="auto">
              <a:xfrm>
                <a:off x="4254" y="2029"/>
                <a:ext cx="25" cy="21"/>
              </a:xfrm>
              <a:custGeom>
                <a:avLst/>
                <a:gdLst>
                  <a:gd name="T0" fmla="*/ 16 w 25"/>
                  <a:gd name="T1" fmla="*/ 0 h 21"/>
                  <a:gd name="T2" fmla="*/ 0 w 25"/>
                  <a:gd name="T3" fmla="*/ 12 h 21"/>
                  <a:gd name="T4" fmla="*/ 24 w 25"/>
                  <a:gd name="T5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21">
                    <a:moveTo>
                      <a:pt x="16" y="0"/>
                    </a:moveTo>
                    <a:lnTo>
                      <a:pt x="0" y="12"/>
                    </a:lnTo>
                    <a:lnTo>
                      <a:pt x="24" y="2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70" name="Freeform 26"/>
              <p:cNvSpPr>
                <a:spLocks/>
              </p:cNvSpPr>
              <p:nvPr/>
            </p:nvSpPr>
            <p:spPr bwMode="auto">
              <a:xfrm>
                <a:off x="4289" y="2060"/>
                <a:ext cx="38" cy="17"/>
              </a:xfrm>
              <a:custGeom>
                <a:avLst/>
                <a:gdLst>
                  <a:gd name="T0" fmla="*/ 37 w 38"/>
                  <a:gd name="T1" fmla="*/ 0 h 17"/>
                  <a:gd name="T2" fmla="*/ 21 w 38"/>
                  <a:gd name="T3" fmla="*/ 16 h 17"/>
                  <a:gd name="T4" fmla="*/ 0 w 38"/>
                  <a:gd name="T5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17">
                    <a:moveTo>
                      <a:pt x="37" y="0"/>
                    </a:moveTo>
                    <a:lnTo>
                      <a:pt x="21" y="16"/>
                    </a:lnTo>
                    <a:lnTo>
                      <a:pt x="0" y="13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59771" name="Oval 27"/>
            <p:cNvSpPr>
              <a:spLocks noChangeArrowheads="1"/>
            </p:cNvSpPr>
            <p:nvPr/>
          </p:nvSpPr>
          <p:spPr bwMode="auto">
            <a:xfrm>
              <a:off x="3752" y="1928"/>
              <a:ext cx="116" cy="8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772" name="Oval 28"/>
            <p:cNvSpPr>
              <a:spLocks noChangeArrowheads="1"/>
            </p:cNvSpPr>
            <p:nvPr/>
          </p:nvSpPr>
          <p:spPr bwMode="auto">
            <a:xfrm>
              <a:off x="3764" y="1952"/>
              <a:ext cx="32" cy="32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773" name="Line 29"/>
            <p:cNvSpPr>
              <a:spLocks noChangeShapeType="1"/>
            </p:cNvSpPr>
            <p:nvPr/>
          </p:nvSpPr>
          <p:spPr bwMode="auto">
            <a:xfrm>
              <a:off x="4116" y="2516"/>
              <a:ext cx="0" cy="90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774" name="Line 30"/>
            <p:cNvSpPr>
              <a:spLocks noChangeShapeType="1"/>
            </p:cNvSpPr>
            <p:nvPr/>
          </p:nvSpPr>
          <p:spPr bwMode="auto">
            <a:xfrm flipH="1">
              <a:off x="3816" y="3440"/>
              <a:ext cx="300" cy="5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775" name="Line 31"/>
            <p:cNvSpPr>
              <a:spLocks noChangeShapeType="1"/>
            </p:cNvSpPr>
            <p:nvPr/>
          </p:nvSpPr>
          <p:spPr bwMode="auto">
            <a:xfrm>
              <a:off x="4124" y="3428"/>
              <a:ext cx="248" cy="5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776" name="Freeform 32"/>
            <p:cNvSpPr>
              <a:spLocks/>
            </p:cNvSpPr>
            <p:nvPr/>
          </p:nvSpPr>
          <p:spPr bwMode="auto">
            <a:xfrm>
              <a:off x="3408" y="2604"/>
              <a:ext cx="1129" cy="697"/>
            </a:xfrm>
            <a:custGeom>
              <a:avLst/>
              <a:gdLst>
                <a:gd name="T0" fmla="*/ 540 w 1129"/>
                <a:gd name="T1" fmla="*/ 696 h 697"/>
                <a:gd name="T2" fmla="*/ 972 w 1129"/>
                <a:gd name="T3" fmla="*/ 600 h 697"/>
                <a:gd name="T4" fmla="*/ 1128 w 1129"/>
                <a:gd name="T5" fmla="*/ 408 h 697"/>
                <a:gd name="T6" fmla="*/ 336 w 1129"/>
                <a:gd name="T7" fmla="*/ 0 h 697"/>
                <a:gd name="T8" fmla="*/ 288 w 1129"/>
                <a:gd name="T9" fmla="*/ 432 h 697"/>
                <a:gd name="T10" fmla="*/ 0 w 1129"/>
                <a:gd name="T11" fmla="*/ 492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9" h="697">
                  <a:moveTo>
                    <a:pt x="540" y="696"/>
                  </a:moveTo>
                  <a:lnTo>
                    <a:pt x="972" y="600"/>
                  </a:lnTo>
                  <a:lnTo>
                    <a:pt x="1128" y="408"/>
                  </a:lnTo>
                  <a:lnTo>
                    <a:pt x="336" y="0"/>
                  </a:lnTo>
                  <a:lnTo>
                    <a:pt x="288" y="432"/>
                  </a:lnTo>
                  <a:lnTo>
                    <a:pt x="0" y="492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777" name="Freeform 33"/>
            <p:cNvSpPr>
              <a:spLocks/>
            </p:cNvSpPr>
            <p:nvPr/>
          </p:nvSpPr>
          <p:spPr bwMode="auto">
            <a:xfrm>
              <a:off x="3720" y="2244"/>
              <a:ext cx="217" cy="73"/>
            </a:xfrm>
            <a:custGeom>
              <a:avLst/>
              <a:gdLst>
                <a:gd name="T0" fmla="*/ 0 w 217"/>
                <a:gd name="T1" fmla="*/ 72 h 73"/>
                <a:gd name="T2" fmla="*/ 144 w 217"/>
                <a:gd name="T3" fmla="*/ 72 h 73"/>
                <a:gd name="T4" fmla="*/ 216 w 217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73">
                  <a:moveTo>
                    <a:pt x="0" y="72"/>
                  </a:moveTo>
                  <a:lnTo>
                    <a:pt x="144" y="72"/>
                  </a:lnTo>
                  <a:lnTo>
                    <a:pt x="216" y="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9778" name="Group 34"/>
          <p:cNvGrpSpPr>
            <a:grpSpLocks/>
          </p:cNvGrpSpPr>
          <p:nvPr/>
        </p:nvGrpSpPr>
        <p:grpSpPr bwMode="auto">
          <a:xfrm>
            <a:off x="6076950" y="1117600"/>
            <a:ext cx="977900" cy="1041400"/>
            <a:chOff x="3828" y="704"/>
            <a:chExt cx="616" cy="656"/>
          </a:xfrm>
        </p:grpSpPr>
        <p:sp>
          <p:nvSpPr>
            <p:cNvPr id="159779" name="Oval 35"/>
            <p:cNvSpPr>
              <a:spLocks noChangeArrowheads="1"/>
            </p:cNvSpPr>
            <p:nvPr/>
          </p:nvSpPr>
          <p:spPr bwMode="auto">
            <a:xfrm rot="19560000">
              <a:off x="3884" y="704"/>
              <a:ext cx="560" cy="65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780" name="Freeform 36"/>
            <p:cNvSpPr>
              <a:spLocks/>
            </p:cNvSpPr>
            <p:nvPr/>
          </p:nvSpPr>
          <p:spPr bwMode="auto">
            <a:xfrm>
              <a:off x="3828" y="1128"/>
              <a:ext cx="97" cy="145"/>
            </a:xfrm>
            <a:custGeom>
              <a:avLst/>
              <a:gdLst>
                <a:gd name="T0" fmla="*/ 48 w 97"/>
                <a:gd name="T1" fmla="*/ 0 h 145"/>
                <a:gd name="T2" fmla="*/ 0 w 97"/>
                <a:gd name="T3" fmla="*/ 144 h 145"/>
                <a:gd name="T4" fmla="*/ 96 w 97"/>
                <a:gd name="T5" fmla="*/ 9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45">
                  <a:moveTo>
                    <a:pt x="48" y="0"/>
                  </a:moveTo>
                  <a:lnTo>
                    <a:pt x="0" y="144"/>
                  </a:lnTo>
                  <a:lnTo>
                    <a:pt x="96" y="96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781" name="Oval 37"/>
            <p:cNvSpPr>
              <a:spLocks noChangeArrowheads="1"/>
            </p:cNvSpPr>
            <p:nvPr/>
          </p:nvSpPr>
          <p:spPr bwMode="auto">
            <a:xfrm rot="19260000">
              <a:off x="3980" y="944"/>
              <a:ext cx="80" cy="12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782" name="Oval 38"/>
            <p:cNvSpPr>
              <a:spLocks noChangeArrowheads="1"/>
            </p:cNvSpPr>
            <p:nvPr/>
          </p:nvSpPr>
          <p:spPr bwMode="auto">
            <a:xfrm>
              <a:off x="3980" y="992"/>
              <a:ext cx="32" cy="32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783" name="Freeform 39"/>
            <p:cNvSpPr>
              <a:spLocks/>
            </p:cNvSpPr>
            <p:nvPr/>
          </p:nvSpPr>
          <p:spPr bwMode="auto">
            <a:xfrm>
              <a:off x="4032" y="1200"/>
              <a:ext cx="109" cy="85"/>
            </a:xfrm>
            <a:custGeom>
              <a:avLst/>
              <a:gdLst>
                <a:gd name="T0" fmla="*/ 0 w 109"/>
                <a:gd name="T1" fmla="*/ 84 h 85"/>
                <a:gd name="T2" fmla="*/ 96 w 109"/>
                <a:gd name="T3" fmla="*/ 72 h 85"/>
                <a:gd name="T4" fmla="*/ 108 w 109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85">
                  <a:moveTo>
                    <a:pt x="0" y="84"/>
                  </a:moveTo>
                  <a:lnTo>
                    <a:pt x="96" y="72"/>
                  </a:lnTo>
                  <a:lnTo>
                    <a:pt x="108" y="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9784" name="Group 40"/>
          <p:cNvGrpSpPr>
            <a:grpSpLocks/>
          </p:cNvGrpSpPr>
          <p:nvPr/>
        </p:nvGrpSpPr>
        <p:grpSpPr bwMode="auto">
          <a:xfrm>
            <a:off x="1346200" y="2736850"/>
            <a:ext cx="1874838" cy="3613150"/>
            <a:chOff x="848" y="1724"/>
            <a:chExt cx="1181" cy="2276"/>
          </a:xfrm>
        </p:grpSpPr>
        <p:sp>
          <p:nvSpPr>
            <p:cNvPr id="159785" name="Oval 41"/>
            <p:cNvSpPr>
              <a:spLocks noChangeArrowheads="1"/>
            </p:cNvSpPr>
            <p:nvPr/>
          </p:nvSpPr>
          <p:spPr bwMode="auto">
            <a:xfrm>
              <a:off x="848" y="1724"/>
              <a:ext cx="944" cy="8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786" name="Freeform 42"/>
            <p:cNvSpPr>
              <a:spLocks/>
            </p:cNvSpPr>
            <p:nvPr/>
          </p:nvSpPr>
          <p:spPr bwMode="auto">
            <a:xfrm>
              <a:off x="1752" y="2196"/>
              <a:ext cx="145" cy="145"/>
            </a:xfrm>
            <a:custGeom>
              <a:avLst/>
              <a:gdLst>
                <a:gd name="T0" fmla="*/ 48 w 145"/>
                <a:gd name="T1" fmla="*/ 0 h 145"/>
                <a:gd name="T2" fmla="*/ 144 w 145"/>
                <a:gd name="T3" fmla="*/ 144 h 145"/>
                <a:gd name="T4" fmla="*/ 0 w 145"/>
                <a:gd name="T5" fmla="*/ 9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45">
                  <a:moveTo>
                    <a:pt x="48" y="0"/>
                  </a:moveTo>
                  <a:lnTo>
                    <a:pt x="144" y="144"/>
                  </a:lnTo>
                  <a:lnTo>
                    <a:pt x="0" y="96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59787" name="Group 43"/>
            <p:cNvGrpSpPr>
              <a:grpSpLocks/>
            </p:cNvGrpSpPr>
            <p:nvPr/>
          </p:nvGrpSpPr>
          <p:grpSpPr bwMode="auto">
            <a:xfrm>
              <a:off x="1272" y="2000"/>
              <a:ext cx="160" cy="320"/>
              <a:chOff x="1272" y="2000"/>
              <a:chExt cx="160" cy="320"/>
            </a:xfrm>
          </p:grpSpPr>
          <p:sp>
            <p:nvSpPr>
              <p:cNvPr id="159788" name="Oval 44"/>
              <p:cNvSpPr>
                <a:spLocks noChangeArrowheads="1"/>
              </p:cNvSpPr>
              <p:nvPr/>
            </p:nvSpPr>
            <p:spPr bwMode="auto">
              <a:xfrm>
                <a:off x="1304" y="2000"/>
                <a:ext cx="128" cy="128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89" name="Line 45"/>
              <p:cNvSpPr>
                <a:spLocks noChangeShapeType="1"/>
              </p:cNvSpPr>
              <p:nvPr/>
            </p:nvSpPr>
            <p:spPr bwMode="auto">
              <a:xfrm>
                <a:off x="1368" y="2144"/>
                <a:ext cx="0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90" name="Line 46"/>
              <p:cNvSpPr>
                <a:spLocks noChangeShapeType="1"/>
              </p:cNvSpPr>
              <p:nvPr/>
            </p:nvSpPr>
            <p:spPr bwMode="auto">
              <a:xfrm>
                <a:off x="1376" y="2240"/>
                <a:ext cx="32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91" name="Line 47"/>
              <p:cNvSpPr>
                <a:spLocks noChangeShapeType="1"/>
              </p:cNvSpPr>
              <p:nvPr/>
            </p:nvSpPr>
            <p:spPr bwMode="auto">
              <a:xfrm flipH="1">
                <a:off x="1320" y="2240"/>
                <a:ext cx="48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92" name="Line 48"/>
              <p:cNvSpPr>
                <a:spLocks noChangeShapeType="1"/>
              </p:cNvSpPr>
              <p:nvPr/>
            </p:nvSpPr>
            <p:spPr bwMode="auto">
              <a:xfrm flipH="1" flipV="1">
                <a:off x="1272" y="2160"/>
                <a:ext cx="104" cy="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93" name="Line 49"/>
              <p:cNvSpPr>
                <a:spLocks noChangeShapeType="1"/>
              </p:cNvSpPr>
              <p:nvPr/>
            </p:nvSpPr>
            <p:spPr bwMode="auto">
              <a:xfrm flipH="1">
                <a:off x="1296" y="2176"/>
                <a:ext cx="72" cy="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94" name="Oval 50"/>
              <p:cNvSpPr>
                <a:spLocks noChangeArrowheads="1"/>
              </p:cNvSpPr>
              <p:nvPr/>
            </p:nvSpPr>
            <p:spPr bwMode="auto">
              <a:xfrm>
                <a:off x="1336" y="2040"/>
                <a:ext cx="16" cy="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95" name="Freeform 51"/>
              <p:cNvSpPr>
                <a:spLocks/>
              </p:cNvSpPr>
              <p:nvPr/>
            </p:nvSpPr>
            <p:spPr bwMode="auto">
              <a:xfrm>
                <a:off x="1280" y="2060"/>
                <a:ext cx="25" cy="21"/>
              </a:xfrm>
              <a:custGeom>
                <a:avLst/>
                <a:gdLst>
                  <a:gd name="T0" fmla="*/ 16 w 25"/>
                  <a:gd name="T1" fmla="*/ 0 h 21"/>
                  <a:gd name="T2" fmla="*/ 0 w 25"/>
                  <a:gd name="T3" fmla="*/ 12 h 21"/>
                  <a:gd name="T4" fmla="*/ 24 w 25"/>
                  <a:gd name="T5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21">
                    <a:moveTo>
                      <a:pt x="16" y="0"/>
                    </a:moveTo>
                    <a:lnTo>
                      <a:pt x="0" y="12"/>
                    </a:lnTo>
                    <a:lnTo>
                      <a:pt x="24" y="2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96" name="Freeform 52"/>
              <p:cNvSpPr>
                <a:spLocks/>
              </p:cNvSpPr>
              <p:nvPr/>
            </p:nvSpPr>
            <p:spPr bwMode="auto">
              <a:xfrm>
                <a:off x="1315" y="2091"/>
                <a:ext cx="38" cy="17"/>
              </a:xfrm>
              <a:custGeom>
                <a:avLst/>
                <a:gdLst>
                  <a:gd name="T0" fmla="*/ 37 w 38"/>
                  <a:gd name="T1" fmla="*/ 0 h 17"/>
                  <a:gd name="T2" fmla="*/ 21 w 38"/>
                  <a:gd name="T3" fmla="*/ 16 h 17"/>
                  <a:gd name="T4" fmla="*/ 0 w 38"/>
                  <a:gd name="T5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17">
                    <a:moveTo>
                      <a:pt x="37" y="0"/>
                    </a:moveTo>
                    <a:lnTo>
                      <a:pt x="21" y="16"/>
                    </a:lnTo>
                    <a:lnTo>
                      <a:pt x="0" y="13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9797" name="Group 53"/>
            <p:cNvGrpSpPr>
              <a:grpSpLocks/>
            </p:cNvGrpSpPr>
            <p:nvPr/>
          </p:nvGrpSpPr>
          <p:grpSpPr bwMode="auto">
            <a:xfrm>
              <a:off x="1030" y="2005"/>
              <a:ext cx="153" cy="320"/>
              <a:chOff x="1030" y="2005"/>
              <a:chExt cx="153" cy="320"/>
            </a:xfrm>
          </p:grpSpPr>
          <p:sp>
            <p:nvSpPr>
              <p:cNvPr id="159798" name="Oval 54"/>
              <p:cNvSpPr>
                <a:spLocks noChangeArrowheads="1"/>
              </p:cNvSpPr>
              <p:nvPr/>
            </p:nvSpPr>
            <p:spPr bwMode="auto">
              <a:xfrm>
                <a:off x="1030" y="2005"/>
                <a:ext cx="128" cy="128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99" name="Line 55"/>
              <p:cNvSpPr>
                <a:spLocks noChangeShapeType="1"/>
              </p:cNvSpPr>
              <p:nvPr/>
            </p:nvSpPr>
            <p:spPr bwMode="auto">
              <a:xfrm>
                <a:off x="1094" y="2149"/>
                <a:ext cx="0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800" name="Line 56"/>
              <p:cNvSpPr>
                <a:spLocks noChangeShapeType="1"/>
              </p:cNvSpPr>
              <p:nvPr/>
            </p:nvSpPr>
            <p:spPr bwMode="auto">
              <a:xfrm flipH="1">
                <a:off x="1046" y="2245"/>
                <a:ext cx="48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801" name="Line 57"/>
              <p:cNvSpPr>
                <a:spLocks noChangeShapeType="1"/>
              </p:cNvSpPr>
              <p:nvPr/>
            </p:nvSpPr>
            <p:spPr bwMode="auto">
              <a:xfrm>
                <a:off x="1102" y="2245"/>
                <a:ext cx="32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802" name="Line 58"/>
              <p:cNvSpPr>
                <a:spLocks noChangeShapeType="1"/>
              </p:cNvSpPr>
              <p:nvPr/>
            </p:nvSpPr>
            <p:spPr bwMode="auto">
              <a:xfrm flipV="1">
                <a:off x="1094" y="2165"/>
                <a:ext cx="88" cy="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803" name="Line 59"/>
              <p:cNvSpPr>
                <a:spLocks noChangeShapeType="1"/>
              </p:cNvSpPr>
              <p:nvPr/>
            </p:nvSpPr>
            <p:spPr bwMode="auto">
              <a:xfrm>
                <a:off x="1102" y="2181"/>
                <a:ext cx="56" cy="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804" name="Oval 60"/>
              <p:cNvSpPr>
                <a:spLocks noChangeArrowheads="1"/>
              </p:cNvSpPr>
              <p:nvPr/>
            </p:nvSpPr>
            <p:spPr bwMode="auto">
              <a:xfrm>
                <a:off x="1110" y="2045"/>
                <a:ext cx="16" cy="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805" name="Freeform 61"/>
              <p:cNvSpPr>
                <a:spLocks/>
              </p:cNvSpPr>
              <p:nvPr/>
            </p:nvSpPr>
            <p:spPr bwMode="auto">
              <a:xfrm>
                <a:off x="1158" y="2065"/>
                <a:ext cx="25" cy="21"/>
              </a:xfrm>
              <a:custGeom>
                <a:avLst/>
                <a:gdLst>
                  <a:gd name="T0" fmla="*/ 8 w 25"/>
                  <a:gd name="T1" fmla="*/ 0 h 21"/>
                  <a:gd name="T2" fmla="*/ 24 w 25"/>
                  <a:gd name="T3" fmla="*/ 12 h 21"/>
                  <a:gd name="T4" fmla="*/ 0 w 25"/>
                  <a:gd name="T5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21">
                    <a:moveTo>
                      <a:pt x="8" y="0"/>
                    </a:moveTo>
                    <a:lnTo>
                      <a:pt x="24" y="12"/>
                    </a:lnTo>
                    <a:lnTo>
                      <a:pt x="0" y="2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806" name="Freeform 62"/>
              <p:cNvSpPr>
                <a:spLocks/>
              </p:cNvSpPr>
              <p:nvPr/>
            </p:nvSpPr>
            <p:spPr bwMode="auto">
              <a:xfrm>
                <a:off x="1110" y="2096"/>
                <a:ext cx="38" cy="17"/>
              </a:xfrm>
              <a:custGeom>
                <a:avLst/>
                <a:gdLst>
                  <a:gd name="T0" fmla="*/ 0 w 38"/>
                  <a:gd name="T1" fmla="*/ 0 h 17"/>
                  <a:gd name="T2" fmla="*/ 16 w 38"/>
                  <a:gd name="T3" fmla="*/ 16 h 17"/>
                  <a:gd name="T4" fmla="*/ 37 w 38"/>
                  <a:gd name="T5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17">
                    <a:moveTo>
                      <a:pt x="0" y="0"/>
                    </a:moveTo>
                    <a:lnTo>
                      <a:pt x="16" y="16"/>
                    </a:lnTo>
                    <a:lnTo>
                      <a:pt x="37" y="13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59807" name="Oval 63"/>
            <p:cNvSpPr>
              <a:spLocks noChangeArrowheads="1"/>
            </p:cNvSpPr>
            <p:nvPr/>
          </p:nvSpPr>
          <p:spPr bwMode="auto">
            <a:xfrm>
              <a:off x="1568" y="1964"/>
              <a:ext cx="116" cy="8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808" name="Oval 64"/>
            <p:cNvSpPr>
              <a:spLocks noChangeArrowheads="1"/>
            </p:cNvSpPr>
            <p:nvPr/>
          </p:nvSpPr>
          <p:spPr bwMode="auto">
            <a:xfrm>
              <a:off x="1640" y="1988"/>
              <a:ext cx="32" cy="32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809" name="Line 65"/>
            <p:cNvSpPr>
              <a:spLocks noChangeShapeType="1"/>
            </p:cNvSpPr>
            <p:nvPr/>
          </p:nvSpPr>
          <p:spPr bwMode="auto">
            <a:xfrm>
              <a:off x="1320" y="2552"/>
              <a:ext cx="0" cy="90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810" name="Line 66"/>
            <p:cNvSpPr>
              <a:spLocks noChangeShapeType="1"/>
            </p:cNvSpPr>
            <p:nvPr/>
          </p:nvSpPr>
          <p:spPr bwMode="auto">
            <a:xfrm>
              <a:off x="1328" y="3476"/>
              <a:ext cx="284" cy="5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811" name="Line 67"/>
            <p:cNvSpPr>
              <a:spLocks noChangeShapeType="1"/>
            </p:cNvSpPr>
            <p:nvPr/>
          </p:nvSpPr>
          <p:spPr bwMode="auto">
            <a:xfrm flipH="1">
              <a:off x="1056" y="3464"/>
              <a:ext cx="264" cy="5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812" name="Freeform 68"/>
            <p:cNvSpPr>
              <a:spLocks/>
            </p:cNvSpPr>
            <p:nvPr/>
          </p:nvSpPr>
          <p:spPr bwMode="auto">
            <a:xfrm>
              <a:off x="900" y="2640"/>
              <a:ext cx="1129" cy="697"/>
            </a:xfrm>
            <a:custGeom>
              <a:avLst/>
              <a:gdLst>
                <a:gd name="T0" fmla="*/ 588 w 1129"/>
                <a:gd name="T1" fmla="*/ 696 h 697"/>
                <a:gd name="T2" fmla="*/ 156 w 1129"/>
                <a:gd name="T3" fmla="*/ 600 h 697"/>
                <a:gd name="T4" fmla="*/ 0 w 1129"/>
                <a:gd name="T5" fmla="*/ 408 h 697"/>
                <a:gd name="T6" fmla="*/ 792 w 1129"/>
                <a:gd name="T7" fmla="*/ 0 h 697"/>
                <a:gd name="T8" fmla="*/ 840 w 1129"/>
                <a:gd name="T9" fmla="*/ 432 h 697"/>
                <a:gd name="T10" fmla="*/ 1128 w 1129"/>
                <a:gd name="T11" fmla="*/ 492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9" h="697">
                  <a:moveTo>
                    <a:pt x="588" y="696"/>
                  </a:moveTo>
                  <a:lnTo>
                    <a:pt x="156" y="600"/>
                  </a:lnTo>
                  <a:lnTo>
                    <a:pt x="0" y="408"/>
                  </a:lnTo>
                  <a:lnTo>
                    <a:pt x="792" y="0"/>
                  </a:lnTo>
                  <a:lnTo>
                    <a:pt x="840" y="432"/>
                  </a:lnTo>
                  <a:lnTo>
                    <a:pt x="1128" y="492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813" name="Freeform 69"/>
            <p:cNvSpPr>
              <a:spLocks/>
            </p:cNvSpPr>
            <p:nvPr/>
          </p:nvSpPr>
          <p:spPr bwMode="auto">
            <a:xfrm>
              <a:off x="1500" y="2280"/>
              <a:ext cx="217" cy="73"/>
            </a:xfrm>
            <a:custGeom>
              <a:avLst/>
              <a:gdLst>
                <a:gd name="T0" fmla="*/ 216 w 217"/>
                <a:gd name="T1" fmla="*/ 72 h 73"/>
                <a:gd name="T2" fmla="*/ 72 w 217"/>
                <a:gd name="T3" fmla="*/ 72 h 73"/>
                <a:gd name="T4" fmla="*/ 0 w 217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73">
                  <a:moveTo>
                    <a:pt x="216" y="72"/>
                  </a:moveTo>
                  <a:lnTo>
                    <a:pt x="72" y="72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9814" name="Group 70"/>
          <p:cNvGrpSpPr>
            <a:grpSpLocks/>
          </p:cNvGrpSpPr>
          <p:nvPr/>
        </p:nvGrpSpPr>
        <p:grpSpPr bwMode="auto">
          <a:xfrm>
            <a:off x="3429000" y="3695700"/>
            <a:ext cx="2332038" cy="609600"/>
            <a:chOff x="2160" y="2328"/>
            <a:chExt cx="1469" cy="384"/>
          </a:xfrm>
        </p:grpSpPr>
        <p:sp>
          <p:nvSpPr>
            <p:cNvPr id="159815" name="Rectangle 71"/>
            <p:cNvSpPr>
              <a:spLocks noChangeArrowheads="1"/>
            </p:cNvSpPr>
            <p:nvPr/>
          </p:nvSpPr>
          <p:spPr bwMode="auto">
            <a:xfrm>
              <a:off x="2160" y="2352"/>
              <a:ext cx="1469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b="0" dirty="0" err="1">
                  <a:solidFill>
                    <a:srgbClr val="800000"/>
                  </a:solidFill>
                </a:rPr>
                <a:t>Interspective</a:t>
              </a:r>
              <a:endParaRPr lang="en-GB" b="0" dirty="0">
                <a:solidFill>
                  <a:srgbClr val="800000"/>
                </a:solidFill>
              </a:endParaRPr>
            </a:p>
          </p:txBody>
        </p:sp>
        <p:sp>
          <p:nvSpPr>
            <p:cNvPr id="159816" name="Line 72"/>
            <p:cNvSpPr>
              <a:spLocks noChangeShapeType="1"/>
            </p:cNvSpPr>
            <p:nvPr/>
          </p:nvSpPr>
          <p:spPr bwMode="auto">
            <a:xfrm>
              <a:off x="2184" y="2712"/>
              <a:ext cx="11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817" name="Line 73"/>
            <p:cNvSpPr>
              <a:spLocks noChangeShapeType="1"/>
            </p:cNvSpPr>
            <p:nvPr/>
          </p:nvSpPr>
          <p:spPr bwMode="auto">
            <a:xfrm>
              <a:off x="2160" y="2328"/>
              <a:ext cx="11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9818" name="Group 74"/>
          <p:cNvGrpSpPr>
            <a:grpSpLocks/>
          </p:cNvGrpSpPr>
          <p:nvPr/>
        </p:nvGrpSpPr>
        <p:grpSpPr bwMode="auto">
          <a:xfrm>
            <a:off x="4016374" y="1911350"/>
            <a:ext cx="2390775" cy="754063"/>
            <a:chOff x="2530" y="1204"/>
            <a:chExt cx="1506" cy="475"/>
          </a:xfrm>
        </p:grpSpPr>
        <p:sp>
          <p:nvSpPr>
            <p:cNvPr id="159819" name="Rectangle 75"/>
            <p:cNvSpPr>
              <a:spLocks noChangeArrowheads="1"/>
            </p:cNvSpPr>
            <p:nvPr/>
          </p:nvSpPr>
          <p:spPr bwMode="auto">
            <a:xfrm rot="19740000">
              <a:off x="2530" y="1351"/>
              <a:ext cx="1506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b="0" dirty="0" err="1">
                  <a:solidFill>
                    <a:srgbClr val="800000"/>
                  </a:solidFill>
                </a:rPr>
                <a:t>Extraspective</a:t>
              </a:r>
              <a:endParaRPr lang="en-GB" b="0" dirty="0">
                <a:solidFill>
                  <a:srgbClr val="800000"/>
                </a:solidFill>
              </a:endParaRPr>
            </a:p>
          </p:txBody>
        </p:sp>
        <p:sp>
          <p:nvSpPr>
            <p:cNvPr id="159820" name="Line 76"/>
            <p:cNvSpPr>
              <a:spLocks noChangeShapeType="1"/>
            </p:cNvSpPr>
            <p:nvPr/>
          </p:nvSpPr>
          <p:spPr bwMode="auto">
            <a:xfrm flipH="1">
              <a:off x="2760" y="1204"/>
              <a:ext cx="756" cy="4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9821" name="Group 77"/>
          <p:cNvGrpSpPr>
            <a:grpSpLocks/>
          </p:cNvGrpSpPr>
          <p:nvPr/>
        </p:nvGrpSpPr>
        <p:grpSpPr bwMode="auto">
          <a:xfrm>
            <a:off x="6858000" y="2098675"/>
            <a:ext cx="1143000" cy="4035425"/>
            <a:chOff x="4320" y="1322"/>
            <a:chExt cx="720" cy="2542"/>
          </a:xfrm>
        </p:grpSpPr>
        <p:sp>
          <p:nvSpPr>
            <p:cNvPr id="159822" name="Text Box 78"/>
            <p:cNvSpPr txBox="1">
              <a:spLocks noChangeArrowheads="1"/>
            </p:cNvSpPr>
            <p:nvPr/>
          </p:nvSpPr>
          <p:spPr bwMode="auto">
            <a:xfrm rot="58">
              <a:off x="4848" y="1322"/>
              <a:ext cx="192" cy="2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GB" b="0" dirty="0">
                  <a:solidFill>
                    <a:srgbClr val="800000"/>
                  </a:solidFill>
                </a:rPr>
                <a:t>Introspective</a:t>
              </a:r>
              <a:endParaRPr lang="en-GB" sz="2400" b="0" dirty="0">
                <a:solidFill>
                  <a:srgbClr val="800000"/>
                </a:solidFill>
              </a:endParaRPr>
            </a:p>
          </p:txBody>
        </p:sp>
        <p:sp>
          <p:nvSpPr>
            <p:cNvPr id="159823" name="Freeform 79"/>
            <p:cNvSpPr>
              <a:spLocks/>
            </p:cNvSpPr>
            <p:nvPr/>
          </p:nvSpPr>
          <p:spPr bwMode="auto">
            <a:xfrm>
              <a:off x="4368" y="1440"/>
              <a:ext cx="376" cy="424"/>
            </a:xfrm>
            <a:custGeom>
              <a:avLst/>
              <a:gdLst>
                <a:gd name="T0" fmla="*/ 0 w 376"/>
                <a:gd name="T1" fmla="*/ 184 h 424"/>
                <a:gd name="T2" fmla="*/ 336 w 376"/>
                <a:gd name="T3" fmla="*/ 40 h 424"/>
                <a:gd name="T4" fmla="*/ 240 w 376"/>
                <a:gd name="T5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6" h="424">
                  <a:moveTo>
                    <a:pt x="0" y="184"/>
                  </a:moveTo>
                  <a:cubicBezTo>
                    <a:pt x="148" y="92"/>
                    <a:pt x="296" y="0"/>
                    <a:pt x="336" y="40"/>
                  </a:cubicBezTo>
                  <a:cubicBezTo>
                    <a:pt x="376" y="80"/>
                    <a:pt x="308" y="252"/>
                    <a:pt x="240" y="424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824" name="Line 80"/>
            <p:cNvSpPr>
              <a:spLocks noChangeShapeType="1"/>
            </p:cNvSpPr>
            <p:nvPr/>
          </p:nvSpPr>
          <p:spPr bwMode="auto">
            <a:xfrm flipH="1">
              <a:off x="4320" y="1584"/>
              <a:ext cx="96" cy="9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9825" name="Group 81"/>
          <p:cNvGrpSpPr>
            <a:grpSpLocks/>
          </p:cNvGrpSpPr>
          <p:nvPr/>
        </p:nvGrpSpPr>
        <p:grpSpPr bwMode="auto">
          <a:xfrm>
            <a:off x="683568" y="2150368"/>
            <a:ext cx="2336800" cy="990600"/>
            <a:chOff x="432" y="1344"/>
            <a:chExt cx="1472" cy="624"/>
          </a:xfrm>
        </p:grpSpPr>
        <p:sp>
          <p:nvSpPr>
            <p:cNvPr id="159826" name="Rectangle 82"/>
            <p:cNvSpPr>
              <a:spLocks noChangeArrowheads="1"/>
            </p:cNvSpPr>
            <p:nvPr/>
          </p:nvSpPr>
          <p:spPr bwMode="auto">
            <a:xfrm>
              <a:off x="432" y="1344"/>
              <a:ext cx="1472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b="0" dirty="0" err="1">
                  <a:solidFill>
                    <a:srgbClr val="800000"/>
                  </a:solidFill>
                </a:rPr>
                <a:t>Intraspective</a:t>
              </a:r>
              <a:endParaRPr lang="en-GB" b="0" dirty="0">
                <a:solidFill>
                  <a:srgbClr val="800000"/>
                </a:solidFill>
              </a:endParaRPr>
            </a:p>
          </p:txBody>
        </p:sp>
        <p:grpSp>
          <p:nvGrpSpPr>
            <p:cNvPr id="159827" name="Group 83"/>
            <p:cNvGrpSpPr>
              <a:grpSpLocks/>
            </p:cNvGrpSpPr>
            <p:nvPr/>
          </p:nvGrpSpPr>
          <p:grpSpPr bwMode="auto">
            <a:xfrm>
              <a:off x="1104" y="1707"/>
              <a:ext cx="288" cy="261"/>
              <a:chOff x="1104" y="1707"/>
              <a:chExt cx="288" cy="261"/>
            </a:xfrm>
          </p:grpSpPr>
          <p:sp>
            <p:nvSpPr>
              <p:cNvPr id="159828" name="Freeform 84"/>
              <p:cNvSpPr>
                <a:spLocks/>
              </p:cNvSpPr>
              <p:nvPr/>
            </p:nvSpPr>
            <p:spPr bwMode="auto">
              <a:xfrm>
                <a:off x="1104" y="1707"/>
                <a:ext cx="288" cy="192"/>
              </a:xfrm>
              <a:custGeom>
                <a:avLst/>
                <a:gdLst>
                  <a:gd name="T0" fmla="*/ 0 w 192"/>
                  <a:gd name="T1" fmla="*/ 96 h 96"/>
                  <a:gd name="T2" fmla="*/ 96 w 192"/>
                  <a:gd name="T3" fmla="*/ 0 h 96"/>
                  <a:gd name="T4" fmla="*/ 192 w 192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96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76" y="80"/>
                      <a:pt x="192" y="96"/>
                    </a:cubicBez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829" name="Line 85"/>
              <p:cNvSpPr>
                <a:spLocks noChangeShapeType="1"/>
              </p:cNvSpPr>
              <p:nvPr/>
            </p:nvSpPr>
            <p:spPr bwMode="auto">
              <a:xfrm>
                <a:off x="1344" y="1920"/>
                <a:ext cx="48" cy="4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830" name="Line 86"/>
              <p:cNvSpPr>
                <a:spLocks noChangeShapeType="1"/>
              </p:cNvSpPr>
              <p:nvPr/>
            </p:nvSpPr>
            <p:spPr bwMode="auto">
              <a:xfrm flipH="1">
                <a:off x="1104" y="1872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1132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/>
              <a:t>What are the significant products of research?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6600"/>
              </a:buClr>
              <a:buFont typeface="Wingdings" charset="0"/>
              <a:buChar char="S"/>
            </a:pPr>
            <a:r>
              <a:rPr lang="en-US" dirty="0"/>
              <a:t>Transformations of the </a:t>
            </a:r>
            <a:r>
              <a:rPr lang="ja-JP" altLang="en-US" dirty="0"/>
              <a:t>‘</a:t>
            </a:r>
            <a:r>
              <a:rPr lang="en-US" dirty="0"/>
              <a:t>being</a:t>
            </a:r>
            <a:r>
              <a:rPr lang="ja-JP" altLang="en-US" dirty="0"/>
              <a:t>’</a:t>
            </a:r>
            <a:r>
              <a:rPr lang="en-US" dirty="0"/>
              <a:t> of the researchers </a:t>
            </a:r>
          </a:p>
          <a:p>
            <a:pPr>
              <a:lnSpc>
                <a:spcPct val="90000"/>
              </a:lnSpc>
              <a:buClr>
                <a:srgbClr val="FF6600"/>
              </a:buClr>
              <a:buFont typeface="Wingdings" charset="0"/>
              <a:buChar char="S"/>
            </a:pPr>
            <a:r>
              <a:rPr lang="en-US" dirty="0"/>
              <a:t>Increased sensitivity to notice what was previously not noticed</a:t>
            </a:r>
          </a:p>
          <a:p>
            <a:pPr>
              <a:lnSpc>
                <a:spcPct val="90000"/>
              </a:lnSpc>
              <a:buClr>
                <a:srgbClr val="FF6600"/>
              </a:buClr>
              <a:buFont typeface="Wingdings" charset="0"/>
              <a:buChar char="S"/>
            </a:pPr>
            <a:r>
              <a:rPr lang="en-US" dirty="0"/>
              <a:t>Refined vocabulary for discussing, discerning and </a:t>
            </a:r>
            <a:r>
              <a:rPr lang="en-US" dirty="0" err="1"/>
              <a:t>analysing</a:t>
            </a:r>
            <a:endParaRPr lang="en-US" dirty="0"/>
          </a:p>
          <a:p>
            <a:pPr>
              <a:lnSpc>
                <a:spcPct val="90000"/>
              </a:lnSpc>
              <a:buClr>
                <a:srgbClr val="FF6600"/>
              </a:buClr>
              <a:buFont typeface="Wingdings" charset="0"/>
              <a:buChar char="S"/>
            </a:pPr>
            <a:r>
              <a:rPr lang="en-US" dirty="0"/>
              <a:t>Awareness which informs future choices of action</a:t>
            </a:r>
          </a:p>
          <a:p>
            <a:pPr lvl="1">
              <a:lnSpc>
                <a:spcPct val="90000"/>
              </a:lnSpc>
              <a:buClr>
                <a:srgbClr val="FF6600"/>
              </a:buClr>
              <a:buFont typeface="Wingdings" charset="0"/>
              <a:buChar char="S"/>
            </a:pPr>
            <a:r>
              <a:rPr lang="en-US" dirty="0"/>
              <a:t>Self</a:t>
            </a:r>
          </a:p>
          <a:p>
            <a:pPr lvl="1">
              <a:lnSpc>
                <a:spcPct val="90000"/>
              </a:lnSpc>
              <a:buClr>
                <a:srgbClr val="FF6600"/>
              </a:buClr>
              <a:buFont typeface="Wingdings" charset="0"/>
              <a:buChar char="S"/>
            </a:pPr>
            <a:r>
              <a:rPr lang="en-US" dirty="0"/>
              <a:t>Others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7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Interwoven Worlds</a:t>
            </a:r>
          </a:p>
        </p:txBody>
      </p:sp>
      <p:sp>
        <p:nvSpPr>
          <p:cNvPr id="162820" name="Oval 4"/>
          <p:cNvSpPr>
            <a:spLocks noChangeArrowheads="1"/>
          </p:cNvSpPr>
          <p:nvPr/>
        </p:nvSpPr>
        <p:spPr bwMode="auto">
          <a:xfrm>
            <a:off x="2286000" y="3055938"/>
            <a:ext cx="5273675" cy="3306762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2821" name="Oval 5"/>
          <p:cNvSpPr>
            <a:spLocks noChangeArrowheads="1"/>
          </p:cNvSpPr>
          <p:nvPr/>
        </p:nvSpPr>
        <p:spPr bwMode="auto">
          <a:xfrm>
            <a:off x="625475" y="1524000"/>
            <a:ext cx="5273675" cy="3306763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1447800" y="1593850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sz="2000" b="0" i="1" dirty="0">
                <a:solidFill>
                  <a:srgbClr val="FF0000"/>
                </a:solidFill>
              </a:rPr>
              <a:t>Own</a:t>
            </a:r>
            <a:br>
              <a:rPr lang="en-GB" sz="2000" b="0" i="1" dirty="0">
                <a:solidFill>
                  <a:srgbClr val="FF0000"/>
                </a:solidFill>
              </a:rPr>
            </a:br>
            <a:r>
              <a:rPr lang="en-GB" sz="2000" b="0" i="1" dirty="0">
                <a:solidFill>
                  <a:srgbClr val="FF0000"/>
                </a:solidFill>
              </a:rPr>
              <a:t> world of experience</a:t>
            </a:r>
          </a:p>
        </p:txBody>
      </p:sp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2514600" y="2590800"/>
            <a:ext cx="719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000" b="0" dirty="0">
                <a:solidFill>
                  <a:srgbClr val="000000"/>
                </a:solidFill>
              </a:rPr>
              <a:t>Trying</a:t>
            </a:r>
          </a:p>
        </p:txBody>
      </p:sp>
      <p:sp>
        <p:nvSpPr>
          <p:cNvPr id="162824" name="Rectangle 8"/>
          <p:cNvSpPr>
            <a:spLocks noChangeArrowheads="1"/>
          </p:cNvSpPr>
          <p:nvPr/>
        </p:nvSpPr>
        <p:spPr bwMode="auto">
          <a:xfrm>
            <a:off x="1403648" y="3284984"/>
            <a:ext cx="11778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000" b="0" dirty="0">
                <a:solidFill>
                  <a:srgbClr val="000000"/>
                </a:solidFill>
              </a:rPr>
              <a:t>Reflecting</a:t>
            </a:r>
          </a:p>
        </p:txBody>
      </p:sp>
      <p:grpSp>
        <p:nvGrpSpPr>
          <p:cNvPr id="162825" name="Group 9"/>
          <p:cNvGrpSpPr>
            <a:grpSpLocks/>
          </p:cNvGrpSpPr>
          <p:nvPr/>
        </p:nvGrpSpPr>
        <p:grpSpPr bwMode="auto">
          <a:xfrm>
            <a:off x="7020272" y="2708920"/>
            <a:ext cx="1336675" cy="989013"/>
            <a:chOff x="3877" y="1667"/>
            <a:chExt cx="842" cy="623"/>
          </a:xfrm>
        </p:grpSpPr>
        <p:sp>
          <p:nvSpPr>
            <p:cNvPr id="162826" name="Rectangle 10"/>
            <p:cNvSpPr>
              <a:spLocks noChangeArrowheads="1"/>
            </p:cNvSpPr>
            <p:nvPr/>
          </p:nvSpPr>
          <p:spPr bwMode="auto">
            <a:xfrm>
              <a:off x="4134" y="1667"/>
              <a:ext cx="56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0">
                  <a:solidFill>
                    <a:srgbClr val="000000"/>
                  </a:solidFill>
                </a:rPr>
                <a:t>Seeking </a:t>
              </a:r>
            </a:p>
          </p:txBody>
        </p:sp>
        <p:sp>
          <p:nvSpPr>
            <p:cNvPr id="162827" name="Rectangle 11"/>
            <p:cNvSpPr>
              <a:spLocks noChangeArrowheads="1"/>
            </p:cNvSpPr>
            <p:nvPr/>
          </p:nvSpPr>
          <p:spPr bwMode="auto">
            <a:xfrm>
              <a:off x="3998" y="1883"/>
              <a:ext cx="72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0" dirty="0">
                  <a:solidFill>
                    <a:srgbClr val="000000"/>
                  </a:solidFill>
                </a:rPr>
                <a:t>resonance</a:t>
              </a:r>
            </a:p>
          </p:txBody>
        </p:sp>
        <p:sp>
          <p:nvSpPr>
            <p:cNvPr id="162828" name="Rectangle 12"/>
            <p:cNvSpPr>
              <a:spLocks noChangeArrowheads="1"/>
            </p:cNvSpPr>
            <p:nvPr/>
          </p:nvSpPr>
          <p:spPr bwMode="auto">
            <a:xfrm>
              <a:off x="3877" y="2098"/>
              <a:ext cx="83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0">
                  <a:solidFill>
                    <a:srgbClr val="000000"/>
                  </a:solidFill>
                </a:rPr>
                <a:t>with others</a:t>
              </a:r>
            </a:p>
          </p:txBody>
        </p:sp>
      </p:grpSp>
      <p:sp>
        <p:nvSpPr>
          <p:cNvPr id="162829" name="Rectangle 13"/>
          <p:cNvSpPr>
            <a:spLocks noChangeArrowheads="1"/>
          </p:cNvSpPr>
          <p:nvPr/>
        </p:nvSpPr>
        <p:spPr bwMode="auto">
          <a:xfrm>
            <a:off x="5411788" y="1630363"/>
            <a:ext cx="27416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sz="2000" b="0" i="1">
                <a:solidFill>
                  <a:srgbClr val="FF0000"/>
                </a:solidFill>
              </a:rPr>
              <a:t>Colleague's</a:t>
            </a:r>
            <a:br>
              <a:rPr lang="en-GB" sz="2000" b="0" i="1">
                <a:solidFill>
                  <a:srgbClr val="FF0000"/>
                </a:solidFill>
              </a:rPr>
            </a:br>
            <a:r>
              <a:rPr lang="en-GB" sz="2000" b="0" i="1">
                <a:solidFill>
                  <a:srgbClr val="FF0000"/>
                </a:solidFill>
              </a:rPr>
              <a:t> world of experience</a:t>
            </a:r>
          </a:p>
        </p:txBody>
      </p:sp>
      <p:sp>
        <p:nvSpPr>
          <p:cNvPr id="162830" name="Oval 14"/>
          <p:cNvSpPr>
            <a:spLocks noChangeArrowheads="1"/>
          </p:cNvSpPr>
          <p:nvPr/>
        </p:nvSpPr>
        <p:spPr bwMode="auto">
          <a:xfrm>
            <a:off x="3705225" y="1524000"/>
            <a:ext cx="5273675" cy="3306763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2831" name="Rectangle 15"/>
          <p:cNvSpPr>
            <a:spLocks noChangeArrowheads="1"/>
          </p:cNvSpPr>
          <p:nvPr/>
        </p:nvSpPr>
        <p:spPr bwMode="auto">
          <a:xfrm>
            <a:off x="3490913" y="5524500"/>
            <a:ext cx="26336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2000" b="0" i="1">
                <a:solidFill>
                  <a:srgbClr val="FF0000"/>
                </a:solidFill>
              </a:rPr>
              <a:t>World of observations </a:t>
            </a:r>
            <a:br>
              <a:rPr lang="en-GB" sz="2000" b="0" i="1">
                <a:solidFill>
                  <a:srgbClr val="FF0000"/>
                </a:solidFill>
              </a:rPr>
            </a:br>
            <a:r>
              <a:rPr lang="en-GB" sz="2000" b="0" i="1">
                <a:solidFill>
                  <a:srgbClr val="FF0000"/>
                </a:solidFill>
              </a:rPr>
              <a:t> &amp; theories</a:t>
            </a:r>
          </a:p>
        </p:txBody>
      </p:sp>
      <p:sp>
        <p:nvSpPr>
          <p:cNvPr id="162832" name="Rectangle 16"/>
          <p:cNvSpPr>
            <a:spLocks noChangeArrowheads="1"/>
          </p:cNvSpPr>
          <p:nvPr/>
        </p:nvSpPr>
        <p:spPr bwMode="auto">
          <a:xfrm>
            <a:off x="4114800" y="3352800"/>
            <a:ext cx="140537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Recognising</a:t>
            </a:r>
            <a:br>
              <a:rPr lang="en-GB" sz="2000" b="0">
                <a:solidFill>
                  <a:srgbClr val="000000"/>
                </a:solidFill>
              </a:rPr>
            </a:br>
            <a:r>
              <a:rPr lang="en-GB" sz="2000" b="0">
                <a:solidFill>
                  <a:srgbClr val="000000"/>
                </a:solidFill>
              </a:rPr>
              <a:t> Possibilities </a:t>
            </a:r>
          </a:p>
        </p:txBody>
      </p:sp>
      <p:sp>
        <p:nvSpPr>
          <p:cNvPr id="162833" name="Rectangle 17"/>
          <p:cNvSpPr>
            <a:spLocks noChangeArrowheads="1"/>
          </p:cNvSpPr>
          <p:nvPr/>
        </p:nvSpPr>
        <p:spPr bwMode="auto">
          <a:xfrm>
            <a:off x="5796136" y="4077072"/>
            <a:ext cx="1204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000" b="0" dirty="0">
                <a:solidFill>
                  <a:srgbClr val="000000"/>
                </a:solidFill>
              </a:rPr>
              <a:t>Expressing</a:t>
            </a:r>
          </a:p>
        </p:txBody>
      </p:sp>
      <p:sp>
        <p:nvSpPr>
          <p:cNvPr id="162834" name="Rectangle 18"/>
          <p:cNvSpPr>
            <a:spLocks noChangeArrowheads="1"/>
          </p:cNvSpPr>
          <p:nvPr/>
        </p:nvSpPr>
        <p:spPr bwMode="auto">
          <a:xfrm>
            <a:off x="2699792" y="4077072"/>
            <a:ext cx="11126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000" b="0" dirty="0">
                <a:solidFill>
                  <a:srgbClr val="000000"/>
                </a:solidFill>
              </a:rPr>
              <a:t>Preparing </a:t>
            </a:r>
          </a:p>
        </p:txBody>
      </p:sp>
    </p:spTree>
    <p:extLst>
      <p:ext uri="{BB962C8B-B14F-4D97-AF65-F5344CB8AC3E}">
        <p14:creationId xmlns:p14="http://schemas.microsoft.com/office/powerpoint/2010/main" val="178234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Protases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100000"/>
              </a:spcAft>
              <a:buClr>
                <a:srgbClr val="FF8000"/>
              </a:buClr>
              <a:buFont typeface="Monotype Sorts" charset="0"/>
              <a:buChar char="`"/>
            </a:pPr>
            <a:r>
              <a:rPr lang="en-US" sz="2800" b="0" dirty="0">
                <a:latin typeface="Comic Sans MS" charset="0"/>
              </a:rPr>
              <a:t>I cannot change others;</a:t>
            </a:r>
            <a:br>
              <a:rPr lang="en-US" sz="2800" b="0" dirty="0">
                <a:latin typeface="Comic Sans MS" charset="0"/>
              </a:rPr>
            </a:br>
            <a:r>
              <a:rPr lang="en-US" sz="2800" b="0" dirty="0">
                <a:latin typeface="Comic Sans MS" charset="0"/>
              </a:rPr>
              <a:t>I </a:t>
            </a:r>
            <a:r>
              <a:rPr lang="en-US" sz="2800" b="0" i="1" dirty="0">
                <a:solidFill>
                  <a:srgbClr val="FF0000"/>
                </a:solidFill>
                <a:latin typeface="Comic Sans MS" charset="0"/>
              </a:rPr>
              <a:t>can</a:t>
            </a:r>
            <a:r>
              <a:rPr lang="en-US" sz="2800" b="0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US" sz="2800" b="0" dirty="0">
                <a:latin typeface="Comic Sans MS" charset="0"/>
              </a:rPr>
              <a:t>work at changing myself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100000"/>
              </a:spcAft>
              <a:buClr>
                <a:srgbClr val="FF8000"/>
              </a:buClr>
              <a:buFont typeface="Monotype Sorts" charset="0"/>
              <a:buChar char="`"/>
            </a:pPr>
            <a:r>
              <a:rPr lang="en-US" sz="2800" b="0" dirty="0">
                <a:latin typeface="Comic Sans MS" charset="0"/>
              </a:rPr>
              <a:t>To express is to over stress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100000"/>
              </a:spcAft>
              <a:buClr>
                <a:srgbClr val="FF8000"/>
              </a:buClr>
              <a:buFont typeface="Monotype Sorts" charset="0"/>
              <a:buChar char="`"/>
            </a:pPr>
            <a:r>
              <a:rPr lang="en-US" sz="2800" b="0" dirty="0">
                <a:latin typeface="Comic Sans MS" charset="0"/>
              </a:rPr>
              <a:t>One thing we do not seem to learn from experience, </a:t>
            </a:r>
            <a:br>
              <a:rPr lang="en-US" sz="2800" b="0" dirty="0">
                <a:latin typeface="Comic Sans MS" charset="0"/>
              </a:rPr>
            </a:br>
            <a:r>
              <a:rPr lang="en-US" sz="2800" b="0" dirty="0">
                <a:latin typeface="Comic Sans MS" charset="0"/>
              </a:rPr>
              <a:t>is that we do not often learn from experience alone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9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712968" cy="5904656"/>
          </a:xfrm>
        </p:spPr>
        <p:txBody>
          <a:bodyPr>
            <a:normAutofit fontScale="92500" lnSpcReduction="20000"/>
          </a:bodyPr>
          <a:lstStyle/>
          <a:p>
            <a:r>
              <a:rPr lang="en-GB"/>
              <a:t>Deficiency</a:t>
            </a:r>
          </a:p>
          <a:p>
            <a:pPr lvl="1"/>
            <a:r>
              <a:rPr lang="en-GB"/>
              <a:t>What learners cannot (do not) do at different ages and stages</a:t>
            </a:r>
          </a:p>
          <a:p>
            <a:pPr lvl="1"/>
            <a:r>
              <a:rPr lang="en-GB"/>
              <a:t>What teachers do not know, do, or appreciate about different topics and pedagogical strategies</a:t>
            </a:r>
          </a:p>
          <a:p>
            <a:r>
              <a:rPr lang="en-GB"/>
              <a:t>Proficiency</a:t>
            </a:r>
          </a:p>
          <a:p>
            <a:pPr lvl="1"/>
            <a:r>
              <a:rPr lang="en-GB"/>
              <a:t>What learners &amp; teachers &amp; policy makers do already</a:t>
            </a:r>
          </a:p>
          <a:p>
            <a:pPr lvl="1"/>
            <a:r>
              <a:rPr lang="en-GB"/>
              <a:t>Not doing for learners &amp; teachers what they can already do for themselves</a:t>
            </a:r>
          </a:p>
          <a:p>
            <a:r>
              <a:rPr lang="en-GB"/>
              <a:t>Efficiency &amp; Effectiveness</a:t>
            </a:r>
          </a:p>
          <a:p>
            <a:pPr lvl="1"/>
            <a:r>
              <a:rPr lang="en-GB"/>
              <a:t>Seeking efficient and effective ways of enhancing, extending, and enriching </a:t>
            </a:r>
          </a:p>
          <a:p>
            <a:pPr lvl="2"/>
            <a:r>
              <a:rPr lang="en-GB"/>
              <a:t>Peoples’ sensitivities to notice what matters</a:t>
            </a:r>
          </a:p>
          <a:p>
            <a:pPr lvl="2"/>
            <a:r>
              <a:rPr lang="en-GB"/>
              <a:t>Peoples’ powers,</a:t>
            </a:r>
          </a:p>
          <a:p>
            <a:pPr lvl="2"/>
            <a:r>
              <a:rPr lang="en-GB"/>
              <a:t>Peoples’ appreciation of mathematical themes,</a:t>
            </a:r>
          </a:p>
          <a:p>
            <a:pPr lvl="2"/>
            <a:r>
              <a:rPr lang="en-GB"/>
              <a:t>Peoples’ experience of mathematical thinking</a:t>
            </a:r>
          </a:p>
          <a:p>
            <a:pPr lvl="2"/>
            <a:r>
              <a:rPr lang="en-GB"/>
              <a:t>Peoples’ internalisation of effective actions </a:t>
            </a:r>
          </a:p>
        </p:txBody>
      </p:sp>
    </p:spTree>
    <p:extLst>
      <p:ext uri="{BB962C8B-B14F-4D97-AF65-F5344CB8AC3E}">
        <p14:creationId xmlns:p14="http://schemas.microsoft.com/office/powerpoint/2010/main" val="2113491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Say What You See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3568" y="1844824"/>
            <a:ext cx="3865389" cy="3312368"/>
            <a:chOff x="683568" y="1844824"/>
            <a:chExt cx="3865389" cy="3312368"/>
          </a:xfrm>
        </p:grpSpPr>
        <p:sp>
          <p:nvSpPr>
            <p:cNvPr id="2" name="Isosceles Triangle 1"/>
            <p:cNvSpPr/>
            <p:nvPr/>
          </p:nvSpPr>
          <p:spPr bwMode="auto">
            <a:xfrm>
              <a:off x="683568" y="1844824"/>
              <a:ext cx="1921173" cy="1656184"/>
            </a:xfrm>
            <a:prstGeom prst="triangl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6" name="Isosceles Triangle 5"/>
            <p:cNvSpPr/>
            <p:nvPr/>
          </p:nvSpPr>
          <p:spPr bwMode="auto">
            <a:xfrm>
              <a:off x="2627784" y="1844824"/>
              <a:ext cx="1921173" cy="1656184"/>
            </a:xfrm>
            <a:prstGeom prst="triangl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7" name="Isosceles Triangle 6"/>
            <p:cNvSpPr/>
            <p:nvPr/>
          </p:nvSpPr>
          <p:spPr bwMode="auto">
            <a:xfrm flipV="1">
              <a:off x="683568" y="3501008"/>
              <a:ext cx="1921173" cy="1656184"/>
            </a:xfrm>
            <a:prstGeom prst="triangl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 bwMode="auto">
            <a:xfrm flipV="1">
              <a:off x="2627784" y="3501008"/>
              <a:ext cx="1921173" cy="1656184"/>
            </a:xfrm>
            <a:prstGeom prst="triangl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cxnSp>
          <p:nvCxnSpPr>
            <p:cNvPr id="4" name="Straight Connector 3"/>
            <p:cNvCxnSpPr>
              <a:stCxn id="7" idx="0"/>
              <a:endCxn id="8" idx="0"/>
            </p:cNvCxnSpPr>
            <p:nvPr/>
          </p:nvCxnSpPr>
          <p:spPr bwMode="auto">
            <a:xfrm>
              <a:off x="1644155" y="5157192"/>
              <a:ext cx="194421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1619672" y="1844824"/>
              <a:ext cx="194421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2" name="Group 61"/>
          <p:cNvGrpSpPr/>
          <p:nvPr/>
        </p:nvGrpSpPr>
        <p:grpSpPr>
          <a:xfrm>
            <a:off x="4932040" y="1844824"/>
            <a:ext cx="3971328" cy="3312368"/>
            <a:chOff x="4932040" y="1844824"/>
            <a:chExt cx="3971328" cy="3312368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5882105" y="5137930"/>
              <a:ext cx="1920597" cy="445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 flipV="1">
              <a:off x="4932040" y="3501008"/>
              <a:ext cx="960587" cy="165618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 flipV="1">
              <a:off x="6929298" y="3489158"/>
              <a:ext cx="883064" cy="166803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4932040" y="3501008"/>
              <a:ext cx="201622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5868144" y="1844824"/>
              <a:ext cx="201622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932040" y="1844824"/>
              <a:ext cx="960586" cy="165618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6923782" y="1844824"/>
              <a:ext cx="960586" cy="165618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868144" y="3284984"/>
              <a:ext cx="1008112" cy="187220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7787878" y="3284984"/>
              <a:ext cx="1104602" cy="187220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6876256" y="3284984"/>
              <a:ext cx="201622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 flipV="1">
              <a:off x="7884368" y="1844824"/>
              <a:ext cx="1019000" cy="143935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flipH="1" flipV="1">
              <a:off x="5868144" y="1844824"/>
              <a:ext cx="1008113" cy="14401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8860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Expressing What is Seen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862883"/>
            <a:ext cx="4152900" cy="417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955" y="1862883"/>
            <a:ext cx="4152900" cy="41783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964140" y="842625"/>
            <a:ext cx="3312608" cy="767050"/>
          </a:xfrm>
          <a:prstGeom prst="round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FFFF00"/>
                </a:solidFill>
              </a:rPr>
              <a:t>Sketch what you saw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7544" y="6041183"/>
            <a:ext cx="8482311" cy="767050"/>
          </a:xfrm>
          <a:prstGeom prst="round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FFFF00"/>
                </a:solidFill>
              </a:rPr>
              <a:t>What is the same and what different about the two diagrams?</a:t>
            </a:r>
          </a:p>
        </p:txBody>
      </p:sp>
    </p:spTree>
    <p:extLst>
      <p:ext uri="{BB962C8B-B14F-4D97-AF65-F5344CB8AC3E}">
        <p14:creationId xmlns:p14="http://schemas.microsoft.com/office/powerpoint/2010/main" val="242103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Present or Absent?</a:t>
            </a:r>
          </a:p>
        </p:txBody>
      </p:sp>
      <p:grpSp>
        <p:nvGrpSpPr>
          <p:cNvPr id="44035" name="Group 8"/>
          <p:cNvGrpSpPr>
            <a:grpSpLocks/>
          </p:cNvGrpSpPr>
          <p:nvPr/>
        </p:nvGrpSpPr>
        <p:grpSpPr bwMode="auto">
          <a:xfrm>
            <a:off x="4648200" y="1524000"/>
            <a:ext cx="4267200" cy="4257675"/>
            <a:chOff x="457200" y="1606786"/>
            <a:chExt cx="2895600" cy="2889013"/>
          </a:xfrm>
        </p:grpSpPr>
        <p:sp>
          <p:nvSpPr>
            <p:cNvPr id="44039" name="Rectangle 7"/>
            <p:cNvSpPr>
              <a:spLocks noChangeArrowheads="1"/>
            </p:cNvSpPr>
            <p:nvPr/>
          </p:nvSpPr>
          <p:spPr bwMode="auto">
            <a:xfrm>
              <a:off x="457200" y="1606786"/>
              <a:ext cx="2895600" cy="28890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4404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90906"/>
              <a:ext cx="2730500" cy="273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6" name="Rectangle 10"/>
          <p:cNvSpPr>
            <a:spLocks noChangeArrowheads="1"/>
          </p:cNvSpPr>
          <p:nvPr/>
        </p:nvSpPr>
        <p:spPr bwMode="auto">
          <a:xfrm>
            <a:off x="381000" y="1752600"/>
            <a:ext cx="3657600" cy="3657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" name="Freeform 14"/>
          <p:cNvSpPr/>
          <p:nvPr/>
        </p:nvSpPr>
        <p:spPr bwMode="auto">
          <a:xfrm>
            <a:off x="533400" y="1981200"/>
            <a:ext cx="3200400" cy="3200400"/>
          </a:xfrm>
          <a:custGeom>
            <a:avLst/>
            <a:gdLst>
              <a:gd name="connsiteX0" fmla="*/ 0 w 3200805"/>
              <a:gd name="connsiteY0" fmla="*/ 790436 h 3200616"/>
              <a:gd name="connsiteX1" fmla="*/ 816399 w 3200805"/>
              <a:gd name="connsiteY1" fmla="*/ 790436 h 3200616"/>
              <a:gd name="connsiteX2" fmla="*/ 816399 w 3200805"/>
              <a:gd name="connsiteY2" fmla="*/ 0 h 3200616"/>
              <a:gd name="connsiteX3" fmla="*/ 2410322 w 3200805"/>
              <a:gd name="connsiteY3" fmla="*/ 0 h 3200616"/>
              <a:gd name="connsiteX4" fmla="*/ 2410322 w 3200805"/>
              <a:gd name="connsiteY4" fmla="*/ 803394 h 3200616"/>
              <a:gd name="connsiteX5" fmla="*/ 3187846 w 3200805"/>
              <a:gd name="connsiteY5" fmla="*/ 803394 h 3200616"/>
              <a:gd name="connsiteX6" fmla="*/ 3200805 w 3200805"/>
              <a:gd name="connsiteY6" fmla="*/ 2384265 h 3200616"/>
              <a:gd name="connsiteX7" fmla="*/ 2397364 w 3200805"/>
              <a:gd name="connsiteY7" fmla="*/ 2397223 h 3200616"/>
              <a:gd name="connsiteX8" fmla="*/ 2397364 w 3200805"/>
              <a:gd name="connsiteY8" fmla="*/ 3200616 h 3200616"/>
              <a:gd name="connsiteX9" fmla="*/ 803441 w 3200805"/>
              <a:gd name="connsiteY9" fmla="*/ 3187658 h 3200616"/>
              <a:gd name="connsiteX10" fmla="*/ 816399 w 3200805"/>
              <a:gd name="connsiteY10" fmla="*/ 2397223 h 3200616"/>
              <a:gd name="connsiteX11" fmla="*/ 12958 w 3200805"/>
              <a:gd name="connsiteY11" fmla="*/ 2410181 h 3200616"/>
              <a:gd name="connsiteX12" fmla="*/ 0 w 3200805"/>
              <a:gd name="connsiteY12" fmla="*/ 790436 h 3200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0805" h="3200616">
                <a:moveTo>
                  <a:pt x="0" y="790436"/>
                </a:moveTo>
                <a:lnTo>
                  <a:pt x="816399" y="790436"/>
                </a:lnTo>
                <a:lnTo>
                  <a:pt x="816399" y="0"/>
                </a:lnTo>
                <a:lnTo>
                  <a:pt x="2410322" y="0"/>
                </a:lnTo>
                <a:lnTo>
                  <a:pt x="2410322" y="803394"/>
                </a:lnTo>
                <a:lnTo>
                  <a:pt x="3187846" y="803394"/>
                </a:lnTo>
                <a:lnTo>
                  <a:pt x="3200805" y="2384265"/>
                </a:lnTo>
                <a:lnTo>
                  <a:pt x="2397364" y="2397223"/>
                </a:lnTo>
                <a:lnTo>
                  <a:pt x="2397364" y="3200616"/>
                </a:lnTo>
                <a:lnTo>
                  <a:pt x="803441" y="3187658"/>
                </a:lnTo>
                <a:lnTo>
                  <a:pt x="816399" y="2397223"/>
                </a:lnTo>
                <a:lnTo>
                  <a:pt x="12958" y="2410181"/>
                </a:lnTo>
                <a:lnTo>
                  <a:pt x="0" y="790436"/>
                </a:ln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 noChangeArrowheads="1"/>
          </p:cNvSpPr>
          <p:nvPr/>
        </p:nvSpPr>
        <p:spPr bwMode="auto">
          <a:xfrm>
            <a:off x="533400" y="1981200"/>
            <a:ext cx="3200400" cy="3200400"/>
          </a:xfrm>
          <a:custGeom>
            <a:avLst/>
            <a:gdLst>
              <a:gd name="T0" fmla="*/ 0 w 3200805"/>
              <a:gd name="T1" fmla="*/ 790436 h 3200616"/>
              <a:gd name="T2" fmla="*/ 816399 w 3200805"/>
              <a:gd name="T3" fmla="*/ 790436 h 3200616"/>
              <a:gd name="T4" fmla="*/ 816399 w 3200805"/>
              <a:gd name="T5" fmla="*/ 0 h 3200616"/>
              <a:gd name="T6" fmla="*/ 2410322 w 3200805"/>
              <a:gd name="T7" fmla="*/ 0 h 3200616"/>
              <a:gd name="T8" fmla="*/ 2410322 w 3200805"/>
              <a:gd name="T9" fmla="*/ 803394 h 3200616"/>
              <a:gd name="T10" fmla="*/ 3187846 w 3200805"/>
              <a:gd name="T11" fmla="*/ 803394 h 3200616"/>
              <a:gd name="T12" fmla="*/ 3200805 w 3200805"/>
              <a:gd name="T13" fmla="*/ 2384265 h 3200616"/>
              <a:gd name="T14" fmla="*/ 2397364 w 3200805"/>
              <a:gd name="T15" fmla="*/ 2397223 h 3200616"/>
              <a:gd name="T16" fmla="*/ 2397364 w 3200805"/>
              <a:gd name="T17" fmla="*/ 3200616 h 3200616"/>
              <a:gd name="T18" fmla="*/ 803441 w 3200805"/>
              <a:gd name="T19" fmla="*/ 3187658 h 3200616"/>
              <a:gd name="T20" fmla="*/ 816399 w 3200805"/>
              <a:gd name="T21" fmla="*/ 2397223 h 3200616"/>
              <a:gd name="T22" fmla="*/ 12958 w 3200805"/>
              <a:gd name="T23" fmla="*/ 2410181 h 3200616"/>
              <a:gd name="T24" fmla="*/ 0 w 3200805"/>
              <a:gd name="T25" fmla="*/ 790436 h 32006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00805"/>
              <a:gd name="T40" fmla="*/ 0 h 3200616"/>
              <a:gd name="T41" fmla="*/ 3200805 w 3200805"/>
              <a:gd name="T42" fmla="*/ 3200616 h 32006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00805" h="3200616">
                <a:moveTo>
                  <a:pt x="0" y="790436"/>
                </a:moveTo>
                <a:lnTo>
                  <a:pt x="816399" y="790436"/>
                </a:lnTo>
                <a:lnTo>
                  <a:pt x="816399" y="0"/>
                </a:lnTo>
                <a:lnTo>
                  <a:pt x="2410322" y="0"/>
                </a:lnTo>
                <a:lnTo>
                  <a:pt x="2410322" y="803394"/>
                </a:lnTo>
                <a:lnTo>
                  <a:pt x="3187846" y="803394"/>
                </a:lnTo>
                <a:lnTo>
                  <a:pt x="3200805" y="2384265"/>
                </a:lnTo>
                <a:lnTo>
                  <a:pt x="2397364" y="2397223"/>
                </a:lnTo>
                <a:lnTo>
                  <a:pt x="2397364" y="3200616"/>
                </a:lnTo>
                <a:lnTo>
                  <a:pt x="803441" y="3187658"/>
                </a:lnTo>
                <a:lnTo>
                  <a:pt x="816399" y="2397223"/>
                </a:lnTo>
                <a:lnTo>
                  <a:pt x="12958" y="2410181"/>
                </a:lnTo>
                <a:lnTo>
                  <a:pt x="0" y="790436"/>
                </a:lnTo>
                <a:close/>
              </a:path>
            </a:pathLst>
          </a:cu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156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882E-6 8.59194E-6 L 0.46643 0.0667 " pathEditMode="relative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772400" cy="1116360"/>
          </a:xfrm>
        </p:spPr>
        <p:txBody>
          <a:bodyPr>
            <a:normAutofit/>
          </a:bodyPr>
          <a:lstStyle/>
          <a:p>
            <a:r>
              <a:rPr lang="en-GB"/>
              <a:t>Is 51 + 51 = 50 + 52?</a:t>
            </a:r>
            <a:br>
              <a:rPr lang="en-GB"/>
            </a:br>
            <a:r>
              <a:rPr lang="en-GB"/>
              <a:t>How do you know?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1484784"/>
            <a:ext cx="4752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>
                <a:solidFill>
                  <a:srgbClr val="000000"/>
                </a:solidFill>
              </a:rPr>
              <a:t>Fran</a:t>
            </a:r>
            <a:r>
              <a:rPr lang="en-CA" sz="2000" b="0">
                <a:solidFill>
                  <a:srgbClr val="000000"/>
                </a:solidFill>
              </a:rPr>
              <a:t>: Like fifty-one plus fifty-one are one hundred and two, but fifty-one, if you subtract fifty, you can add to fifty-one, one from the other, one more, and you get fifty-two.</a:t>
            </a:r>
            <a:br>
              <a:rPr lang="en-CA" sz="2000" b="0">
                <a:solidFill>
                  <a:srgbClr val="000000"/>
                </a:solidFill>
              </a:rPr>
            </a:br>
            <a:endParaRPr lang="en-CA" sz="2000" b="0">
              <a:solidFill>
                <a:srgbClr val="000000"/>
              </a:solidFill>
            </a:endParaRPr>
          </a:p>
          <a:p>
            <a:r>
              <a:rPr lang="en-CA" sz="2000">
                <a:solidFill>
                  <a:srgbClr val="000000"/>
                </a:solidFill>
              </a:rPr>
              <a:t>Teacher-Researcher</a:t>
            </a:r>
            <a:r>
              <a:rPr lang="en-CA" sz="2000" b="0">
                <a:solidFill>
                  <a:srgbClr val="000000"/>
                </a:solidFill>
              </a:rPr>
              <a:t>: Ah, that is interesting. You said that you can take one from here [pointing to the first fifty-one] and add it to this one [pointing to the second fifty-one]. Isn’t it? Is that what you said?</a:t>
            </a:r>
          </a:p>
          <a:p>
            <a:r>
              <a:rPr lang="en-CA" sz="2000">
                <a:solidFill>
                  <a:srgbClr val="000000"/>
                </a:solidFill>
              </a:rPr>
              <a:t>Fran</a:t>
            </a:r>
            <a:r>
              <a:rPr lang="en-CA" sz="2000" b="0">
                <a:solidFill>
                  <a:srgbClr val="000000"/>
                </a:solidFill>
              </a:rPr>
              <a:t>: And you get there, one hundred… fifty plus fifty-two.</a:t>
            </a:r>
            <a:endParaRPr lang="en-GB" sz="2000" b="0">
              <a:solidFill>
                <a:srgbClr val="0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652120" y="1124744"/>
            <a:ext cx="3491880" cy="504056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0000D5"/>
                </a:solidFill>
                <a:effectLst/>
                <a:latin typeface="Chalkboard" pitchFamily="-111" charset="0"/>
              </a:rPr>
              <a:t>What is Fran attending to?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979712" y="5877272"/>
            <a:ext cx="3491880" cy="504056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0000D5"/>
                </a:solidFill>
                <a:effectLst/>
                <a:latin typeface="Chalkboard" pitchFamily="-111" charset="0"/>
              </a:rPr>
              <a:t>What is Fran attending to?</a:t>
            </a:r>
          </a:p>
        </p:txBody>
      </p:sp>
      <p:sp>
        <p:nvSpPr>
          <p:cNvPr id="8" name="Cloud Callout 7"/>
          <p:cNvSpPr/>
          <p:nvPr/>
        </p:nvSpPr>
        <p:spPr bwMode="auto">
          <a:xfrm>
            <a:off x="5796136" y="5013176"/>
            <a:ext cx="3240360" cy="1440160"/>
          </a:xfrm>
          <a:prstGeom prst="cloudCallout">
            <a:avLst>
              <a:gd name="adj1" fmla="val -69647"/>
              <a:gd name="adj2" fmla="val -62265"/>
            </a:avLst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chemeClr val="tx2"/>
                </a:solidFill>
                <a:latin typeface="Chalkboard" pitchFamily="-111" charset="0"/>
              </a:rPr>
              <a:t>Teaching Action:</a:t>
            </a:r>
            <a:br>
              <a:rPr lang="en-GB" sz="2000" b="0">
                <a:solidFill>
                  <a:schemeClr val="tx2"/>
                </a:solidFill>
                <a:latin typeface="Chalkboard" pitchFamily="-111" charset="0"/>
              </a:rPr>
            </a:br>
            <a:r>
              <a:rPr lang="en-GB" sz="2000" b="0">
                <a:solidFill>
                  <a:schemeClr val="tx2"/>
                </a:solidFill>
                <a:latin typeface="Chalkboard" pitchFamily="-111" charset="0"/>
              </a:rPr>
              <a:t>selecting/editing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508104" y="1556792"/>
            <a:ext cx="3664024" cy="504056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0000D5"/>
                </a:solidFill>
                <a:effectLst/>
                <a:latin typeface="Chalkboard" pitchFamily="-111" charset="0"/>
              </a:rPr>
              <a:t>How is her attention shifting?</a:t>
            </a:r>
          </a:p>
        </p:txBody>
      </p:sp>
      <p:sp>
        <p:nvSpPr>
          <p:cNvPr id="5" name="Cloud Callout 4"/>
          <p:cNvSpPr/>
          <p:nvPr/>
        </p:nvSpPr>
        <p:spPr bwMode="auto">
          <a:xfrm>
            <a:off x="6372200" y="1916832"/>
            <a:ext cx="2016224" cy="1440160"/>
          </a:xfrm>
          <a:prstGeom prst="cloudCallout">
            <a:avLst>
              <a:gd name="adj1" fmla="val -113983"/>
              <a:gd name="adj2" fmla="val -2099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Babbling or Gargling?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472608" y="3501008"/>
            <a:ext cx="3491880" cy="504056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0000D5"/>
                </a:solidFill>
                <a:effectLst/>
                <a:latin typeface="Chalkboard" pitchFamily="-111" charset="0"/>
              </a:rPr>
              <a:t>What is being attended to?</a:t>
            </a:r>
          </a:p>
        </p:txBody>
      </p:sp>
      <p:sp>
        <p:nvSpPr>
          <p:cNvPr id="6" name="Cloud Callout 5"/>
          <p:cNvSpPr/>
          <p:nvPr/>
        </p:nvSpPr>
        <p:spPr bwMode="auto">
          <a:xfrm>
            <a:off x="6228184" y="3645024"/>
            <a:ext cx="2808312" cy="1440160"/>
          </a:xfrm>
          <a:prstGeom prst="cloudCallout">
            <a:avLst>
              <a:gd name="adj1" fmla="val -87160"/>
              <a:gd name="adj2" fmla="val -19113"/>
            </a:avLst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chemeClr val="tx2"/>
                </a:solidFill>
                <a:latin typeface="Chalkboard" pitchFamily="-111" charset="0"/>
              </a:rPr>
              <a:t>Listening-to</a:t>
            </a: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 or</a:t>
            </a:r>
            <a:b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</a:b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 listening-for?</a:t>
            </a:r>
          </a:p>
        </p:txBody>
      </p:sp>
    </p:spTree>
    <p:extLst>
      <p:ext uri="{BB962C8B-B14F-4D97-AF65-F5344CB8AC3E}">
        <p14:creationId xmlns:p14="http://schemas.microsoft.com/office/powerpoint/2010/main" val="4038601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  <p:bldP spid="7" grpId="0" animBg="1"/>
      <p:bldP spid="8" grpId="0" animBg="1"/>
      <p:bldP spid="9" grpId="0" animBg="1"/>
      <p:bldP spid="5" grpId="0" animBg="1"/>
      <p:bldP spid="10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Conjecture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70" y="1139627"/>
            <a:ext cx="8709622" cy="2593451"/>
          </a:xfrm>
        </p:spPr>
        <p:txBody>
          <a:bodyPr>
            <a:normAutofit fontScale="92500" lnSpcReduction="10000"/>
          </a:bodyPr>
          <a:lstStyle/>
          <a:p>
            <a:r>
              <a:rPr lang="en-GB"/>
              <a:t>A sensible place to begin analysis of qualitative data is </a:t>
            </a:r>
            <a:r>
              <a:rPr lang="en-US"/>
              <a:t>t</a:t>
            </a:r>
            <a:r>
              <a:rPr lang="is-IS"/>
              <a:t>o ask yourself:</a:t>
            </a:r>
          </a:p>
          <a:p>
            <a:pPr lvl="1"/>
            <a:r>
              <a:rPr lang="is-IS"/>
              <a:t>What would I have to be attending to in order to say or do what I hear being said or see being done?</a:t>
            </a:r>
          </a:p>
          <a:p>
            <a:pPr lvl="1"/>
            <a:r>
              <a:rPr lang="is-IS"/>
              <a:t>What would I be overlooking?</a:t>
            </a:r>
            <a:endParaRPr lang="is-IS"/>
          </a:p>
          <a:p>
            <a:pPr lvl="1"/>
            <a:r>
              <a:rPr lang="is-IS"/>
              <a:t>How would I be attending to it?</a:t>
            </a:r>
          </a:p>
          <a:p>
            <a:pPr lvl="1"/>
            <a:r>
              <a:rPr lang="is-IS"/>
              <a:t>What might I be overlooking when I look at this data?</a:t>
            </a:r>
            <a:r>
              <a:rPr lang="en-GB"/>
              <a:t>	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3776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Semantic &amp; Syntactic-babble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57200" y="2257425"/>
            <a:ext cx="8610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(1073) Syria: Nikol divided her square into seven equal parts and took the three. Then she coloured with a dark blue marker the five sixths of the area she coloured first. She divided into six parts and took the five.</a:t>
            </a:r>
          </a:p>
          <a:p>
            <a:r>
              <a:rPr lang="en-GB" sz="2400" b="0">
                <a:solidFill>
                  <a:srgbClr val="000000"/>
                </a:solidFill>
              </a:rPr>
              <a:t>(1074) T: But which five did Nikol take?</a:t>
            </a:r>
          </a:p>
          <a:p>
            <a:r>
              <a:rPr lang="en-GB" sz="2400" b="0">
                <a:solidFill>
                  <a:srgbClr val="000000"/>
                </a:solidFill>
              </a:rPr>
              <a:t>(1075) Syria: She took the five.</a:t>
            </a:r>
          </a:p>
          <a:p>
            <a:r>
              <a:rPr lang="en-GB" sz="2400" b="0">
                <a:solidFill>
                  <a:srgbClr val="000000"/>
                </a:solidFill>
              </a:rPr>
              <a:t>(1076) Xenios: Please sir now I got it…</a:t>
            </a:r>
          </a:p>
          <a:p>
            <a:r>
              <a:rPr lang="en-GB" sz="2400" b="0">
                <a:solidFill>
                  <a:srgbClr val="000000"/>
                </a:solidFill>
              </a:rPr>
              <a:t>(1077) Jim: This is what I wanted to tell you sir.</a:t>
            </a:r>
          </a:p>
          <a:p>
            <a:r>
              <a:rPr lang="en-GB" sz="2400" b="0">
                <a:solidFill>
                  <a:srgbClr val="000000"/>
                </a:solidFill>
              </a:rPr>
              <a:t>(1078) Syria: Ah, she did wrong. She should have taken five pieces.</a:t>
            </a:r>
          </a:p>
          <a:p>
            <a:r>
              <a:rPr lang="en-GB" sz="2400" b="0">
                <a:solidFill>
                  <a:srgbClr val="000000"/>
                </a:solidFill>
              </a:rPr>
              <a:t>(1079) T: What do you mean by </a:t>
            </a:r>
            <a:r>
              <a:rPr lang="en-GB" sz="2400" b="0" i="1">
                <a:solidFill>
                  <a:srgbClr val="000000"/>
                </a:solidFill>
              </a:rPr>
              <a:t>five pieces</a:t>
            </a:r>
            <a:r>
              <a:rPr lang="en-GB" sz="2400" b="0">
                <a:solidFill>
                  <a:srgbClr val="000000"/>
                </a:solidFill>
              </a:rPr>
              <a:t>?</a:t>
            </a:r>
          </a:p>
          <a:p>
            <a:r>
              <a:rPr lang="en-GB" sz="2400" b="0">
                <a:solidFill>
                  <a:srgbClr val="000000"/>
                </a:solidFill>
              </a:rPr>
              <a:t>(1080) Syria: Five rows.</a:t>
            </a:r>
          </a:p>
        </p:txBody>
      </p:sp>
      <p:pic>
        <p:nvPicPr>
          <p:cNvPr id="5018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382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382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382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4"/>
          <p:cNvSpPr>
            <a:spLocks noChangeArrowheads="1"/>
          </p:cNvSpPr>
          <p:nvPr/>
        </p:nvSpPr>
        <p:spPr bwMode="auto">
          <a:xfrm>
            <a:off x="6172200" y="3810000"/>
            <a:ext cx="2743200" cy="1066800"/>
          </a:xfrm>
          <a:prstGeom prst="wedgeRoundRectCallout">
            <a:avLst>
              <a:gd name="adj1" fmla="val -42924"/>
              <a:gd name="adj2" fmla="val -7930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What is being attended to?</a:t>
            </a:r>
          </a:p>
        </p:txBody>
      </p:sp>
    </p:spTree>
    <p:extLst>
      <p:ext uri="{BB962C8B-B14F-4D97-AF65-F5344CB8AC3E}">
        <p14:creationId xmlns:p14="http://schemas.microsoft.com/office/powerpoint/2010/main" val="2897673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04800" y="2362200"/>
            <a:ext cx="8610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(1081) T: So class do you all see here [He points to Figure]? Nikol took five small squares. And what is her answer?</a:t>
            </a:r>
          </a:p>
          <a:p>
            <a:r>
              <a:rPr lang="en-GB" sz="2400" b="0">
                <a:solidFill>
                  <a:srgbClr val="000000"/>
                </a:solidFill>
              </a:rPr>
              <a:t>(1082) Syria: 5/42.</a:t>
            </a:r>
          </a:p>
          <a:p>
            <a:r>
              <a:rPr lang="en-GB" sz="2400" b="0">
                <a:solidFill>
                  <a:srgbClr val="000000"/>
                </a:solidFill>
              </a:rPr>
              <a:t>(1083) T: Correct, it is 5/42 because she took five small squares from a total of 42. Do you agree?</a:t>
            </a:r>
          </a:p>
          <a:p>
            <a:r>
              <a:rPr lang="en-GB" sz="2400" b="0">
                <a:solidFill>
                  <a:srgbClr val="000000"/>
                </a:solidFill>
              </a:rPr>
              <a:t>(1084) Class: No.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533400" y="4800600"/>
            <a:ext cx="8305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b="0">
                <a:solidFill>
                  <a:srgbClr val="000000"/>
                </a:solidFill>
              </a:rPr>
              <a:t>The case of Syria is a representative example of a pupil whose awareness of the meaning underlying multiplication is both “in action” and “in articulation” </a:t>
            </a:r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5222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382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382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382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88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  <p:bldP spid="5120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Yellow on Blue">
  <a:themeElements>
    <a:clrScheme name="Custom 1">
      <a:dk1>
        <a:srgbClr val="FFFF99"/>
      </a:dk1>
      <a:lt1>
        <a:srgbClr val="6699FF"/>
      </a:lt1>
      <a:dk2>
        <a:srgbClr val="993300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Yellow on Blue">
      <a:majorFont>
        <a:latin typeface="Chalkboard"/>
        <a:ea typeface=""/>
        <a:cs typeface=""/>
      </a:majorFont>
      <a:minorFont>
        <a:latin typeface="Chalkbo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Yellow on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on 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1112</Words>
  <Application>Microsoft Macintosh PowerPoint</Application>
  <PresentationFormat>On-screen Show (4:3)</PresentationFormat>
  <Paragraphs>189</Paragraphs>
  <Slides>25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Yellow on Blue</vt:lpstr>
      <vt:lpstr>YERME Workshop A Role for Attention in Data Analysis</vt:lpstr>
      <vt:lpstr>Outline</vt:lpstr>
      <vt:lpstr>Say What You See</vt:lpstr>
      <vt:lpstr>Expressing What is Seen</vt:lpstr>
      <vt:lpstr>Present or Absent?</vt:lpstr>
      <vt:lpstr>Is 51 + 51 = 50 + 52? How do you know?</vt:lpstr>
      <vt:lpstr>Conjecture</vt:lpstr>
      <vt:lpstr>Semantic &amp; Syntactic-babble</vt:lpstr>
      <vt:lpstr> </vt:lpstr>
      <vt:lpstr>Luis Pino-Fan et al (2017) PNA (2).</vt:lpstr>
      <vt:lpstr>Ninni Hogstad</vt:lpstr>
      <vt:lpstr>Jinf Cai (ICME 13)</vt:lpstr>
      <vt:lpstr>Questions</vt:lpstr>
      <vt:lpstr>Say What You See</vt:lpstr>
      <vt:lpstr>Attention</vt:lpstr>
      <vt:lpstr>Reporting Data</vt:lpstr>
      <vt:lpstr>Precision Conjecture</vt:lpstr>
      <vt:lpstr>Accounts-of &amp; Accounting-for</vt:lpstr>
      <vt:lpstr>Essence of Discipline of Noticing</vt:lpstr>
      <vt:lpstr>PowerPoint Presentation</vt:lpstr>
      <vt:lpstr>Specting</vt:lpstr>
      <vt:lpstr>What are the significant products of research?</vt:lpstr>
      <vt:lpstr>Interwoven Worlds</vt:lpstr>
      <vt:lpstr>Protases</vt:lpstr>
      <vt:lpstr>Stances</vt:lpstr>
    </vt:vector>
  </TitlesOfParts>
  <Company>PMTheta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51 + 51 = 50 + 52? How do you know?</dc:title>
  <dc:creator>Mason</dc:creator>
  <cp:lastModifiedBy>Mason</cp:lastModifiedBy>
  <cp:revision>16</cp:revision>
  <dcterms:created xsi:type="dcterms:W3CDTF">2016-01-21T16:06:09Z</dcterms:created>
  <dcterms:modified xsi:type="dcterms:W3CDTF">2017-01-31T16:23:22Z</dcterms:modified>
</cp:coreProperties>
</file>