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9" r:id="rId1"/>
    <p:sldMasterId id="2147483650" r:id="rId2"/>
  </p:sldMasterIdLst>
  <p:notesMasterIdLst>
    <p:notesMasterId r:id="rId16"/>
  </p:notesMasterIdLst>
  <p:handoutMasterIdLst>
    <p:handoutMasterId r:id="rId17"/>
  </p:handoutMasterIdLst>
  <p:sldIdLst>
    <p:sldId id="336" r:id="rId3"/>
    <p:sldId id="467" r:id="rId4"/>
    <p:sldId id="451" r:id="rId5"/>
    <p:sldId id="468" r:id="rId6"/>
    <p:sldId id="474" r:id="rId7"/>
    <p:sldId id="436" r:id="rId8"/>
    <p:sldId id="434" r:id="rId9"/>
    <p:sldId id="475" r:id="rId10"/>
    <p:sldId id="454" r:id="rId11"/>
    <p:sldId id="477" r:id="rId12"/>
    <p:sldId id="476" r:id="rId13"/>
    <p:sldId id="430" r:id="rId14"/>
    <p:sldId id="422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C4B38B2E-A3C3-9B49-A0BF-81184EF823D9}">
          <p14:sldIdLst>
            <p14:sldId id="336"/>
          </p14:sldIdLst>
        </p14:section>
        <p14:section name="Variation" id="{E6E79BC4-79B6-714F-AA85-E68197E83628}">
          <p14:sldIdLst>
            <p14:sldId id="467"/>
            <p14:sldId id="451"/>
            <p14:sldId id="468"/>
            <p14:sldId id="474"/>
            <p14:sldId id="436"/>
            <p14:sldId id="434"/>
            <p14:sldId id="475"/>
            <p14:sldId id="454"/>
            <p14:sldId id="477"/>
            <p14:sldId id="476"/>
            <p14:sldId id="430"/>
            <p14:sldId id="4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/>
  <p:clrMru>
    <a:srgbClr val="3400FF"/>
    <a:srgbClr val="FEF4CF"/>
    <a:srgbClr val="FFF4CB"/>
    <a:srgbClr val="00279F"/>
    <a:srgbClr val="FFFFFF"/>
    <a:srgbClr val="666666"/>
    <a:srgbClr val="8E8E8E"/>
    <a:srgbClr val="999999"/>
    <a:srgbClr val="51FF1F"/>
    <a:srgbClr val="FFF2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86" autoAdjust="0"/>
    <p:restoredTop sz="94643"/>
  </p:normalViewPr>
  <p:slideViewPr>
    <p:cSldViewPr>
      <p:cViewPr varScale="1">
        <p:scale>
          <a:sx n="120" d="100"/>
          <a:sy n="120" d="100"/>
        </p:scale>
        <p:origin x="75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88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C6EA9-F035-8544-AAF2-C7382EBC22C9}" type="datetimeFigureOut">
              <a:t>5/1/18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61370-A4E2-FA4B-ACC9-505EA8ADA22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556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fld id="{A0FCEBD3-A582-5442-AF13-50C2B7E2B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12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BC56F3F2-643C-DD4E-A6A5-10B6C7802342}" type="slidenum">
              <a:rPr lang="en-US" sz="1200" b="0">
                <a:latin typeface="Lucida Grande" charset="0"/>
              </a:rPr>
              <a:pPr/>
              <a:t>1</a:t>
            </a:fld>
            <a:endParaRPr lang="en-US" sz="1200" b="0">
              <a:latin typeface="Lucida Grande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Nettle of a concept is from EM235 (1984)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00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fld id="{2B97FF60-FDF4-C842-A926-0C3843F171D0}" type="slidenum">
              <a:rPr lang="en-US" altLang="ko-KR" sz="1200" b="0">
                <a:latin typeface="Lucida Grande" charset="0"/>
              </a:rPr>
              <a:pPr/>
              <a:t>10</a:t>
            </a:fld>
            <a:endParaRPr lang="en-US" altLang="ko-KR" sz="1200" b="0">
              <a:latin typeface="Lucida Grande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GB" altLang="ko-KR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Chi et 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006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31797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52400"/>
            <a:ext cx="2103437" cy="56388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57913" cy="56388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9638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DC9C9-3A70-9C45-8395-5050EA223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32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D1D25-E0D1-E74C-BB85-8721036A4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21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9001D-2FE4-5243-99A1-1B469F76B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24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267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4267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444C5-5C26-4241-8CDE-74AAD7DB0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69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9DEB5-E6EF-8C42-A07C-852754A27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41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6DF07-0A07-D94B-817B-336108EDC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015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F7F89-9AB1-234F-B8D1-DB51C2E66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920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FF962-821A-2E49-8A24-F01D3C78E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977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8B277-0E2F-AC4C-8BC7-5C1A10E8F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47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777" y="980728"/>
            <a:ext cx="7727950" cy="41148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5844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749F9-BB89-964D-9BB0-EB0C1764E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791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228600"/>
            <a:ext cx="2171700" cy="64008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362700" cy="64008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A0568-EE28-1144-BF90-979F2E93A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66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0823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843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0489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199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3220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841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3621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0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7772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72795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3077" name="Text Box 5"/>
          <p:cNvSpPr txBox="1">
            <a:spLocks noChangeArrowheads="1"/>
          </p:cNvSpPr>
          <p:nvPr userDrawn="1"/>
        </p:nvSpPr>
        <p:spPr bwMode="auto">
          <a:xfrm>
            <a:off x="0" y="6607534"/>
            <a:ext cx="39134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81FB3A04-3DDA-6D4B-B419-E64C2CC61434}" type="slidenum">
              <a:rPr lang="en-US" sz="1000" b="0" smtClean="0">
                <a:solidFill>
                  <a:srgbClr val="000000"/>
                </a:solidFill>
                <a:latin typeface="Lucida Grande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000" b="0" dirty="0">
              <a:solidFill>
                <a:srgbClr val="000000"/>
              </a:solidFill>
              <a:latin typeface="Lucida Grande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bldLvl="2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5">
              <a:lumMod val="25000"/>
            </a:schemeClr>
          </a:solidFill>
          <a:effectLst>
            <a:outerShdw blurRad="38100" dist="38100" dir="2700000" algn="tl">
              <a:schemeClr val="tx2"/>
            </a:outerShdw>
          </a:effectLst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75000"/>
        <a:buFont typeface="Wingdings" charset="2"/>
        <a:buChar char="v"/>
        <a:defRPr sz="2400">
          <a:solidFill>
            <a:schemeClr val="accent3">
              <a:lumMod val="50000"/>
            </a:schemeClr>
          </a:solidFill>
          <a:effectLst/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5">
            <a:lumMod val="50000"/>
          </a:schemeClr>
        </a:buClr>
        <a:buSzPct val="100000"/>
        <a:buFontTx/>
        <a:buChar char="–"/>
        <a:defRPr sz="2000">
          <a:solidFill>
            <a:schemeClr val="bg2">
              <a:lumMod val="10000"/>
            </a:schemeClr>
          </a:solidFill>
          <a:effectLst/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100000"/>
        <a:buFont typeface="Wingdings" charset="2"/>
        <a:buChar char="Ø"/>
        <a:defRPr sz="2000">
          <a:solidFill>
            <a:srgbClr val="008000"/>
          </a:solidFill>
          <a:latin typeface="+mj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charset="0"/>
        <a:buChar char="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0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3011" name="AutoShap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686800" cy="5105400"/>
          </a:xfrm>
          <a:prstGeom prst="roundRect">
            <a:avLst>
              <a:gd name="adj" fmla="val 345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0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CC00"/>
                </a:solidFill>
                <a:latin typeface="Times" charset="0"/>
              </a:defRPr>
            </a:lvl1pPr>
          </a:lstStyle>
          <a:p>
            <a:pPr>
              <a:defRPr/>
            </a:pPr>
            <a:fld id="{EDDDA3EC-EAA5-0E44-83EC-F204EA7B1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bldLvl="2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3011"/>
                        </p:tgtEl>
                        <p:attrNameLst>
                          <p:attrName>ppt_c</p:attrName>
                        </p:attrNameLst>
                      </p:cBhvr>
                      <p:to>
                        <a:srgbClr val="66CCFF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3011"/>
                        </p:tgtEl>
                        <p:attrNameLst>
                          <p:attrName>ppt_c</p:attrName>
                        </p:attrNameLst>
                      </p:cBhvr>
                      <p:to>
                        <a:srgbClr val="66CCFF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3011"/>
                        </p:tgtEl>
                        <p:attrNameLst>
                          <p:attrName>ppt_c</p:attrName>
                        </p:attrNameLst>
                      </p:cBhvr>
                      <p:to>
                        <a:srgbClr val="66CCFF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3011"/>
                        </p:tgtEl>
                        <p:attrNameLst>
                          <p:attrName>ppt_c</p:attrName>
                        </p:attrNameLst>
                      </p:cBhvr>
                      <p:to>
                        <a:srgbClr val="66CCFF"/>
                      </p:to>
                    </p:animClr>
                  </p:sub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ebdings" charset="0"/>
        <a:buChar char="&quot;"/>
        <a:defRPr sz="3200" b="1">
          <a:solidFill>
            <a:srgbClr val="FFFF00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ingdings" charset="0"/>
        <a:buChar char="z"/>
        <a:defRPr sz="3200" b="1">
          <a:solidFill>
            <a:srgbClr val="FFCC66"/>
          </a:solidFill>
          <a:latin typeface="Arial Narrow" pitchFamily="-111" charset="0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200" b="1" i="1">
          <a:solidFill>
            <a:srgbClr val="FFCC66"/>
          </a:solidFill>
          <a:latin typeface="Arial Narrow" pitchFamily="-111" charset="0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39752" y="2636912"/>
            <a:ext cx="4968552" cy="1152128"/>
          </a:xfrm>
        </p:spPr>
        <p:txBody>
          <a:bodyPr anchor="t"/>
          <a:lstStyle/>
          <a:p>
            <a:pPr algn="ctr">
              <a:defRPr/>
            </a:pPr>
            <a:r>
              <a:rPr lang="en-US" sz="3200" dirty="0">
                <a:latin typeface="Chalkboard" charset="0"/>
                <a:ea typeface="ＭＳ Ｐゴシック" charset="0"/>
                <a:cs typeface="ＭＳ Ｐゴシック" charset="0"/>
              </a:rPr>
              <a:t>Working Mathematically</a:t>
            </a:r>
            <a:br>
              <a:rPr lang="en-US" sz="3200" dirty="0">
                <a:latin typeface="Chalkboard" charset="0"/>
                <a:ea typeface="ＭＳ Ｐゴシック" charset="0"/>
                <a:cs typeface="ＭＳ Ｐゴシック" charset="0"/>
              </a:rPr>
            </a:br>
            <a:r>
              <a:rPr lang="en-US" sz="3200" dirty="0">
                <a:latin typeface="Chalkboard" charset="0"/>
                <a:ea typeface="ＭＳ Ｐゴシック" charset="0"/>
                <a:cs typeface="ＭＳ Ｐゴシック" charset="0"/>
              </a:rPr>
              <a:t>with Students</a:t>
            </a:r>
            <a:br>
              <a:rPr lang="en-US" sz="3200" dirty="0">
                <a:latin typeface="Chalkboard" charset="0"/>
                <a:ea typeface="ＭＳ Ｐゴシック" charset="0"/>
                <a:cs typeface="ＭＳ Ｐゴシック" charset="0"/>
              </a:rPr>
            </a:br>
            <a:r>
              <a:rPr lang="en-US" sz="3200" dirty="0">
                <a:latin typeface="Chalkboard" charset="0"/>
                <a:ea typeface="ＭＳ Ｐゴシック" charset="0"/>
                <a:cs typeface="ＭＳ Ｐゴシック" charset="0"/>
              </a:rPr>
              <a:t>Part C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635896" y="4365104"/>
            <a:ext cx="2592288" cy="171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0"/>
              <a:buNone/>
              <a:defRPr/>
            </a:pPr>
            <a:r>
              <a:rPr lang="en-US" sz="2400" b="0" dirty="0">
                <a:solidFill>
                  <a:srgbClr val="00002A"/>
                </a:solidFill>
              </a:rPr>
              <a:t>John Mason</a:t>
            </a:r>
          </a:p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0"/>
              <a:buNone/>
              <a:defRPr/>
            </a:pPr>
            <a:r>
              <a:rPr lang="en-US" sz="2400" b="0" dirty="0">
                <a:solidFill>
                  <a:srgbClr val="00002A"/>
                </a:solidFill>
              </a:rPr>
              <a:t>PGCE</a:t>
            </a:r>
          </a:p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0"/>
              <a:buNone/>
              <a:defRPr/>
            </a:pPr>
            <a:r>
              <a:rPr lang="en-US" sz="2400" b="0" dirty="0">
                <a:solidFill>
                  <a:srgbClr val="00002A"/>
                </a:solidFill>
              </a:rPr>
              <a:t>Oxford </a:t>
            </a:r>
            <a:br>
              <a:rPr lang="en-US" sz="2400" b="0" dirty="0">
                <a:solidFill>
                  <a:srgbClr val="00002A"/>
                </a:solidFill>
              </a:rPr>
            </a:br>
            <a:r>
              <a:rPr lang="en-US" sz="2400" b="0" dirty="0">
                <a:solidFill>
                  <a:srgbClr val="00002A"/>
                </a:solidFill>
              </a:rPr>
              <a:t>May 2018</a:t>
            </a:r>
          </a:p>
        </p:txBody>
      </p:sp>
      <p:grpSp>
        <p:nvGrpSpPr>
          <p:cNvPr id="28675" name="Group 13"/>
          <p:cNvGrpSpPr>
            <a:grpSpLocks/>
          </p:cNvGrpSpPr>
          <p:nvPr/>
        </p:nvGrpSpPr>
        <p:grpSpPr bwMode="auto">
          <a:xfrm>
            <a:off x="295721" y="191445"/>
            <a:ext cx="8740775" cy="1708150"/>
            <a:chOff x="110" y="96"/>
            <a:chExt cx="5506" cy="1076"/>
          </a:xfrm>
        </p:grpSpPr>
        <p:grpSp>
          <p:nvGrpSpPr>
            <p:cNvPr id="28679" name="Group 11"/>
            <p:cNvGrpSpPr>
              <a:grpSpLocks/>
            </p:cNvGrpSpPr>
            <p:nvPr/>
          </p:nvGrpSpPr>
          <p:grpSpPr bwMode="auto">
            <a:xfrm>
              <a:off x="110" y="96"/>
              <a:ext cx="1457" cy="983"/>
              <a:chOff x="38" y="96"/>
              <a:chExt cx="1457" cy="983"/>
            </a:xfrm>
          </p:grpSpPr>
          <p:pic>
            <p:nvPicPr>
              <p:cNvPr id="2" name="Picture 6" descr="OUPowerPoint18mmShield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7" y="96"/>
                <a:ext cx="469" cy="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685" name="Text Box 8"/>
              <p:cNvSpPr txBox="1">
                <a:spLocks noChangeArrowheads="1"/>
              </p:cNvSpPr>
              <p:nvPr/>
            </p:nvSpPr>
            <p:spPr bwMode="auto">
              <a:xfrm>
                <a:off x="38" y="672"/>
                <a:ext cx="1457" cy="407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2pPr>
                <a:lvl3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3pPr>
                <a:lvl4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4pPr>
                <a:lvl5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GB" sz="1800" b="0">
                    <a:solidFill>
                      <a:schemeClr val="accent3">
                        <a:lumMod val="10000"/>
                      </a:schemeClr>
                    </a:solidFill>
                  </a:rPr>
                  <a:t>The Open University</a:t>
                </a:r>
              </a:p>
              <a:p>
                <a:pPr algn="ctr" eaLnBrk="0" hangingPunct="0">
                  <a:defRPr/>
                </a:pPr>
                <a:r>
                  <a:rPr lang="en-GB" sz="1800" b="0">
                    <a:solidFill>
                      <a:schemeClr val="accent3">
                        <a:lumMod val="10000"/>
                      </a:schemeClr>
                    </a:solidFill>
                  </a:rPr>
                  <a:t>Maths Dept</a:t>
                </a:r>
              </a:p>
            </p:txBody>
          </p:sp>
        </p:grpSp>
        <p:grpSp>
          <p:nvGrpSpPr>
            <p:cNvPr id="28680" name="Group 12"/>
            <p:cNvGrpSpPr>
              <a:grpSpLocks/>
            </p:cNvGrpSpPr>
            <p:nvPr/>
          </p:nvGrpSpPr>
          <p:grpSpPr bwMode="auto">
            <a:xfrm>
              <a:off x="4152" y="144"/>
              <a:ext cx="1464" cy="1028"/>
              <a:chOff x="4080" y="144"/>
              <a:chExt cx="1464" cy="1028"/>
            </a:xfrm>
          </p:grpSpPr>
          <p:pic>
            <p:nvPicPr>
              <p:cNvPr id="28681" name="Picture 9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56" y="144"/>
                <a:ext cx="484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683" name="Text Box 10"/>
              <p:cNvSpPr txBox="1">
                <a:spLocks noChangeArrowheads="1"/>
              </p:cNvSpPr>
              <p:nvPr/>
            </p:nvSpPr>
            <p:spPr bwMode="auto">
              <a:xfrm>
                <a:off x="4080" y="768"/>
                <a:ext cx="1464" cy="40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2pPr>
                <a:lvl3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3pPr>
                <a:lvl4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4pPr>
                <a:lvl5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GB" sz="1800" b="0">
                    <a:solidFill>
                      <a:schemeClr val="accent3">
                        <a:lumMod val="10000"/>
                      </a:schemeClr>
                    </a:solidFill>
                  </a:rPr>
                  <a:t>University of Oxford</a:t>
                </a:r>
              </a:p>
              <a:p>
                <a:pPr algn="ctr" eaLnBrk="0" hangingPunct="0">
                  <a:defRPr/>
                </a:pPr>
                <a:r>
                  <a:rPr lang="en-GB" sz="1800" b="0">
                    <a:solidFill>
                      <a:schemeClr val="accent3">
                        <a:lumMod val="10000"/>
                      </a:schemeClr>
                    </a:solidFill>
                  </a:rPr>
                  <a:t>Dept of Education</a:t>
                </a:r>
              </a:p>
            </p:txBody>
          </p:sp>
        </p:grpSp>
      </p:grpSp>
      <p:pic>
        <p:nvPicPr>
          <p:cNvPr id="28676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876" y="15585"/>
            <a:ext cx="17018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Box 9"/>
          <p:cNvSpPr txBox="1">
            <a:spLocks noChangeArrowheads="1"/>
          </p:cNvSpPr>
          <p:nvPr/>
        </p:nvSpPr>
        <p:spPr bwMode="auto">
          <a:xfrm>
            <a:off x="3360476" y="1234785"/>
            <a:ext cx="2865438" cy="3079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400" b="0">
                <a:solidFill>
                  <a:srgbClr val="00002A"/>
                </a:solidFill>
              </a:rPr>
              <a:t>Promoting Mathematical Thinking</a:t>
            </a:r>
          </a:p>
        </p:txBody>
      </p:sp>
    </p:spTree>
    <p:extLst>
      <p:ext uri="{BB962C8B-B14F-4D97-AF65-F5344CB8AC3E}">
        <p14:creationId xmlns:p14="http://schemas.microsoft.com/office/powerpoint/2010/main" val="2814456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Vertical Scroll 5"/>
          <p:cNvSpPr>
            <a:spLocks noChangeArrowheads="1"/>
          </p:cNvSpPr>
          <p:nvPr/>
        </p:nvSpPr>
        <p:spPr bwMode="auto">
          <a:xfrm>
            <a:off x="152400" y="990600"/>
            <a:ext cx="4419600" cy="5181600"/>
          </a:xfrm>
          <a:prstGeom prst="verticalScroll">
            <a:avLst>
              <a:gd name="adj" fmla="val 4750"/>
            </a:avLst>
          </a:prstGeom>
          <a:solidFill>
            <a:srgbClr val="B9CA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 altLang="ko-KR"/>
          </a:p>
        </p:txBody>
      </p:sp>
      <p:sp>
        <p:nvSpPr>
          <p:cNvPr id="860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>
                <a:latin typeface="Chalkboard" charset="0"/>
                <a:ea typeface="MS PGothic" charset="0"/>
              </a:rPr>
              <a:t>Frameworks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9952" y="1801814"/>
            <a:ext cx="4429125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en-GB" altLang="ko-KR" sz="2400" b="0">
                <a:solidFill>
                  <a:srgbClr val="800000"/>
                </a:solidFill>
              </a:rPr>
              <a:t>Doing – Talking – Recording</a:t>
            </a:r>
          </a:p>
        </p:txBody>
      </p:sp>
      <p:pic>
        <p:nvPicPr>
          <p:cNvPr id="51204" name="Picture 5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3721100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679952" y="836614"/>
            <a:ext cx="4429125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en-GB" altLang="ko-KR" sz="2400" b="0" dirty="0">
                <a:solidFill>
                  <a:srgbClr val="800000"/>
                </a:solidFill>
              </a:rPr>
              <a:t>Enactive – Iconic – Symbolic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9952" y="2767014"/>
            <a:ext cx="4429125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en-GB" altLang="ko-KR" sz="2400" b="0">
                <a:solidFill>
                  <a:srgbClr val="800000"/>
                </a:solidFill>
              </a:rPr>
              <a:t>See – Experience – Master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2" y="3645025"/>
            <a:ext cx="4429125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en-GB" altLang="ko-KR" sz="2400" b="0" dirty="0">
                <a:solidFill>
                  <a:srgbClr val="800000"/>
                </a:solidFill>
              </a:rPr>
              <a:t>Concrete – Pictorial– Symbolic</a:t>
            </a:r>
          </a:p>
        </p:txBody>
      </p:sp>
    </p:spTree>
    <p:extLst>
      <p:ext uri="{BB962C8B-B14F-4D97-AF65-F5344CB8AC3E}">
        <p14:creationId xmlns:p14="http://schemas.microsoft.com/office/powerpoint/2010/main" val="2152529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Reflection and the Human Psyche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4248472"/>
          </a:xfrm>
        </p:spPr>
        <p:txBody>
          <a:bodyPr/>
          <a:lstStyle/>
          <a:p>
            <a:r>
              <a:rPr lang="en-GB" dirty="0"/>
              <a:t>What struck you during this session?</a:t>
            </a:r>
          </a:p>
          <a:p>
            <a:r>
              <a:rPr lang="en-GB" dirty="0"/>
              <a:t>What for you were the main points (</a:t>
            </a:r>
            <a:r>
              <a:rPr lang="en-GB" dirty="0">
                <a:solidFill>
                  <a:srgbClr val="FF0000"/>
                </a:solidFill>
              </a:rPr>
              <a:t>cognition</a:t>
            </a:r>
            <a:r>
              <a:rPr lang="en-GB" dirty="0"/>
              <a:t>)?</a:t>
            </a:r>
          </a:p>
          <a:p>
            <a:r>
              <a:rPr lang="en-GB" dirty="0"/>
              <a:t>What were the dominant emotions evoked? (</a:t>
            </a:r>
            <a:r>
              <a:rPr lang="en-GB" dirty="0">
                <a:solidFill>
                  <a:srgbClr val="FF0000"/>
                </a:solidFill>
              </a:rPr>
              <a:t>affect</a:t>
            </a:r>
            <a:r>
              <a:rPr lang="en-GB" dirty="0"/>
              <a:t>)?</a:t>
            </a:r>
          </a:p>
          <a:p>
            <a:r>
              <a:rPr lang="en-GB" dirty="0"/>
              <a:t>What actions might you want to pursue further? (</a:t>
            </a:r>
            <a:r>
              <a:rPr lang="en-GB" dirty="0">
                <a:solidFill>
                  <a:srgbClr val="FF0000"/>
                </a:solidFill>
              </a:rPr>
              <a:t>enaction</a:t>
            </a:r>
            <a:r>
              <a:rPr lang="en-GB" dirty="0"/>
              <a:t>)</a:t>
            </a:r>
          </a:p>
          <a:p>
            <a:r>
              <a:rPr lang="en-GB" dirty="0"/>
              <a:t>What initiative might you take (</a:t>
            </a:r>
            <a:r>
              <a:rPr lang="en-GB" dirty="0">
                <a:solidFill>
                  <a:srgbClr val="FF0000"/>
                </a:solidFill>
              </a:rPr>
              <a:t>will</a:t>
            </a:r>
            <a:r>
              <a:rPr lang="en-GB" dirty="0"/>
              <a:t>)?</a:t>
            </a:r>
          </a:p>
          <a:p>
            <a:r>
              <a:rPr lang="en-GB" dirty="0"/>
              <a:t>What might you try to look out for in the near future (</a:t>
            </a:r>
            <a:r>
              <a:rPr lang="en-GB" dirty="0">
                <a:solidFill>
                  <a:srgbClr val="FF0000"/>
                </a:solidFill>
              </a:rPr>
              <a:t>witness</a:t>
            </a:r>
            <a:r>
              <a:rPr lang="en-GB" dirty="0"/>
              <a:t>)</a:t>
            </a:r>
          </a:p>
          <a:p>
            <a:r>
              <a:rPr lang="en-GB" dirty="0"/>
              <a:t>What might you pay special attention to in the near future (</a:t>
            </a:r>
            <a:r>
              <a:rPr lang="en-GB" dirty="0">
                <a:solidFill>
                  <a:srgbClr val="FF0000"/>
                </a:solidFill>
              </a:rPr>
              <a:t>attention</a:t>
            </a:r>
            <a:r>
              <a:rPr lang="en-GB" dirty="0"/>
              <a:t>)?</a:t>
            </a:r>
          </a:p>
          <a:p>
            <a:r>
              <a:rPr lang="en-GB" dirty="0"/>
              <a:t>What aspects of teaching need specific care (</a:t>
            </a:r>
            <a:r>
              <a:rPr lang="en-GB" dirty="0">
                <a:solidFill>
                  <a:srgbClr val="FF0000"/>
                </a:solidFill>
              </a:rPr>
              <a:t>conscience</a:t>
            </a:r>
            <a:r>
              <a:rPr lang="en-GB" dirty="0"/>
              <a:t>)?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216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Mathematical Thinking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Describe the mathematical thinking you have done so far today.</a:t>
            </a:r>
          </a:p>
          <a:p>
            <a:r>
              <a:rPr lang="en-GB"/>
              <a:t>How could you incorporate that into students’  learning?</a:t>
            </a:r>
          </a:p>
        </p:txBody>
      </p:sp>
    </p:spTree>
    <p:extLst>
      <p:ext uri="{BB962C8B-B14F-4D97-AF65-F5344CB8AC3E}">
        <p14:creationId xmlns:p14="http://schemas.microsoft.com/office/powerpoint/2010/main" val="992569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Follow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532440" cy="4114800"/>
          </a:xfrm>
        </p:spPr>
        <p:txBody>
          <a:bodyPr/>
          <a:lstStyle/>
          <a:p>
            <a:r>
              <a:rPr lang="en-GB" dirty="0" err="1">
                <a:solidFill>
                  <a:srgbClr val="008000"/>
                </a:solidFill>
              </a:rPr>
              <a:t>john.mason</a:t>
            </a:r>
            <a:r>
              <a:rPr lang="en-GB" dirty="0">
                <a:solidFill>
                  <a:srgbClr val="008000"/>
                </a:solidFill>
              </a:rPr>
              <a:t> @ </a:t>
            </a:r>
            <a:r>
              <a:rPr lang="en-GB" dirty="0" err="1">
                <a:solidFill>
                  <a:srgbClr val="008000"/>
                </a:solidFill>
              </a:rPr>
              <a:t>open.ac.uk</a:t>
            </a:r>
            <a:endParaRPr lang="en-GB" dirty="0">
              <a:solidFill>
                <a:srgbClr val="008000"/>
              </a:solidFill>
            </a:endParaRPr>
          </a:p>
          <a:p>
            <a:r>
              <a:rPr lang="en-GB" dirty="0" err="1">
                <a:solidFill>
                  <a:srgbClr val="008000"/>
                </a:solidFill>
              </a:rPr>
              <a:t>PMTheta.com</a:t>
            </a:r>
            <a:r>
              <a:rPr lang="en-GB" dirty="0">
                <a:solidFill>
                  <a:srgbClr val="008000"/>
                </a:solidFill>
              </a:rPr>
              <a:t>  </a:t>
            </a:r>
            <a:r>
              <a:rPr lang="en-GB" dirty="0">
                <a:solidFill>
                  <a:srgbClr val="008000"/>
                </a:solidFill>
                <a:sym typeface="Wingdings"/>
              </a:rPr>
              <a:t></a:t>
            </a:r>
            <a:r>
              <a:rPr lang="en-GB" dirty="0">
                <a:solidFill>
                  <a:srgbClr val="008000"/>
                </a:solidFill>
              </a:rPr>
              <a:t> </a:t>
            </a:r>
            <a:r>
              <a:rPr lang="en-GB" dirty="0" err="1">
                <a:solidFill>
                  <a:srgbClr val="008000"/>
                </a:solidFill>
              </a:rPr>
              <a:t>JohnM</a:t>
            </a:r>
            <a:r>
              <a:rPr lang="en-GB" dirty="0">
                <a:solidFill>
                  <a:srgbClr val="008000"/>
                </a:solidFill>
              </a:rPr>
              <a:t> </a:t>
            </a:r>
            <a:r>
              <a:rPr lang="en-GB" dirty="0">
                <a:solidFill>
                  <a:srgbClr val="008000"/>
                </a:solidFill>
                <a:sym typeface="Wingdings" pitchFamily="2" charset="2"/>
              </a:rPr>
              <a:t> </a:t>
            </a:r>
            <a:r>
              <a:rPr lang="en-GB" dirty="0">
                <a:solidFill>
                  <a:srgbClr val="008000"/>
                </a:solidFill>
              </a:rPr>
              <a:t>Presentations</a:t>
            </a:r>
          </a:p>
          <a:p>
            <a:r>
              <a:rPr lang="en-GB" dirty="0"/>
              <a:t>Questions &amp; Prompts (ATM)</a:t>
            </a:r>
          </a:p>
          <a:p>
            <a:r>
              <a:rPr lang="en-GB" dirty="0"/>
              <a:t>Key ideas in Mathematics (OUP)</a:t>
            </a:r>
          </a:p>
          <a:p>
            <a:r>
              <a:rPr lang="en-GB" dirty="0">
                <a:solidFill>
                  <a:schemeClr val="bg1"/>
                </a:solidFill>
              </a:rPr>
              <a:t>Learning &amp; Doing Mathematics (Tarquin)</a:t>
            </a:r>
          </a:p>
          <a:p>
            <a:r>
              <a:rPr lang="en-GB" dirty="0">
                <a:solidFill>
                  <a:schemeClr val="bg1"/>
                </a:solidFill>
              </a:rPr>
              <a:t>Thinking Mathematically (Pearson)</a:t>
            </a:r>
          </a:p>
          <a:p>
            <a:r>
              <a:rPr lang="en-GB" dirty="0"/>
              <a:t>Developing Thinking in Algebra (Sage)</a:t>
            </a:r>
          </a:p>
          <a:p>
            <a:r>
              <a:rPr lang="en-GB" dirty="0"/>
              <a:t>Fundamental Constructs in Maths </a:t>
            </a:r>
            <a:r>
              <a:rPr lang="en-GB" dirty="0" err="1"/>
              <a:t>Edn</a:t>
            </a:r>
            <a:r>
              <a:rPr lang="en-GB" dirty="0"/>
              <a:t> (</a:t>
            </a:r>
            <a:r>
              <a:rPr lang="en-GB" dirty="0" err="1"/>
              <a:t>RoutledgeFalmer</a:t>
            </a:r>
            <a:r>
              <a:rPr lang="en-GB" dirty="0"/>
              <a:t>)</a:t>
            </a:r>
          </a:p>
          <a:p>
            <a:r>
              <a:rPr lang="en-GB" dirty="0"/>
              <a:t>Practising Mathematics (Hewitt &amp; </a:t>
            </a:r>
            <a:r>
              <a:rPr lang="en-GB" dirty="0" err="1"/>
              <a:t>Francome</a:t>
            </a:r>
            <a:r>
              <a:rPr lang="en-GB"/>
              <a:t>) (ATM)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1822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Variation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395536" y="1196752"/>
            <a:ext cx="2736304" cy="1008112"/>
          </a:xfrm>
          <a:prstGeom prst="roundRect">
            <a:avLst/>
          </a:prstGeom>
          <a:solidFill>
            <a:srgbClr val="008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Chalkboard" pitchFamily="-111" charset="0"/>
              </a:rPr>
              <a:t>Invariance</a:t>
            </a:r>
            <a:r>
              <a:rPr kumimoji="0" lang="en-GB" sz="2400" b="0" i="0" u="none" strike="noStrike" cap="none" normalizeH="0">
                <a:ln>
                  <a:noFill/>
                </a:ln>
                <a:solidFill>
                  <a:schemeClr val="tx2"/>
                </a:solidFill>
                <a:effectLst/>
                <a:latin typeface="Chalkboard" pitchFamily="-111" charset="0"/>
              </a:rPr>
              <a:t> in the midst of change</a:t>
            </a:r>
            <a:endParaRPr kumimoji="0" lang="en-GB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halkboard" pitchFamily="-111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563888" y="1700808"/>
            <a:ext cx="3024336" cy="1296144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>
                <a:ln>
                  <a:noFill/>
                </a:ln>
                <a:solidFill>
                  <a:srgbClr val="00279F"/>
                </a:solidFill>
                <a:effectLst/>
                <a:latin typeface="Chalkboard" pitchFamily="-111" charset="0"/>
              </a:rPr>
              <a:t>What can change and yet something remains invariant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6804248" y="2060848"/>
            <a:ext cx="2088232" cy="864096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>
                <a:ln>
                  <a:noFill/>
                </a:ln>
                <a:solidFill>
                  <a:srgbClr val="00279F"/>
                </a:solidFill>
                <a:effectLst/>
                <a:latin typeface="Chalkboard" pitchFamily="-111" charset="0"/>
              </a:rPr>
              <a:t>Existence theorems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4788024" y="620688"/>
            <a:ext cx="2736304" cy="64807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Chalkboard" pitchFamily="-111" charset="0"/>
              </a:rPr>
              <a:t>Theorems</a:t>
            </a:r>
          </a:p>
        </p:txBody>
      </p:sp>
      <p:cxnSp>
        <p:nvCxnSpPr>
          <p:cNvPr id="10" name="Straight Connector 9"/>
          <p:cNvCxnSpPr>
            <a:stCxn id="8" idx="2"/>
            <a:endCxn id="6" idx="0"/>
          </p:cNvCxnSpPr>
          <p:nvPr/>
        </p:nvCxnSpPr>
        <p:spPr bwMode="auto">
          <a:xfrm flipH="1">
            <a:off x="5076056" y="1268760"/>
            <a:ext cx="1080120" cy="4320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5" name="Straight Connector 14"/>
          <p:cNvCxnSpPr>
            <a:stCxn id="8" idx="2"/>
            <a:endCxn id="7" idx="0"/>
          </p:cNvCxnSpPr>
          <p:nvPr/>
        </p:nvCxnSpPr>
        <p:spPr bwMode="auto">
          <a:xfrm>
            <a:off x="6156176" y="1268760"/>
            <a:ext cx="1692188" cy="7920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9" name="Rounded Rectangle 18"/>
          <p:cNvSpPr/>
          <p:nvPr/>
        </p:nvSpPr>
        <p:spPr bwMode="auto">
          <a:xfrm>
            <a:off x="323528" y="3212976"/>
            <a:ext cx="2088232" cy="1008112"/>
          </a:xfrm>
          <a:prstGeom prst="roundRect">
            <a:avLst/>
          </a:prstGeom>
          <a:solidFill>
            <a:srgbClr val="008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Chalkboard" pitchFamily="-111" charset="0"/>
              </a:rPr>
              <a:t>Gothenburg Variation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2915816" y="3140968"/>
            <a:ext cx="5040560" cy="1800200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>
                <a:ln>
                  <a:noFill/>
                </a:ln>
                <a:solidFill>
                  <a:srgbClr val="00279F"/>
                </a:solidFill>
                <a:effectLst/>
                <a:latin typeface="Chalkboard" pitchFamily="-111" charset="0"/>
              </a:rPr>
              <a:t>Something is available to be learned only when critical aspects have been varied</a:t>
            </a:r>
            <a:r>
              <a:rPr kumimoji="0" lang="en-GB" sz="2400" b="0" i="0" u="none" strike="noStrike" cap="none" normalizeH="0">
                <a:ln>
                  <a:noFill/>
                </a:ln>
                <a:solidFill>
                  <a:srgbClr val="00279F"/>
                </a:solidFill>
                <a:effectLst/>
                <a:latin typeface="Chalkboard" pitchFamily="-111" charset="0"/>
              </a:rPr>
              <a:t> in local time and space</a:t>
            </a:r>
            <a:endParaRPr kumimoji="0" lang="en-GB" sz="2400" b="0" i="0" u="none" strike="noStrike" cap="none" normalizeH="0" baseline="0">
              <a:ln>
                <a:noFill/>
              </a:ln>
              <a:solidFill>
                <a:srgbClr val="00279F"/>
              </a:solidFill>
              <a:effectLst/>
              <a:latin typeface="Chalkboard" pitchFamily="-111" charset="0"/>
            </a:endParaRPr>
          </a:p>
        </p:txBody>
      </p:sp>
      <p:cxnSp>
        <p:nvCxnSpPr>
          <p:cNvPr id="21" name="Straight Connector 20"/>
          <p:cNvCxnSpPr>
            <a:stCxn id="20" idx="1"/>
            <a:endCxn id="19" idx="3"/>
          </p:cNvCxnSpPr>
          <p:nvPr/>
        </p:nvCxnSpPr>
        <p:spPr bwMode="auto">
          <a:xfrm flipH="1" flipV="1">
            <a:off x="2411760" y="3717033"/>
            <a:ext cx="504056" cy="3240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triangle" w="lg" len="lg"/>
            <a:tailEnd type="none" w="med" len="med"/>
          </a:ln>
          <a:effectLst/>
        </p:spPr>
      </p:cxnSp>
      <p:sp>
        <p:nvSpPr>
          <p:cNvPr id="13" name="Rounded Rectangle 12"/>
          <p:cNvSpPr/>
          <p:nvPr/>
        </p:nvSpPr>
        <p:spPr bwMode="auto">
          <a:xfrm>
            <a:off x="323528" y="5085184"/>
            <a:ext cx="2088232" cy="1340768"/>
          </a:xfrm>
          <a:prstGeom prst="roundRect">
            <a:avLst/>
          </a:prstGeom>
          <a:solidFill>
            <a:srgbClr val="008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0">
                <a:solidFill>
                  <a:schemeClr val="tx2"/>
                </a:solidFill>
                <a:latin typeface="Chalkboard" pitchFamily="-111" charset="0"/>
              </a:rPr>
              <a:t>Shanghai</a:t>
            </a:r>
            <a:br>
              <a:rPr lang="en-GB" sz="2400" b="0">
                <a:solidFill>
                  <a:schemeClr val="tx2"/>
                </a:solidFill>
                <a:latin typeface="Chalkboard" pitchFamily="-111" charset="0"/>
              </a:rPr>
            </a:br>
            <a:r>
              <a:rPr lang="en-GB" sz="2400" b="0">
                <a:solidFill>
                  <a:schemeClr val="tx2"/>
                </a:solidFill>
                <a:latin typeface="Chalkboard" pitchFamily="-111" charset="0"/>
              </a:rPr>
              <a:t>(Confucian)</a:t>
            </a:r>
            <a:r>
              <a:rPr kumimoji="0" lang="en-GB" sz="24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Chalkboard" pitchFamily="-111" charset="0"/>
              </a:rPr>
              <a:t> Variation</a:t>
            </a:r>
          </a:p>
        </p:txBody>
      </p:sp>
      <p:cxnSp>
        <p:nvCxnSpPr>
          <p:cNvPr id="14" name="Straight Connector 13"/>
          <p:cNvCxnSpPr>
            <a:stCxn id="22" idx="1"/>
            <a:endCxn id="13" idx="3"/>
          </p:cNvCxnSpPr>
          <p:nvPr/>
        </p:nvCxnSpPr>
        <p:spPr bwMode="auto">
          <a:xfrm flipH="1" flipV="1">
            <a:off x="2411760" y="5755568"/>
            <a:ext cx="360040" cy="2160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triangle" w="lg" len="lg"/>
            <a:tailEnd type="none" w="med" len="med"/>
          </a:ln>
          <a:effectLst/>
        </p:spPr>
      </p:cxnSp>
      <p:sp>
        <p:nvSpPr>
          <p:cNvPr id="22" name="Rounded Rectangle 21"/>
          <p:cNvSpPr/>
          <p:nvPr/>
        </p:nvSpPr>
        <p:spPr bwMode="auto">
          <a:xfrm>
            <a:off x="2771800" y="5273824"/>
            <a:ext cx="5040560" cy="1395536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0">
                <a:solidFill>
                  <a:srgbClr val="00279F"/>
                </a:solidFill>
                <a:latin typeface="Chalkboard" pitchFamily="-111" charset="0"/>
              </a:rPr>
              <a:t>Same problem different methods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>
                <a:ln>
                  <a:noFill/>
                </a:ln>
                <a:solidFill>
                  <a:srgbClr val="00279F"/>
                </a:solidFill>
                <a:effectLst/>
                <a:latin typeface="Chalkboard" pitchFamily="-111" charset="0"/>
              </a:rPr>
              <a:t>Same</a:t>
            </a:r>
            <a:r>
              <a:rPr kumimoji="0" lang="en-GB" sz="2400" b="0" i="0" u="none" strike="noStrike" cap="none" normalizeH="0">
                <a:ln>
                  <a:noFill/>
                </a:ln>
                <a:solidFill>
                  <a:srgbClr val="00279F"/>
                </a:solidFill>
                <a:effectLst/>
                <a:latin typeface="Chalkboard" pitchFamily="-111" charset="0"/>
              </a:rPr>
              <a:t> method different problems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0" baseline="0">
                <a:solidFill>
                  <a:srgbClr val="00279F"/>
                </a:solidFill>
                <a:latin typeface="Chalkboard" pitchFamily="-111" charset="0"/>
              </a:rPr>
              <a:t>Same concept different contexts</a:t>
            </a:r>
            <a:endParaRPr kumimoji="0" lang="en-GB" sz="2400" b="0" i="0" u="none" strike="noStrike" cap="none" normalizeH="0" baseline="0">
              <a:ln>
                <a:noFill/>
              </a:ln>
              <a:solidFill>
                <a:srgbClr val="00279F"/>
              </a:solidFill>
              <a:effectLst/>
              <a:latin typeface="Chalkboard" pitchFamily="-111" charset="0"/>
            </a:endParaRPr>
          </a:p>
        </p:txBody>
      </p:sp>
      <p:sp>
        <p:nvSpPr>
          <p:cNvPr id="23" name="Rounded Rectangular Callout 22"/>
          <p:cNvSpPr/>
          <p:nvPr/>
        </p:nvSpPr>
        <p:spPr bwMode="auto">
          <a:xfrm>
            <a:off x="7417226" y="4869160"/>
            <a:ext cx="1728192" cy="792088"/>
          </a:xfrm>
          <a:prstGeom prst="wedgeRoundRectCallout">
            <a:avLst>
              <a:gd name="adj1" fmla="val -67099"/>
              <a:gd name="adj2" fmla="val 119908"/>
              <a:gd name="adj3" fmla="val 16667"/>
            </a:avLst>
          </a:prstGeom>
          <a:solidFill>
            <a:schemeClr val="tx2"/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halkboard" pitchFamily="-111" charset="0"/>
              </a:rPr>
              <a:t>“Nettle of a Concept”</a:t>
            </a:r>
          </a:p>
        </p:txBody>
      </p:sp>
    </p:spTree>
    <p:extLst>
      <p:ext uri="{BB962C8B-B14F-4D97-AF65-F5344CB8AC3E}">
        <p14:creationId xmlns:p14="http://schemas.microsoft.com/office/powerpoint/2010/main" val="2107429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Variation 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What is available to be learned</a:t>
            </a:r>
          </a:p>
          <a:p>
            <a:pPr lvl="1"/>
            <a:r>
              <a:rPr lang="en-GB"/>
              <a:t>From an exercise?</a:t>
            </a:r>
          </a:p>
          <a:p>
            <a:pPr lvl="1"/>
            <a:r>
              <a:rPr lang="en-GB"/>
              <a:t>From a page of text?</a:t>
            </a:r>
          </a:p>
          <a:p>
            <a:r>
              <a:rPr lang="en-GB"/>
              <a:t>What generality is intended?</a:t>
            </a:r>
          </a:p>
          <a:p>
            <a:pPr lvl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612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Attention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1440160"/>
          </a:xfrm>
        </p:spPr>
        <p:txBody>
          <a:bodyPr/>
          <a:lstStyle/>
          <a:p>
            <a:r>
              <a:rPr lang="en-GB"/>
              <a:t>What are students attending to?</a:t>
            </a:r>
            <a:br>
              <a:rPr lang="en-GB"/>
            </a:br>
            <a:r>
              <a:rPr lang="en-GB"/>
              <a:t>What do they need to attend to?</a:t>
            </a:r>
          </a:p>
          <a:p>
            <a:r>
              <a:rPr lang="en-GB"/>
              <a:t>How are they attending to it?</a:t>
            </a:r>
          </a:p>
          <a:p>
            <a:pPr marL="0" indent="0">
              <a:buNone/>
            </a:pPr>
            <a:endParaRPr lang="en-GB"/>
          </a:p>
        </p:txBody>
      </p:sp>
      <p:sp>
        <p:nvSpPr>
          <p:cNvPr id="4" name="Rounded Rectangle 3"/>
          <p:cNvSpPr/>
          <p:nvPr/>
        </p:nvSpPr>
        <p:spPr bwMode="auto">
          <a:xfrm>
            <a:off x="6012160" y="836712"/>
            <a:ext cx="2304256" cy="1008112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halkboard" pitchFamily="-111" charset="0"/>
              </a:rPr>
              <a:t>What am I attending to?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6012160" y="2420888"/>
            <a:ext cx="2664296" cy="1008112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0">
                <a:solidFill>
                  <a:schemeClr val="bg1"/>
                </a:solidFill>
                <a:latin typeface="Chalkboard" pitchFamily="-111" charset="0"/>
              </a:rPr>
              <a:t>How</a:t>
            </a:r>
            <a:r>
              <a:rPr kumimoji="0" lang="en-GB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Chalkboard" pitchFamily="-111" charset="0"/>
              </a:rPr>
              <a:t> am I attending to it?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39552" y="3861048"/>
            <a:ext cx="8280920" cy="2664296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halkboard" pitchFamily="-111" charset="0"/>
              </a:rPr>
              <a:t>Conjecture: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0">
                <a:solidFill>
                  <a:srgbClr val="0000FF"/>
                </a:solidFill>
                <a:latin typeface="Chalkboard" pitchFamily="-111" charset="0"/>
              </a:rPr>
              <a:t>if students and tutor are attending to different things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halkboard" pitchFamily="-111" charset="0"/>
              </a:rPr>
              <a:t>OR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0">
                <a:solidFill>
                  <a:srgbClr val="0000FF"/>
                </a:solidFill>
                <a:latin typeface="Chalkboard" pitchFamily="-111" charset="0"/>
              </a:rPr>
              <a:t>if attending to the same thing but differently</a:t>
            </a:r>
            <a:br>
              <a:rPr lang="en-GB" sz="2400" b="0">
                <a:solidFill>
                  <a:srgbClr val="0000FF"/>
                </a:solidFill>
                <a:latin typeface="Chalkboard" pitchFamily="-111" charset="0"/>
              </a:rPr>
            </a:br>
            <a:r>
              <a:rPr lang="en-GB" sz="2400" b="0">
                <a:solidFill>
                  <a:srgbClr val="0000FF"/>
                </a:solidFill>
                <a:latin typeface="Chalkboard" pitchFamily="-111" charset="0"/>
              </a:rPr>
              <a:t>THEN</a:t>
            </a:r>
            <a:br>
              <a:rPr lang="en-GB" sz="2400" b="0">
                <a:solidFill>
                  <a:srgbClr val="0000FF"/>
                </a:solidFill>
                <a:latin typeface="Chalkboard" pitchFamily="-111" charset="0"/>
              </a:rPr>
            </a:br>
            <a:r>
              <a:rPr lang="en-GB" sz="2400" b="0">
                <a:solidFill>
                  <a:srgbClr val="0000FF"/>
                </a:solidFill>
                <a:latin typeface="Chalkboard" pitchFamily="-111" charset="0"/>
              </a:rPr>
              <a:t>communication is likely to be impoverished</a:t>
            </a:r>
            <a:endParaRPr kumimoji="0" lang="en-GB" sz="2400" b="0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Forms of Attention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2520280"/>
          </a:xfrm>
        </p:spPr>
        <p:txBody>
          <a:bodyPr/>
          <a:lstStyle/>
          <a:p>
            <a:r>
              <a:rPr lang="en-GB"/>
              <a:t>Holding a Whole (gazing)</a:t>
            </a:r>
          </a:p>
          <a:p>
            <a:r>
              <a:rPr lang="en-GB"/>
              <a:t>Discerning Details</a:t>
            </a:r>
          </a:p>
          <a:p>
            <a:r>
              <a:rPr lang="en-GB"/>
              <a:t>Recognising Relationships in the particular situation</a:t>
            </a:r>
          </a:p>
          <a:p>
            <a:r>
              <a:rPr lang="en-GB"/>
              <a:t>Perceiving Properties as being instantiated</a:t>
            </a:r>
          </a:p>
          <a:p>
            <a:r>
              <a:rPr lang="en-GB"/>
              <a:t>Reasoning on the basis of agreed properties</a:t>
            </a:r>
          </a:p>
        </p:txBody>
      </p:sp>
    </p:spTree>
    <p:extLst>
      <p:ext uri="{BB962C8B-B14F-4D97-AF65-F5344CB8AC3E}">
        <p14:creationId xmlns:p14="http://schemas.microsoft.com/office/powerpoint/2010/main" val="455093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Possibilities for Action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5400600"/>
          </a:xfrm>
        </p:spPr>
        <p:txBody>
          <a:bodyPr/>
          <a:lstStyle/>
          <a:p>
            <a:r>
              <a:rPr lang="en-GB"/>
              <a:t>Trying small things and making small progress; </a:t>
            </a:r>
          </a:p>
          <a:p>
            <a:r>
              <a:rPr lang="en-GB"/>
              <a:t>Keeping brief-but-vivid accounts; Telling colleagues</a:t>
            </a:r>
          </a:p>
          <a:p>
            <a:r>
              <a:rPr lang="en-GB"/>
              <a:t>Setting yourself to notice an opportunity to act</a:t>
            </a:r>
          </a:p>
          <a:p>
            <a:pPr lvl="1"/>
            <a:r>
              <a:rPr lang="en-GB"/>
              <a:t>Including staying silent; observing</a:t>
            </a:r>
          </a:p>
          <a:p>
            <a:r>
              <a:rPr lang="en-GB"/>
              <a:t>Pedagogic strategies used today</a:t>
            </a:r>
          </a:p>
          <a:p>
            <a:r>
              <a:rPr lang="en-GB"/>
              <a:t>Provoking mathematical thinking as happened today</a:t>
            </a:r>
          </a:p>
          <a:p>
            <a:r>
              <a:rPr lang="en-GB"/>
              <a:t>Question &amp; Prompts for mathematical Thinking (ATM)</a:t>
            </a:r>
          </a:p>
          <a:p>
            <a:r>
              <a:rPr lang="en-GB"/>
              <a:t>Group work and Individual work</a:t>
            </a:r>
          </a:p>
        </p:txBody>
      </p:sp>
    </p:spTree>
    <p:extLst>
      <p:ext uri="{BB962C8B-B14F-4D97-AF65-F5344CB8AC3E}">
        <p14:creationId xmlns:p14="http://schemas.microsoft.com/office/powerpoint/2010/main" val="845204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>
                <a:latin typeface="Chalkboard" charset="0"/>
                <a:ea typeface="MS PGothic" charset="0"/>
              </a:rPr>
              <a:t>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7727950" cy="4114800"/>
          </a:xfrm>
        </p:spPr>
        <p:txBody>
          <a:bodyPr/>
          <a:lstStyle/>
          <a:p>
            <a:r>
              <a:rPr lang="en-GB" altLang="ko-KR">
                <a:latin typeface="Chalkboard" charset="0"/>
                <a:ea typeface="MS PGothic" charset="0"/>
              </a:rPr>
              <a:t>Tasks promote Activity;</a:t>
            </a:r>
          </a:p>
          <a:p>
            <a:r>
              <a:rPr lang="en-GB" altLang="ko-KR">
                <a:latin typeface="Chalkboard" charset="0"/>
                <a:ea typeface="MS PGothic" charset="0"/>
              </a:rPr>
              <a:t>Activity involves Actions; </a:t>
            </a:r>
          </a:p>
          <a:p>
            <a:r>
              <a:rPr lang="en-GB" altLang="ko-KR">
                <a:latin typeface="Chalkboard" charset="0"/>
                <a:ea typeface="MS PGothic" charset="0"/>
              </a:rPr>
              <a:t>Actions generate Experience; </a:t>
            </a:r>
          </a:p>
          <a:p>
            <a:pPr lvl="1"/>
            <a:r>
              <a:rPr lang="en-GB" altLang="ko-KR" sz="2400">
                <a:latin typeface="Chalkboard" charset="0"/>
                <a:ea typeface="MS PGothic" charset="0"/>
              </a:rPr>
              <a:t>but one thing we don</a:t>
            </a:r>
            <a:r>
              <a:rPr lang="en-GB" sz="2400">
                <a:latin typeface="Chalkboard" charset="0"/>
                <a:ea typeface="MS PGothic" charset="0"/>
              </a:rPr>
              <a:t>’</a:t>
            </a:r>
            <a:r>
              <a:rPr lang="en-GB" altLang="ko-KR" sz="2400">
                <a:latin typeface="Chalkboard" charset="0"/>
                <a:ea typeface="MS PGothic" charset="0"/>
              </a:rPr>
              <a:t>t learn from experience is that we don</a:t>
            </a:r>
            <a:r>
              <a:rPr lang="en-GB" sz="2400">
                <a:latin typeface="Chalkboard" charset="0"/>
                <a:ea typeface="MS PGothic" charset="0"/>
              </a:rPr>
              <a:t>’</a:t>
            </a:r>
            <a:r>
              <a:rPr lang="en-GB" altLang="ko-KR" sz="2400">
                <a:latin typeface="Chalkboard" charset="0"/>
                <a:ea typeface="MS PGothic" charset="0"/>
              </a:rPr>
              <a:t>t often learn from experience alone</a:t>
            </a:r>
          </a:p>
          <a:p>
            <a:r>
              <a:rPr lang="en-GB" altLang="ko-KR">
                <a:latin typeface="Chalkboard" charset="0"/>
                <a:ea typeface="MS PGothic" charset="0"/>
              </a:rPr>
              <a:t>It is not the task that is rich …</a:t>
            </a:r>
          </a:p>
          <a:p>
            <a:pPr lvl="1"/>
            <a:r>
              <a:rPr lang="en-GB" altLang="ko-KR" sz="2400">
                <a:latin typeface="Chalkboard" charset="0"/>
                <a:ea typeface="MS PGothic" charset="0"/>
              </a:rPr>
              <a:t> but whether it is used richly</a:t>
            </a:r>
          </a:p>
          <a:p>
            <a:r>
              <a:rPr lang="en-GB" altLang="ko-KR">
                <a:latin typeface="Chalkboard" charset="0"/>
                <a:ea typeface="MS PGothic" charset="0"/>
              </a:rPr>
              <a:t>You cannot do the learning for others</a:t>
            </a:r>
          </a:p>
          <a:p>
            <a:r>
              <a:rPr lang="en-GB" altLang="ko-KR">
                <a:latin typeface="Chalkboard" charset="0"/>
                <a:ea typeface="MS PGothic" charset="0"/>
              </a:rPr>
              <a:t>What a teacher </a:t>
            </a:r>
            <a:r>
              <a:rPr lang="en-GB" altLang="ko-KR" i="1">
                <a:latin typeface="Chalkboard" charset="0"/>
                <a:ea typeface="MS PGothic" charset="0"/>
              </a:rPr>
              <a:t>can </a:t>
            </a:r>
            <a:r>
              <a:rPr lang="en-GB" altLang="ko-KR">
                <a:latin typeface="Chalkboard" charset="0"/>
                <a:ea typeface="MS PGothic" charset="0"/>
              </a:rPr>
              <a:t>do is invite shifts of attention</a:t>
            </a:r>
          </a:p>
        </p:txBody>
      </p:sp>
    </p:spTree>
    <p:extLst>
      <p:ext uri="{BB962C8B-B14F-4D97-AF65-F5344CB8AC3E}">
        <p14:creationId xmlns:p14="http://schemas.microsoft.com/office/powerpoint/2010/main" val="210641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Inner &amp; Outer Aspects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Outer</a:t>
            </a:r>
          </a:p>
          <a:p>
            <a:pPr lvl="1"/>
            <a:r>
              <a:rPr lang="en-GB" dirty="0"/>
              <a:t>What task actually initiates explicitly</a:t>
            </a:r>
          </a:p>
          <a:p>
            <a:r>
              <a:rPr lang="en-GB" dirty="0"/>
              <a:t>Inner</a:t>
            </a:r>
          </a:p>
          <a:p>
            <a:pPr lvl="1"/>
            <a:r>
              <a:rPr lang="en-GB" dirty="0"/>
              <a:t>What mathematical concepts underpinned</a:t>
            </a:r>
          </a:p>
          <a:p>
            <a:pPr lvl="1"/>
            <a:r>
              <a:rPr lang="en-GB" dirty="0"/>
              <a:t>What mathematical themes encountered</a:t>
            </a:r>
          </a:p>
          <a:p>
            <a:pPr lvl="1"/>
            <a:r>
              <a:rPr lang="en-GB" dirty="0"/>
              <a:t>What mathematical powers invoked</a:t>
            </a:r>
          </a:p>
          <a:p>
            <a:pPr lvl="1"/>
            <a:r>
              <a:rPr lang="en-GB" dirty="0"/>
              <a:t>What personal propensities brought to awareness</a:t>
            </a:r>
          </a:p>
        </p:txBody>
      </p:sp>
    </p:spTree>
    <p:extLst>
      <p:ext uri="{BB962C8B-B14F-4D97-AF65-F5344CB8AC3E}">
        <p14:creationId xmlns:p14="http://schemas.microsoft.com/office/powerpoint/2010/main" val="2475101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Powers &amp; Themes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51520" y="1628800"/>
            <a:ext cx="4392488" cy="2160240"/>
          </a:xfrm>
        </p:spPr>
        <p:txBody>
          <a:bodyPr/>
          <a:lstStyle/>
          <a:p>
            <a:pPr>
              <a:buFont typeface="Wingdings" charset="2"/>
              <a:buChar char="u"/>
            </a:pPr>
            <a:r>
              <a:rPr lang="en-GB" sz="2400"/>
              <a:t>Imagining &amp; Expressing</a:t>
            </a:r>
          </a:p>
          <a:p>
            <a:pPr>
              <a:buFont typeface="Wingdings" charset="2"/>
              <a:buChar char="u"/>
            </a:pPr>
            <a:r>
              <a:rPr lang="en-GB" sz="2400"/>
              <a:t>Specialising &amp; Generalising</a:t>
            </a:r>
          </a:p>
          <a:p>
            <a:pPr>
              <a:buFont typeface="Wingdings" charset="2"/>
              <a:buChar char="u"/>
            </a:pPr>
            <a:r>
              <a:rPr lang="en-GB" sz="2400"/>
              <a:t>Conjecturing &amp; Convincing</a:t>
            </a:r>
          </a:p>
          <a:p>
            <a:pPr>
              <a:buFont typeface="Wingdings" charset="2"/>
              <a:buChar char="u"/>
            </a:pPr>
            <a:r>
              <a:rPr lang="en-GB" sz="2400"/>
              <a:t>Stressing &amp; Ignoring</a:t>
            </a:r>
          </a:p>
          <a:p>
            <a:pPr>
              <a:buFont typeface="Wingdings" charset="2"/>
              <a:buChar char="u"/>
            </a:pPr>
            <a:r>
              <a:rPr lang="en-GB" sz="2400"/>
              <a:t>Organising &amp; Characterising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930775" y="1676400"/>
            <a:ext cx="4033713" cy="2040632"/>
          </a:xfrm>
        </p:spPr>
        <p:txBody>
          <a:bodyPr/>
          <a:lstStyle/>
          <a:p>
            <a:pPr>
              <a:buFont typeface="Wingdings" charset="2"/>
              <a:buChar char="v"/>
            </a:pPr>
            <a:r>
              <a:rPr lang="en-GB" sz="2400"/>
              <a:t>Doing &amp; Undoing</a:t>
            </a:r>
          </a:p>
          <a:p>
            <a:pPr>
              <a:buFont typeface="Wingdings" charset="2"/>
              <a:buChar char="v"/>
            </a:pPr>
            <a:r>
              <a:rPr lang="en-GB" sz="2400"/>
              <a:t>Invariance in the midst of change</a:t>
            </a:r>
          </a:p>
          <a:p>
            <a:pPr>
              <a:buFont typeface="Wingdings" charset="2"/>
              <a:buChar char="v"/>
            </a:pPr>
            <a:r>
              <a:rPr lang="en-GB" sz="2400"/>
              <a:t>Freedom &amp; Constraint</a:t>
            </a:r>
          </a:p>
          <a:p>
            <a:pPr>
              <a:buFont typeface="Wingdings" charset="2"/>
              <a:buChar char="v"/>
            </a:pPr>
            <a:r>
              <a:rPr lang="en-GB" sz="2400"/>
              <a:t>Extending &amp; Restricting</a:t>
            </a:r>
          </a:p>
          <a:p>
            <a:pPr marL="0" indent="0">
              <a:buNone/>
            </a:pPr>
            <a:endParaRPr lang="en-GB" sz="2400"/>
          </a:p>
        </p:txBody>
      </p:sp>
      <p:sp>
        <p:nvSpPr>
          <p:cNvPr id="6" name="TextBox 5"/>
          <p:cNvSpPr txBox="1"/>
          <p:nvPr/>
        </p:nvSpPr>
        <p:spPr>
          <a:xfrm>
            <a:off x="755576" y="1052736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0" dirty="0">
                <a:solidFill>
                  <a:srgbClr val="000000"/>
                </a:solidFill>
              </a:rPr>
              <a:t>Powers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4008" y="1124744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0" dirty="0">
                <a:solidFill>
                  <a:srgbClr val="000000"/>
                </a:solidFill>
              </a:rPr>
              <a:t>Themes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755576" y="3933056"/>
            <a:ext cx="6840760" cy="1224136"/>
          </a:xfrm>
          <a:prstGeom prst="round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rPr>
              <a:t>Are students being encouraged </a:t>
            </a:r>
            <a:br>
              <a: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rPr>
            </a:br>
            <a:r>
              <a:rPr kumimoji="0" lang="en-GB" sz="2800" b="0" i="0" u="none" strike="noStrike" cap="none" normalizeH="0" baseline="0" dirty="0">
                <a:ln>
                  <a:noFill/>
                </a:ln>
                <a:solidFill>
                  <a:srgbClr val="631908"/>
                </a:solidFill>
                <a:effectLst/>
                <a:latin typeface="Chalkboard" charset="0"/>
              </a:rPr>
              <a:t>to use their own powers</a:t>
            </a:r>
            <a:r>
              <a:rPr lang="en-GB" b="0" dirty="0">
                <a:solidFill>
                  <a:srgbClr val="631908"/>
                </a:solidFill>
              </a:rPr>
              <a:t>?</a:t>
            </a:r>
            <a:br>
              <a:rPr lang="en-GB" b="0" dirty="0">
                <a:solidFill>
                  <a:srgbClr val="631908"/>
                </a:solidFill>
              </a:rPr>
            </a:br>
            <a:endParaRPr kumimoji="0" lang="en-GB" sz="2800" b="0" i="0" u="none" strike="noStrike" cap="none" normalizeH="0" baseline="0" dirty="0">
              <a:ln>
                <a:noFill/>
              </a:ln>
              <a:solidFill>
                <a:srgbClr val="631908"/>
              </a:solidFill>
              <a:effectLst/>
              <a:latin typeface="Chalkboard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907704" y="4941168"/>
            <a:ext cx="6984776" cy="1584176"/>
          </a:xfrm>
          <a:prstGeom prst="roundRect">
            <a:avLst/>
          </a:prstGeom>
          <a:solidFill>
            <a:srgbClr val="8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="0" dirty="0">
                <a:solidFill>
                  <a:schemeClr val="tx2"/>
                </a:solidFill>
              </a:rPr>
              <a:t>o</a:t>
            </a:r>
            <a:r>
              <a:rPr kumimoji="0" lang="en-GB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halkboard" charset="0"/>
              </a:rPr>
              <a:t>r</a:t>
            </a:r>
            <a:br>
              <a:rPr kumimoji="0" lang="en-GB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halkboard" charset="0"/>
              </a:rPr>
            </a:br>
            <a:r>
              <a:rPr kumimoji="0" lang="en-GB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halkboard" charset="0"/>
              </a:rPr>
              <a:t>are</a:t>
            </a:r>
            <a:r>
              <a:rPr kumimoji="0" lang="en-GB" sz="2800" b="0" i="0" u="none" strike="noStrike" cap="none" normalizeH="0" dirty="0">
                <a:ln>
                  <a:noFill/>
                </a:ln>
                <a:solidFill>
                  <a:schemeClr val="tx2"/>
                </a:solidFill>
                <a:effectLst/>
                <a:latin typeface="Chalkboard" charset="0"/>
              </a:rPr>
              <a:t> their powers being usurped by textbook, worksheets and …</a:t>
            </a:r>
            <a:r>
              <a:rPr lang="en-GB" b="0" dirty="0">
                <a:solidFill>
                  <a:schemeClr val="tx2"/>
                </a:solidFill>
              </a:rPr>
              <a:t> ?</a:t>
            </a:r>
            <a:endParaRPr kumimoji="0" lang="en-GB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7675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Yellow on Blue">
  <a:themeElements>
    <a:clrScheme name="Custom 1">
      <a:dk1>
        <a:srgbClr val="FFFF99"/>
      </a:dk1>
      <a:lt1>
        <a:srgbClr val="6699FF"/>
      </a:lt1>
      <a:dk2>
        <a:srgbClr val="993300"/>
      </a:dk2>
      <a:lt2>
        <a:srgbClr val="FFFF00"/>
      </a:lt2>
      <a:accent1>
        <a:srgbClr val="F57B49"/>
      </a:accent1>
      <a:accent2>
        <a:srgbClr val="FF00FF"/>
      </a:accent2>
      <a:accent3>
        <a:srgbClr val="AAAAFF"/>
      </a:accent3>
      <a:accent4>
        <a:srgbClr val="DADADA"/>
      </a:accent4>
      <a:accent5>
        <a:srgbClr val="F9BFB1"/>
      </a:accent5>
      <a:accent6>
        <a:srgbClr val="E700E7"/>
      </a:accent6>
      <a:hlink>
        <a:srgbClr val="FF0000"/>
      </a:hlink>
      <a:folHlink>
        <a:srgbClr val="919191"/>
      </a:folHlink>
    </a:clrScheme>
    <a:fontScheme name="Yellow on Blue">
      <a:majorFont>
        <a:latin typeface="Chalkboard"/>
        <a:ea typeface=""/>
        <a:cs typeface=""/>
      </a:majorFont>
      <a:minorFont>
        <a:latin typeface="Chalkboa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lnDef>
  </a:objectDefaults>
  <a:extraClrSchemeLst>
    <a:extraClrScheme>
      <a:clrScheme name="Yellow on 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low on Blu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MaxiMac:Applications:Microsoft Office X:Templates:JHM Templates:Yellow on Blue.pot</Template>
  <TotalTime>17674</TotalTime>
  <Words>575</Words>
  <Application>Microsoft Macintosh PowerPoint</Application>
  <PresentationFormat>On-screen Show (4:3)</PresentationFormat>
  <Paragraphs>114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ＭＳ Ｐゴシック</vt:lpstr>
      <vt:lpstr>ＭＳ Ｐゴシック</vt:lpstr>
      <vt:lpstr>Arial Narrow</vt:lpstr>
      <vt:lpstr>Chalkboard</vt:lpstr>
      <vt:lpstr>Comic Sans MS</vt:lpstr>
      <vt:lpstr>Lucida Grande</vt:lpstr>
      <vt:lpstr>Monotype Sorts</vt:lpstr>
      <vt:lpstr>Times</vt:lpstr>
      <vt:lpstr>Webdings</vt:lpstr>
      <vt:lpstr>Wingdings</vt:lpstr>
      <vt:lpstr>Yellow on Blue</vt:lpstr>
      <vt:lpstr>Blank Presentation</vt:lpstr>
      <vt:lpstr>Working Mathematically with Students Part C</vt:lpstr>
      <vt:lpstr>Variation</vt:lpstr>
      <vt:lpstr>Variation Principle</vt:lpstr>
      <vt:lpstr>Attention</vt:lpstr>
      <vt:lpstr>Forms of Attention</vt:lpstr>
      <vt:lpstr>Possibilities for Action</vt:lpstr>
      <vt:lpstr>Tasks</vt:lpstr>
      <vt:lpstr>Inner &amp; Outer Aspects</vt:lpstr>
      <vt:lpstr>Powers &amp; Themes</vt:lpstr>
      <vt:lpstr>Frameworks</vt:lpstr>
      <vt:lpstr>Reflection and the Human Psyche</vt:lpstr>
      <vt:lpstr>Mathematical Thinking</vt:lpstr>
      <vt:lpstr>Follow Up</vt:lpstr>
    </vt:vector>
  </TitlesOfParts>
  <Company>CME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Mason</dc:creator>
  <cp:lastModifiedBy>John Mason</cp:lastModifiedBy>
  <cp:revision>467</cp:revision>
  <dcterms:created xsi:type="dcterms:W3CDTF">2009-05-15T05:15:20Z</dcterms:created>
  <dcterms:modified xsi:type="dcterms:W3CDTF">2018-05-01T13:56:01Z</dcterms:modified>
</cp:coreProperties>
</file>