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6" r:id="rId2"/>
    <p:sldId id="265" r:id="rId3"/>
    <p:sldId id="257" r:id="rId4"/>
    <p:sldId id="258" r:id="rId5"/>
    <p:sldId id="262" r:id="rId6"/>
    <p:sldId id="260" r:id="rId7"/>
    <p:sldId id="261" r:id="rId8"/>
    <p:sldId id="285" r:id="rId9"/>
    <p:sldId id="270" r:id="rId10"/>
    <p:sldId id="263" r:id="rId11"/>
    <p:sldId id="259" r:id="rId12"/>
    <p:sldId id="271" r:id="rId13"/>
    <p:sldId id="266" r:id="rId14"/>
    <p:sldId id="277" r:id="rId15"/>
    <p:sldId id="278" r:id="rId16"/>
    <p:sldId id="279" r:id="rId17"/>
    <p:sldId id="281" r:id="rId18"/>
    <p:sldId id="273" r:id="rId19"/>
    <p:sldId id="280" r:id="rId20"/>
    <p:sldId id="267" r:id="rId21"/>
    <p:sldId id="274" r:id="rId22"/>
    <p:sldId id="268" r:id="rId23"/>
    <p:sldId id="282" r:id="rId24"/>
    <p:sldId id="286" r:id="rId25"/>
    <p:sldId id="283" r:id="rId26"/>
    <p:sldId id="269" r:id="rId27"/>
    <p:sldId id="284" r:id="rId28"/>
    <p:sldId id="288" r:id="rId29"/>
    <p:sldId id="287" r:id="rId30"/>
    <p:sldId id="289" r:id="rId31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3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44327-E776-4E60-963A-F011AEDDCE9F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C4643-6A90-435B-978B-117C1F828B5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3B7B68EB-E00E-4E5E-BFCF-EA76A0525B87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D1AD2AC-5D65-402A-8E4A-CA8A4735508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84927" indent="-301895" eaLnBrk="0" hangingPunct="0"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207580" indent="-241516" eaLnBrk="0" hangingPunct="0"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90611" indent="-241516" eaLnBrk="0" hangingPunct="0"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173643" indent="-241516" eaLnBrk="0" hangingPunct="0"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A67CFEC-A894-3744-AB10-A7BAC93BF4D2}" type="slidenum">
              <a:rPr lang="en-US" sz="1300" b="0">
                <a:latin typeface="Lucida Grande" charset="0"/>
              </a:rPr>
              <a:pPr/>
              <a:t>1</a:t>
            </a:fld>
            <a:endParaRPr lang="en-US" sz="1300" b="0" dirty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5BFE6-C6CC-444D-9B79-98360EA53D2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84927" indent="-301895" eaLnBrk="0" hangingPunct="0"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207580" indent="-241516" eaLnBrk="0" hangingPunct="0"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90611" indent="-241516" eaLnBrk="0" hangingPunct="0"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173643" indent="-241516" eaLnBrk="0" hangingPunct="0"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A67CFEC-A894-3744-AB10-A7BAC93BF4D2}" type="slidenum">
              <a:rPr lang="en-US" sz="1300" b="0">
                <a:latin typeface="Lucida Grande" charset="0"/>
              </a:rPr>
              <a:pPr/>
              <a:t>30</a:t>
            </a:fld>
            <a:endParaRPr lang="en-US" sz="1300" b="0" dirty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8585-3DB2-4B86-81EF-B10B2E42F85F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D12-46AF-48F1-AC69-811B06839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8585-3DB2-4B86-81EF-B10B2E42F85F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D12-46AF-48F1-AC69-811B06839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8585-3DB2-4B86-81EF-B10B2E42F85F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D12-46AF-48F1-AC69-811B06839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8585-3DB2-4B86-81EF-B10B2E42F85F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D12-46AF-48F1-AC69-811B06839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8585-3DB2-4B86-81EF-B10B2E42F85F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D12-46AF-48F1-AC69-811B06839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8585-3DB2-4B86-81EF-B10B2E42F85F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D12-46AF-48F1-AC69-811B06839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8585-3DB2-4B86-81EF-B10B2E42F85F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D12-46AF-48F1-AC69-811B06839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8585-3DB2-4B86-81EF-B10B2E42F85F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D12-46AF-48F1-AC69-811B06839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8585-3DB2-4B86-81EF-B10B2E42F85F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D12-46AF-48F1-AC69-811B06839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8585-3DB2-4B86-81EF-B10B2E42F85F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D12-46AF-48F1-AC69-811B06839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8585-3DB2-4B86-81EF-B10B2E42F85F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D12-46AF-48F1-AC69-811B06839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8585-3DB2-4B86-81EF-B10B2E42F85F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95D12-46AF-48F1-AC69-811B06839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484784"/>
            <a:ext cx="8352928" cy="2133600"/>
          </a:xfrm>
        </p:spPr>
        <p:txBody>
          <a:bodyPr anchor="t">
            <a:normAutofit fontScale="90000"/>
          </a:bodyPr>
          <a:lstStyle/>
          <a:p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/>
            </a:r>
            <a:b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GB" dirty="0" smtClean="0"/>
              <a:t>What makes a difference in secondary maths?</a:t>
            </a: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/>
            </a:r>
            <a:b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835696" y="3645024"/>
            <a:ext cx="5866542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Bucks, Berks and Oxon Maths Hub</a:t>
            </a:r>
          </a:p>
          <a:p>
            <a:pPr algn="ctr"/>
            <a:r>
              <a:rPr lang="en-GB" sz="3200" smtClean="0">
                <a:solidFill>
                  <a:srgbClr val="00B050"/>
                </a:solidFill>
              </a:rPr>
              <a:t>23 June </a:t>
            </a:r>
            <a:r>
              <a:rPr lang="en-GB" sz="3200" dirty="0" smtClean="0">
                <a:solidFill>
                  <a:srgbClr val="00B050"/>
                </a:solidFill>
              </a:rPr>
              <a:t>2015</a:t>
            </a:r>
          </a:p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High Wycombe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</a:pPr>
            <a:endParaRPr lang="en-US" sz="3200" b="0" dirty="0">
              <a:solidFill>
                <a:srgbClr val="008000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15616" y="0"/>
            <a:ext cx="7677150" cy="1631950"/>
            <a:chOff x="780" y="144"/>
            <a:chExt cx="4836" cy="1028"/>
          </a:xfrm>
        </p:grpSpPr>
        <p:sp>
          <p:nvSpPr>
            <p:cNvPr id="28685" name="Text Box 8"/>
            <p:cNvSpPr txBox="1">
              <a:spLocks noChangeArrowheads="1"/>
            </p:cNvSpPr>
            <p:nvPr/>
          </p:nvSpPr>
          <p:spPr bwMode="auto">
            <a:xfrm>
              <a:off x="780" y="672"/>
              <a:ext cx="116" cy="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endParaRPr lang="en-GB" sz="1800" b="0" dirty="0">
                <a:solidFill>
                  <a:srgbClr val="732600"/>
                </a:solidFill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 dirty="0" smtClean="0">
                    <a:solidFill>
                      <a:srgbClr val="732600"/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 dirty="0" smtClean="0">
                    <a:solidFill>
                      <a:srgbClr val="732600"/>
                    </a:solidFill>
                  </a:rPr>
                  <a:t>Dept of Education</a:t>
                </a:r>
                <a:endParaRPr lang="en-GB" sz="1800" b="0" dirty="0">
                  <a:solidFill>
                    <a:srgbClr val="732600"/>
                  </a:solidFill>
                </a:endParaRP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0" y="1219200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732600"/>
                </a:solidFill>
              </a:rPr>
              <a:t>Promoting Mathematical Thinking</a:t>
            </a:r>
          </a:p>
        </p:txBody>
      </p:sp>
    </p:spTree>
    <p:extLst>
      <p:ext uri="{BB962C8B-B14F-4D97-AF65-F5344CB8AC3E}">
        <p14:creationId xmlns="" xmlns:p14="http://schemas.microsoft.com/office/powerpoint/2010/main" val="3293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0466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problem solving?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3600400" cy="15799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GB" dirty="0" smtClean="0"/>
              <a:t>Coherence of mathematics concepts</a:t>
            </a:r>
          </a:p>
          <a:p>
            <a:pPr>
              <a:spcBef>
                <a:spcPts val="400"/>
              </a:spcBef>
            </a:pPr>
            <a:r>
              <a:rPr lang="en-GB" dirty="0" smtClean="0"/>
              <a:t>Conceptual reasoning for all</a:t>
            </a:r>
          </a:p>
          <a:p>
            <a:pPr>
              <a:spcBef>
                <a:spcPts val="400"/>
              </a:spcBef>
            </a:pPr>
            <a:r>
              <a:rPr lang="en-GB" dirty="0" smtClean="0"/>
              <a:t>Affirmation: proof, justification, application, connection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2780928"/>
          <a:ext cx="7776864" cy="3487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024336"/>
                <a:gridCol w="3312368"/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Arguments f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or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PS approach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Arguments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a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gainst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PS approach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52284">
                <a:tc>
                  <a:txBody>
                    <a:bodyPr/>
                    <a:lstStyle/>
                    <a:p>
                      <a:r>
                        <a:rPr lang="en-GB" dirty="0" smtClean="0"/>
                        <a:t>Coherence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UK and US comparative studies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‘it can go anywhere’; tendency to focus on PS behaviour and social norms</a:t>
                      </a:r>
                      <a:r>
                        <a:rPr lang="en-GB" baseline="0" dirty="0" smtClean="0"/>
                        <a:t> of classroom</a:t>
                      </a:r>
                      <a:r>
                        <a:rPr lang="en-GB" dirty="0" smtClean="0"/>
                        <a:t> rather than conceptual  learning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52284">
                <a:tc>
                  <a:txBody>
                    <a:bodyPr/>
                    <a:lstStyle/>
                    <a:p>
                      <a:r>
                        <a:rPr lang="en-GB" dirty="0" smtClean="0"/>
                        <a:t>Conceptual reasoning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PS can </a:t>
                      </a:r>
                      <a:r>
                        <a:rPr lang="en-GB" i="1" baseline="0" dirty="0" smtClean="0"/>
                        <a:t>require</a:t>
                      </a:r>
                      <a:r>
                        <a:rPr lang="en-GB" baseline="0" dirty="0" smtClean="0"/>
                        <a:t> conceptual learning and understanding; other methods need not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Good teaching of any kind can also ensure conceptual development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29497">
                <a:tc>
                  <a:txBody>
                    <a:bodyPr/>
                    <a:lstStyle/>
                    <a:p>
                      <a:r>
                        <a:rPr lang="en-GB" dirty="0" smtClean="0"/>
                        <a:t>Affirmation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PS can show why we need new concepts,</a:t>
                      </a:r>
                      <a:r>
                        <a:rPr lang="en-GB" baseline="0" dirty="0" smtClean="0"/>
                        <a:t> and how they work, and how true they are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‘it can go anywhere’; moving</a:t>
                      </a:r>
                      <a:r>
                        <a:rPr lang="en-GB" baseline="0" dirty="0" smtClean="0"/>
                        <a:t> on when the problem is solved; abstraction not needed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64088" y="620688"/>
            <a:ext cx="3312368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Other benefits from PS:</a:t>
            </a:r>
          </a:p>
          <a:p>
            <a:pPr>
              <a:buFont typeface="Courier New" pitchFamily="49" charset="0"/>
              <a:buChar char="o"/>
            </a:pPr>
            <a:r>
              <a:rPr lang="en-GB" dirty="0" smtClean="0"/>
              <a:t> get better at PS</a:t>
            </a:r>
          </a:p>
          <a:p>
            <a:pPr>
              <a:buFont typeface="Courier New" pitchFamily="49" charset="0"/>
              <a:buChar char="o"/>
            </a:pPr>
            <a:r>
              <a:rPr lang="en-GB" dirty="0" smtClean="0"/>
              <a:t> engaged and motivated</a:t>
            </a:r>
          </a:p>
          <a:p>
            <a:pPr>
              <a:buFont typeface="Courier New" pitchFamily="49" charset="0"/>
              <a:buChar char="o"/>
            </a:pPr>
            <a:r>
              <a:rPr lang="en-GB" dirty="0" smtClean="0"/>
              <a:t> girls and low SES do better</a:t>
            </a:r>
          </a:p>
          <a:p>
            <a:pPr>
              <a:buFont typeface="Courier New" pitchFamily="49" charset="0"/>
              <a:buChar char="o"/>
            </a:pPr>
            <a:r>
              <a:rPr lang="en-GB" dirty="0" smtClean="0"/>
              <a:t> major aim of curriculum</a:t>
            </a:r>
          </a:p>
          <a:p>
            <a:pPr>
              <a:buFont typeface="Courier New" pitchFamily="49" charset="0"/>
              <a:buChar char="o"/>
            </a:pPr>
            <a:r>
              <a:rPr lang="en-GB" dirty="0" smtClean="0"/>
              <a:t> can tackle unfamiliar problems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problem solving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Application after learning new technique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Is this really problem solving, or </a:t>
            </a:r>
            <a:r>
              <a:rPr lang="en-GB" dirty="0" err="1" smtClean="0">
                <a:solidFill>
                  <a:srgbClr val="FF0000"/>
                </a:solidFill>
              </a:rPr>
              <a:t>templating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en-GB" dirty="0" smtClean="0"/>
          </a:p>
          <a:p>
            <a:r>
              <a:rPr lang="en-GB" dirty="0" smtClean="0"/>
              <a:t>Exploring a new idea within a problem, to give it meaning and purpose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Find its power, limits, behaviour</a:t>
            </a:r>
            <a:endParaRPr lang="en-GB" dirty="0" smtClean="0"/>
          </a:p>
          <a:p>
            <a:r>
              <a:rPr lang="en-GB" dirty="0" smtClean="0"/>
              <a:t>To create a need for a new idea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Earlier knowledge goes some way towards it, but you need more</a:t>
            </a:r>
            <a:endParaRPr lang="en-GB" dirty="0" smtClean="0"/>
          </a:p>
          <a:p>
            <a:r>
              <a:rPr lang="en-GB" dirty="0" smtClean="0"/>
              <a:t>To get better at problem solving in general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Is there time for </a:t>
            </a:r>
            <a:r>
              <a:rPr lang="en-GB" dirty="0" smtClean="0">
                <a:solidFill>
                  <a:srgbClr val="FF0000"/>
                </a:solidFill>
              </a:rPr>
              <a:t>this as a separate focus?</a:t>
            </a:r>
            <a:endParaRPr lang="en-GB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652120" y="6957392"/>
            <a:ext cx="4038600" cy="4525963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pPr>
              <a:spcBef>
                <a:spcPts val="2000"/>
              </a:spcBef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of a lesson to prove angle sum of triangle (Japan)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Ninja knowledge</a:t>
            </a:r>
          </a:p>
          <a:p>
            <a:r>
              <a:rPr lang="en-GB" dirty="0" smtClean="0"/>
              <a:t>Can we apply any Ninja knowledge to this diagram?</a:t>
            </a:r>
          </a:p>
          <a:p>
            <a:r>
              <a:rPr lang="en-GB" dirty="0" smtClean="0"/>
              <a:t>What can we add to this diagram to use more Ninja knowledge? (parallel lines)</a:t>
            </a:r>
          </a:p>
          <a:p>
            <a:r>
              <a:rPr lang="en-GB" dirty="0" smtClean="0"/>
              <a:t>Erase unhelpful Ninja knowledge</a:t>
            </a:r>
          </a:p>
          <a:p>
            <a:r>
              <a:rPr lang="en-GB" dirty="0" smtClean="0"/>
              <a:t>Apply helpful Ninja knowledge </a:t>
            </a:r>
          </a:p>
          <a:p>
            <a:r>
              <a:rPr lang="en-GB" dirty="0" smtClean="0"/>
              <a:t>Share methods and discuss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347864" y="2852936"/>
            <a:ext cx="576064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59832" y="2852936"/>
            <a:ext cx="288032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59832" y="3068960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s://s3-eu-west-1.amazonaws.com/sh-petershillprimary-org/media/images/large/Ninja-Cool-140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933056"/>
            <a:ext cx="2066139" cy="256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en-GB" dirty="0" smtClean="0"/>
              <a:t>NC KS3/4 random dips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“use algebra to generalise the structure of arithmetic, including to formulate mathematical relationships”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1259632" y="4653136"/>
            <a:ext cx="2736304" cy="122413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339752" y="486916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?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arithmetic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56792"/>
            <a:ext cx="8229600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dirty="0" smtClean="0"/>
              <a:t>Coherence?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Conceptual reasoning?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Affirmation?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Additive reasoning </a:t>
            </a:r>
            <a:endParaRPr lang="en-US" smtClean="0"/>
          </a:p>
        </p:txBody>
      </p:sp>
      <p:sp>
        <p:nvSpPr>
          <p:cNvPr id="13315" name="Content Placeholder 8"/>
          <p:cNvSpPr>
            <a:spLocks noGrp="1"/>
          </p:cNvSpPr>
          <p:nvPr>
            <p:ph idx="1"/>
          </p:nvPr>
        </p:nvSpPr>
        <p:spPr>
          <a:xfrm>
            <a:off x="467544" y="1628800"/>
            <a:ext cx="5472608" cy="4525963"/>
          </a:xfrm>
        </p:spPr>
        <p:txBody>
          <a:bodyPr/>
          <a:lstStyle/>
          <a:p>
            <a:endParaRPr lang="en-GB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39975" y="2060575"/>
            <a:ext cx="4392613" cy="1150938"/>
            <a:chOff x="1610" y="1344"/>
            <a:chExt cx="2767" cy="725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610" y="1344"/>
              <a:ext cx="998" cy="3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1610" y="1706"/>
              <a:ext cx="2767" cy="3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2608" y="1344"/>
              <a:ext cx="1769" cy="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571625" y="3571875"/>
            <a:ext cx="6572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	a + b = c		</a:t>
            </a:r>
            <a:r>
              <a:rPr lang="en-GB" sz="2800" b="1" dirty="0" err="1">
                <a:solidFill>
                  <a:schemeClr val="tx2"/>
                </a:solidFill>
              </a:rPr>
              <a:t>c</a:t>
            </a:r>
            <a:r>
              <a:rPr lang="en-GB" sz="2800" b="1" dirty="0">
                <a:solidFill>
                  <a:schemeClr val="tx2"/>
                </a:solidFill>
              </a:rPr>
              <a:t> = a + b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	b + a = c		</a:t>
            </a:r>
            <a:r>
              <a:rPr lang="en-GB" sz="2800" b="1" dirty="0" err="1">
                <a:solidFill>
                  <a:schemeClr val="tx2"/>
                </a:solidFill>
              </a:rPr>
              <a:t>c</a:t>
            </a:r>
            <a:r>
              <a:rPr lang="en-GB" sz="2800" b="1" dirty="0">
                <a:solidFill>
                  <a:schemeClr val="tx2"/>
                </a:solidFill>
              </a:rPr>
              <a:t> = b + a</a:t>
            </a:r>
          </a:p>
          <a:p>
            <a:pPr lvl="2"/>
            <a:r>
              <a:rPr lang="en-GB" sz="2800" b="1" dirty="0">
                <a:solidFill>
                  <a:schemeClr val="tx2"/>
                </a:solidFill>
              </a:rPr>
              <a:t>c – a = b		</a:t>
            </a:r>
            <a:r>
              <a:rPr lang="en-GB" sz="2800" b="1" dirty="0" err="1">
                <a:solidFill>
                  <a:schemeClr val="tx2"/>
                </a:solidFill>
              </a:rPr>
              <a:t>b</a:t>
            </a:r>
            <a:r>
              <a:rPr lang="en-GB" sz="2800" b="1" dirty="0">
                <a:solidFill>
                  <a:schemeClr val="tx2"/>
                </a:solidFill>
              </a:rPr>
              <a:t> = c -  a</a:t>
            </a:r>
          </a:p>
          <a:p>
            <a:pPr lvl="2"/>
            <a:r>
              <a:rPr lang="en-GB" sz="2800" b="1" dirty="0">
                <a:solidFill>
                  <a:schemeClr val="tx2"/>
                </a:solidFill>
              </a:rPr>
              <a:t>c – b = a		</a:t>
            </a:r>
            <a:r>
              <a:rPr lang="en-GB" sz="2800" b="1" dirty="0" err="1">
                <a:solidFill>
                  <a:schemeClr val="tx2"/>
                </a:solidFill>
              </a:rPr>
              <a:t>a</a:t>
            </a:r>
            <a:r>
              <a:rPr lang="en-GB" sz="2800" b="1" dirty="0">
                <a:solidFill>
                  <a:schemeClr val="tx2"/>
                </a:solidFill>
              </a:rPr>
              <a:t> = c -  b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6256" y="4653136"/>
            <a:ext cx="2106488" cy="1200329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2400" dirty="0" smtClean="0"/>
              <a:t>Coherence</a:t>
            </a:r>
          </a:p>
          <a:p>
            <a:pPr marL="0" lvl="1" algn="ctr"/>
            <a:r>
              <a:rPr lang="en-GB" sz="2400" dirty="0" smtClean="0"/>
              <a:t>Concept</a:t>
            </a:r>
          </a:p>
          <a:p>
            <a:pPr marL="0" lvl="1" algn="ctr"/>
            <a:r>
              <a:rPr lang="en-GB" sz="2400" dirty="0" smtClean="0"/>
              <a:t>Affirmation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7848600" cy="762000"/>
          </a:xfrm>
        </p:spPr>
        <p:txBody>
          <a:bodyPr/>
          <a:lstStyle/>
          <a:p>
            <a:pPr eaLnBrk="1" hangingPunct="1"/>
            <a:r>
              <a:rPr lang="en-GB" sz="3400" dirty="0" smtClean="0"/>
              <a:t>Multiplicative reasoning</a:t>
            </a:r>
            <a:endParaRPr lang="en-US" sz="3400" dirty="0" smtClean="0"/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>
            <p:ph idx="1"/>
          </p:nvPr>
        </p:nvGraphicFramePr>
        <p:xfrm>
          <a:off x="4591050" y="3709988"/>
          <a:ext cx="114300" cy="215900"/>
        </p:xfrm>
        <a:graphic>
          <a:graphicData uri="http://schemas.openxmlformats.org/presentationml/2006/ole">
            <p:oleObj spid="_x0000_s33794" name="Equation" r:id="rId4" imgW="114120" imgH="215640" progId="Equation.3">
              <p:embed/>
            </p:oleObj>
          </a:graphicData>
        </a:graphic>
      </p:graphicFrame>
      <p:sp>
        <p:nvSpPr>
          <p:cNvPr id="20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81313" y="3071813"/>
            <a:ext cx="6262687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600" smtClean="0"/>
          </a:p>
          <a:p>
            <a:pPr eaLnBrk="1" hangingPunct="1">
              <a:buFontTx/>
              <a:buNone/>
            </a:pPr>
            <a:endParaRPr lang="en-US" sz="2600" smtClean="0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928813" y="2357438"/>
            <a:ext cx="5072062" cy="576262"/>
          </a:xfrm>
          <a:prstGeom prst="rect">
            <a:avLst/>
          </a:prstGeom>
          <a:solidFill>
            <a:srgbClr val="AA6B4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928813" y="1785938"/>
            <a:ext cx="10207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1928813" y="3571875"/>
            <a:ext cx="45720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a = </a:t>
            </a:r>
            <a:r>
              <a:rPr lang="en-GB" sz="2800" b="1" dirty="0" err="1">
                <a:solidFill>
                  <a:schemeClr val="tx2"/>
                </a:solidFill>
              </a:rPr>
              <a:t>bc</a:t>
            </a:r>
            <a:r>
              <a:rPr lang="en-GB" sz="2800" b="1" dirty="0">
                <a:solidFill>
                  <a:schemeClr val="tx2"/>
                </a:solidFill>
              </a:rPr>
              <a:t>      </a:t>
            </a:r>
            <a:r>
              <a:rPr lang="en-GB" sz="2800" b="1" dirty="0" err="1">
                <a:solidFill>
                  <a:schemeClr val="tx2"/>
                </a:solidFill>
              </a:rPr>
              <a:t>bc</a:t>
            </a:r>
            <a:r>
              <a:rPr lang="en-GB" sz="2800" b="1" dirty="0">
                <a:solidFill>
                  <a:schemeClr val="tx2"/>
                </a:solidFill>
              </a:rPr>
              <a:t> = a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</a:rPr>
              <a:t>a = </a:t>
            </a:r>
            <a:r>
              <a:rPr lang="en-GB" sz="2800" b="1" dirty="0" err="1">
                <a:solidFill>
                  <a:schemeClr val="tx2"/>
                </a:solidFill>
              </a:rPr>
              <a:t>cb</a:t>
            </a:r>
            <a:r>
              <a:rPr lang="en-GB" sz="2800" b="1" dirty="0">
                <a:solidFill>
                  <a:schemeClr val="tx2"/>
                </a:solidFill>
              </a:rPr>
              <a:t>      </a:t>
            </a:r>
            <a:r>
              <a:rPr lang="en-GB" sz="2800" b="1" dirty="0" err="1">
                <a:solidFill>
                  <a:schemeClr val="tx2"/>
                </a:solidFill>
              </a:rPr>
              <a:t>cb</a:t>
            </a:r>
            <a:r>
              <a:rPr lang="en-GB" sz="2800" b="1" dirty="0">
                <a:solidFill>
                  <a:schemeClr val="tx2"/>
                </a:solidFill>
              </a:rPr>
              <a:t> = a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</a:rPr>
              <a:t>b = </a:t>
            </a:r>
            <a:r>
              <a:rPr lang="en-GB" sz="2800" b="1" u="sng" dirty="0">
                <a:solidFill>
                  <a:schemeClr val="tx2"/>
                </a:solidFill>
              </a:rPr>
              <a:t>a</a:t>
            </a:r>
            <a:r>
              <a:rPr lang="en-GB" sz="2800" b="1" dirty="0">
                <a:solidFill>
                  <a:schemeClr val="tx2"/>
                </a:solidFill>
              </a:rPr>
              <a:t>       </a:t>
            </a:r>
            <a:r>
              <a:rPr lang="en-GB" sz="2800" b="1" u="sng" dirty="0" err="1">
                <a:solidFill>
                  <a:schemeClr val="tx2"/>
                </a:solidFill>
              </a:rPr>
              <a:t>a</a:t>
            </a:r>
            <a:r>
              <a:rPr lang="en-GB" sz="2800" b="1" u="sng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= b</a:t>
            </a: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c       </a:t>
            </a:r>
            <a:r>
              <a:rPr lang="en-GB" sz="2800" b="1" dirty="0" err="1">
                <a:solidFill>
                  <a:schemeClr val="tx2"/>
                </a:solidFill>
              </a:rPr>
              <a:t>c</a:t>
            </a:r>
            <a:endParaRPr lang="en-GB" sz="2800" b="1" u="sng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c = </a:t>
            </a:r>
            <a:r>
              <a:rPr lang="en-GB" sz="2800" b="1" u="sng" dirty="0">
                <a:solidFill>
                  <a:schemeClr val="tx2"/>
                </a:solidFill>
              </a:rPr>
              <a:t>a</a:t>
            </a:r>
            <a:r>
              <a:rPr lang="en-GB" sz="2800" b="1" dirty="0">
                <a:solidFill>
                  <a:schemeClr val="tx2"/>
                </a:solidFill>
              </a:rPr>
              <a:t>       </a:t>
            </a:r>
            <a:r>
              <a:rPr lang="en-GB" sz="2800" b="1" u="sng" dirty="0" err="1">
                <a:solidFill>
                  <a:schemeClr val="tx2"/>
                </a:solidFill>
              </a:rPr>
              <a:t>a</a:t>
            </a:r>
            <a:r>
              <a:rPr lang="en-GB" sz="2800" b="1" u="sng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= c</a:t>
            </a: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b       </a:t>
            </a:r>
            <a:r>
              <a:rPr lang="en-GB" sz="2800" b="1" dirty="0" err="1">
                <a:solidFill>
                  <a:schemeClr val="tx2"/>
                </a:solidFill>
              </a:rPr>
              <a:t>b</a:t>
            </a: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      </a:t>
            </a: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2800" b="1" u="sng" dirty="0">
                <a:solidFill>
                  <a:schemeClr val="tx2"/>
                </a:solidFill>
              </a:rPr>
              <a:t> </a:t>
            </a: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2928938" y="1785938"/>
            <a:ext cx="10207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929063" y="1785938"/>
            <a:ext cx="10207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4929188" y="1785938"/>
            <a:ext cx="10207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" name="Rectangle 5"/>
          <p:cNvSpPr>
            <a:spLocks noChangeArrowheads="1"/>
          </p:cNvSpPr>
          <p:nvPr/>
        </p:nvSpPr>
        <p:spPr bwMode="auto">
          <a:xfrm>
            <a:off x="5929313" y="1785938"/>
            <a:ext cx="10715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588224" y="4149080"/>
            <a:ext cx="2106488" cy="1200329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2400" dirty="0" smtClean="0"/>
              <a:t>Coherence</a:t>
            </a:r>
          </a:p>
          <a:p>
            <a:pPr marL="0" lvl="1" algn="ctr"/>
            <a:r>
              <a:rPr lang="en-GB" sz="2400" dirty="0" smtClean="0"/>
              <a:t>Concept</a:t>
            </a:r>
          </a:p>
          <a:p>
            <a:pPr marL="0" lvl="1" algn="ctr"/>
            <a:r>
              <a:rPr lang="en-GB" sz="2400" dirty="0" smtClean="0"/>
              <a:t>Affirmation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Distributivity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568" y="1700808"/>
            <a:ext cx="295232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635896" y="1700808"/>
            <a:ext cx="936104" cy="18722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3568" y="3573016"/>
            <a:ext cx="295232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5896" y="3573016"/>
            <a:ext cx="936104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220072" y="1700808"/>
            <a:ext cx="3096344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secret world of grid multiplication and area models</a:t>
            </a:r>
            <a:endParaRPr lang="en-GB" sz="2800" dirty="0"/>
          </a:p>
        </p:txBody>
      </p:sp>
      <p:pic>
        <p:nvPicPr>
          <p:cNvPr id="34818" name="Picture 2" descr="http://conservativehome.blogs.com/.a/6a00d83451b31c69e201538fe38bfb970b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01008"/>
            <a:ext cx="1584176" cy="2304256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6300192" y="4149080"/>
            <a:ext cx="64807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>
            <a:stCxn id="9" idx="6"/>
          </p:cNvCxnSpPr>
          <p:nvPr/>
        </p:nvCxnSpPr>
        <p:spPr>
          <a:xfrm flipV="1">
            <a:off x="6948264" y="4149081"/>
            <a:ext cx="72008" cy="144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2"/>
          </p:cNvCxnSpPr>
          <p:nvPr/>
        </p:nvCxnSpPr>
        <p:spPr>
          <a:xfrm>
            <a:off x="6228184" y="4221088"/>
            <a:ext cx="72008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63688" y="4941168"/>
            <a:ext cx="244827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Algebra tiles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5436096" y="3717032"/>
            <a:ext cx="2520280" cy="1754326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3600" dirty="0" smtClean="0"/>
              <a:t>Coherence</a:t>
            </a:r>
          </a:p>
          <a:p>
            <a:pPr marL="0" lvl="1" algn="ctr"/>
            <a:r>
              <a:rPr lang="en-GB" sz="3600" dirty="0" smtClean="0"/>
              <a:t>Concept</a:t>
            </a:r>
          </a:p>
          <a:p>
            <a:pPr marL="0" lvl="1" algn="ctr"/>
            <a:r>
              <a:rPr lang="en-GB" sz="3600" dirty="0" smtClean="0"/>
              <a:t>Affirmation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about algebraic manipulation?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/>
          <a:lstStyle/>
          <a:p>
            <a:r>
              <a:rPr lang="en-GB" dirty="0" smtClean="0"/>
              <a:t>Additive relationship</a:t>
            </a:r>
          </a:p>
          <a:p>
            <a:r>
              <a:rPr lang="en-GB" dirty="0" smtClean="0"/>
              <a:t>Multiplicative relationship</a:t>
            </a:r>
          </a:p>
          <a:p>
            <a:r>
              <a:rPr lang="en-GB" dirty="0" smtClean="0"/>
              <a:t>Distributive law</a:t>
            </a:r>
          </a:p>
          <a:p>
            <a:r>
              <a:rPr lang="en-GB" dirty="0" smtClean="0"/>
              <a:t>Inverse operations</a:t>
            </a:r>
          </a:p>
          <a:p>
            <a:r>
              <a:rPr lang="en-GB" dirty="0" smtClean="0"/>
              <a:t>The meaning of equality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6136" y="3212976"/>
            <a:ext cx="2106488" cy="1200329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2400" dirty="0" smtClean="0"/>
              <a:t>Coherence</a:t>
            </a:r>
          </a:p>
          <a:p>
            <a:pPr marL="0" lvl="1" algn="ctr"/>
            <a:r>
              <a:rPr lang="en-GB" sz="2400" dirty="0" smtClean="0"/>
              <a:t>Concept</a:t>
            </a:r>
          </a:p>
          <a:p>
            <a:pPr marL="0" lvl="1" algn="ctr"/>
            <a:r>
              <a:rPr lang="en-GB" sz="2400" dirty="0" smtClean="0"/>
              <a:t>Affirmation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589" t="38356" r="48645" b="19063"/>
          <a:stretch>
            <a:fillRect/>
          </a:stretch>
        </p:blipFill>
        <p:spPr bwMode="auto">
          <a:xfrm>
            <a:off x="107504" y="260648"/>
            <a:ext cx="48965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64088" y="3068960"/>
            <a:ext cx="324036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 = b x h ÷ 2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4365104"/>
            <a:ext cx="4032448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= m x h/2 + n x h/2 where </a:t>
            </a:r>
            <a:r>
              <a:rPr lang="en-GB" sz="3600" dirty="0" err="1" smtClean="0"/>
              <a:t>m+n</a:t>
            </a:r>
            <a:r>
              <a:rPr lang="en-GB" sz="3600" dirty="0" smtClean="0"/>
              <a:t>=b  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1628800"/>
            <a:ext cx="3096344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 = h/2 x b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18864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 h be the height and b be the base measurements of a triangle, and A be its area.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r>
              <a:rPr lang="en-GB" dirty="0" smtClean="0"/>
              <a:t>common threads about effective teaching from research</a:t>
            </a:r>
          </a:p>
          <a:p>
            <a:r>
              <a:rPr lang="en-GB" dirty="0" smtClean="0"/>
              <a:t>opportunities from NC (problem-solving)</a:t>
            </a:r>
          </a:p>
          <a:p>
            <a:r>
              <a:rPr lang="en-GB" dirty="0" smtClean="0"/>
              <a:t>some examples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random dip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develop </a:t>
            </a:r>
            <a:r>
              <a:rPr lang="en-GB" dirty="0"/>
              <a:t>algebraic and graphical fluency, including understanding linear and simple quadratic functions </a:t>
            </a:r>
            <a:endParaRPr lang="en-GB" dirty="0" smtClean="0"/>
          </a:p>
          <a:p>
            <a:pPr lvl="1"/>
            <a:r>
              <a:rPr lang="en-GB" sz="3200" dirty="0" smtClean="0"/>
              <a:t>Coherence?</a:t>
            </a:r>
          </a:p>
          <a:p>
            <a:pPr lvl="1"/>
            <a:r>
              <a:rPr lang="en-GB" sz="3200" dirty="0" smtClean="0"/>
              <a:t>Conceptual reasoning?</a:t>
            </a:r>
          </a:p>
          <a:p>
            <a:pPr lvl="1"/>
            <a:r>
              <a:rPr lang="en-GB" sz="3200" dirty="0" smtClean="0"/>
              <a:t>Affirmation?</a:t>
            </a:r>
          </a:p>
          <a:p>
            <a:pPr lvl="1"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http://www.teachmathematics.net/page/9673/quadratic-movers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Rationale for quadratics in the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56125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Area</a:t>
            </a:r>
          </a:p>
          <a:p>
            <a:pPr lvl="1">
              <a:buNone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A = l(l-2)</a:t>
            </a:r>
          </a:p>
          <a:p>
            <a:pPr lvl="1">
              <a:buNone/>
            </a:pP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   y = a (x-b)(x-c)</a:t>
            </a:r>
          </a:p>
          <a:p>
            <a:r>
              <a:rPr lang="en-GB" dirty="0" smtClean="0"/>
              <a:t>Not-proportional; varying rate of change; an accessible non-linear relationship</a:t>
            </a:r>
          </a:p>
          <a:p>
            <a:r>
              <a:rPr lang="en-GB" dirty="0" smtClean="0"/>
              <a:t>Reason for algebraic manipulation</a:t>
            </a:r>
          </a:p>
          <a:p>
            <a:r>
              <a:rPr lang="en-GB" dirty="0" smtClean="0"/>
              <a:t>Social pressure</a:t>
            </a:r>
          </a:p>
          <a:p>
            <a:pPr lvl="1"/>
            <a:endParaRPr lang="en-GB" dirty="0" smtClean="0"/>
          </a:p>
          <a:p>
            <a:pPr>
              <a:buNone/>
            </a:pPr>
            <a:endParaRPr lang="en-GB" dirty="0"/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1524000" y="3789040"/>
          <a:ext cx="6096000" cy="1671960"/>
        </p:xfrm>
        <a:graphic>
          <a:graphicData uri="http://schemas.openxmlformats.org/presentationml/2006/ole">
            <p:oleObj spid="_x0000_s2050" name="Equation" r:id="rId3" imgW="0" imgH="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355976" y="1484784"/>
            <a:ext cx="36004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96136" y="285293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GB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184482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l- 2</a:t>
            </a:r>
          </a:p>
        </p:txBody>
      </p:sp>
      <p:sp>
        <p:nvSpPr>
          <p:cNvPr id="8" name="Rectangle 7"/>
          <p:cNvSpPr/>
          <p:nvPr/>
        </p:nvSpPr>
        <p:spPr>
          <a:xfrm>
            <a:off x="6876256" y="4653136"/>
            <a:ext cx="2106488" cy="1200329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2400" dirty="0" smtClean="0"/>
              <a:t>Coherence</a:t>
            </a:r>
          </a:p>
          <a:p>
            <a:pPr marL="0" lvl="1" algn="ctr"/>
            <a:r>
              <a:rPr lang="en-GB" sz="2400" dirty="0" smtClean="0"/>
              <a:t>Concept</a:t>
            </a:r>
          </a:p>
          <a:p>
            <a:pPr marL="0" lvl="1" algn="ctr"/>
            <a:r>
              <a:rPr lang="en-GB" sz="2400" dirty="0" smtClean="0"/>
              <a:t>Affirmation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random dips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“divide </a:t>
            </a:r>
            <a:r>
              <a:rPr lang="en-GB" dirty="0"/>
              <a:t>a given quantity into two parts in a </a:t>
            </a:r>
            <a:r>
              <a:rPr lang="en-GB" dirty="0" smtClean="0"/>
              <a:t>given </a:t>
            </a:r>
            <a:r>
              <a:rPr lang="en-GB" dirty="0"/>
              <a:t>part</a:t>
            </a:r>
            <a:r>
              <a:rPr lang="en-GB" dirty="0" smtClean="0"/>
              <a:t>: part </a:t>
            </a:r>
            <a:r>
              <a:rPr lang="en-GB" dirty="0"/>
              <a:t>or part</a:t>
            </a:r>
            <a:r>
              <a:rPr lang="en-GB" dirty="0" smtClean="0"/>
              <a:t>: whole ratio”</a:t>
            </a:r>
          </a:p>
          <a:p>
            <a:pPr>
              <a:buNone/>
            </a:pPr>
            <a:r>
              <a:rPr lang="en-GB" dirty="0" smtClean="0"/>
              <a:t>“understand </a:t>
            </a:r>
            <a:r>
              <a:rPr lang="en-GB" dirty="0"/>
              <a:t>that a multiplicative relationship between two quantities can be expressed as a ratio or a </a:t>
            </a:r>
            <a:r>
              <a:rPr lang="en-GB" dirty="0" smtClean="0"/>
              <a:t>fraction” </a:t>
            </a:r>
            <a:endParaRPr lang="en-GB" dirty="0"/>
          </a:p>
          <a:p>
            <a:pPr>
              <a:buNone/>
            </a:pPr>
            <a:r>
              <a:rPr lang="en-GB" dirty="0" smtClean="0"/>
              <a:t>“relate the language of ratios and the associated calculations to the arithmetic of fractions and to linear functions” </a:t>
            </a:r>
          </a:p>
          <a:p>
            <a:pPr lvl="1"/>
            <a:r>
              <a:rPr lang="en-GB" dirty="0" smtClean="0"/>
              <a:t>Coherence?</a:t>
            </a:r>
          </a:p>
          <a:p>
            <a:pPr lvl="1"/>
            <a:r>
              <a:rPr lang="en-GB" dirty="0" smtClean="0"/>
              <a:t>Conceptual reasoning?</a:t>
            </a:r>
          </a:p>
          <a:p>
            <a:pPr lvl="1"/>
            <a:r>
              <a:rPr lang="en-GB" dirty="0" smtClean="0"/>
              <a:t>Affirmation?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take a problem-solving approach?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268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“relate ratios to arithmetic of fractions and to linear functions” </a:t>
            </a:r>
          </a:p>
          <a:p>
            <a:pPr lvl="1"/>
            <a:r>
              <a:rPr lang="en-GB" dirty="0" smtClean="0"/>
              <a:t>Coherence?</a:t>
            </a:r>
          </a:p>
          <a:p>
            <a:pPr lvl="1"/>
            <a:r>
              <a:rPr lang="en-GB" dirty="0" smtClean="0"/>
              <a:t>Conceptual reasoning?</a:t>
            </a:r>
          </a:p>
          <a:p>
            <a:pPr lvl="1"/>
            <a:r>
              <a:rPr lang="en-GB" dirty="0" smtClean="0"/>
              <a:t>Affirmation?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12494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Apply</a:t>
            </a:r>
            <a:r>
              <a:rPr lang="en-GB" dirty="0" smtClean="0"/>
              <a:t> a new technique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Explore</a:t>
            </a:r>
            <a:r>
              <a:rPr lang="en-GB" dirty="0" smtClean="0"/>
              <a:t> a new idea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Need</a:t>
            </a:r>
            <a:r>
              <a:rPr lang="en-GB" dirty="0" smtClean="0"/>
              <a:t> a new idea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58112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Need –               Explore –                Apply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508518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Coherence – Conceptual reasoning – Affirmation 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Ratios, fractions, linear functions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.......?</a:t>
            </a:r>
          </a:p>
          <a:p>
            <a:r>
              <a:rPr lang="en-GB" dirty="0" smtClean="0"/>
              <a:t>Explore ........?</a:t>
            </a:r>
          </a:p>
          <a:p>
            <a:r>
              <a:rPr lang="en-GB" dirty="0" smtClean="0"/>
              <a:t>Apply ........?</a:t>
            </a:r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4644008" y="1556792"/>
            <a:ext cx="259228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220072" y="198884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FF"/>
                </a:solidFill>
              </a:rPr>
              <a:t>k = x/y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364088" y="3573016"/>
            <a:ext cx="3168352" cy="1872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Callout 6"/>
          <p:cNvSpPr/>
          <p:nvPr/>
        </p:nvSpPr>
        <p:spPr>
          <a:xfrm>
            <a:off x="1475656" y="3573016"/>
            <a:ext cx="2952328" cy="16561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907704" y="393305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FF"/>
                </a:solidFill>
              </a:rPr>
              <a:t>Currency exchange rates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386104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FF"/>
                </a:solidFill>
              </a:rPr>
              <a:t>Relating lengths in families of similar triangles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275856" y="2852936"/>
            <a:ext cx="4176464" cy="1872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283968" y="321297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FF"/>
                </a:solidFill>
              </a:rPr>
              <a:t>sharing costs and finished products of a collaborative cooking event </a:t>
            </a:r>
            <a:endParaRPr lang="en-GB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10" grpId="0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Need  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Explore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Apply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Coherence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Conceptual reasoning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Affirmation</a:t>
            </a:r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2267744" y="4221088"/>
            <a:ext cx="2232248" cy="17281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915816" y="472514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FF"/>
                </a:solidFill>
              </a:rPr>
              <a:t>Ratio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835696" y="1844824"/>
            <a:ext cx="2448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1907704" y="2780928"/>
            <a:ext cx="2448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1907704" y="3789040"/>
            <a:ext cx="2448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random dip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68552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pPr>
              <a:buNone/>
            </a:pPr>
            <a:r>
              <a:rPr lang="en-GB" b="1" dirty="0" smtClean="0"/>
              <a:t>KS3 </a:t>
            </a:r>
          </a:p>
          <a:p>
            <a:pPr>
              <a:buNone/>
            </a:pPr>
            <a:r>
              <a:rPr lang="en-GB" dirty="0" smtClean="0"/>
              <a:t>Exponential  powers ....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“Find approximate solutions to contextual problems from  exponential graphs”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KS4 (bold)</a:t>
            </a:r>
            <a:endParaRPr lang="en-GB" b="1" dirty="0"/>
          </a:p>
          <a:p>
            <a:pPr>
              <a:buNone/>
            </a:pPr>
            <a:r>
              <a:rPr lang="en-GB" dirty="0" smtClean="0"/>
              <a:t>Exponential functions 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“Recognise</a:t>
            </a:r>
            <a:r>
              <a:rPr lang="en-GB" dirty="0"/>
              <a:t>, sketch and interpret graphs of </a:t>
            </a:r>
            <a:r>
              <a:rPr lang="en-GB" dirty="0" smtClean="0"/>
              <a:t>the </a:t>
            </a:r>
            <a:r>
              <a:rPr lang="en-GB" dirty="0"/>
              <a:t>exponential function for positive values of </a:t>
            </a:r>
            <a:r>
              <a:rPr lang="en-GB" dirty="0" smtClean="0"/>
              <a:t>k”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Need  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Explore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Apply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Coherence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Conceptual reasoning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Affirmation</a:t>
            </a:r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899592" y="4221088"/>
            <a:ext cx="7056784" cy="17281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979712" y="4725144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FF"/>
                </a:solidFill>
              </a:rPr>
              <a:t>Exponential powers, graphs and         functions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835696" y="1844824"/>
            <a:ext cx="2448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1907704" y="2780928"/>
            <a:ext cx="2448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1907704" y="3789040"/>
            <a:ext cx="2448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makes a difference in secondary maths?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Need  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Explore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Apply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Coherence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Conceptual reasoning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Affirmation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1835696" y="1844824"/>
            <a:ext cx="2448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1907704" y="2780928"/>
            <a:ext cx="2448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1907704" y="3789040"/>
            <a:ext cx="2448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loud Callout 9"/>
          <p:cNvSpPr/>
          <p:nvPr/>
        </p:nvSpPr>
        <p:spPr>
          <a:xfrm>
            <a:off x="3347864" y="4365104"/>
            <a:ext cx="4536504" cy="17281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355976" y="4581128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FF"/>
                </a:solidFill>
              </a:rPr>
              <a:t>Embedding these throughout mathematics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else makes a difference in secondary maths?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 smtClean="0"/>
              <a:t>short term interventions</a:t>
            </a:r>
          </a:p>
          <a:p>
            <a:pPr lvl="0"/>
            <a:r>
              <a:rPr lang="en-GB" dirty="0" smtClean="0"/>
              <a:t>broad groupings</a:t>
            </a:r>
          </a:p>
          <a:p>
            <a:pPr lvl="0"/>
            <a:r>
              <a:rPr lang="en-GB" dirty="0" smtClean="0"/>
              <a:t>problem solving approaches</a:t>
            </a:r>
          </a:p>
          <a:p>
            <a:pPr lvl="0"/>
            <a:r>
              <a:rPr lang="en-GB" dirty="0" smtClean="0"/>
              <a:t>mathematical reasoning</a:t>
            </a:r>
          </a:p>
          <a:p>
            <a:pPr lvl="0"/>
            <a:r>
              <a:rPr lang="en-GB" dirty="0" smtClean="0"/>
              <a:t>attention to remembering </a:t>
            </a:r>
          </a:p>
          <a:p>
            <a:pPr lvl="0"/>
            <a:r>
              <a:rPr lang="en-GB" dirty="0" smtClean="0"/>
              <a:t>high quality attention to low achieving groups</a:t>
            </a:r>
          </a:p>
          <a:p>
            <a:pPr lvl="0"/>
            <a:r>
              <a:rPr lang="en-GB" dirty="0" smtClean="0"/>
              <a:t>belief that all can learn</a:t>
            </a:r>
          </a:p>
          <a:p>
            <a:pPr lvl="0"/>
            <a:r>
              <a:rPr lang="en-GB" dirty="0" smtClean="0"/>
              <a:t>teams talk about maths</a:t>
            </a:r>
          </a:p>
          <a:p>
            <a:pPr lvl="0"/>
            <a:r>
              <a:rPr lang="en-GB" dirty="0" smtClean="0"/>
              <a:t>stability ....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Comparative research within UK says: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GB" dirty="0" smtClean="0"/>
              <a:t>ability grouping hinders most students</a:t>
            </a:r>
          </a:p>
          <a:p>
            <a:r>
              <a:rPr lang="en-GB" dirty="0" smtClean="0"/>
              <a:t>short term targeted intervention helps</a:t>
            </a:r>
          </a:p>
          <a:p>
            <a:r>
              <a:rPr lang="en-GB" dirty="0" smtClean="0"/>
              <a:t>problem solving teaching is more effective for dealing with unfamiliar questions, and </a:t>
            </a:r>
            <a:r>
              <a:rPr lang="en-GB" dirty="0" smtClean="0"/>
              <a:t>does </a:t>
            </a:r>
            <a:r>
              <a:rPr lang="en-GB" dirty="0" smtClean="0"/>
              <a:t>no harm for standard questions</a:t>
            </a:r>
          </a:p>
          <a:p>
            <a:r>
              <a:rPr lang="en-GB" dirty="0" smtClean="0"/>
              <a:t>ICT can aid access to harder topics earlier</a:t>
            </a:r>
          </a:p>
          <a:p>
            <a:r>
              <a:rPr lang="en-GB" dirty="0" smtClean="0"/>
              <a:t>‘force-fed’ students do less well at A level and university than deeper learners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420888"/>
            <a:ext cx="8352928" cy="2133600"/>
          </a:xfrm>
        </p:spPr>
        <p:txBody>
          <a:bodyPr anchor="t">
            <a:normAutofit fontScale="90000"/>
          </a:bodyPr>
          <a:lstStyle/>
          <a:p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/>
            </a:r>
            <a:b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GB" dirty="0" smtClean="0">
                <a:latin typeface="Chalkboard" charset="0"/>
                <a:ea typeface="ＭＳ Ｐゴシック" charset="0"/>
                <a:cs typeface="ＭＳ Ｐゴシック" charset="0"/>
              </a:rPr>
              <a:t>anne.watson@education.ox.ac.uk</a:t>
            </a: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/>
            </a:r>
            <a:b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676601" y="3645024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</a:pPr>
            <a:endParaRPr lang="en-US" sz="3200" b="0" dirty="0">
              <a:solidFill>
                <a:srgbClr val="008000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15616" y="0"/>
            <a:ext cx="7677150" cy="1631950"/>
            <a:chOff x="780" y="144"/>
            <a:chExt cx="4836" cy="1028"/>
          </a:xfrm>
        </p:grpSpPr>
        <p:sp>
          <p:nvSpPr>
            <p:cNvPr id="28685" name="Text Box 8"/>
            <p:cNvSpPr txBox="1">
              <a:spLocks noChangeArrowheads="1"/>
            </p:cNvSpPr>
            <p:nvPr/>
          </p:nvSpPr>
          <p:spPr bwMode="auto">
            <a:xfrm>
              <a:off x="780" y="672"/>
              <a:ext cx="116" cy="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endParaRPr lang="en-GB" sz="1800" b="0" dirty="0">
                <a:solidFill>
                  <a:srgbClr val="732600"/>
                </a:solidFill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 dirty="0" smtClean="0">
                    <a:solidFill>
                      <a:srgbClr val="732600"/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 dirty="0" smtClean="0">
                    <a:solidFill>
                      <a:srgbClr val="732600"/>
                    </a:solidFill>
                  </a:rPr>
                  <a:t>Dept of Education</a:t>
                </a:r>
                <a:endParaRPr lang="en-GB" sz="1800" b="0" dirty="0">
                  <a:solidFill>
                    <a:srgbClr val="732600"/>
                  </a:solidFill>
                </a:endParaRP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0" y="1219200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732600"/>
                </a:solidFill>
              </a:rPr>
              <a:t>Promoting Mathematical Thinking</a:t>
            </a:r>
          </a:p>
        </p:txBody>
      </p:sp>
    </p:spTree>
    <p:extLst>
      <p:ext uri="{BB962C8B-B14F-4D97-AF65-F5344CB8AC3E}">
        <p14:creationId xmlns="" xmlns:p14="http://schemas.microsoft.com/office/powerpoint/2010/main" val="3293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Longitudinal study (14000) in UK says: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mathematical reasoning and arithmetic are both important</a:t>
            </a:r>
          </a:p>
          <a:p>
            <a:r>
              <a:rPr lang="en-GB" dirty="0" smtClean="0"/>
              <a:t>mathematical reasoning is more important than arithmetic at KS2 and 3</a:t>
            </a:r>
          </a:p>
          <a:p>
            <a:r>
              <a:rPr lang="en-GB" dirty="0" smtClean="0"/>
              <a:t>spatial reasoning is important, but </a:t>
            </a:r>
            <a:r>
              <a:rPr lang="en-GB" dirty="0" smtClean="0"/>
              <a:t>less so </a:t>
            </a:r>
            <a:r>
              <a:rPr lang="en-GB" dirty="0" smtClean="0"/>
              <a:t>than mathematical reasoning and arithmetic</a:t>
            </a:r>
          </a:p>
          <a:p>
            <a:r>
              <a:rPr lang="en-GB" dirty="0" smtClean="0"/>
              <a:t>focusing and remembering are important</a:t>
            </a:r>
          </a:p>
          <a:p>
            <a:r>
              <a:rPr lang="en-GB" dirty="0" smtClean="0"/>
              <a:t>setting hinders most students</a:t>
            </a:r>
          </a:p>
          <a:p>
            <a:r>
              <a:rPr lang="en-GB" dirty="0" smtClean="0"/>
              <a:t>high SES do better than low SES and boys do better than girls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International comparisons say: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What matters is: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mathematical coherence </a:t>
            </a:r>
            <a:r>
              <a:rPr lang="en-GB" dirty="0" smtClean="0"/>
              <a:t>(concepts develop meaningfully)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pedagogical coherence </a:t>
            </a:r>
            <a:r>
              <a:rPr lang="en-GB" dirty="0" smtClean="0"/>
              <a:t>(students know why they are doing things; what the norms are; how it all links together)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conceptual work </a:t>
            </a:r>
            <a:r>
              <a:rPr lang="en-GB" dirty="0" smtClean="0"/>
              <a:t>on meanings and ideas as well as procedural and applications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mathematical reasoning, </a:t>
            </a:r>
            <a:r>
              <a:rPr lang="en-GB" dirty="0" smtClean="0"/>
              <a:t>conjecturing, generalisation in most lessons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complex situations stay complex</a:t>
            </a:r>
            <a:endParaRPr lang="en-GB" dirty="0" smtClean="0"/>
          </a:p>
          <a:p>
            <a:pPr lvl="1"/>
            <a:r>
              <a:rPr lang="en-GB" dirty="0" smtClean="0"/>
              <a:t>students are engaged and motivated</a:t>
            </a:r>
          </a:p>
          <a:p>
            <a:pPr lvl="1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Successful teaching for all in UK shows: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belief</a:t>
            </a:r>
            <a:r>
              <a:rPr lang="en-GB" dirty="0" smtClean="0"/>
              <a:t> in, and commitment to, the learning of all students</a:t>
            </a:r>
          </a:p>
          <a:p>
            <a:r>
              <a:rPr lang="en-GB" dirty="0" smtClean="0"/>
              <a:t>teams </a:t>
            </a:r>
            <a:r>
              <a:rPr lang="en-GB" dirty="0" smtClean="0">
                <a:solidFill>
                  <a:srgbClr val="FF0000"/>
                </a:solidFill>
              </a:rPr>
              <a:t>talk about maths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stability</a:t>
            </a:r>
            <a:r>
              <a:rPr lang="en-GB" dirty="0" smtClean="0"/>
              <a:t> of teachers and students helps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affirmation</a:t>
            </a:r>
            <a:r>
              <a:rPr lang="en-GB" dirty="0" smtClean="0"/>
              <a:t> – students know the value of what they are learning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Affirmation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GB" dirty="0" smtClean="0"/>
              <a:t>How sure can we be about this new idea?</a:t>
            </a:r>
          </a:p>
          <a:p>
            <a:r>
              <a:rPr lang="en-GB" dirty="0" smtClean="0"/>
              <a:t>Why does this new idea matter?</a:t>
            </a:r>
          </a:p>
          <a:p>
            <a:r>
              <a:rPr lang="en-GB" dirty="0" smtClean="0"/>
              <a:t>What does it do for me?</a:t>
            </a:r>
          </a:p>
          <a:p>
            <a:r>
              <a:rPr lang="en-GB" dirty="0" smtClean="0"/>
              <a:t>How is it represented?</a:t>
            </a:r>
          </a:p>
          <a:p>
            <a:r>
              <a:rPr lang="en-GB" dirty="0" smtClean="0"/>
              <a:t>How can it be adapted/transformed?</a:t>
            </a:r>
          </a:p>
          <a:p>
            <a:r>
              <a:rPr lang="en-GB" dirty="0" smtClean="0"/>
              <a:t>How does it apply to more complex maths/other contexts?</a:t>
            </a:r>
          </a:p>
          <a:p>
            <a:r>
              <a:rPr lang="en-GB" dirty="0" smtClean="0"/>
              <a:t>How did we get here?</a:t>
            </a:r>
            <a:endParaRPr lang="en-GB" dirty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Affirmation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Specialist teachers focused on rigour, abstraction of ideas, use and connections </a:t>
            </a:r>
            <a:r>
              <a:rPr lang="en-GB" i="1" dirty="0" smtClean="0"/>
              <a:t>within</a:t>
            </a:r>
            <a:r>
              <a:rPr lang="en-GB" dirty="0" smtClean="0"/>
              <a:t> mathematics</a:t>
            </a:r>
          </a:p>
          <a:p>
            <a:r>
              <a:rPr lang="en-GB" dirty="0" smtClean="0"/>
              <a:t>Non-specialist teachers focused on use </a:t>
            </a:r>
            <a:r>
              <a:rPr lang="en-GB" i="1" dirty="0" smtClean="0"/>
              <a:t>outside</a:t>
            </a:r>
            <a:r>
              <a:rPr lang="en-GB" dirty="0" smtClean="0"/>
              <a:t> mathematics (sometimes spurious) and exams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Common threads from all research sources, local and global: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84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Coherence</a:t>
            </a:r>
            <a:r>
              <a:rPr lang="en-GB" dirty="0" smtClean="0"/>
              <a:t> of mathematics concepts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Concept</a:t>
            </a:r>
            <a:r>
              <a:rPr lang="en-GB" dirty="0" smtClean="0"/>
              <a:t>ual reasoning for all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Affirmation</a:t>
            </a:r>
            <a:r>
              <a:rPr lang="en-GB" dirty="0" smtClean="0"/>
              <a:t>: proof, justification, application, connection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D7E3B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1148</Words>
  <Application>Microsoft Office PowerPoint</Application>
  <PresentationFormat>On-screen Show (4:3)</PresentationFormat>
  <Paragraphs>251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 What makes a difference in secondary maths? </vt:lpstr>
      <vt:lpstr>Plan</vt:lpstr>
      <vt:lpstr>Comparative research within UK says: </vt:lpstr>
      <vt:lpstr>Longitudinal study (14000) in UK says:</vt:lpstr>
      <vt:lpstr>International comparisons say:</vt:lpstr>
      <vt:lpstr>Successful teaching for all in UK shows:</vt:lpstr>
      <vt:lpstr>Affirmation</vt:lpstr>
      <vt:lpstr>Affirmation</vt:lpstr>
      <vt:lpstr>Common threads from all research sources, local and global:</vt:lpstr>
      <vt:lpstr>Why problem solving?  </vt:lpstr>
      <vt:lpstr>What does problem solving mean?</vt:lpstr>
      <vt:lpstr>Example of a lesson to prove angle sum of triangle (Japan)</vt:lpstr>
      <vt:lpstr>NC KS3/4 random dips</vt:lpstr>
      <vt:lpstr>Structure of arithmetic</vt:lpstr>
      <vt:lpstr>Additive reasoning </vt:lpstr>
      <vt:lpstr>Multiplicative reasoning</vt:lpstr>
      <vt:lpstr>Distributivity</vt:lpstr>
      <vt:lpstr>What about algebraic manipulation?</vt:lpstr>
      <vt:lpstr>Slide 19</vt:lpstr>
      <vt:lpstr>Another random dip ...</vt:lpstr>
      <vt:lpstr>Rationale for quadratics in the curriculum</vt:lpstr>
      <vt:lpstr>More random dips ...</vt:lpstr>
      <vt:lpstr>Why take a problem-solving approach?</vt:lpstr>
      <vt:lpstr>Ratios, fractions, linear functions ...</vt:lpstr>
      <vt:lpstr>Slide 25</vt:lpstr>
      <vt:lpstr>Another random dip ...</vt:lpstr>
      <vt:lpstr>Slide 27</vt:lpstr>
      <vt:lpstr>What makes a difference in secondary maths?</vt:lpstr>
      <vt:lpstr>What else makes a difference in secondary maths?</vt:lpstr>
      <vt:lpstr> anne.watson@education.ox.ac.uk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difference in secondary maths?</dc:title>
  <dc:creator>Anne</dc:creator>
  <cp:lastModifiedBy>Anne</cp:lastModifiedBy>
  <cp:revision>22</cp:revision>
  <dcterms:created xsi:type="dcterms:W3CDTF">2015-03-06T09:10:42Z</dcterms:created>
  <dcterms:modified xsi:type="dcterms:W3CDTF">2015-06-22T07:01:46Z</dcterms:modified>
</cp:coreProperties>
</file>