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44"/>
  </p:notesMasterIdLst>
  <p:handoutMasterIdLst>
    <p:handoutMasterId r:id="rId45"/>
  </p:handoutMasterIdLst>
  <p:sldIdLst>
    <p:sldId id="336" r:id="rId4"/>
    <p:sldId id="340" r:id="rId5"/>
    <p:sldId id="337" r:id="rId6"/>
    <p:sldId id="400" r:id="rId7"/>
    <p:sldId id="430" r:id="rId8"/>
    <p:sldId id="401" r:id="rId9"/>
    <p:sldId id="402" r:id="rId10"/>
    <p:sldId id="406" r:id="rId11"/>
    <p:sldId id="407" r:id="rId12"/>
    <p:sldId id="432" r:id="rId13"/>
    <p:sldId id="410" r:id="rId14"/>
    <p:sldId id="427" r:id="rId15"/>
    <p:sldId id="425" r:id="rId16"/>
    <p:sldId id="431" r:id="rId17"/>
    <p:sldId id="428" r:id="rId18"/>
    <p:sldId id="429" r:id="rId19"/>
    <p:sldId id="363" r:id="rId20"/>
    <p:sldId id="408" r:id="rId21"/>
    <p:sldId id="409" r:id="rId22"/>
    <p:sldId id="370" r:id="rId23"/>
    <p:sldId id="371" r:id="rId24"/>
    <p:sldId id="387" r:id="rId25"/>
    <p:sldId id="374" r:id="rId26"/>
    <p:sldId id="375" r:id="rId27"/>
    <p:sldId id="373" r:id="rId28"/>
    <p:sldId id="386" r:id="rId29"/>
    <p:sldId id="376" r:id="rId30"/>
    <p:sldId id="372" r:id="rId31"/>
    <p:sldId id="380" r:id="rId32"/>
    <p:sldId id="338" r:id="rId33"/>
    <p:sldId id="366" r:id="rId34"/>
    <p:sldId id="356" r:id="rId35"/>
    <p:sldId id="358" r:id="rId36"/>
    <p:sldId id="339" r:id="rId37"/>
    <p:sldId id="350" r:id="rId38"/>
    <p:sldId id="351" r:id="rId39"/>
    <p:sldId id="357" r:id="rId40"/>
    <p:sldId id="367" r:id="rId41"/>
    <p:sldId id="349" r:id="rId42"/>
    <p:sldId id="399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3050125-5E4B-8B46-A51F-8CFAB0FFD9DE}">
          <p14:sldIdLst>
            <p14:sldId id="336"/>
            <p14:sldId id="340"/>
            <p14:sldId id="337"/>
            <p14:sldId id="400"/>
            <p14:sldId id="430"/>
            <p14:sldId id="401"/>
            <p14:sldId id="402"/>
          </p14:sldIdLst>
        </p14:section>
        <p14:section name="Tangency" id="{CF61F457-3353-3145-B317-F27E992CAE54}">
          <p14:sldIdLst>
            <p14:sldId id="406"/>
            <p14:sldId id="407"/>
            <p14:sldId id="432"/>
            <p14:sldId id="410"/>
            <p14:sldId id="427"/>
            <p14:sldId id="425"/>
            <p14:sldId id="431"/>
            <p14:sldId id="428"/>
            <p14:sldId id="429"/>
          </p14:sldIdLst>
        </p14:section>
        <p14:section name="Attention" id="{B8B86FA7-3B1D-334D-BD5F-7A5DD845C2F4}">
          <p14:sldIdLst>
            <p14:sldId id="363"/>
          </p14:sldIdLst>
        </p14:section>
        <p14:section name="Data" id="{373E0D32-7706-B347-9A10-1A0101F20370}">
          <p14:sldIdLst>
            <p14:sldId id="408"/>
            <p14:sldId id="409"/>
          </p14:sldIdLst>
        </p14:section>
        <p14:section name="Creating Data" id="{E1628FA0-DEC8-D14D-B466-1DCD35E1B36C}">
          <p14:sldIdLst>
            <p14:sldId id="370"/>
            <p14:sldId id="371"/>
            <p14:sldId id="387"/>
          </p14:sldIdLst>
        </p14:section>
        <p14:section name="Noticing" id="{8828A42A-9392-5A4B-A6DC-32138F351423}">
          <p14:sldIdLst>
            <p14:sldId id="374"/>
            <p14:sldId id="375"/>
            <p14:sldId id="373"/>
            <p14:sldId id="386"/>
            <p14:sldId id="376"/>
            <p14:sldId id="372"/>
          </p14:sldIdLst>
        </p14:section>
        <p14:section name="Underlying Assumptions" id="{4B0CC2E1-BFB2-AC43-8AEE-72D8DE0998EC}">
          <p14:sldIdLst>
            <p14:sldId id="380"/>
            <p14:sldId id="338"/>
            <p14:sldId id="366"/>
            <p14:sldId id="356"/>
            <p14:sldId id="358"/>
            <p14:sldId id="339"/>
            <p14:sldId id="350"/>
            <p14:sldId id="351"/>
            <p14:sldId id="357"/>
            <p14:sldId id="367"/>
            <p14:sldId id="349"/>
            <p14:sldId id="3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DA525B"/>
    <a:srgbClr val="00FFFF"/>
    <a:srgbClr val="00279F"/>
    <a:srgbClr val="3400FF"/>
    <a:srgbClr val="FFFFFF"/>
    <a:srgbClr val="666666"/>
    <a:srgbClr val="8E8E8E"/>
    <a:srgbClr val="999999"/>
    <a:srgbClr val="51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1" autoAdjust="0"/>
    <p:restoredTop sz="94660"/>
  </p:normalViewPr>
  <p:slideViewPr>
    <p:cSldViewPr>
      <p:cViewPr>
        <p:scale>
          <a:sx n="76" d="100"/>
          <a:sy n="76" d="100"/>
        </p:scale>
        <p:origin x="-776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2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Relationship Id="rId2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15/11/16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35CE2-9DDB-EF47-B923-F0D17BE8552A}" type="slidenum">
              <a:rPr lang="en-US"/>
              <a:pPr/>
              <a:t>24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C090C-D076-D542-AC00-22007455BF16}" type="slidenum">
              <a:rPr lang="en-US"/>
              <a:pPr/>
              <a:t>25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781376-AAF8-7740-872E-A8C1A0B6FF13}" type="slidenum">
              <a:rPr lang="en-US"/>
              <a:pPr/>
              <a:t>26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DA0BA8-372C-3F42-B441-FE660F90EBFA}" type="slidenum">
              <a:rPr lang="en-US"/>
              <a:pPr/>
              <a:t>27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6CFED-EABB-744C-90F4-BA86B920B275}" type="slidenum">
              <a:rPr lang="en-US"/>
              <a:pPr/>
              <a:t>28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Tall (1986) Constructing the Concept Image of a Tangent. PME Montreal</a:t>
            </a:r>
          </a:p>
          <a:p>
            <a:r>
              <a:rPr lang="en-GB"/>
              <a:t>Biza (2011) Is The Tangent Line Tangible?</a:t>
            </a:r>
            <a:r>
              <a:rPr lang="en-GB" baseline="0"/>
              <a:t> </a:t>
            </a:r>
            <a:r>
              <a:rPr lang="en-GB"/>
              <a:t>Students’ Intuitive Ideas About Tangent Lines. BSRLM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Mason, J. (2012). You Can Lead a Horse to Water…: Issues in Deepening Learning Through Deepening Teaching. In S. Hegedus &amp; J. Roschelle (Eds.) </a:t>
            </a:r>
            <a:r>
              <a:rPr lang="en-GB" sz="1200" i="1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Democratizing Access to Important Mathematics through Dynamic Representations: Contributions and Visions from the SimCalc Research Program</a:t>
            </a: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. Berlin: Springer-Verlag.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Times" pitchFamily="-111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Nicolina Malara; Brent Davis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Fischbein: Figural Concpets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DEAFB-C6C6-9E48-9776-37D73C04362D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Essence of the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DEAFB-C6C6-9E48-9776-37D73C04362D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04E85-1A37-8647-B973-4AB77FD5AEB1}" type="slidenum">
              <a:rPr lang="en-US"/>
              <a:pPr/>
              <a:t>20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5E1F3-2EFA-B046-9A1A-AC6D0B472FD0}" type="slidenum">
              <a:rPr lang="en-US"/>
              <a:pPr/>
              <a:t>21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8D6780-A780-AD43-9EA0-841B2C3CC8A7}" type="slidenum">
              <a:rPr lang="en-US"/>
              <a:pPr/>
              <a:t>22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E4D9D-A40B-BA45-ABA8-75B9A46EB0C9}" type="slidenum">
              <a:rPr lang="en-US"/>
              <a:pPr/>
              <a:t>23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908720"/>
            <a:ext cx="8496944" cy="54726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35496" y="6381328"/>
            <a:ext cx="68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1988840"/>
            <a:ext cx="7560840" cy="2232248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Variation-Pedagogy: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some lessons learned from Shanghai about the importance of </a:t>
            </a:r>
            <a:b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Chalkboard" charset="0"/>
                <a:ea typeface="ＭＳ Ｐゴシック" charset="0"/>
                <a:cs typeface="ＭＳ Ｐゴシック" charset="0"/>
              </a:rPr>
              <a:t>teacher and student attention.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680559" y="4725144"/>
            <a:ext cx="1807865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>
                <a:solidFill>
                  <a:srgbClr val="00002A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chemeClr val="bg1"/>
                </a:solidFill>
              </a:rPr>
              <a:t>Bremen</a:t>
            </a:r>
            <a:endParaRPr lang="en-US" sz="2400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Nov 2016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37" y="404664"/>
            <a:ext cx="4796806" cy="54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Tangent-Power (static)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52" y="404664"/>
            <a:ext cx="4796806" cy="54006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395536" y="4005064"/>
            <a:ext cx="3888432" cy="792088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How might you find the the tangent power of a point?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683568" y="6021288"/>
            <a:ext cx="7200800" cy="648072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How might you find regions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 with a given tangent-power?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7504" y="4869160"/>
            <a:ext cx="4311188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Describe the regions with specified tangent-power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04664"/>
            <a:ext cx="4788024" cy="53907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07504" y="1988840"/>
            <a:ext cx="4608512" cy="2160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The tangent power of a point </a:t>
            </a:r>
            <a:r>
              <a:rPr lang="en-GB" b="0" i="1"/>
              <a:t>P</a:t>
            </a:r>
            <a:r>
              <a:rPr lang="en-GB" b="0"/>
              <a:t> with respect to a function </a:t>
            </a:r>
            <a:r>
              <a:rPr lang="en-GB" b="0" i="1"/>
              <a:t>f</a:t>
            </a:r>
            <a:r>
              <a:rPr lang="en-GB" b="0"/>
              <a:t> is the number of tangents to </a:t>
            </a:r>
            <a:r>
              <a:rPr lang="en-GB" b="0" i="1"/>
              <a:t>f</a:t>
            </a:r>
            <a:r>
              <a:rPr lang="en-GB" b="0"/>
              <a:t> passing through </a:t>
            </a:r>
            <a:r>
              <a:rPr lang="en-GB" b="0" i="1"/>
              <a:t>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92696"/>
            <a:ext cx="4608512" cy="1224136"/>
          </a:xfrm>
        </p:spPr>
        <p:txBody>
          <a:bodyPr/>
          <a:lstStyle/>
          <a:p>
            <a:r>
              <a:rPr lang="en-GB"/>
              <a:t>If P goes a long way to the right, how many tangents are there through P?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27975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Tangent Power Follow-Up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3744416"/>
          </a:xfrm>
        </p:spPr>
        <p:txBody>
          <a:bodyPr/>
          <a:lstStyle/>
          <a:p>
            <a:r>
              <a:rPr lang="en-GB"/>
              <a:t>How many regions can be formed by the inflection tangents and the curve itself?</a:t>
            </a:r>
          </a:p>
          <a:p>
            <a:pPr lvl="1"/>
            <a:r>
              <a:rPr lang="en-GB"/>
              <a:t>Characterise the families of lines that can be the inflection tangents of a polynomial, or of a differentiable function.</a:t>
            </a:r>
          </a:p>
        </p:txBody>
      </p:sp>
    </p:spTree>
    <p:extLst>
      <p:ext uri="{BB962C8B-B14F-4D97-AF65-F5344CB8AC3E}">
        <p14:creationId xmlns:p14="http://schemas.microsoft.com/office/powerpoint/2010/main" val="178697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Cubic Phenomenon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12776"/>
            <a:ext cx="5435600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412776"/>
            <a:ext cx="5435600" cy="510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412776"/>
            <a:ext cx="5435600" cy="510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412776"/>
            <a:ext cx="5435600" cy="5105400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179512" y="4221088"/>
            <a:ext cx="3816424" cy="1728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Now draw a chord through two points on the curve whose mid-point is aligned with M</a:t>
            </a:r>
          </a:p>
          <a:p>
            <a:endParaRPr lang="en-GB" b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251520" y="5733256"/>
            <a:ext cx="3960440" cy="747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Extend it: where does it meet the cubic again?</a:t>
            </a:r>
          </a:p>
          <a:p>
            <a:endParaRPr lang="en-GB" b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908720"/>
            <a:ext cx="3816424" cy="2016224"/>
          </a:xfrm>
        </p:spPr>
        <p:txBody>
          <a:bodyPr/>
          <a:lstStyle/>
          <a:p>
            <a:r>
              <a:rPr lang="en-GB"/>
              <a:t>Imagine a cubic with 3 real roots and positive inflection slope</a:t>
            </a:r>
          </a:p>
          <a:p>
            <a:r>
              <a:rPr lang="en-GB"/>
              <a:t>Select the mid-point M of two of the roots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79512" y="2996952"/>
            <a:ext cx="3816424" cy="1224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Draw the tangent at the corresponding point on the curve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4499992" y="5733256"/>
            <a:ext cx="4464496" cy="747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What do the roots have to do with the phenomenon?</a:t>
            </a:r>
          </a:p>
          <a:p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234809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Cubic Phenomenon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1008112"/>
          </a:xfrm>
        </p:spPr>
        <p:txBody>
          <a:bodyPr/>
          <a:lstStyle/>
          <a:p>
            <a:r>
              <a:rPr lang="en-GB" dirty="0" smtClean="0"/>
              <a:t>Imagine the graph of a cubic polynomial with 3 real roots</a:t>
            </a:r>
          </a:p>
          <a:p>
            <a:r>
              <a:rPr lang="en-GB" dirty="0" smtClean="0"/>
              <a:t>Imagine a straight line through one of the roots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44" y="1643994"/>
            <a:ext cx="3672408" cy="3335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344" y="1628800"/>
            <a:ext cx="3689136" cy="335068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3528" y="1988840"/>
            <a:ext cx="4752528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/>
              <a:t>Imagine the mid-point of the other two points of intersection with the </a:t>
            </a:r>
            <a:r>
              <a:rPr lang="en-GB" b="0" dirty="0" smtClean="0"/>
              <a:t>cubic</a:t>
            </a:r>
            <a:endParaRPr lang="en-GB" b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3528" y="3356992"/>
            <a:ext cx="4608512" cy="12241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What </a:t>
            </a:r>
            <a:r>
              <a:rPr lang="en-GB" b="0" dirty="0"/>
              <a:t>is the locus of these mid-points as your line rotates about the root</a:t>
            </a:r>
            <a:r>
              <a:rPr lang="en-GB" b="0" dirty="0" smtClean="0"/>
              <a:t>?</a:t>
            </a:r>
            <a:endParaRPr lang="en-GB" b="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23528" y="4653136"/>
            <a:ext cx="4896544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What does ‘being a root’ have to do with the phenomenon?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56160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Recognising a Configuration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3528" y="764704"/>
            <a:ext cx="8496944" cy="2592288"/>
          </a:xfrm>
        </p:spPr>
        <p:txBody>
          <a:bodyPr/>
          <a:lstStyle/>
          <a:p>
            <a:r>
              <a:rPr lang="en-GB"/>
              <a:t>Imagine two points C</a:t>
            </a:r>
            <a:r>
              <a:rPr lang="en-GB" baseline="-25000"/>
              <a:t>1</a:t>
            </a:r>
            <a:r>
              <a:rPr lang="en-GB"/>
              <a:t> and C</a:t>
            </a:r>
            <a:r>
              <a:rPr lang="en-GB" baseline="-25000"/>
              <a:t>2</a:t>
            </a:r>
            <a:r>
              <a:rPr lang="en-GB"/>
              <a:t>.</a:t>
            </a:r>
          </a:p>
          <a:p>
            <a:r>
              <a:rPr lang="en-GB"/>
              <a:t>These are going to be the centres of scalings.</a:t>
            </a:r>
          </a:p>
          <a:p>
            <a:r>
              <a:rPr lang="en-GB"/>
              <a:t>Scale any point P by a fixed scale factor from C</a:t>
            </a:r>
            <a:r>
              <a:rPr lang="en-GB" baseline="-25000"/>
              <a:t>1</a:t>
            </a:r>
            <a:r>
              <a:rPr lang="en-GB"/>
              <a:t>.</a:t>
            </a:r>
          </a:p>
          <a:p>
            <a:r>
              <a:rPr lang="en-GB"/>
              <a:t>Scale that point by a fixed scale factor from C</a:t>
            </a:r>
            <a:r>
              <a:rPr lang="en-GB" baseline="-25000"/>
              <a:t>2</a:t>
            </a:r>
          </a:p>
          <a:p>
            <a:r>
              <a:rPr lang="en-GB"/>
              <a:t>Now find a point C</a:t>
            </a:r>
            <a:r>
              <a:rPr lang="en-GB" baseline="-25000"/>
              <a:t>12</a:t>
            </a:r>
            <a:r>
              <a:rPr lang="en-GB"/>
              <a:t> that will act as a single scaling centre to achieve the same result.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548003"/>
            <a:ext cx="3960440" cy="3287322"/>
          </a:xfrm>
          <a:prstGeom prst="rect">
            <a:avLst/>
          </a:prstGeom>
        </p:spPr>
      </p:pic>
      <p:pic>
        <p:nvPicPr>
          <p:cNvPr id="15" name="Compound Scal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18589"/>
            <a:ext cx="4427984" cy="33947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75856" y="3573016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chemeClr val="accent3">
                    <a:lumMod val="50000"/>
                  </a:schemeClr>
                </a:solidFill>
              </a:rPr>
              <a:t>How many of those configurations can you find in this diagram?</a:t>
            </a:r>
          </a:p>
        </p:txBody>
      </p:sp>
    </p:spTree>
    <p:extLst>
      <p:ext uri="{BB962C8B-B14F-4D97-AF65-F5344CB8AC3E}">
        <p14:creationId xmlns:p14="http://schemas.microsoft.com/office/powerpoint/2010/main" val="163299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2400" cy="1116360"/>
          </a:xfrm>
        </p:spPr>
        <p:txBody>
          <a:bodyPr>
            <a:normAutofit/>
          </a:bodyPr>
          <a:lstStyle/>
          <a:p>
            <a:r>
              <a:rPr lang="en-GB"/>
              <a:t>Is 51 + 51 = 50 + 52?</a:t>
            </a:r>
            <a:br>
              <a:rPr lang="en-GB"/>
            </a:br>
            <a:r>
              <a:rPr lang="en-GB"/>
              <a:t>How do you know?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1412776"/>
            <a:ext cx="47525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>
                <a:solidFill>
                  <a:srgbClr val="000000"/>
                </a:solidFill>
              </a:rPr>
              <a:t>Fran</a:t>
            </a:r>
            <a:r>
              <a:rPr lang="en-CA" sz="2000" b="0">
                <a:solidFill>
                  <a:srgbClr val="000000"/>
                </a:solidFill>
              </a:rPr>
              <a:t>: Like fifty-one plus fifty-one are one hundred and two, but fifty-one, if you subtract fifty, you can add to fifty-one, one from the other, one more, and you get fifty-two.</a:t>
            </a:r>
            <a:br>
              <a:rPr lang="en-CA" sz="2000" b="0">
                <a:solidFill>
                  <a:srgbClr val="000000"/>
                </a:solidFill>
              </a:rPr>
            </a:br>
            <a:endParaRPr lang="en-CA" sz="2000" b="0">
              <a:solidFill>
                <a:srgbClr val="000000"/>
              </a:solidFill>
            </a:endParaRPr>
          </a:p>
          <a:p>
            <a:r>
              <a:rPr lang="en-CA" sz="2000">
                <a:solidFill>
                  <a:srgbClr val="000000"/>
                </a:solidFill>
              </a:rPr>
              <a:t>Teacher-Researcher</a:t>
            </a:r>
            <a:r>
              <a:rPr lang="en-CA" sz="2000" b="0">
                <a:solidFill>
                  <a:srgbClr val="000000"/>
                </a:solidFill>
              </a:rPr>
              <a:t>: Ah, that is interesting. You said that you can take one from here [pointing to the first fifty-one] and add it to this one [pointing to the second fifty-one]. Isn’t it? Is that what you said?</a:t>
            </a:r>
          </a:p>
          <a:p>
            <a:r>
              <a:rPr lang="en-CA" sz="2000">
                <a:solidFill>
                  <a:srgbClr val="000000"/>
                </a:solidFill>
              </a:rPr>
              <a:t>Fran</a:t>
            </a:r>
            <a:r>
              <a:rPr lang="en-CA" sz="2000" b="0">
                <a:solidFill>
                  <a:srgbClr val="000000"/>
                </a:solidFill>
              </a:rPr>
              <a:t>: And you get there, one hundred… fifty plus fifty-two.</a:t>
            </a:r>
            <a:endParaRPr lang="en-GB" sz="2000" b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652120" y="1124744"/>
            <a:ext cx="3491880" cy="50405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Fran attending to?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979712" y="5877272"/>
            <a:ext cx="3491880" cy="50405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Fran attending to?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508104" y="1556792"/>
            <a:ext cx="3664024" cy="50405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How is her attention shifting?</a:t>
            </a:r>
          </a:p>
        </p:txBody>
      </p:sp>
      <p:sp>
        <p:nvSpPr>
          <p:cNvPr id="5" name="Cloud Callout 4"/>
          <p:cNvSpPr/>
          <p:nvPr/>
        </p:nvSpPr>
        <p:spPr bwMode="auto">
          <a:xfrm>
            <a:off x="6372200" y="1916832"/>
            <a:ext cx="2016224" cy="1440160"/>
          </a:xfrm>
          <a:prstGeom prst="cloudCallout">
            <a:avLst>
              <a:gd name="adj1" fmla="val -113983"/>
              <a:gd name="adj2" fmla="val -209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Babbling or Gargling?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292080" y="3356992"/>
            <a:ext cx="3491880" cy="50405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being attended to?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6228184" y="3789040"/>
            <a:ext cx="2808312" cy="1440160"/>
          </a:xfrm>
          <a:prstGeom prst="cloudCallout">
            <a:avLst>
              <a:gd name="adj1" fmla="val -87160"/>
              <a:gd name="adj2" fmla="val -19113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Listening-to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or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listening-for?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5796136" y="5013176"/>
            <a:ext cx="3240360" cy="1440160"/>
          </a:xfrm>
          <a:prstGeom prst="cloudCallout">
            <a:avLst>
              <a:gd name="adj1" fmla="val -69647"/>
              <a:gd name="adj2" fmla="val -62265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Teaching Action:</a:t>
            </a:r>
            <a:br>
              <a:rPr lang="en-GB" sz="2000" b="0">
                <a:solidFill>
                  <a:schemeClr val="tx2"/>
                </a:solidFill>
                <a:latin typeface="Chalkboard" pitchFamily="-111" charset="0"/>
              </a:rPr>
            </a:b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selecting/editing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  <p:bldP spid="7" grpId="0" animBg="1"/>
      <p:bldP spid="9" grpId="0" animBg="1"/>
      <p:bldP spid="5" grpId="0" animBg="1"/>
      <p:bldP spid="10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Is 3</a:t>
            </a:r>
            <a:r>
              <a:rPr lang="en-GB" i="1"/>
              <a:t>n</a:t>
            </a:r>
            <a:r>
              <a:rPr lang="en-GB"/>
              <a:t> + 3 divisible by 3?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3240360"/>
          </a:xfrm>
        </p:spPr>
        <p:txBody>
          <a:bodyPr/>
          <a:lstStyle/>
          <a:p>
            <a:r>
              <a:rPr lang="en-GB"/>
              <a:t>St: We can’t divide 3n+3 by 3.</a:t>
            </a:r>
          </a:p>
          <a:p>
            <a:r>
              <a:rPr lang="en-GB">
                <a:solidFill>
                  <a:srgbClr val="000000"/>
                </a:solidFill>
              </a:rPr>
              <a:t>R: Why can’t we do? You have 3 pockets of n, plus 3 ones. You want to divide them between three persons. What do you do?</a:t>
            </a:r>
          </a:p>
          <a:p>
            <a:r>
              <a:rPr lang="en-GB"/>
              <a:t>St: It means you’re saying should I divide 3n by 3, and also its “plus three”?</a:t>
            </a:r>
          </a:p>
          <a:p>
            <a:r>
              <a:rPr lang="en-GB">
                <a:solidFill>
                  <a:srgbClr val="000000"/>
                </a:solidFill>
              </a:rPr>
              <a:t>R: [Silence]</a:t>
            </a:r>
          </a:p>
          <a:p>
            <a:r>
              <a:rPr lang="en-GB"/>
              <a:t>St: Yes, it is! Because we could divide it, it means if we 3n+3 divide by 3 it gets 3n/3 multiple by 3/3. </a:t>
            </a:r>
          </a:p>
          <a:p>
            <a:r>
              <a:rPr lang="en-GB">
                <a:solidFill>
                  <a:srgbClr val="000000"/>
                </a:solidFill>
              </a:rPr>
              <a:t>R: plus</a:t>
            </a:r>
          </a:p>
          <a:p>
            <a:r>
              <a:rPr lang="en-GB"/>
              <a:t>St: No, plus 3/3. 3/3 also gets 1. Then, 3n/3 also gets n. So, it’s n+1.  </a:t>
            </a:r>
            <a:r>
              <a:rPr lang="is-IS"/>
              <a:t>.</a:t>
            </a:r>
            <a:endParaRPr lang="en-GB"/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3059832" y="5373216"/>
            <a:ext cx="5616624" cy="936104"/>
          </a:xfrm>
          <a:prstGeom prst="wedgeRoundRectCallout">
            <a:avLst>
              <a:gd name="adj1" fmla="val -33729"/>
              <a:gd name="adj2" fmla="val -41468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would I have to be attending to, and how, to say what St or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R</a:t>
            </a: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says?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7824" y="6423665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000" b="0">
                <a:solidFill>
                  <a:srgbClr val="000000"/>
                </a:solidFill>
              </a:rPr>
              <a:t>Fatemeh Ahmadpour (private correspondence 2017)</a:t>
            </a:r>
          </a:p>
        </p:txBody>
      </p:sp>
    </p:spTree>
    <p:extLst>
      <p:ext uri="{BB962C8B-B14F-4D97-AF65-F5344CB8AC3E}">
        <p14:creationId xmlns:p14="http://schemas.microsoft.com/office/powerpoint/2010/main" val="481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496944" cy="2880320"/>
          </a:xfrm>
        </p:spPr>
        <p:txBody>
          <a:bodyPr/>
          <a:lstStyle/>
          <a:p>
            <a:r>
              <a:rPr lang="en-GB"/>
              <a:t>What is being attended to (focused on)?</a:t>
            </a:r>
          </a:p>
          <a:p>
            <a:r>
              <a:rPr lang="en-GB"/>
              <a:t>How is it being attended to?</a:t>
            </a:r>
          </a:p>
          <a:p>
            <a:pPr lvl="1"/>
            <a:r>
              <a:rPr lang="en-GB"/>
              <a:t>Holding Wholes</a:t>
            </a:r>
          </a:p>
          <a:p>
            <a:pPr lvl="1"/>
            <a:r>
              <a:rPr lang="en-GB"/>
              <a:t>Discerning Details</a:t>
            </a:r>
          </a:p>
          <a:p>
            <a:pPr lvl="1"/>
            <a:r>
              <a:rPr lang="en-GB"/>
              <a:t>Recognising Relationships</a:t>
            </a:r>
          </a:p>
          <a:p>
            <a:pPr lvl="1"/>
            <a:r>
              <a:rPr lang="en-GB"/>
              <a:t>Perceiving Properties as being instantiated</a:t>
            </a:r>
          </a:p>
          <a:p>
            <a:pPr lvl="1"/>
            <a:r>
              <a:rPr lang="en-GB"/>
              <a:t>Reasoning on the basis of agreed properties</a:t>
            </a:r>
          </a:p>
          <a:p>
            <a:pPr lvl="1"/>
            <a:endParaRPr lang="en-GB"/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436096" y="1556792"/>
            <a:ext cx="3024336" cy="792088"/>
          </a:xfrm>
          <a:prstGeom prst="wedgeRoundRectCallout">
            <a:avLst>
              <a:gd name="adj1" fmla="val -97676"/>
              <a:gd name="adj2" fmla="val 94551"/>
              <a:gd name="adj3" fmla="val 16667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Focus on particular situation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6407696" y="2420888"/>
            <a:ext cx="2700808" cy="792088"/>
          </a:xfrm>
          <a:prstGeom prst="wedgeRoundRectCallout">
            <a:avLst>
              <a:gd name="adj1" fmla="val -68227"/>
              <a:gd name="adj2" fmla="val 32607"/>
              <a:gd name="adj3" fmla="val 16667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Focus on generality</a:t>
            </a:r>
          </a:p>
          <a:p>
            <a:pPr algn="ctr"/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being instantiated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940152" y="4005064"/>
            <a:ext cx="3024336" cy="1152128"/>
          </a:xfrm>
          <a:prstGeom prst="wedgeRoundRectCallout">
            <a:avLst>
              <a:gd name="adj1" fmla="val -59347"/>
              <a:gd name="adj2" fmla="val -85278"/>
              <a:gd name="adj3" fmla="val 16667"/>
            </a:avLst>
          </a:prstGeom>
          <a:solidFill>
            <a:srgbClr val="C2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Focus on properties</a:t>
            </a:r>
            <a:br>
              <a:rPr lang="en-GB" sz="2000" b="0">
                <a:solidFill>
                  <a:srgbClr val="0000D5"/>
                </a:solidFill>
                <a:latin typeface="Chalkboard" pitchFamily="-111" charset="0"/>
              </a:rPr>
            </a:br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independent of context</a:t>
            </a:r>
            <a:br>
              <a:rPr lang="en-GB" sz="2000" b="0">
                <a:solidFill>
                  <a:srgbClr val="0000D5"/>
                </a:solidFill>
                <a:latin typeface="Chalkboard" pitchFamily="-111" charset="0"/>
              </a:rPr>
            </a:br>
            <a:r>
              <a:rPr lang="en-GB" sz="2000" b="0">
                <a:solidFill>
                  <a:srgbClr val="0000D5"/>
                </a:solidFill>
                <a:latin typeface="Chalkboard" pitchFamily="-111" charset="0"/>
              </a:rPr>
              <a:t>(axiom-like)</a:t>
            </a:r>
          </a:p>
        </p:txBody>
      </p:sp>
    </p:spTree>
    <p:extLst>
      <p:ext uri="{BB962C8B-B14F-4D97-AF65-F5344CB8AC3E}">
        <p14:creationId xmlns:p14="http://schemas.microsoft.com/office/powerpoint/2010/main" val="274186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355602" y="88902"/>
            <a:ext cx="7378700" cy="1282700"/>
          </a:xfrm>
        </p:spPr>
        <p:txBody>
          <a:bodyPr anchor="ctr"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Examples of Mathematical Objects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Unfortunately, students sometimes over-</a:t>
            </a:r>
            <a:r>
              <a:rPr lang="en-US" dirty="0" err="1">
                <a:latin typeface="Chalkboard" charset="0"/>
                <a:ea typeface="ＭＳ Ｐゴシック" charset="0"/>
                <a:cs typeface="ＭＳ Ｐゴシック" charset="0"/>
              </a:rPr>
              <a:t>generalise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err="1">
                <a:latin typeface="Chalkboard" charset="0"/>
                <a:ea typeface="ＭＳ Ｐゴシック" charset="0"/>
                <a:cs typeface="ＭＳ Ｐゴシック" charset="0"/>
              </a:rPr>
              <a:t>mis-generalise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 or fail to appreciate what is being exemplified</a:t>
            </a:r>
          </a:p>
          <a:p>
            <a:pPr>
              <a:defRPr/>
            </a:pP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dirty="0" smtClean="0">
                <a:latin typeface="Chalkboard" charset="0"/>
                <a:ea typeface="ＭＳ Ｐゴシック" charset="0"/>
                <a:cs typeface="ＭＳ Ｐゴシック" charset="0"/>
              </a:rPr>
              <a:t>is </a:t>
            </a:r>
            <a:r>
              <a:rPr lang="en-US" dirty="0">
                <a:latin typeface="Chalkboard" charset="0"/>
                <a:ea typeface="ＭＳ Ｐゴシック" charset="0"/>
                <a:cs typeface="ＭＳ Ｐゴシック" charset="0"/>
              </a:rPr>
              <a:t>involved in experiencing some thing as an example of something?</a:t>
            </a:r>
          </a:p>
        </p:txBody>
      </p:sp>
    </p:spTree>
    <p:extLst>
      <p:ext uri="{BB962C8B-B14F-4D97-AF65-F5344CB8AC3E}">
        <p14:creationId xmlns:p14="http://schemas.microsoft.com/office/powerpoint/2010/main" val="993915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Example Construction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3" y="1196752"/>
            <a:ext cx="8784976" cy="411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What features need to be salient?</a:t>
            </a:r>
          </a:p>
          <a:p>
            <a:pPr lvl="1">
              <a:buFont typeface="Courier New"/>
              <a:buChar char="o"/>
              <a:defRPr/>
            </a:pPr>
            <a:r>
              <a:rPr lang="en-US">
                <a:latin typeface="Chalkboard" charset="0"/>
                <a:ea typeface="ＭＳ Ｐゴシック" charset="0"/>
              </a:rPr>
              <a:t>contrasting several examples</a:t>
            </a:r>
          </a:p>
          <a:p>
            <a:pPr lvl="1">
              <a:buFont typeface="Courier New"/>
              <a:buChar char="o"/>
              <a:defRPr/>
            </a:pPr>
            <a:r>
              <a:rPr lang="en-US">
                <a:latin typeface="Chalkboard" charset="0"/>
                <a:ea typeface="ＭＳ Ｐゴシック" charset="0"/>
              </a:rPr>
              <a:t>What can be changed </a:t>
            </a:r>
            <a:br>
              <a:rPr lang="en-US">
                <a:latin typeface="Chalkboard" charset="0"/>
                <a:ea typeface="ＭＳ Ｐゴシック" charset="0"/>
              </a:rPr>
            </a:br>
            <a:r>
              <a:rPr lang="en-US">
                <a:latin typeface="Chalkboard" charset="0"/>
                <a:ea typeface="ＭＳ Ｐゴシック" charset="0"/>
              </a:rPr>
              <a:t>      (</a:t>
            </a:r>
            <a:r>
              <a:rPr lang="en-US" i="1">
                <a:latin typeface="Chalkboard" charset="0"/>
                <a:ea typeface="ＭＳ Ｐゴシック" charset="0"/>
              </a:rPr>
              <a:t>dimensions of possible variation</a:t>
            </a:r>
            <a:r>
              <a:rPr lang="en-US">
                <a:latin typeface="Chalkboard" charset="0"/>
                <a:ea typeface="ＭＳ Ｐゴシック" charset="0"/>
              </a:rPr>
              <a:t>)</a:t>
            </a:r>
            <a:br>
              <a:rPr lang="en-US">
                <a:latin typeface="Chalkboard" charset="0"/>
                <a:ea typeface="ＭＳ Ｐゴシック" charset="0"/>
              </a:rPr>
            </a:br>
            <a:r>
              <a:rPr lang="en-US">
                <a:latin typeface="Chalkboard" charset="0"/>
                <a:ea typeface="ＭＳ Ｐゴシック" charset="0"/>
              </a:rPr>
              <a:t>and over what range </a:t>
            </a:r>
            <a:br>
              <a:rPr lang="en-US">
                <a:latin typeface="Chalkboard" charset="0"/>
                <a:ea typeface="ＭＳ Ｐゴシック" charset="0"/>
              </a:rPr>
            </a:br>
            <a:r>
              <a:rPr lang="en-US">
                <a:latin typeface="Chalkboard" charset="0"/>
                <a:ea typeface="ＭＳ Ｐゴシック" charset="0"/>
              </a:rPr>
              <a:t>      (</a:t>
            </a:r>
            <a:r>
              <a:rPr lang="en-US" i="1">
                <a:latin typeface="Chalkboard" charset="0"/>
                <a:ea typeface="ＭＳ Ｐゴシック" charset="0"/>
              </a:rPr>
              <a:t>range of permissible change</a:t>
            </a:r>
            <a:r>
              <a:rPr lang="en-US">
                <a:latin typeface="Chalkboard" charset="0"/>
                <a:ea typeface="ＭＳ Ｐゴシック" charset="0"/>
              </a:rPr>
              <a:t>)</a:t>
            </a:r>
          </a:p>
          <a:p>
            <a:pPr lvl="1">
              <a:buFont typeface="Courier New"/>
              <a:buChar char="o"/>
              <a:defRPr/>
            </a:pPr>
            <a:r>
              <a:rPr lang="en-US">
                <a:latin typeface="Chalkboard" charset="0"/>
                <a:ea typeface="ＭＳ Ｐゴシック" charset="0"/>
              </a:rPr>
              <a:t>What unintended assumptions might learners make?</a:t>
            </a:r>
          </a:p>
        </p:txBody>
      </p:sp>
    </p:spTree>
    <p:extLst>
      <p:ext uri="{BB962C8B-B14F-4D97-AF65-F5344CB8AC3E}">
        <p14:creationId xmlns:p14="http://schemas.microsoft.com/office/powerpoint/2010/main" val="2246985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Throat </a:t>
            </a:r>
            <a:r>
              <a:rPr lang="en-GB" dirty="0" smtClean="0"/>
              <a:t>Clearing</a:t>
            </a:r>
          </a:p>
          <a:p>
            <a:r>
              <a:rPr lang="en-GB" dirty="0"/>
              <a:t>Variation as a pedagogic strategy</a:t>
            </a:r>
          </a:p>
          <a:p>
            <a:pPr lvl="1"/>
            <a:r>
              <a:rPr lang="en-GB" dirty="0" smtClean="0"/>
              <a:t>In worked example and exercise construction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In concept comprehension and appreciation</a:t>
            </a:r>
          </a:p>
          <a:p>
            <a:r>
              <a:rPr lang="en-GB" dirty="0"/>
              <a:t>Example: Tangency experiences</a:t>
            </a:r>
          </a:p>
          <a:p>
            <a:pPr lvl="1"/>
            <a:r>
              <a:rPr lang="en-GB" dirty="0"/>
              <a:t>extensions</a:t>
            </a:r>
          </a:p>
          <a:p>
            <a:r>
              <a:rPr lang="en-GB" dirty="0" smtClean="0"/>
              <a:t>Attention</a:t>
            </a:r>
          </a:p>
          <a:p>
            <a:r>
              <a:rPr lang="en-GB" dirty="0"/>
              <a:t>Example: Extreme values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79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Reporting Data</a:t>
            </a:r>
          </a:p>
        </p:txBody>
      </p:sp>
      <p:sp>
        <p:nvSpPr>
          <p:cNvPr id="155652" name="AutoShape 4"/>
          <p:cNvSpPr>
            <a:spLocks noChangeArrowheads="1"/>
          </p:cNvSpPr>
          <p:nvPr/>
        </p:nvSpPr>
        <p:spPr bwMode="auto">
          <a:xfrm>
            <a:off x="1295400" y="2362200"/>
            <a:ext cx="3200400" cy="1981200"/>
          </a:xfrm>
          <a:prstGeom prst="foldedCorner">
            <a:avLst>
              <a:gd name="adj" fmla="val 20139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ja-JP" altLang="en-US" sz="2400" b="0">
                <a:solidFill>
                  <a:srgbClr val="800000"/>
                </a:solidFill>
              </a:rPr>
              <a:t>“</a:t>
            </a:r>
            <a:r>
              <a:rPr lang="en-US" sz="2400" b="0">
                <a:solidFill>
                  <a:srgbClr val="800000"/>
                </a:solidFill>
              </a:rPr>
              <a:t>They couldn</a:t>
            </a:r>
            <a:r>
              <a:rPr lang="ja-JP" altLang="en-US" sz="2400" b="0">
                <a:solidFill>
                  <a:srgbClr val="800000"/>
                </a:solidFill>
              </a:rPr>
              <a:t>’</a:t>
            </a:r>
            <a:r>
              <a:rPr lang="en-US" sz="2400" b="0">
                <a:solidFill>
                  <a:srgbClr val="800000"/>
                </a:solidFill>
              </a:rPr>
              <a:t>t …</a:t>
            </a:r>
            <a:r>
              <a:rPr lang="ja-JP" altLang="en-US" sz="2400" b="0">
                <a:solidFill>
                  <a:srgbClr val="800000"/>
                </a:solidFill>
              </a:rPr>
              <a:t>”</a:t>
            </a:r>
            <a:endParaRPr lang="en-US" sz="2400" b="0">
              <a:solidFill>
                <a:srgbClr val="800000"/>
              </a:solidFill>
            </a:endParaRPr>
          </a:p>
          <a:p>
            <a:endParaRPr lang="en-US" sz="2400" b="0">
              <a:solidFill>
                <a:srgbClr val="800000"/>
              </a:solidFill>
            </a:endParaRPr>
          </a:p>
          <a:p>
            <a:endParaRPr lang="en-US" sz="2400" b="0">
              <a:solidFill>
                <a:srgbClr val="800000"/>
              </a:solidFill>
            </a:endParaRPr>
          </a:p>
          <a:p>
            <a:r>
              <a:rPr lang="ja-JP" altLang="en-US" sz="2400" b="0">
                <a:solidFill>
                  <a:srgbClr val="800000"/>
                </a:solidFill>
              </a:rPr>
              <a:t>“</a:t>
            </a:r>
            <a:r>
              <a:rPr lang="en-US" sz="2400" b="0">
                <a:solidFill>
                  <a:srgbClr val="800000"/>
                </a:solidFill>
              </a:rPr>
              <a:t>They can</a:t>
            </a:r>
            <a:r>
              <a:rPr lang="ja-JP" altLang="en-US" sz="2400" b="0">
                <a:solidFill>
                  <a:srgbClr val="800000"/>
                </a:solidFill>
              </a:rPr>
              <a:t>’</a:t>
            </a:r>
            <a:r>
              <a:rPr lang="en-US" sz="2400" b="0">
                <a:solidFill>
                  <a:srgbClr val="800000"/>
                </a:solidFill>
              </a:rPr>
              <a:t>t</a:t>
            </a:r>
            <a:r>
              <a:rPr lang="ja-JP" altLang="en-US" sz="2400" b="0">
                <a:solidFill>
                  <a:srgbClr val="800000"/>
                </a:solidFill>
              </a:rPr>
              <a:t>”</a:t>
            </a:r>
            <a:endParaRPr lang="en-US" sz="2400" b="0">
              <a:solidFill>
                <a:srgbClr val="800000"/>
              </a:solidFill>
            </a:endParaRPr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4953000" y="2362200"/>
            <a:ext cx="3200400" cy="1981200"/>
          </a:xfrm>
          <a:prstGeom prst="foldedCorner">
            <a:avLst>
              <a:gd name="adj" fmla="val 21727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ja-JP" altLang="en-US" sz="2400" b="0">
                <a:solidFill>
                  <a:srgbClr val="800000"/>
                </a:solidFill>
              </a:rPr>
              <a:t>“</a:t>
            </a:r>
            <a:r>
              <a:rPr lang="en-US" sz="2400" b="0">
                <a:solidFill>
                  <a:srgbClr val="800000"/>
                </a:solidFill>
              </a:rPr>
              <a:t>They didn</a:t>
            </a:r>
            <a:r>
              <a:rPr lang="ja-JP" altLang="en-US" sz="2400" b="0">
                <a:solidFill>
                  <a:srgbClr val="800000"/>
                </a:solidFill>
              </a:rPr>
              <a:t>’</a:t>
            </a:r>
            <a:r>
              <a:rPr lang="en-US" sz="2400" b="0">
                <a:solidFill>
                  <a:srgbClr val="800000"/>
                </a:solidFill>
              </a:rPr>
              <a:t>t display </a:t>
            </a:r>
            <a:br>
              <a:rPr lang="en-US" sz="2400" b="0">
                <a:solidFill>
                  <a:srgbClr val="800000"/>
                </a:solidFill>
              </a:rPr>
            </a:br>
            <a:r>
              <a:rPr lang="en-US" sz="2400" b="0">
                <a:solidFill>
                  <a:srgbClr val="800000"/>
                </a:solidFill>
              </a:rPr>
              <a:t>   evidence of …</a:t>
            </a:r>
            <a:r>
              <a:rPr lang="ja-JP" altLang="en-US" sz="2400" b="0">
                <a:solidFill>
                  <a:srgbClr val="800000"/>
                </a:solidFill>
              </a:rPr>
              <a:t>”</a:t>
            </a:r>
            <a:endParaRPr lang="en-US" sz="2400" b="0">
              <a:solidFill>
                <a:srgbClr val="800000"/>
              </a:solidFill>
            </a:endParaRPr>
          </a:p>
          <a:p>
            <a:endParaRPr lang="en-US" sz="2400" b="0">
              <a:solidFill>
                <a:srgbClr val="800000"/>
              </a:solidFill>
            </a:endParaRPr>
          </a:p>
          <a:p>
            <a:r>
              <a:rPr lang="ja-JP" altLang="en-US" sz="2400" b="0">
                <a:solidFill>
                  <a:srgbClr val="800000"/>
                </a:solidFill>
              </a:rPr>
              <a:t>“</a:t>
            </a:r>
            <a:r>
              <a:rPr lang="en-US" sz="2400" b="0">
                <a:solidFill>
                  <a:srgbClr val="800000"/>
                </a:solidFill>
              </a:rPr>
              <a:t>They don</a:t>
            </a:r>
            <a:r>
              <a:rPr lang="ja-JP" altLang="en-US" sz="2400" b="0">
                <a:solidFill>
                  <a:srgbClr val="800000"/>
                </a:solidFill>
              </a:rPr>
              <a:t>’</a:t>
            </a:r>
            <a:r>
              <a:rPr lang="en-US" sz="2400" b="0">
                <a:solidFill>
                  <a:srgbClr val="800000"/>
                </a:solidFill>
              </a:rPr>
              <a:t>t display </a:t>
            </a:r>
            <a:br>
              <a:rPr lang="en-US" sz="2400" b="0">
                <a:solidFill>
                  <a:srgbClr val="800000"/>
                </a:solidFill>
              </a:rPr>
            </a:br>
            <a:r>
              <a:rPr lang="en-US" sz="2400" b="0">
                <a:solidFill>
                  <a:srgbClr val="800000"/>
                </a:solidFill>
              </a:rPr>
              <a:t>  evidence of …</a:t>
            </a:r>
            <a:r>
              <a:rPr lang="ja-JP" altLang="en-US" sz="2400" b="0">
                <a:solidFill>
                  <a:srgbClr val="800000"/>
                </a:solidFill>
              </a:rPr>
              <a:t>”</a:t>
            </a:r>
            <a:endParaRPr lang="en-US" sz="2400" b="0">
              <a:solidFill>
                <a:srgbClr val="800000"/>
              </a:solidFill>
            </a:endParaRPr>
          </a:p>
        </p:txBody>
      </p:sp>
      <p:sp>
        <p:nvSpPr>
          <p:cNvPr id="155654" name="AutoShape 6"/>
          <p:cNvSpPr>
            <a:spLocks noChangeArrowheads="1"/>
          </p:cNvSpPr>
          <p:nvPr/>
        </p:nvSpPr>
        <p:spPr bwMode="auto">
          <a:xfrm>
            <a:off x="1219200" y="1295400"/>
            <a:ext cx="3352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FFFF66"/>
                </a:solidFill>
              </a:rPr>
              <a:t>Accounting For</a:t>
            </a:r>
          </a:p>
        </p:txBody>
      </p:sp>
      <p:sp>
        <p:nvSpPr>
          <p:cNvPr id="155655" name="AutoShape 7"/>
          <p:cNvSpPr>
            <a:spLocks noChangeArrowheads="1"/>
          </p:cNvSpPr>
          <p:nvPr/>
        </p:nvSpPr>
        <p:spPr bwMode="auto">
          <a:xfrm>
            <a:off x="4953000" y="1295400"/>
            <a:ext cx="3352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0">
                <a:solidFill>
                  <a:srgbClr val="FFFF66"/>
                </a:solidFill>
              </a:rPr>
              <a:t>Account of</a:t>
            </a:r>
          </a:p>
        </p:txBody>
      </p:sp>
      <p:sp>
        <p:nvSpPr>
          <p:cNvPr id="155656" name="AutoShape 8"/>
          <p:cNvSpPr>
            <a:spLocks noChangeArrowheads="1"/>
          </p:cNvSpPr>
          <p:nvPr/>
        </p:nvSpPr>
        <p:spPr bwMode="auto">
          <a:xfrm>
            <a:off x="4953000" y="4572000"/>
            <a:ext cx="3200400" cy="1981200"/>
          </a:xfrm>
          <a:prstGeom prst="foldedCorner">
            <a:avLst>
              <a:gd name="adj" fmla="val 2172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/>
          <a:lstStyle/>
          <a:p>
            <a:r>
              <a:rPr lang="ja-JP" altLang="en-US" sz="2400" b="0">
                <a:solidFill>
                  <a:srgbClr val="804000"/>
                </a:solidFill>
              </a:rPr>
              <a:t>“</a:t>
            </a:r>
            <a:r>
              <a:rPr lang="en-US" sz="2400" b="0">
                <a:solidFill>
                  <a:srgbClr val="804000"/>
                </a:solidFill>
              </a:rPr>
              <a:t>I didn</a:t>
            </a:r>
            <a:r>
              <a:rPr lang="ja-JP" altLang="en-US" sz="2400" b="0">
                <a:solidFill>
                  <a:srgbClr val="804000"/>
                </a:solidFill>
              </a:rPr>
              <a:t>’</a:t>
            </a:r>
            <a:r>
              <a:rPr lang="en-US" sz="2400" b="0">
                <a:solidFill>
                  <a:srgbClr val="804000"/>
                </a:solidFill>
              </a:rPr>
              <a:t>t detect </a:t>
            </a:r>
            <a:br>
              <a:rPr lang="en-US" sz="2400" b="0">
                <a:solidFill>
                  <a:srgbClr val="804000"/>
                </a:solidFill>
              </a:rPr>
            </a:br>
            <a:r>
              <a:rPr lang="en-US" sz="2400" b="0">
                <a:solidFill>
                  <a:srgbClr val="804000"/>
                </a:solidFill>
              </a:rPr>
              <a:t>   evidence of …</a:t>
            </a:r>
            <a:r>
              <a:rPr lang="ja-JP" altLang="en-US" sz="2400" b="0">
                <a:solidFill>
                  <a:srgbClr val="804000"/>
                </a:solidFill>
              </a:rPr>
              <a:t>”</a:t>
            </a:r>
            <a:endParaRPr lang="en-US" sz="2400" b="0">
              <a:solidFill>
                <a:srgbClr val="804000"/>
              </a:solidFill>
            </a:endParaRPr>
          </a:p>
          <a:p>
            <a:endParaRPr lang="en-US" sz="2400" b="0">
              <a:solidFill>
                <a:srgbClr val="804000"/>
              </a:solidFill>
            </a:endParaRPr>
          </a:p>
          <a:p>
            <a:r>
              <a:rPr lang="ja-JP" altLang="en-US" sz="2400" b="0">
                <a:solidFill>
                  <a:srgbClr val="804000"/>
                </a:solidFill>
              </a:rPr>
              <a:t>“</a:t>
            </a:r>
            <a:r>
              <a:rPr lang="en-US" sz="2400" b="0">
                <a:solidFill>
                  <a:srgbClr val="804000"/>
                </a:solidFill>
              </a:rPr>
              <a:t>I don</a:t>
            </a:r>
            <a:r>
              <a:rPr lang="ja-JP" altLang="en-US" sz="2400" b="0">
                <a:solidFill>
                  <a:srgbClr val="804000"/>
                </a:solidFill>
              </a:rPr>
              <a:t>’</a:t>
            </a:r>
            <a:r>
              <a:rPr lang="en-US" sz="2400" b="0">
                <a:solidFill>
                  <a:srgbClr val="804000"/>
                </a:solidFill>
              </a:rPr>
              <a:t>t detect </a:t>
            </a:r>
            <a:br>
              <a:rPr lang="en-US" sz="2400" b="0">
                <a:solidFill>
                  <a:srgbClr val="804000"/>
                </a:solidFill>
              </a:rPr>
            </a:br>
            <a:r>
              <a:rPr lang="en-US" sz="2400" b="0">
                <a:solidFill>
                  <a:srgbClr val="804000"/>
                </a:solidFill>
              </a:rPr>
              <a:t>  evidence of …</a:t>
            </a:r>
            <a:r>
              <a:rPr lang="ja-JP" altLang="en-US" sz="2400" b="0">
                <a:solidFill>
                  <a:srgbClr val="804000"/>
                </a:solidFill>
              </a:rPr>
              <a:t>”</a:t>
            </a:r>
            <a:endParaRPr lang="en-US" sz="2400" b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4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nimBg="1" autoUpdateAnimBg="0"/>
      <p:bldP spid="155653" grpId="0" animBg="1" autoUpdateAnimBg="0"/>
      <p:bldP spid="155654" grpId="0" animBg="1" autoUpdateAnimBg="0"/>
      <p:bldP spid="155655" grpId="0" animBg="1" autoUpdateAnimBg="0"/>
      <p:bldP spid="155656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Conjecture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187624" y="3235424"/>
            <a:ext cx="6813376" cy="3361928"/>
          </a:xfrm>
          <a:prstGeom prst="verticalScroll">
            <a:avLst>
              <a:gd name="adj" fmla="val 6083"/>
            </a:avLst>
          </a:prstGeom>
          <a:solidFill>
            <a:schemeClr val="tx2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b="0" dirty="0">
                <a:solidFill>
                  <a:srgbClr val="804000"/>
                </a:solidFill>
                <a:latin typeface="Comic Sans MS" charset="0"/>
              </a:rPr>
              <a:t>The universe is a mirror</a:t>
            </a:r>
            <a:br>
              <a:rPr lang="en-US" b="0" dirty="0">
                <a:solidFill>
                  <a:srgbClr val="804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4000"/>
                </a:solidFill>
                <a:latin typeface="Comic Sans MS" charset="0"/>
              </a:rPr>
              <a:t>in which we can contemplate </a:t>
            </a:r>
            <a:br>
              <a:rPr lang="en-US" b="0" dirty="0">
                <a:solidFill>
                  <a:srgbClr val="804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4000"/>
                </a:solidFill>
                <a:latin typeface="Comic Sans MS" charset="0"/>
              </a:rPr>
              <a:t>only</a:t>
            </a:r>
            <a:br>
              <a:rPr lang="en-US" b="0" dirty="0">
                <a:solidFill>
                  <a:srgbClr val="804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4000"/>
                </a:solidFill>
                <a:latin typeface="Comic Sans MS" charset="0"/>
              </a:rPr>
              <a:t>what we have learned </a:t>
            </a:r>
            <a:br>
              <a:rPr lang="en-US" b="0" dirty="0">
                <a:solidFill>
                  <a:srgbClr val="804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4000"/>
                </a:solidFill>
                <a:latin typeface="Comic Sans MS" charset="0"/>
              </a:rPr>
              <a:t>to know about ourselves</a:t>
            </a:r>
            <a:br>
              <a:rPr lang="en-US" b="0" dirty="0">
                <a:solidFill>
                  <a:srgbClr val="804000"/>
                </a:solidFill>
                <a:latin typeface="Comic Sans MS" charset="0"/>
              </a:rPr>
            </a:br>
            <a:r>
              <a:rPr lang="en-US" sz="2000" b="0" dirty="0">
                <a:solidFill>
                  <a:srgbClr val="804000"/>
                </a:solidFill>
                <a:latin typeface="Comic Sans MS" charset="0"/>
              </a:rPr>
              <a:t>(</a:t>
            </a:r>
            <a:r>
              <a:rPr lang="en-US" sz="2000" b="0" dirty="0" err="1">
                <a:solidFill>
                  <a:srgbClr val="804000"/>
                </a:solidFill>
                <a:latin typeface="Comic Sans MS" charset="0"/>
              </a:rPr>
              <a:t>Italo</a:t>
            </a:r>
            <a:r>
              <a:rPr lang="en-US" sz="2000" b="0" dirty="0">
                <a:solidFill>
                  <a:srgbClr val="804000"/>
                </a:solidFill>
                <a:latin typeface="Comic Sans MS" charset="0"/>
              </a:rPr>
              <a:t> Calvino)</a:t>
            </a:r>
            <a:endParaRPr lang="en-US" b="0" dirty="0">
              <a:solidFill>
                <a:srgbClr val="804000"/>
              </a:solidFill>
              <a:latin typeface="Comic Sans MS" charset="0"/>
            </a:endParaRPr>
          </a:p>
        </p:txBody>
      </p:sp>
      <p:sp>
        <p:nvSpPr>
          <p:cNvPr id="2" name="Vertical Scroll 1"/>
          <p:cNvSpPr/>
          <p:nvPr/>
        </p:nvSpPr>
        <p:spPr bwMode="auto">
          <a:xfrm>
            <a:off x="755576" y="1196752"/>
            <a:ext cx="7632848" cy="1800200"/>
          </a:xfrm>
          <a:prstGeom prst="verticalScroll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b="0" dirty="0">
                <a:solidFill>
                  <a:schemeClr val="tx2"/>
                </a:solidFill>
                <a:latin typeface="Chalkboard" pitchFamily="-111" charset="0"/>
              </a:rPr>
              <a:t>The more precisely the data is specified,</a:t>
            </a:r>
          </a:p>
          <a:p>
            <a:pPr algn="ctr"/>
            <a:r>
              <a:rPr lang="en-GB" b="0" dirty="0">
                <a:solidFill>
                  <a:schemeClr val="tx2"/>
                </a:solidFill>
                <a:latin typeface="Chalkboard" pitchFamily="-111" charset="0"/>
              </a:rPr>
              <a:t>the more we learn about </a:t>
            </a:r>
          </a:p>
          <a:p>
            <a:pPr algn="ctr"/>
            <a:r>
              <a:rPr lang="en-GB" b="0" dirty="0">
                <a:solidFill>
                  <a:schemeClr val="tx2"/>
                </a:solidFill>
                <a:latin typeface="Chalkboard" pitchFamily="-111" charset="0"/>
              </a:rPr>
              <a:t>the researcher’s sensitivities to notice</a:t>
            </a:r>
          </a:p>
        </p:txBody>
      </p:sp>
    </p:spTree>
    <p:extLst>
      <p:ext uri="{BB962C8B-B14F-4D97-AF65-F5344CB8AC3E}">
        <p14:creationId xmlns:p14="http://schemas.microsoft.com/office/powerpoint/2010/main" val="330477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Accounts-of &amp; Accounting-for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3200400"/>
            <a:ext cx="5715000" cy="1447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0090"/>
                </a:solidFill>
              </a:rPr>
              <a:t>Accounts-of: brief-but-vivid accounts</a:t>
            </a:r>
          </a:p>
          <a:p>
            <a:pPr>
              <a:lnSpc>
                <a:spcPct val="90000"/>
              </a:lnSpc>
              <a:buClrTx/>
              <a:buSzTx/>
              <a:buFontTx/>
              <a:buNone/>
            </a:pPr>
            <a:r>
              <a:rPr lang="en-US" sz="2400" dirty="0">
                <a:solidFill>
                  <a:srgbClr val="000090"/>
                </a:solidFill>
              </a:rPr>
              <a:t>Reduce-remove </a:t>
            </a:r>
            <a:r>
              <a:rPr lang="en-US" sz="2400" dirty="0" err="1">
                <a:solidFill>
                  <a:srgbClr val="000090"/>
                </a:solidFill>
              </a:rPr>
              <a:t>theorising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judgement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br>
              <a:rPr lang="en-US" sz="2400" dirty="0">
                <a:solidFill>
                  <a:srgbClr val="000090"/>
                </a:solidFill>
              </a:rPr>
            </a:br>
            <a:r>
              <a:rPr lang="en-US" sz="2400" dirty="0">
                <a:solidFill>
                  <a:srgbClr val="000090"/>
                </a:solidFill>
              </a:rPr>
              <a:t>excuses, evaluations, justifications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1828800" y="1600200"/>
            <a:ext cx="538321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0" dirty="0">
                <a:solidFill>
                  <a:srgbClr val="800000"/>
                </a:solidFill>
                <a:latin typeface="Comic Sans MS" charset="0"/>
              </a:rPr>
              <a:t>I cannot evaluate your analysis </a:t>
            </a:r>
            <a:br>
              <a:rPr lang="en-US" b="0" dirty="0">
                <a:solidFill>
                  <a:srgbClr val="800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0000"/>
                </a:solidFill>
                <a:latin typeface="Comic Sans MS" charset="0"/>
              </a:rPr>
              <a:t>if I cannot distinguish it </a:t>
            </a:r>
            <a:br>
              <a:rPr lang="en-US" b="0" dirty="0">
                <a:solidFill>
                  <a:srgbClr val="800000"/>
                </a:solidFill>
                <a:latin typeface="Comic Sans MS" charset="0"/>
              </a:rPr>
            </a:br>
            <a:r>
              <a:rPr lang="en-US" b="0" dirty="0">
                <a:solidFill>
                  <a:srgbClr val="800000"/>
                </a:solidFill>
                <a:latin typeface="Comic Sans MS" charset="0"/>
              </a:rPr>
              <a:t>from the data itself</a:t>
            </a:r>
          </a:p>
        </p:txBody>
      </p:sp>
    </p:spTree>
    <p:extLst>
      <p:ext uri="{BB962C8B-B14F-4D97-AF65-F5344CB8AC3E}">
        <p14:creationId xmlns:p14="http://schemas.microsoft.com/office/powerpoint/2010/main" val="909165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Essence of Discipline of Noticing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Systematic Reflection</a:t>
            </a:r>
          </a:p>
          <a:p>
            <a:pPr lvl="1"/>
            <a:r>
              <a:rPr lang="en-GB" dirty="0"/>
              <a:t>Past (accounts-of not accounting-for)</a:t>
            </a:r>
          </a:p>
          <a:p>
            <a:r>
              <a:rPr lang="en-GB" dirty="0"/>
              <a:t>Preparing &amp; Noticing</a:t>
            </a:r>
          </a:p>
          <a:p>
            <a:pPr lvl="1"/>
            <a:r>
              <a:rPr lang="en-GB" dirty="0" smtClean="0"/>
              <a:t>Actions and situations (educating awareness)</a:t>
            </a:r>
          </a:p>
          <a:p>
            <a:pPr lvl="1"/>
            <a:r>
              <a:rPr lang="en-GB" dirty="0" smtClean="0"/>
              <a:t>For </a:t>
            </a:r>
            <a:r>
              <a:rPr lang="en-GB" dirty="0"/>
              <a:t>Future &amp; Present</a:t>
            </a:r>
          </a:p>
          <a:p>
            <a:r>
              <a:rPr lang="en-GB" dirty="0"/>
              <a:t>Recognising Choices</a:t>
            </a:r>
          </a:p>
          <a:p>
            <a:pPr lvl="1"/>
            <a:r>
              <a:rPr lang="en-GB" dirty="0"/>
              <a:t>Could-have &amp; Could-be </a:t>
            </a:r>
          </a:p>
          <a:p>
            <a:pPr lvl="1"/>
            <a:r>
              <a:rPr lang="en-GB" dirty="0"/>
              <a:t>(not </a:t>
            </a:r>
            <a:r>
              <a:rPr lang="en-GB" dirty="0" smtClean="0"/>
              <a:t>should-have </a:t>
            </a:r>
            <a:r>
              <a:rPr lang="en-GB" dirty="0"/>
              <a:t>or </a:t>
            </a:r>
            <a:r>
              <a:rPr lang="en-GB" dirty="0" err="1" smtClean="0"/>
              <a:t>shoul</a:t>
            </a:r>
            <a:r>
              <a:rPr lang="en-GB" dirty="0" smtClean="0"/>
              <a:t>- </a:t>
            </a:r>
            <a:r>
              <a:rPr lang="en-GB" dirty="0"/>
              <a:t>be)</a:t>
            </a:r>
          </a:p>
          <a:p>
            <a:r>
              <a:rPr lang="en-GB" dirty="0"/>
              <a:t>Validating</a:t>
            </a:r>
          </a:p>
          <a:p>
            <a:pPr lvl="1"/>
            <a:r>
              <a:rPr lang="en-GB" dirty="0"/>
              <a:t>for Self &amp; with Others</a:t>
            </a:r>
          </a:p>
          <a:p>
            <a:endParaRPr lang="en-GB" dirty="0"/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539552" y="1124744"/>
            <a:ext cx="8229600" cy="5181600"/>
          </a:xfrm>
          <a:prstGeom prst="roundRect">
            <a:avLst>
              <a:gd name="adj" fmla="val 345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257300" lvl="2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Char char="/"/>
            </a:pPr>
            <a:endParaRPr lang="en-GB" b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2" name="AutoShape 10"/>
          <p:cNvSpPr>
            <a:spLocks noChangeArrowheads="1"/>
          </p:cNvSpPr>
          <p:nvPr/>
        </p:nvSpPr>
        <p:spPr bwMode="auto">
          <a:xfrm>
            <a:off x="4679950" y="2266950"/>
            <a:ext cx="18161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03" name="AutoShape 11"/>
          <p:cNvSpPr>
            <a:spLocks noChangeArrowheads="1"/>
          </p:cNvSpPr>
          <p:nvPr/>
        </p:nvSpPr>
        <p:spPr bwMode="auto">
          <a:xfrm>
            <a:off x="7118350" y="2266950"/>
            <a:ext cx="18161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>
            <a:off x="5365750" y="3562350"/>
            <a:ext cx="2730500" cy="5207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4" name="AutoShape 22"/>
          <p:cNvSpPr>
            <a:spLocks noChangeArrowheads="1"/>
          </p:cNvSpPr>
          <p:nvPr/>
        </p:nvSpPr>
        <p:spPr bwMode="auto">
          <a:xfrm>
            <a:off x="4908550" y="5176838"/>
            <a:ext cx="15875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5" name="AutoShape 23"/>
          <p:cNvSpPr>
            <a:spLocks noChangeArrowheads="1"/>
          </p:cNvSpPr>
          <p:nvPr/>
        </p:nvSpPr>
        <p:spPr bwMode="auto">
          <a:xfrm>
            <a:off x="7194550" y="5176838"/>
            <a:ext cx="14351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3" name="AutoShape 31"/>
          <p:cNvSpPr>
            <a:spLocks noChangeArrowheads="1"/>
          </p:cNvSpPr>
          <p:nvPr/>
        </p:nvSpPr>
        <p:spPr bwMode="auto">
          <a:xfrm>
            <a:off x="1352550" y="1123950"/>
            <a:ext cx="13589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4" name="AutoShape 32"/>
          <p:cNvSpPr>
            <a:spLocks noChangeArrowheads="1"/>
          </p:cNvSpPr>
          <p:nvPr/>
        </p:nvSpPr>
        <p:spPr bwMode="auto">
          <a:xfrm>
            <a:off x="3409950" y="1123950"/>
            <a:ext cx="13589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32" name="AutoShape 40"/>
          <p:cNvSpPr>
            <a:spLocks noChangeArrowheads="1"/>
          </p:cNvSpPr>
          <p:nvPr/>
        </p:nvSpPr>
        <p:spPr bwMode="auto">
          <a:xfrm>
            <a:off x="946150" y="3867150"/>
            <a:ext cx="15875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33" name="AutoShape 41"/>
          <p:cNvSpPr>
            <a:spLocks noChangeArrowheads="1"/>
          </p:cNvSpPr>
          <p:nvPr/>
        </p:nvSpPr>
        <p:spPr bwMode="auto">
          <a:xfrm>
            <a:off x="3232150" y="3867150"/>
            <a:ext cx="1587500" cy="749300"/>
          </a:xfrm>
          <a:prstGeom prst="roundRect">
            <a:avLst>
              <a:gd name="adj" fmla="val 25514"/>
            </a:avLst>
          </a:prstGeom>
          <a:solidFill>
            <a:schemeClr val="bg1"/>
          </a:solidFill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797" name="AutoShape 5"/>
          <p:cNvSpPr>
            <a:spLocks noChangeArrowheads="1"/>
          </p:cNvSpPr>
          <p:nvPr/>
        </p:nvSpPr>
        <p:spPr bwMode="auto">
          <a:xfrm>
            <a:off x="4622800" y="1447800"/>
            <a:ext cx="4368800" cy="2768600"/>
          </a:xfrm>
          <a:prstGeom prst="roundRect">
            <a:avLst>
              <a:gd name="adj" fmla="val 12495"/>
            </a:avLst>
          </a:prstGeom>
          <a:solidFill>
            <a:srgbClr val="CCFF66"/>
          </a:solidFill>
          <a:ln w="508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4964113" y="1546225"/>
            <a:ext cx="3570287" cy="5762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CF0E30"/>
                </a:solidFill>
                <a:latin typeface="Arial Narrow" charset="0"/>
              </a:rPr>
              <a:t>Recognising Choices</a:t>
            </a: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4657725" y="2246313"/>
            <a:ext cx="1916113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Distinguishing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Choices</a:t>
            </a:r>
          </a:p>
        </p:txBody>
      </p:sp>
      <p:sp>
        <p:nvSpPr>
          <p:cNvPr id="161800" name="Rectangle 8"/>
          <p:cNvSpPr>
            <a:spLocks noChangeArrowheads="1"/>
          </p:cNvSpPr>
          <p:nvPr/>
        </p:nvSpPr>
        <p:spPr bwMode="auto">
          <a:xfrm>
            <a:off x="7108825" y="2246313"/>
            <a:ext cx="1833563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Accumulating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Alternatives</a:t>
            </a:r>
          </a:p>
        </p:txBody>
      </p:sp>
      <p:sp>
        <p:nvSpPr>
          <p:cNvPr id="161801" name="Rectangle 9"/>
          <p:cNvSpPr>
            <a:spLocks noChangeArrowheads="1"/>
          </p:cNvSpPr>
          <p:nvPr/>
        </p:nvSpPr>
        <p:spPr bwMode="auto">
          <a:xfrm>
            <a:off x="5345113" y="3617913"/>
            <a:ext cx="2778125" cy="45402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2400">
                <a:solidFill>
                  <a:srgbClr val="316501"/>
                </a:solidFill>
                <a:latin typeface="Arial Narrow" charset="0"/>
              </a:rPr>
              <a:t>Identifying &amp; labelling</a:t>
            </a:r>
          </a:p>
        </p:txBody>
      </p:sp>
      <p:sp>
        <p:nvSpPr>
          <p:cNvPr id="161805" name="Line 13"/>
          <p:cNvSpPr>
            <a:spLocks noChangeShapeType="1"/>
          </p:cNvSpPr>
          <p:nvPr/>
        </p:nvSpPr>
        <p:spPr bwMode="auto">
          <a:xfrm>
            <a:off x="6629400" y="25146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>
            <a:off x="6629400" y="28194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07" name="Line 15"/>
          <p:cNvSpPr>
            <a:spLocks noChangeShapeType="1"/>
          </p:cNvSpPr>
          <p:nvPr/>
        </p:nvSpPr>
        <p:spPr bwMode="auto">
          <a:xfrm>
            <a:off x="6172200" y="3130550"/>
            <a:ext cx="139700" cy="368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08" name="Line 16"/>
          <p:cNvSpPr>
            <a:spLocks noChangeShapeType="1"/>
          </p:cNvSpPr>
          <p:nvPr/>
        </p:nvSpPr>
        <p:spPr bwMode="auto">
          <a:xfrm flipH="1">
            <a:off x="7308850" y="3130550"/>
            <a:ext cx="152400" cy="368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0" name="AutoShape 18"/>
          <p:cNvSpPr>
            <a:spLocks noChangeArrowheads="1"/>
          </p:cNvSpPr>
          <p:nvPr/>
        </p:nvSpPr>
        <p:spPr bwMode="auto">
          <a:xfrm>
            <a:off x="4775200" y="4495800"/>
            <a:ext cx="3987800" cy="1549400"/>
          </a:xfrm>
          <a:prstGeom prst="roundRect">
            <a:avLst>
              <a:gd name="adj" fmla="val 12495"/>
            </a:avLst>
          </a:prstGeom>
          <a:solidFill>
            <a:srgbClr val="CCFF66"/>
          </a:solidFill>
          <a:ln w="508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1" name="Rectangle 19"/>
          <p:cNvSpPr>
            <a:spLocks noChangeArrowheads="1"/>
          </p:cNvSpPr>
          <p:nvPr/>
        </p:nvSpPr>
        <p:spPr bwMode="auto">
          <a:xfrm>
            <a:off x="4887913" y="4594225"/>
            <a:ext cx="3700462" cy="5762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CF0E30"/>
                </a:solidFill>
                <a:latin typeface="Arial Narrow" charset="0"/>
              </a:rPr>
              <a:t>Validating with Others</a:t>
            </a:r>
          </a:p>
        </p:txBody>
      </p:sp>
      <p:sp>
        <p:nvSpPr>
          <p:cNvPr id="161812" name="Rectangle 20"/>
          <p:cNvSpPr>
            <a:spLocks noChangeArrowheads="1"/>
          </p:cNvSpPr>
          <p:nvPr/>
        </p:nvSpPr>
        <p:spPr bwMode="auto">
          <a:xfrm>
            <a:off x="5003800" y="5141913"/>
            <a:ext cx="1473200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Describing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Moments</a:t>
            </a:r>
          </a:p>
        </p:txBody>
      </p:sp>
      <p:sp>
        <p:nvSpPr>
          <p:cNvPr id="161813" name="Rectangle 21"/>
          <p:cNvSpPr>
            <a:spLocks noChangeArrowheads="1"/>
          </p:cNvSpPr>
          <p:nvPr/>
        </p:nvSpPr>
        <p:spPr bwMode="auto">
          <a:xfrm>
            <a:off x="7275513" y="5141913"/>
            <a:ext cx="1347787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Refining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Exercises</a:t>
            </a:r>
          </a:p>
        </p:txBody>
      </p:sp>
      <p:sp>
        <p:nvSpPr>
          <p:cNvPr id="161816" name="Line 24"/>
          <p:cNvSpPr>
            <a:spLocks noChangeShapeType="1"/>
          </p:cNvSpPr>
          <p:nvPr/>
        </p:nvSpPr>
        <p:spPr bwMode="auto">
          <a:xfrm>
            <a:off x="6584950" y="54102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7" name="Line 25"/>
          <p:cNvSpPr>
            <a:spLocks noChangeShapeType="1"/>
          </p:cNvSpPr>
          <p:nvPr/>
        </p:nvSpPr>
        <p:spPr bwMode="auto">
          <a:xfrm>
            <a:off x="6584950" y="56896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19" name="AutoShape 27"/>
          <p:cNvSpPr>
            <a:spLocks noChangeArrowheads="1"/>
          </p:cNvSpPr>
          <p:nvPr/>
        </p:nvSpPr>
        <p:spPr bwMode="auto">
          <a:xfrm>
            <a:off x="1219200" y="558800"/>
            <a:ext cx="3683000" cy="1473200"/>
          </a:xfrm>
          <a:prstGeom prst="roundRect">
            <a:avLst>
              <a:gd name="adj" fmla="val 15232"/>
            </a:avLst>
          </a:prstGeom>
          <a:solidFill>
            <a:srgbClr val="CCFF66"/>
          </a:solidFill>
          <a:ln w="508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0" name="Rectangle 28"/>
          <p:cNvSpPr>
            <a:spLocks noChangeArrowheads="1"/>
          </p:cNvSpPr>
          <p:nvPr/>
        </p:nvSpPr>
        <p:spPr bwMode="auto">
          <a:xfrm>
            <a:off x="1255713" y="555625"/>
            <a:ext cx="3644900" cy="5762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CF0E30"/>
                </a:solidFill>
                <a:latin typeface="Arial Narrow" charset="0"/>
              </a:rPr>
              <a:t>Systematic Reflection</a:t>
            </a:r>
          </a:p>
        </p:txBody>
      </p:sp>
      <p:sp>
        <p:nvSpPr>
          <p:cNvPr id="161821" name="Rectangle 29"/>
          <p:cNvSpPr>
            <a:spLocks noChangeArrowheads="1"/>
          </p:cNvSpPr>
          <p:nvPr/>
        </p:nvSpPr>
        <p:spPr bwMode="auto">
          <a:xfrm>
            <a:off x="1366838" y="1103313"/>
            <a:ext cx="1319212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Keeping 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Accounts</a:t>
            </a:r>
          </a:p>
        </p:txBody>
      </p:sp>
      <p:sp>
        <p:nvSpPr>
          <p:cNvPr id="161822" name="Rectangle 30"/>
          <p:cNvSpPr>
            <a:spLocks noChangeArrowheads="1"/>
          </p:cNvSpPr>
          <p:nvPr/>
        </p:nvSpPr>
        <p:spPr bwMode="auto">
          <a:xfrm>
            <a:off x="3541713" y="1103313"/>
            <a:ext cx="1152525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2400">
                <a:solidFill>
                  <a:srgbClr val="316501"/>
                </a:solidFill>
                <a:latin typeface="Arial Narrow" charset="0"/>
              </a:rPr>
              <a:t>Seeking</a:t>
            </a:r>
          </a:p>
          <a:p>
            <a:r>
              <a:rPr lang="en-GB" sz="2400">
                <a:solidFill>
                  <a:srgbClr val="316501"/>
                </a:solidFill>
                <a:latin typeface="Arial Narrow" charset="0"/>
              </a:rPr>
              <a:t>Threads</a:t>
            </a:r>
          </a:p>
        </p:txBody>
      </p:sp>
      <p:sp>
        <p:nvSpPr>
          <p:cNvPr id="161825" name="Line 33"/>
          <p:cNvSpPr>
            <a:spLocks noChangeShapeType="1"/>
          </p:cNvSpPr>
          <p:nvPr/>
        </p:nvSpPr>
        <p:spPr bwMode="auto">
          <a:xfrm>
            <a:off x="2844800" y="13970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6" name="Line 34"/>
          <p:cNvSpPr>
            <a:spLocks noChangeShapeType="1"/>
          </p:cNvSpPr>
          <p:nvPr/>
        </p:nvSpPr>
        <p:spPr bwMode="auto">
          <a:xfrm>
            <a:off x="2844800" y="17018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8" name="AutoShape 36"/>
          <p:cNvSpPr>
            <a:spLocks noChangeArrowheads="1"/>
          </p:cNvSpPr>
          <p:nvPr/>
        </p:nvSpPr>
        <p:spPr bwMode="auto">
          <a:xfrm>
            <a:off x="812800" y="3200400"/>
            <a:ext cx="4140200" cy="1549400"/>
          </a:xfrm>
          <a:prstGeom prst="roundRect">
            <a:avLst>
              <a:gd name="adj" fmla="val 12495"/>
            </a:avLst>
          </a:prstGeom>
          <a:solidFill>
            <a:srgbClr val="CCFF66"/>
          </a:solidFill>
          <a:ln w="508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29" name="Rectangle 37"/>
          <p:cNvSpPr>
            <a:spLocks noChangeArrowheads="1"/>
          </p:cNvSpPr>
          <p:nvPr/>
        </p:nvSpPr>
        <p:spPr bwMode="auto">
          <a:xfrm>
            <a:off x="1077913" y="3298825"/>
            <a:ext cx="3495675" cy="576263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CF0E30"/>
                </a:solidFill>
                <a:latin typeface="Arial Narrow" charset="0"/>
              </a:rPr>
              <a:t>Preparing &amp; Noticing</a:t>
            </a:r>
          </a:p>
        </p:txBody>
      </p:sp>
      <p:sp>
        <p:nvSpPr>
          <p:cNvPr id="161830" name="Rectangle 38"/>
          <p:cNvSpPr>
            <a:spLocks noChangeArrowheads="1"/>
          </p:cNvSpPr>
          <p:nvPr/>
        </p:nvSpPr>
        <p:spPr bwMode="auto">
          <a:xfrm>
            <a:off x="925513" y="3846513"/>
            <a:ext cx="1639887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Imagining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Possibilities</a:t>
            </a:r>
          </a:p>
        </p:txBody>
      </p:sp>
      <p:sp>
        <p:nvSpPr>
          <p:cNvPr id="161831" name="Rectangle 39"/>
          <p:cNvSpPr>
            <a:spLocks noChangeArrowheads="1"/>
          </p:cNvSpPr>
          <p:nvPr/>
        </p:nvSpPr>
        <p:spPr bwMode="auto">
          <a:xfrm>
            <a:off x="3225800" y="3846513"/>
            <a:ext cx="1639888" cy="8191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Noticing</a:t>
            </a:r>
          </a:p>
          <a:p>
            <a:pPr algn="ctr"/>
            <a:r>
              <a:rPr lang="en-GB" sz="2400">
                <a:solidFill>
                  <a:srgbClr val="316501"/>
                </a:solidFill>
                <a:latin typeface="Arial Narrow" charset="0"/>
              </a:rPr>
              <a:t>Possibilities</a:t>
            </a:r>
          </a:p>
        </p:txBody>
      </p:sp>
      <p:sp>
        <p:nvSpPr>
          <p:cNvPr id="161834" name="Line 42"/>
          <p:cNvSpPr>
            <a:spLocks noChangeShapeType="1"/>
          </p:cNvSpPr>
          <p:nvPr/>
        </p:nvSpPr>
        <p:spPr bwMode="auto">
          <a:xfrm>
            <a:off x="2667000" y="41148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1835" name="Line 43"/>
          <p:cNvSpPr>
            <a:spLocks noChangeShapeType="1"/>
          </p:cNvSpPr>
          <p:nvPr/>
        </p:nvSpPr>
        <p:spPr bwMode="auto">
          <a:xfrm>
            <a:off x="2667000" y="4419600"/>
            <a:ext cx="5207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7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Specting</a:t>
            </a:r>
          </a:p>
        </p:txBody>
      </p:sp>
      <p:grpSp>
        <p:nvGrpSpPr>
          <p:cNvPr id="159748" name="Group 4"/>
          <p:cNvGrpSpPr>
            <a:grpSpLocks/>
          </p:cNvGrpSpPr>
          <p:nvPr/>
        </p:nvGrpSpPr>
        <p:grpSpPr bwMode="auto">
          <a:xfrm>
            <a:off x="5410200" y="2679700"/>
            <a:ext cx="1873250" cy="3613150"/>
            <a:chOff x="3408" y="1688"/>
            <a:chExt cx="1180" cy="2276"/>
          </a:xfrm>
        </p:grpSpPr>
        <p:sp>
          <p:nvSpPr>
            <p:cNvPr id="159749" name="Oval 5"/>
            <p:cNvSpPr>
              <a:spLocks noChangeArrowheads="1"/>
            </p:cNvSpPr>
            <p:nvPr/>
          </p:nvSpPr>
          <p:spPr bwMode="auto">
            <a:xfrm>
              <a:off x="3644" y="1688"/>
              <a:ext cx="944" cy="8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50" name="Freeform 6"/>
            <p:cNvSpPr>
              <a:spLocks/>
            </p:cNvSpPr>
            <p:nvPr/>
          </p:nvSpPr>
          <p:spPr bwMode="auto">
            <a:xfrm>
              <a:off x="3540" y="2160"/>
              <a:ext cx="145" cy="145"/>
            </a:xfrm>
            <a:custGeom>
              <a:avLst/>
              <a:gdLst>
                <a:gd name="T0" fmla="*/ 96 w 145"/>
                <a:gd name="T1" fmla="*/ 0 h 145"/>
                <a:gd name="T2" fmla="*/ 0 w 145"/>
                <a:gd name="T3" fmla="*/ 144 h 145"/>
                <a:gd name="T4" fmla="*/ 144 w 145"/>
                <a:gd name="T5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45">
                  <a:moveTo>
                    <a:pt x="96" y="0"/>
                  </a:moveTo>
                  <a:lnTo>
                    <a:pt x="0" y="144"/>
                  </a:lnTo>
                  <a:lnTo>
                    <a:pt x="144" y="9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59751" name="Group 7"/>
            <p:cNvGrpSpPr>
              <a:grpSpLocks/>
            </p:cNvGrpSpPr>
            <p:nvPr/>
          </p:nvGrpSpPr>
          <p:grpSpPr bwMode="auto">
            <a:xfrm>
              <a:off x="4004" y="1964"/>
              <a:ext cx="153" cy="320"/>
              <a:chOff x="4004" y="1964"/>
              <a:chExt cx="153" cy="320"/>
            </a:xfrm>
          </p:grpSpPr>
          <p:sp>
            <p:nvSpPr>
              <p:cNvPr id="159752" name="Oval 8"/>
              <p:cNvSpPr>
                <a:spLocks noChangeArrowheads="1"/>
              </p:cNvSpPr>
              <p:nvPr/>
            </p:nvSpPr>
            <p:spPr bwMode="auto">
              <a:xfrm>
                <a:off x="4004" y="1964"/>
                <a:ext cx="128" cy="128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3" name="Line 9"/>
              <p:cNvSpPr>
                <a:spLocks noChangeShapeType="1"/>
              </p:cNvSpPr>
              <p:nvPr/>
            </p:nvSpPr>
            <p:spPr bwMode="auto">
              <a:xfrm>
                <a:off x="4068" y="2108"/>
                <a:ext cx="0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4" name="Line 10"/>
              <p:cNvSpPr>
                <a:spLocks noChangeShapeType="1"/>
              </p:cNvSpPr>
              <p:nvPr/>
            </p:nvSpPr>
            <p:spPr bwMode="auto">
              <a:xfrm flipH="1">
                <a:off x="4020" y="2204"/>
                <a:ext cx="48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5" name="Line 11"/>
              <p:cNvSpPr>
                <a:spLocks noChangeShapeType="1"/>
              </p:cNvSpPr>
              <p:nvPr/>
            </p:nvSpPr>
            <p:spPr bwMode="auto">
              <a:xfrm>
                <a:off x="4076" y="2204"/>
                <a:ext cx="32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6" name="Line 12"/>
              <p:cNvSpPr>
                <a:spLocks noChangeShapeType="1"/>
              </p:cNvSpPr>
              <p:nvPr/>
            </p:nvSpPr>
            <p:spPr bwMode="auto">
              <a:xfrm flipV="1">
                <a:off x="4068" y="2124"/>
                <a:ext cx="88" cy="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7" name="Line 13"/>
              <p:cNvSpPr>
                <a:spLocks noChangeShapeType="1"/>
              </p:cNvSpPr>
              <p:nvPr/>
            </p:nvSpPr>
            <p:spPr bwMode="auto">
              <a:xfrm>
                <a:off x="4076" y="2140"/>
                <a:ext cx="56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8" name="Oval 14"/>
              <p:cNvSpPr>
                <a:spLocks noChangeArrowheads="1"/>
              </p:cNvSpPr>
              <p:nvPr/>
            </p:nvSpPr>
            <p:spPr bwMode="auto">
              <a:xfrm>
                <a:off x="4084" y="2004"/>
                <a:ext cx="16" cy="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59" name="Freeform 15"/>
              <p:cNvSpPr>
                <a:spLocks/>
              </p:cNvSpPr>
              <p:nvPr/>
            </p:nvSpPr>
            <p:spPr bwMode="auto">
              <a:xfrm>
                <a:off x="4132" y="2024"/>
                <a:ext cx="25" cy="21"/>
              </a:xfrm>
              <a:custGeom>
                <a:avLst/>
                <a:gdLst>
                  <a:gd name="T0" fmla="*/ 8 w 25"/>
                  <a:gd name="T1" fmla="*/ 0 h 21"/>
                  <a:gd name="T2" fmla="*/ 24 w 25"/>
                  <a:gd name="T3" fmla="*/ 12 h 21"/>
                  <a:gd name="T4" fmla="*/ 0 w 25"/>
                  <a:gd name="T5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1">
                    <a:moveTo>
                      <a:pt x="8" y="0"/>
                    </a:moveTo>
                    <a:lnTo>
                      <a:pt x="24" y="12"/>
                    </a:lnTo>
                    <a:lnTo>
                      <a:pt x="0" y="2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0" name="Freeform 16"/>
              <p:cNvSpPr>
                <a:spLocks/>
              </p:cNvSpPr>
              <p:nvPr/>
            </p:nvSpPr>
            <p:spPr bwMode="auto">
              <a:xfrm>
                <a:off x="4084" y="2055"/>
                <a:ext cx="38" cy="17"/>
              </a:xfrm>
              <a:custGeom>
                <a:avLst/>
                <a:gdLst>
                  <a:gd name="T0" fmla="*/ 0 w 38"/>
                  <a:gd name="T1" fmla="*/ 0 h 17"/>
                  <a:gd name="T2" fmla="*/ 16 w 38"/>
                  <a:gd name="T3" fmla="*/ 16 h 17"/>
                  <a:gd name="T4" fmla="*/ 37 w 38"/>
                  <a:gd name="T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7">
                    <a:moveTo>
                      <a:pt x="0" y="0"/>
                    </a:moveTo>
                    <a:lnTo>
                      <a:pt x="16" y="16"/>
                    </a:lnTo>
                    <a:lnTo>
                      <a:pt x="37" y="13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761" name="Group 17"/>
            <p:cNvGrpSpPr>
              <a:grpSpLocks/>
            </p:cNvGrpSpPr>
            <p:nvPr/>
          </p:nvGrpSpPr>
          <p:grpSpPr bwMode="auto">
            <a:xfrm>
              <a:off x="4246" y="1969"/>
              <a:ext cx="160" cy="320"/>
              <a:chOff x="4246" y="1969"/>
              <a:chExt cx="160" cy="320"/>
            </a:xfrm>
          </p:grpSpPr>
          <p:sp>
            <p:nvSpPr>
              <p:cNvPr id="159762" name="Oval 18"/>
              <p:cNvSpPr>
                <a:spLocks noChangeArrowheads="1"/>
              </p:cNvSpPr>
              <p:nvPr/>
            </p:nvSpPr>
            <p:spPr bwMode="auto">
              <a:xfrm>
                <a:off x="4278" y="1969"/>
                <a:ext cx="128" cy="128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3" name="Line 19"/>
              <p:cNvSpPr>
                <a:spLocks noChangeShapeType="1"/>
              </p:cNvSpPr>
              <p:nvPr/>
            </p:nvSpPr>
            <p:spPr bwMode="auto">
              <a:xfrm>
                <a:off x="4342" y="2113"/>
                <a:ext cx="0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4" name="Line 20"/>
              <p:cNvSpPr>
                <a:spLocks noChangeShapeType="1"/>
              </p:cNvSpPr>
              <p:nvPr/>
            </p:nvSpPr>
            <p:spPr bwMode="auto">
              <a:xfrm>
                <a:off x="4350" y="2209"/>
                <a:ext cx="32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5" name="Line 21"/>
              <p:cNvSpPr>
                <a:spLocks noChangeShapeType="1"/>
              </p:cNvSpPr>
              <p:nvPr/>
            </p:nvSpPr>
            <p:spPr bwMode="auto">
              <a:xfrm flipH="1">
                <a:off x="4294" y="2209"/>
                <a:ext cx="48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6" name="Line 22"/>
              <p:cNvSpPr>
                <a:spLocks noChangeShapeType="1"/>
              </p:cNvSpPr>
              <p:nvPr/>
            </p:nvSpPr>
            <p:spPr bwMode="auto">
              <a:xfrm flipH="1" flipV="1">
                <a:off x="4246" y="2129"/>
                <a:ext cx="104" cy="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7" name="Line 23"/>
              <p:cNvSpPr>
                <a:spLocks noChangeShapeType="1"/>
              </p:cNvSpPr>
              <p:nvPr/>
            </p:nvSpPr>
            <p:spPr bwMode="auto">
              <a:xfrm flipH="1">
                <a:off x="4270" y="2145"/>
                <a:ext cx="72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8" name="Oval 24"/>
              <p:cNvSpPr>
                <a:spLocks noChangeArrowheads="1"/>
              </p:cNvSpPr>
              <p:nvPr/>
            </p:nvSpPr>
            <p:spPr bwMode="auto">
              <a:xfrm>
                <a:off x="4310" y="2009"/>
                <a:ext cx="16" cy="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69" name="Freeform 25"/>
              <p:cNvSpPr>
                <a:spLocks/>
              </p:cNvSpPr>
              <p:nvPr/>
            </p:nvSpPr>
            <p:spPr bwMode="auto">
              <a:xfrm>
                <a:off x="4254" y="2029"/>
                <a:ext cx="25" cy="21"/>
              </a:xfrm>
              <a:custGeom>
                <a:avLst/>
                <a:gdLst>
                  <a:gd name="T0" fmla="*/ 16 w 25"/>
                  <a:gd name="T1" fmla="*/ 0 h 21"/>
                  <a:gd name="T2" fmla="*/ 0 w 25"/>
                  <a:gd name="T3" fmla="*/ 12 h 21"/>
                  <a:gd name="T4" fmla="*/ 24 w 25"/>
                  <a:gd name="T5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1">
                    <a:moveTo>
                      <a:pt x="16" y="0"/>
                    </a:moveTo>
                    <a:lnTo>
                      <a:pt x="0" y="12"/>
                    </a:lnTo>
                    <a:lnTo>
                      <a:pt x="24" y="2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70" name="Freeform 26"/>
              <p:cNvSpPr>
                <a:spLocks/>
              </p:cNvSpPr>
              <p:nvPr/>
            </p:nvSpPr>
            <p:spPr bwMode="auto">
              <a:xfrm>
                <a:off x="4289" y="2060"/>
                <a:ext cx="38" cy="17"/>
              </a:xfrm>
              <a:custGeom>
                <a:avLst/>
                <a:gdLst>
                  <a:gd name="T0" fmla="*/ 37 w 38"/>
                  <a:gd name="T1" fmla="*/ 0 h 17"/>
                  <a:gd name="T2" fmla="*/ 21 w 38"/>
                  <a:gd name="T3" fmla="*/ 16 h 17"/>
                  <a:gd name="T4" fmla="*/ 0 w 38"/>
                  <a:gd name="T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7">
                    <a:moveTo>
                      <a:pt x="37" y="0"/>
                    </a:moveTo>
                    <a:lnTo>
                      <a:pt x="21" y="16"/>
                    </a:lnTo>
                    <a:lnTo>
                      <a:pt x="0" y="13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9771" name="Oval 27"/>
            <p:cNvSpPr>
              <a:spLocks noChangeArrowheads="1"/>
            </p:cNvSpPr>
            <p:nvPr/>
          </p:nvSpPr>
          <p:spPr bwMode="auto">
            <a:xfrm>
              <a:off x="3752" y="1928"/>
              <a:ext cx="116" cy="8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2" name="Oval 28"/>
            <p:cNvSpPr>
              <a:spLocks noChangeArrowheads="1"/>
            </p:cNvSpPr>
            <p:nvPr/>
          </p:nvSpPr>
          <p:spPr bwMode="auto">
            <a:xfrm>
              <a:off x="3764" y="1952"/>
              <a:ext cx="32" cy="32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3" name="Line 29"/>
            <p:cNvSpPr>
              <a:spLocks noChangeShapeType="1"/>
            </p:cNvSpPr>
            <p:nvPr/>
          </p:nvSpPr>
          <p:spPr bwMode="auto">
            <a:xfrm>
              <a:off x="4116" y="2516"/>
              <a:ext cx="0" cy="9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4" name="Line 30"/>
            <p:cNvSpPr>
              <a:spLocks noChangeShapeType="1"/>
            </p:cNvSpPr>
            <p:nvPr/>
          </p:nvSpPr>
          <p:spPr bwMode="auto">
            <a:xfrm flipH="1">
              <a:off x="3816" y="3440"/>
              <a:ext cx="300" cy="5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5" name="Line 31"/>
            <p:cNvSpPr>
              <a:spLocks noChangeShapeType="1"/>
            </p:cNvSpPr>
            <p:nvPr/>
          </p:nvSpPr>
          <p:spPr bwMode="auto">
            <a:xfrm>
              <a:off x="4124" y="3428"/>
              <a:ext cx="248" cy="5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6" name="Freeform 32"/>
            <p:cNvSpPr>
              <a:spLocks/>
            </p:cNvSpPr>
            <p:nvPr/>
          </p:nvSpPr>
          <p:spPr bwMode="auto">
            <a:xfrm>
              <a:off x="3408" y="2604"/>
              <a:ext cx="1129" cy="697"/>
            </a:xfrm>
            <a:custGeom>
              <a:avLst/>
              <a:gdLst>
                <a:gd name="T0" fmla="*/ 540 w 1129"/>
                <a:gd name="T1" fmla="*/ 696 h 697"/>
                <a:gd name="T2" fmla="*/ 972 w 1129"/>
                <a:gd name="T3" fmla="*/ 600 h 697"/>
                <a:gd name="T4" fmla="*/ 1128 w 1129"/>
                <a:gd name="T5" fmla="*/ 408 h 697"/>
                <a:gd name="T6" fmla="*/ 336 w 1129"/>
                <a:gd name="T7" fmla="*/ 0 h 697"/>
                <a:gd name="T8" fmla="*/ 288 w 1129"/>
                <a:gd name="T9" fmla="*/ 432 h 697"/>
                <a:gd name="T10" fmla="*/ 0 w 1129"/>
                <a:gd name="T11" fmla="*/ 492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9" h="697">
                  <a:moveTo>
                    <a:pt x="540" y="696"/>
                  </a:moveTo>
                  <a:lnTo>
                    <a:pt x="972" y="600"/>
                  </a:lnTo>
                  <a:lnTo>
                    <a:pt x="1128" y="408"/>
                  </a:lnTo>
                  <a:lnTo>
                    <a:pt x="336" y="0"/>
                  </a:lnTo>
                  <a:lnTo>
                    <a:pt x="288" y="432"/>
                  </a:lnTo>
                  <a:lnTo>
                    <a:pt x="0" y="492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77" name="Freeform 33"/>
            <p:cNvSpPr>
              <a:spLocks/>
            </p:cNvSpPr>
            <p:nvPr/>
          </p:nvSpPr>
          <p:spPr bwMode="auto">
            <a:xfrm>
              <a:off x="3720" y="2244"/>
              <a:ext cx="217" cy="73"/>
            </a:xfrm>
            <a:custGeom>
              <a:avLst/>
              <a:gdLst>
                <a:gd name="T0" fmla="*/ 0 w 217"/>
                <a:gd name="T1" fmla="*/ 72 h 73"/>
                <a:gd name="T2" fmla="*/ 144 w 217"/>
                <a:gd name="T3" fmla="*/ 72 h 73"/>
                <a:gd name="T4" fmla="*/ 216 w 217"/>
                <a:gd name="T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" h="73">
                  <a:moveTo>
                    <a:pt x="0" y="72"/>
                  </a:moveTo>
                  <a:lnTo>
                    <a:pt x="144" y="72"/>
                  </a:lnTo>
                  <a:lnTo>
                    <a:pt x="216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778" name="Group 34"/>
          <p:cNvGrpSpPr>
            <a:grpSpLocks/>
          </p:cNvGrpSpPr>
          <p:nvPr/>
        </p:nvGrpSpPr>
        <p:grpSpPr bwMode="auto">
          <a:xfrm>
            <a:off x="6076950" y="1117600"/>
            <a:ext cx="977900" cy="1041400"/>
            <a:chOff x="3828" y="704"/>
            <a:chExt cx="616" cy="656"/>
          </a:xfrm>
        </p:grpSpPr>
        <p:sp>
          <p:nvSpPr>
            <p:cNvPr id="159779" name="Oval 35"/>
            <p:cNvSpPr>
              <a:spLocks noChangeArrowheads="1"/>
            </p:cNvSpPr>
            <p:nvPr/>
          </p:nvSpPr>
          <p:spPr bwMode="auto">
            <a:xfrm rot="19560000">
              <a:off x="3884" y="704"/>
              <a:ext cx="560" cy="656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80" name="Freeform 36"/>
            <p:cNvSpPr>
              <a:spLocks/>
            </p:cNvSpPr>
            <p:nvPr/>
          </p:nvSpPr>
          <p:spPr bwMode="auto">
            <a:xfrm>
              <a:off x="3828" y="1128"/>
              <a:ext cx="97" cy="145"/>
            </a:xfrm>
            <a:custGeom>
              <a:avLst/>
              <a:gdLst>
                <a:gd name="T0" fmla="*/ 48 w 97"/>
                <a:gd name="T1" fmla="*/ 0 h 145"/>
                <a:gd name="T2" fmla="*/ 0 w 97"/>
                <a:gd name="T3" fmla="*/ 144 h 145"/>
                <a:gd name="T4" fmla="*/ 96 w 97"/>
                <a:gd name="T5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145">
                  <a:moveTo>
                    <a:pt x="48" y="0"/>
                  </a:moveTo>
                  <a:lnTo>
                    <a:pt x="0" y="144"/>
                  </a:lnTo>
                  <a:lnTo>
                    <a:pt x="96" y="9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auto">
            <a:xfrm rot="19260000">
              <a:off x="3980" y="944"/>
              <a:ext cx="80" cy="128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auto">
            <a:xfrm>
              <a:off x="3980" y="992"/>
              <a:ext cx="32" cy="32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83" name="Freeform 39"/>
            <p:cNvSpPr>
              <a:spLocks/>
            </p:cNvSpPr>
            <p:nvPr/>
          </p:nvSpPr>
          <p:spPr bwMode="auto">
            <a:xfrm>
              <a:off x="4032" y="1200"/>
              <a:ext cx="109" cy="85"/>
            </a:xfrm>
            <a:custGeom>
              <a:avLst/>
              <a:gdLst>
                <a:gd name="T0" fmla="*/ 0 w 109"/>
                <a:gd name="T1" fmla="*/ 84 h 85"/>
                <a:gd name="T2" fmla="*/ 96 w 109"/>
                <a:gd name="T3" fmla="*/ 72 h 85"/>
                <a:gd name="T4" fmla="*/ 108 w 109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5">
                  <a:moveTo>
                    <a:pt x="0" y="84"/>
                  </a:moveTo>
                  <a:lnTo>
                    <a:pt x="96" y="72"/>
                  </a:lnTo>
                  <a:lnTo>
                    <a:pt x="10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784" name="Group 40"/>
          <p:cNvGrpSpPr>
            <a:grpSpLocks/>
          </p:cNvGrpSpPr>
          <p:nvPr/>
        </p:nvGrpSpPr>
        <p:grpSpPr bwMode="auto">
          <a:xfrm>
            <a:off x="1346200" y="2736850"/>
            <a:ext cx="1874838" cy="3613150"/>
            <a:chOff x="848" y="1724"/>
            <a:chExt cx="1181" cy="2276"/>
          </a:xfrm>
        </p:grpSpPr>
        <p:sp>
          <p:nvSpPr>
            <p:cNvPr id="159785" name="Oval 41"/>
            <p:cNvSpPr>
              <a:spLocks noChangeArrowheads="1"/>
            </p:cNvSpPr>
            <p:nvPr/>
          </p:nvSpPr>
          <p:spPr bwMode="auto">
            <a:xfrm>
              <a:off x="848" y="1724"/>
              <a:ext cx="944" cy="80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786" name="Freeform 42"/>
            <p:cNvSpPr>
              <a:spLocks/>
            </p:cNvSpPr>
            <p:nvPr/>
          </p:nvSpPr>
          <p:spPr bwMode="auto">
            <a:xfrm>
              <a:off x="1752" y="2196"/>
              <a:ext cx="145" cy="145"/>
            </a:xfrm>
            <a:custGeom>
              <a:avLst/>
              <a:gdLst>
                <a:gd name="T0" fmla="*/ 48 w 145"/>
                <a:gd name="T1" fmla="*/ 0 h 145"/>
                <a:gd name="T2" fmla="*/ 144 w 145"/>
                <a:gd name="T3" fmla="*/ 144 h 145"/>
                <a:gd name="T4" fmla="*/ 0 w 145"/>
                <a:gd name="T5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45">
                  <a:moveTo>
                    <a:pt x="48" y="0"/>
                  </a:moveTo>
                  <a:lnTo>
                    <a:pt x="144" y="144"/>
                  </a:lnTo>
                  <a:lnTo>
                    <a:pt x="0" y="9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59787" name="Group 43"/>
            <p:cNvGrpSpPr>
              <a:grpSpLocks/>
            </p:cNvGrpSpPr>
            <p:nvPr/>
          </p:nvGrpSpPr>
          <p:grpSpPr bwMode="auto">
            <a:xfrm>
              <a:off x="1272" y="2000"/>
              <a:ext cx="160" cy="320"/>
              <a:chOff x="1272" y="2000"/>
              <a:chExt cx="160" cy="320"/>
            </a:xfrm>
          </p:grpSpPr>
          <p:sp>
            <p:nvSpPr>
              <p:cNvPr id="159788" name="Oval 44"/>
              <p:cNvSpPr>
                <a:spLocks noChangeArrowheads="1"/>
              </p:cNvSpPr>
              <p:nvPr/>
            </p:nvSpPr>
            <p:spPr bwMode="auto">
              <a:xfrm>
                <a:off x="1304" y="2000"/>
                <a:ext cx="128" cy="128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89" name="Line 45"/>
              <p:cNvSpPr>
                <a:spLocks noChangeShapeType="1"/>
              </p:cNvSpPr>
              <p:nvPr/>
            </p:nvSpPr>
            <p:spPr bwMode="auto">
              <a:xfrm>
                <a:off x="1368" y="2144"/>
                <a:ext cx="0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0" name="Line 46"/>
              <p:cNvSpPr>
                <a:spLocks noChangeShapeType="1"/>
              </p:cNvSpPr>
              <p:nvPr/>
            </p:nvSpPr>
            <p:spPr bwMode="auto">
              <a:xfrm>
                <a:off x="1376" y="2240"/>
                <a:ext cx="32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1" name="Line 47"/>
              <p:cNvSpPr>
                <a:spLocks noChangeShapeType="1"/>
              </p:cNvSpPr>
              <p:nvPr/>
            </p:nvSpPr>
            <p:spPr bwMode="auto">
              <a:xfrm flipH="1">
                <a:off x="1320" y="2240"/>
                <a:ext cx="48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2" name="Line 48"/>
              <p:cNvSpPr>
                <a:spLocks noChangeShapeType="1"/>
              </p:cNvSpPr>
              <p:nvPr/>
            </p:nvSpPr>
            <p:spPr bwMode="auto">
              <a:xfrm flipH="1" flipV="1">
                <a:off x="1272" y="2160"/>
                <a:ext cx="104" cy="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3" name="Line 49"/>
              <p:cNvSpPr>
                <a:spLocks noChangeShapeType="1"/>
              </p:cNvSpPr>
              <p:nvPr/>
            </p:nvSpPr>
            <p:spPr bwMode="auto">
              <a:xfrm flipH="1">
                <a:off x="1296" y="2176"/>
                <a:ext cx="72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4" name="Oval 50"/>
              <p:cNvSpPr>
                <a:spLocks noChangeArrowheads="1"/>
              </p:cNvSpPr>
              <p:nvPr/>
            </p:nvSpPr>
            <p:spPr bwMode="auto">
              <a:xfrm>
                <a:off x="1336" y="2040"/>
                <a:ext cx="16" cy="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5" name="Freeform 51"/>
              <p:cNvSpPr>
                <a:spLocks/>
              </p:cNvSpPr>
              <p:nvPr/>
            </p:nvSpPr>
            <p:spPr bwMode="auto">
              <a:xfrm>
                <a:off x="1280" y="2060"/>
                <a:ext cx="25" cy="21"/>
              </a:xfrm>
              <a:custGeom>
                <a:avLst/>
                <a:gdLst>
                  <a:gd name="T0" fmla="*/ 16 w 25"/>
                  <a:gd name="T1" fmla="*/ 0 h 21"/>
                  <a:gd name="T2" fmla="*/ 0 w 25"/>
                  <a:gd name="T3" fmla="*/ 12 h 21"/>
                  <a:gd name="T4" fmla="*/ 24 w 25"/>
                  <a:gd name="T5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1">
                    <a:moveTo>
                      <a:pt x="16" y="0"/>
                    </a:moveTo>
                    <a:lnTo>
                      <a:pt x="0" y="12"/>
                    </a:lnTo>
                    <a:lnTo>
                      <a:pt x="24" y="2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6" name="Freeform 52"/>
              <p:cNvSpPr>
                <a:spLocks/>
              </p:cNvSpPr>
              <p:nvPr/>
            </p:nvSpPr>
            <p:spPr bwMode="auto">
              <a:xfrm>
                <a:off x="1315" y="2091"/>
                <a:ext cx="38" cy="17"/>
              </a:xfrm>
              <a:custGeom>
                <a:avLst/>
                <a:gdLst>
                  <a:gd name="T0" fmla="*/ 37 w 38"/>
                  <a:gd name="T1" fmla="*/ 0 h 17"/>
                  <a:gd name="T2" fmla="*/ 21 w 38"/>
                  <a:gd name="T3" fmla="*/ 16 h 17"/>
                  <a:gd name="T4" fmla="*/ 0 w 38"/>
                  <a:gd name="T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7">
                    <a:moveTo>
                      <a:pt x="37" y="0"/>
                    </a:moveTo>
                    <a:lnTo>
                      <a:pt x="21" y="16"/>
                    </a:lnTo>
                    <a:lnTo>
                      <a:pt x="0" y="13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9797" name="Group 53"/>
            <p:cNvGrpSpPr>
              <a:grpSpLocks/>
            </p:cNvGrpSpPr>
            <p:nvPr/>
          </p:nvGrpSpPr>
          <p:grpSpPr bwMode="auto">
            <a:xfrm>
              <a:off x="1030" y="2005"/>
              <a:ext cx="153" cy="320"/>
              <a:chOff x="1030" y="2005"/>
              <a:chExt cx="153" cy="320"/>
            </a:xfrm>
          </p:grpSpPr>
          <p:sp>
            <p:nvSpPr>
              <p:cNvPr id="159798" name="Oval 54"/>
              <p:cNvSpPr>
                <a:spLocks noChangeArrowheads="1"/>
              </p:cNvSpPr>
              <p:nvPr/>
            </p:nvSpPr>
            <p:spPr bwMode="auto">
              <a:xfrm>
                <a:off x="1030" y="2005"/>
                <a:ext cx="128" cy="128"/>
              </a:xfrm>
              <a:prstGeom prst="ellips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799" name="Line 55"/>
              <p:cNvSpPr>
                <a:spLocks noChangeShapeType="1"/>
              </p:cNvSpPr>
              <p:nvPr/>
            </p:nvSpPr>
            <p:spPr bwMode="auto">
              <a:xfrm>
                <a:off x="1094" y="2149"/>
                <a:ext cx="0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0" name="Line 56"/>
              <p:cNvSpPr>
                <a:spLocks noChangeShapeType="1"/>
              </p:cNvSpPr>
              <p:nvPr/>
            </p:nvSpPr>
            <p:spPr bwMode="auto">
              <a:xfrm flipH="1">
                <a:off x="1046" y="2245"/>
                <a:ext cx="48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1" name="Line 57"/>
              <p:cNvSpPr>
                <a:spLocks noChangeShapeType="1"/>
              </p:cNvSpPr>
              <p:nvPr/>
            </p:nvSpPr>
            <p:spPr bwMode="auto">
              <a:xfrm>
                <a:off x="1102" y="2245"/>
                <a:ext cx="32" cy="8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2" name="Line 58"/>
              <p:cNvSpPr>
                <a:spLocks noChangeShapeType="1"/>
              </p:cNvSpPr>
              <p:nvPr/>
            </p:nvSpPr>
            <p:spPr bwMode="auto">
              <a:xfrm flipV="1">
                <a:off x="1094" y="2165"/>
                <a:ext cx="88" cy="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3" name="Line 59"/>
              <p:cNvSpPr>
                <a:spLocks noChangeShapeType="1"/>
              </p:cNvSpPr>
              <p:nvPr/>
            </p:nvSpPr>
            <p:spPr bwMode="auto">
              <a:xfrm>
                <a:off x="1102" y="2181"/>
                <a:ext cx="56" cy="3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4" name="Oval 60"/>
              <p:cNvSpPr>
                <a:spLocks noChangeArrowheads="1"/>
              </p:cNvSpPr>
              <p:nvPr/>
            </p:nvSpPr>
            <p:spPr bwMode="auto">
              <a:xfrm>
                <a:off x="1110" y="2045"/>
                <a:ext cx="16" cy="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5" name="Freeform 61"/>
              <p:cNvSpPr>
                <a:spLocks/>
              </p:cNvSpPr>
              <p:nvPr/>
            </p:nvSpPr>
            <p:spPr bwMode="auto">
              <a:xfrm>
                <a:off x="1158" y="2065"/>
                <a:ext cx="25" cy="21"/>
              </a:xfrm>
              <a:custGeom>
                <a:avLst/>
                <a:gdLst>
                  <a:gd name="T0" fmla="*/ 8 w 25"/>
                  <a:gd name="T1" fmla="*/ 0 h 21"/>
                  <a:gd name="T2" fmla="*/ 24 w 25"/>
                  <a:gd name="T3" fmla="*/ 12 h 21"/>
                  <a:gd name="T4" fmla="*/ 0 w 25"/>
                  <a:gd name="T5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1">
                    <a:moveTo>
                      <a:pt x="8" y="0"/>
                    </a:moveTo>
                    <a:lnTo>
                      <a:pt x="24" y="12"/>
                    </a:lnTo>
                    <a:lnTo>
                      <a:pt x="0" y="2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06" name="Freeform 62"/>
              <p:cNvSpPr>
                <a:spLocks/>
              </p:cNvSpPr>
              <p:nvPr/>
            </p:nvSpPr>
            <p:spPr bwMode="auto">
              <a:xfrm>
                <a:off x="1110" y="2096"/>
                <a:ext cx="38" cy="17"/>
              </a:xfrm>
              <a:custGeom>
                <a:avLst/>
                <a:gdLst>
                  <a:gd name="T0" fmla="*/ 0 w 38"/>
                  <a:gd name="T1" fmla="*/ 0 h 17"/>
                  <a:gd name="T2" fmla="*/ 16 w 38"/>
                  <a:gd name="T3" fmla="*/ 16 h 17"/>
                  <a:gd name="T4" fmla="*/ 37 w 38"/>
                  <a:gd name="T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7">
                    <a:moveTo>
                      <a:pt x="0" y="0"/>
                    </a:moveTo>
                    <a:lnTo>
                      <a:pt x="16" y="16"/>
                    </a:lnTo>
                    <a:lnTo>
                      <a:pt x="37" y="13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9807" name="Oval 63"/>
            <p:cNvSpPr>
              <a:spLocks noChangeArrowheads="1"/>
            </p:cNvSpPr>
            <p:nvPr/>
          </p:nvSpPr>
          <p:spPr bwMode="auto">
            <a:xfrm>
              <a:off x="1568" y="1964"/>
              <a:ext cx="116" cy="80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auto">
            <a:xfrm>
              <a:off x="1640" y="1988"/>
              <a:ext cx="32" cy="32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09" name="Line 65"/>
            <p:cNvSpPr>
              <a:spLocks noChangeShapeType="1"/>
            </p:cNvSpPr>
            <p:nvPr/>
          </p:nvSpPr>
          <p:spPr bwMode="auto">
            <a:xfrm>
              <a:off x="1320" y="2552"/>
              <a:ext cx="0" cy="90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10" name="Line 66"/>
            <p:cNvSpPr>
              <a:spLocks noChangeShapeType="1"/>
            </p:cNvSpPr>
            <p:nvPr/>
          </p:nvSpPr>
          <p:spPr bwMode="auto">
            <a:xfrm>
              <a:off x="1328" y="3476"/>
              <a:ext cx="284" cy="51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11" name="Line 67"/>
            <p:cNvSpPr>
              <a:spLocks noChangeShapeType="1"/>
            </p:cNvSpPr>
            <p:nvPr/>
          </p:nvSpPr>
          <p:spPr bwMode="auto">
            <a:xfrm flipH="1">
              <a:off x="1056" y="3464"/>
              <a:ext cx="264" cy="5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12" name="Freeform 68"/>
            <p:cNvSpPr>
              <a:spLocks/>
            </p:cNvSpPr>
            <p:nvPr/>
          </p:nvSpPr>
          <p:spPr bwMode="auto">
            <a:xfrm>
              <a:off x="900" y="2640"/>
              <a:ext cx="1129" cy="697"/>
            </a:xfrm>
            <a:custGeom>
              <a:avLst/>
              <a:gdLst>
                <a:gd name="T0" fmla="*/ 588 w 1129"/>
                <a:gd name="T1" fmla="*/ 696 h 697"/>
                <a:gd name="T2" fmla="*/ 156 w 1129"/>
                <a:gd name="T3" fmla="*/ 600 h 697"/>
                <a:gd name="T4" fmla="*/ 0 w 1129"/>
                <a:gd name="T5" fmla="*/ 408 h 697"/>
                <a:gd name="T6" fmla="*/ 792 w 1129"/>
                <a:gd name="T7" fmla="*/ 0 h 697"/>
                <a:gd name="T8" fmla="*/ 840 w 1129"/>
                <a:gd name="T9" fmla="*/ 432 h 697"/>
                <a:gd name="T10" fmla="*/ 1128 w 1129"/>
                <a:gd name="T11" fmla="*/ 492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9" h="697">
                  <a:moveTo>
                    <a:pt x="588" y="696"/>
                  </a:moveTo>
                  <a:lnTo>
                    <a:pt x="156" y="600"/>
                  </a:lnTo>
                  <a:lnTo>
                    <a:pt x="0" y="408"/>
                  </a:lnTo>
                  <a:lnTo>
                    <a:pt x="792" y="0"/>
                  </a:lnTo>
                  <a:lnTo>
                    <a:pt x="840" y="432"/>
                  </a:lnTo>
                  <a:lnTo>
                    <a:pt x="1128" y="492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13" name="Freeform 69"/>
            <p:cNvSpPr>
              <a:spLocks/>
            </p:cNvSpPr>
            <p:nvPr/>
          </p:nvSpPr>
          <p:spPr bwMode="auto">
            <a:xfrm>
              <a:off x="1500" y="2280"/>
              <a:ext cx="217" cy="73"/>
            </a:xfrm>
            <a:custGeom>
              <a:avLst/>
              <a:gdLst>
                <a:gd name="T0" fmla="*/ 216 w 217"/>
                <a:gd name="T1" fmla="*/ 72 h 73"/>
                <a:gd name="T2" fmla="*/ 72 w 217"/>
                <a:gd name="T3" fmla="*/ 72 h 73"/>
                <a:gd name="T4" fmla="*/ 0 w 217"/>
                <a:gd name="T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7" h="73">
                  <a:moveTo>
                    <a:pt x="216" y="72"/>
                  </a:moveTo>
                  <a:lnTo>
                    <a:pt x="72" y="72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814" name="Group 70"/>
          <p:cNvGrpSpPr>
            <a:grpSpLocks/>
          </p:cNvGrpSpPr>
          <p:nvPr/>
        </p:nvGrpSpPr>
        <p:grpSpPr bwMode="auto">
          <a:xfrm>
            <a:off x="3429000" y="3695700"/>
            <a:ext cx="2332038" cy="609600"/>
            <a:chOff x="2160" y="2328"/>
            <a:chExt cx="1469" cy="384"/>
          </a:xfrm>
        </p:grpSpPr>
        <p:sp>
          <p:nvSpPr>
            <p:cNvPr id="159815" name="Rectangle 71"/>
            <p:cNvSpPr>
              <a:spLocks noChangeArrowheads="1"/>
            </p:cNvSpPr>
            <p:nvPr/>
          </p:nvSpPr>
          <p:spPr bwMode="auto">
            <a:xfrm>
              <a:off x="2160" y="2352"/>
              <a:ext cx="146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b="0" dirty="0" err="1">
                  <a:solidFill>
                    <a:srgbClr val="800000"/>
                  </a:solidFill>
                </a:rPr>
                <a:t>Interspective</a:t>
              </a:r>
              <a:endParaRPr lang="en-GB" b="0" dirty="0">
                <a:solidFill>
                  <a:srgbClr val="800000"/>
                </a:solidFill>
              </a:endParaRPr>
            </a:p>
          </p:txBody>
        </p:sp>
        <p:sp>
          <p:nvSpPr>
            <p:cNvPr id="159816" name="Line 72"/>
            <p:cNvSpPr>
              <a:spLocks noChangeShapeType="1"/>
            </p:cNvSpPr>
            <p:nvPr/>
          </p:nvSpPr>
          <p:spPr bwMode="auto">
            <a:xfrm>
              <a:off x="2184" y="2712"/>
              <a:ext cx="112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17" name="Line 73"/>
            <p:cNvSpPr>
              <a:spLocks noChangeShapeType="1"/>
            </p:cNvSpPr>
            <p:nvPr/>
          </p:nvSpPr>
          <p:spPr bwMode="auto">
            <a:xfrm>
              <a:off x="2160" y="2328"/>
              <a:ext cx="112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818" name="Group 74"/>
          <p:cNvGrpSpPr>
            <a:grpSpLocks/>
          </p:cNvGrpSpPr>
          <p:nvPr/>
        </p:nvGrpSpPr>
        <p:grpSpPr bwMode="auto">
          <a:xfrm>
            <a:off x="4016374" y="1911350"/>
            <a:ext cx="2390775" cy="754063"/>
            <a:chOff x="2530" y="1204"/>
            <a:chExt cx="1506" cy="475"/>
          </a:xfrm>
        </p:grpSpPr>
        <p:sp>
          <p:nvSpPr>
            <p:cNvPr id="159819" name="Rectangle 75"/>
            <p:cNvSpPr>
              <a:spLocks noChangeArrowheads="1"/>
            </p:cNvSpPr>
            <p:nvPr/>
          </p:nvSpPr>
          <p:spPr bwMode="auto">
            <a:xfrm rot="19740000">
              <a:off x="2530" y="1351"/>
              <a:ext cx="1506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b="0" dirty="0" err="1">
                  <a:solidFill>
                    <a:srgbClr val="800000"/>
                  </a:solidFill>
                </a:rPr>
                <a:t>Extraspective</a:t>
              </a:r>
              <a:endParaRPr lang="en-GB" b="0" dirty="0">
                <a:solidFill>
                  <a:srgbClr val="800000"/>
                </a:solidFill>
              </a:endParaRPr>
            </a:p>
          </p:txBody>
        </p:sp>
        <p:sp>
          <p:nvSpPr>
            <p:cNvPr id="159820" name="Line 76"/>
            <p:cNvSpPr>
              <a:spLocks noChangeShapeType="1"/>
            </p:cNvSpPr>
            <p:nvPr/>
          </p:nvSpPr>
          <p:spPr bwMode="auto">
            <a:xfrm flipH="1">
              <a:off x="2760" y="1204"/>
              <a:ext cx="756" cy="46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821" name="Group 77"/>
          <p:cNvGrpSpPr>
            <a:grpSpLocks/>
          </p:cNvGrpSpPr>
          <p:nvPr/>
        </p:nvGrpSpPr>
        <p:grpSpPr bwMode="auto">
          <a:xfrm>
            <a:off x="6858000" y="2098675"/>
            <a:ext cx="1143000" cy="4035425"/>
            <a:chOff x="4320" y="1322"/>
            <a:chExt cx="720" cy="2542"/>
          </a:xfrm>
        </p:grpSpPr>
        <p:sp>
          <p:nvSpPr>
            <p:cNvPr id="159822" name="Text Box 78"/>
            <p:cNvSpPr txBox="1">
              <a:spLocks noChangeArrowheads="1"/>
            </p:cNvSpPr>
            <p:nvPr/>
          </p:nvSpPr>
          <p:spPr bwMode="auto">
            <a:xfrm rot="58">
              <a:off x="4848" y="1322"/>
              <a:ext cx="192" cy="2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GB" b="0" dirty="0">
                  <a:solidFill>
                    <a:srgbClr val="800000"/>
                  </a:solidFill>
                </a:rPr>
                <a:t>Introspective</a:t>
              </a:r>
              <a:endParaRPr lang="en-GB" sz="2400" b="0" dirty="0">
                <a:solidFill>
                  <a:srgbClr val="800000"/>
                </a:solidFill>
              </a:endParaRPr>
            </a:p>
          </p:txBody>
        </p:sp>
        <p:sp>
          <p:nvSpPr>
            <p:cNvPr id="159823" name="Freeform 79"/>
            <p:cNvSpPr>
              <a:spLocks/>
            </p:cNvSpPr>
            <p:nvPr/>
          </p:nvSpPr>
          <p:spPr bwMode="auto">
            <a:xfrm>
              <a:off x="4368" y="1440"/>
              <a:ext cx="376" cy="424"/>
            </a:xfrm>
            <a:custGeom>
              <a:avLst/>
              <a:gdLst>
                <a:gd name="T0" fmla="*/ 0 w 376"/>
                <a:gd name="T1" fmla="*/ 184 h 424"/>
                <a:gd name="T2" fmla="*/ 336 w 376"/>
                <a:gd name="T3" fmla="*/ 40 h 424"/>
                <a:gd name="T4" fmla="*/ 240 w 376"/>
                <a:gd name="T5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6" h="424">
                  <a:moveTo>
                    <a:pt x="0" y="184"/>
                  </a:moveTo>
                  <a:cubicBezTo>
                    <a:pt x="148" y="92"/>
                    <a:pt x="296" y="0"/>
                    <a:pt x="336" y="40"/>
                  </a:cubicBezTo>
                  <a:cubicBezTo>
                    <a:pt x="376" y="80"/>
                    <a:pt x="308" y="252"/>
                    <a:pt x="240" y="424"/>
                  </a:cubicBezTo>
                </a:path>
              </a:pathLst>
            </a:cu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824" name="Line 80"/>
            <p:cNvSpPr>
              <a:spLocks noChangeShapeType="1"/>
            </p:cNvSpPr>
            <p:nvPr/>
          </p:nvSpPr>
          <p:spPr bwMode="auto">
            <a:xfrm flipH="1">
              <a:off x="4320" y="1584"/>
              <a:ext cx="96" cy="96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9825" name="Group 81"/>
          <p:cNvGrpSpPr>
            <a:grpSpLocks/>
          </p:cNvGrpSpPr>
          <p:nvPr/>
        </p:nvGrpSpPr>
        <p:grpSpPr bwMode="auto">
          <a:xfrm>
            <a:off x="683568" y="2150368"/>
            <a:ext cx="2336800" cy="990600"/>
            <a:chOff x="432" y="1344"/>
            <a:chExt cx="1472" cy="624"/>
          </a:xfrm>
        </p:grpSpPr>
        <p:sp>
          <p:nvSpPr>
            <p:cNvPr id="159826" name="Rectangle 82"/>
            <p:cNvSpPr>
              <a:spLocks noChangeArrowheads="1"/>
            </p:cNvSpPr>
            <p:nvPr/>
          </p:nvSpPr>
          <p:spPr bwMode="auto">
            <a:xfrm>
              <a:off x="432" y="1344"/>
              <a:ext cx="147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b="0" dirty="0" err="1">
                  <a:solidFill>
                    <a:srgbClr val="800000"/>
                  </a:solidFill>
                </a:rPr>
                <a:t>Intraspective</a:t>
              </a:r>
              <a:endParaRPr lang="en-GB" b="0" dirty="0">
                <a:solidFill>
                  <a:srgbClr val="800000"/>
                </a:solidFill>
              </a:endParaRPr>
            </a:p>
          </p:txBody>
        </p:sp>
        <p:grpSp>
          <p:nvGrpSpPr>
            <p:cNvPr id="159827" name="Group 83"/>
            <p:cNvGrpSpPr>
              <a:grpSpLocks/>
            </p:cNvGrpSpPr>
            <p:nvPr/>
          </p:nvGrpSpPr>
          <p:grpSpPr bwMode="auto">
            <a:xfrm>
              <a:off x="1104" y="1707"/>
              <a:ext cx="288" cy="261"/>
              <a:chOff x="1104" y="1707"/>
              <a:chExt cx="288" cy="261"/>
            </a:xfrm>
          </p:grpSpPr>
          <p:sp>
            <p:nvSpPr>
              <p:cNvPr id="159828" name="Freeform 84"/>
              <p:cNvSpPr>
                <a:spLocks/>
              </p:cNvSpPr>
              <p:nvPr/>
            </p:nvSpPr>
            <p:spPr bwMode="auto">
              <a:xfrm>
                <a:off x="1104" y="1707"/>
                <a:ext cx="288" cy="192"/>
              </a:xfrm>
              <a:custGeom>
                <a:avLst/>
                <a:gdLst>
                  <a:gd name="T0" fmla="*/ 0 w 192"/>
                  <a:gd name="T1" fmla="*/ 96 h 96"/>
                  <a:gd name="T2" fmla="*/ 96 w 192"/>
                  <a:gd name="T3" fmla="*/ 0 h 96"/>
                  <a:gd name="T4" fmla="*/ 192 w 192"/>
                  <a:gd name="T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96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76" y="80"/>
                      <a:pt x="192" y="96"/>
                    </a:cubicBezTo>
                  </a:path>
                </a:pathLst>
              </a:custGeom>
              <a:noFill/>
              <a:ln w="38100" cmpd="sng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29" name="Line 85"/>
              <p:cNvSpPr>
                <a:spLocks noChangeShapeType="1"/>
              </p:cNvSpPr>
              <p:nvPr/>
            </p:nvSpPr>
            <p:spPr bwMode="auto">
              <a:xfrm>
                <a:off x="1344" y="1920"/>
                <a:ext cx="48" cy="4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9830" name="Line 86"/>
              <p:cNvSpPr>
                <a:spLocks noChangeShapeType="1"/>
              </p:cNvSpPr>
              <p:nvPr/>
            </p:nvSpPr>
            <p:spPr bwMode="auto">
              <a:xfrm flipH="1">
                <a:off x="1104" y="1872"/>
                <a:ext cx="48" cy="9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333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1066800"/>
          </a:xfrm>
        </p:spPr>
        <p:txBody>
          <a:bodyPr/>
          <a:lstStyle/>
          <a:p>
            <a:r>
              <a:rPr lang="en-US"/>
              <a:t>What are the significant products of research?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114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Transformations of the </a:t>
            </a:r>
            <a:r>
              <a:rPr lang="ja-JP" altLang="en-US" dirty="0"/>
              <a:t>‘</a:t>
            </a:r>
            <a:r>
              <a:rPr lang="en-US" dirty="0"/>
              <a:t>being</a:t>
            </a:r>
            <a:r>
              <a:rPr lang="ja-JP" altLang="en-US" dirty="0"/>
              <a:t>’</a:t>
            </a:r>
            <a:r>
              <a:rPr lang="en-US" dirty="0"/>
              <a:t> of the researchers 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Increased sensitivity to notice what was previously not noticed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Refined vocabulary for discussing, discerning and </a:t>
            </a:r>
            <a:r>
              <a:rPr lang="en-US" dirty="0" err="1"/>
              <a:t>analysing</a:t>
            </a:r>
            <a:endParaRPr lang="en-US" dirty="0"/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Awareness which informs future choices of action</a:t>
            </a: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Self</a:t>
            </a: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0"/>
              <a:buChar char="S"/>
            </a:pPr>
            <a:r>
              <a:rPr lang="en-US" dirty="0"/>
              <a:t>Others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7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Interwoven Worlds</a:t>
            </a:r>
          </a:p>
        </p:txBody>
      </p:sp>
      <p:sp>
        <p:nvSpPr>
          <p:cNvPr id="162820" name="Oval 4"/>
          <p:cNvSpPr>
            <a:spLocks noChangeArrowheads="1"/>
          </p:cNvSpPr>
          <p:nvPr/>
        </p:nvSpPr>
        <p:spPr bwMode="auto">
          <a:xfrm>
            <a:off x="2286000" y="3055938"/>
            <a:ext cx="5273675" cy="3306762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2821" name="Oval 5"/>
          <p:cNvSpPr>
            <a:spLocks noChangeArrowheads="1"/>
          </p:cNvSpPr>
          <p:nvPr/>
        </p:nvSpPr>
        <p:spPr bwMode="auto">
          <a:xfrm>
            <a:off x="625475" y="1524000"/>
            <a:ext cx="5273675" cy="3306763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1447800" y="1593850"/>
            <a:ext cx="274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sz="2000" b="0" i="1" dirty="0">
                <a:solidFill>
                  <a:srgbClr val="FF0000"/>
                </a:solidFill>
              </a:rPr>
              <a:t>Own</a:t>
            </a:r>
            <a:br>
              <a:rPr lang="en-GB" sz="2000" b="0" i="1" dirty="0">
                <a:solidFill>
                  <a:srgbClr val="FF0000"/>
                </a:solidFill>
              </a:rPr>
            </a:br>
            <a:r>
              <a:rPr lang="en-GB" sz="2000" b="0" i="1" dirty="0">
                <a:solidFill>
                  <a:srgbClr val="FF0000"/>
                </a:solidFill>
              </a:rPr>
              <a:t> world of experience</a:t>
            </a:r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2514600" y="2590800"/>
            <a:ext cx="719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Trying</a:t>
            </a:r>
          </a:p>
        </p:txBody>
      </p:sp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1403648" y="3284984"/>
            <a:ext cx="1177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Reflecting</a:t>
            </a:r>
          </a:p>
        </p:txBody>
      </p:sp>
      <p:grpSp>
        <p:nvGrpSpPr>
          <p:cNvPr id="162825" name="Group 9"/>
          <p:cNvGrpSpPr>
            <a:grpSpLocks/>
          </p:cNvGrpSpPr>
          <p:nvPr/>
        </p:nvGrpSpPr>
        <p:grpSpPr bwMode="auto">
          <a:xfrm>
            <a:off x="7020272" y="2708920"/>
            <a:ext cx="1336675" cy="989013"/>
            <a:chOff x="3877" y="1667"/>
            <a:chExt cx="842" cy="623"/>
          </a:xfrm>
        </p:grpSpPr>
        <p:sp>
          <p:nvSpPr>
            <p:cNvPr id="162826" name="Rectangle 10"/>
            <p:cNvSpPr>
              <a:spLocks noChangeArrowheads="1"/>
            </p:cNvSpPr>
            <p:nvPr/>
          </p:nvSpPr>
          <p:spPr bwMode="auto">
            <a:xfrm>
              <a:off x="4134" y="1667"/>
              <a:ext cx="56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Seeking </a:t>
              </a:r>
            </a:p>
          </p:txBody>
        </p:sp>
        <p:sp>
          <p:nvSpPr>
            <p:cNvPr id="162827" name="Rectangle 11"/>
            <p:cNvSpPr>
              <a:spLocks noChangeArrowheads="1"/>
            </p:cNvSpPr>
            <p:nvPr/>
          </p:nvSpPr>
          <p:spPr bwMode="auto">
            <a:xfrm>
              <a:off x="3998" y="1883"/>
              <a:ext cx="7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 b="0" dirty="0">
                  <a:solidFill>
                    <a:srgbClr val="000000"/>
                  </a:solidFill>
                </a:rPr>
                <a:t>resonance</a:t>
              </a:r>
            </a:p>
          </p:txBody>
        </p:sp>
        <p:sp>
          <p:nvSpPr>
            <p:cNvPr id="162828" name="Rectangle 12"/>
            <p:cNvSpPr>
              <a:spLocks noChangeArrowheads="1"/>
            </p:cNvSpPr>
            <p:nvPr/>
          </p:nvSpPr>
          <p:spPr bwMode="auto">
            <a:xfrm>
              <a:off x="3877" y="2098"/>
              <a:ext cx="8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with others</a:t>
              </a:r>
            </a:p>
          </p:txBody>
        </p:sp>
      </p:grpSp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5411788" y="1630363"/>
            <a:ext cx="27416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GB" sz="2000" b="0" i="1">
                <a:solidFill>
                  <a:srgbClr val="FF0000"/>
                </a:solidFill>
              </a:rPr>
              <a:t>Colleague's</a:t>
            </a:r>
            <a:br>
              <a:rPr lang="en-GB" sz="2000" b="0" i="1">
                <a:solidFill>
                  <a:srgbClr val="FF0000"/>
                </a:solidFill>
              </a:rPr>
            </a:br>
            <a:r>
              <a:rPr lang="en-GB" sz="2000" b="0" i="1">
                <a:solidFill>
                  <a:srgbClr val="FF0000"/>
                </a:solidFill>
              </a:rPr>
              <a:t> world of experience</a:t>
            </a:r>
          </a:p>
        </p:txBody>
      </p:sp>
      <p:sp>
        <p:nvSpPr>
          <p:cNvPr id="162830" name="Oval 14"/>
          <p:cNvSpPr>
            <a:spLocks noChangeArrowheads="1"/>
          </p:cNvSpPr>
          <p:nvPr/>
        </p:nvSpPr>
        <p:spPr bwMode="auto">
          <a:xfrm>
            <a:off x="3705225" y="1524000"/>
            <a:ext cx="5273675" cy="3306763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2831" name="Rectangle 15"/>
          <p:cNvSpPr>
            <a:spLocks noChangeArrowheads="1"/>
          </p:cNvSpPr>
          <p:nvPr/>
        </p:nvSpPr>
        <p:spPr bwMode="auto">
          <a:xfrm>
            <a:off x="3490913" y="5524500"/>
            <a:ext cx="26336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2000" b="0" i="1">
                <a:solidFill>
                  <a:srgbClr val="FF0000"/>
                </a:solidFill>
              </a:rPr>
              <a:t>World of observations </a:t>
            </a:r>
            <a:br>
              <a:rPr lang="en-GB" sz="2000" b="0" i="1">
                <a:solidFill>
                  <a:srgbClr val="FF0000"/>
                </a:solidFill>
              </a:rPr>
            </a:br>
            <a:r>
              <a:rPr lang="en-GB" sz="2000" b="0" i="1">
                <a:solidFill>
                  <a:srgbClr val="FF0000"/>
                </a:solidFill>
              </a:rPr>
              <a:t> &amp; theories</a:t>
            </a:r>
          </a:p>
        </p:txBody>
      </p:sp>
      <p:sp>
        <p:nvSpPr>
          <p:cNvPr id="162832" name="Rectangle 16"/>
          <p:cNvSpPr>
            <a:spLocks noChangeArrowheads="1"/>
          </p:cNvSpPr>
          <p:nvPr/>
        </p:nvSpPr>
        <p:spPr bwMode="auto">
          <a:xfrm>
            <a:off x="4114800" y="3352800"/>
            <a:ext cx="14053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Recognising</a:t>
            </a:r>
            <a:br>
              <a:rPr lang="en-GB" sz="2000" b="0">
                <a:solidFill>
                  <a:srgbClr val="000000"/>
                </a:solidFill>
              </a:rPr>
            </a:br>
            <a:r>
              <a:rPr lang="en-GB" sz="2000" b="0">
                <a:solidFill>
                  <a:srgbClr val="000000"/>
                </a:solidFill>
              </a:rPr>
              <a:t> Possibilities </a:t>
            </a:r>
          </a:p>
        </p:txBody>
      </p:sp>
      <p:sp>
        <p:nvSpPr>
          <p:cNvPr id="162833" name="Rectangle 17"/>
          <p:cNvSpPr>
            <a:spLocks noChangeArrowheads="1"/>
          </p:cNvSpPr>
          <p:nvPr/>
        </p:nvSpPr>
        <p:spPr bwMode="auto">
          <a:xfrm>
            <a:off x="5796136" y="4077072"/>
            <a:ext cx="1204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Expressing</a:t>
            </a:r>
          </a:p>
        </p:txBody>
      </p:sp>
      <p:sp>
        <p:nvSpPr>
          <p:cNvPr id="162834" name="Rectangle 18"/>
          <p:cNvSpPr>
            <a:spLocks noChangeArrowheads="1"/>
          </p:cNvSpPr>
          <p:nvPr/>
        </p:nvSpPr>
        <p:spPr bwMode="auto">
          <a:xfrm>
            <a:off x="2699792" y="4077072"/>
            <a:ext cx="11126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Preparing </a:t>
            </a:r>
          </a:p>
        </p:txBody>
      </p:sp>
    </p:spTree>
    <p:extLst>
      <p:ext uri="{BB962C8B-B14F-4D97-AF65-F5344CB8AC3E}">
        <p14:creationId xmlns:p14="http://schemas.microsoft.com/office/powerpoint/2010/main" val="31200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Protases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100000"/>
              </a:spcAft>
              <a:buClr>
                <a:srgbClr val="FF8000"/>
              </a:buClr>
              <a:buFont typeface="Monotype Sorts" charset="0"/>
              <a:buChar char="`"/>
            </a:pPr>
            <a:r>
              <a:rPr lang="en-US" sz="2800" b="0" dirty="0">
                <a:latin typeface="Comic Sans MS" charset="0"/>
              </a:rPr>
              <a:t>I cannot change others;</a:t>
            </a:r>
            <a:br>
              <a:rPr lang="en-US" sz="2800" b="0" dirty="0">
                <a:latin typeface="Comic Sans MS" charset="0"/>
              </a:rPr>
            </a:br>
            <a:r>
              <a:rPr lang="en-US" sz="2800" b="0" dirty="0">
                <a:latin typeface="Comic Sans MS" charset="0"/>
              </a:rPr>
              <a:t>I </a:t>
            </a:r>
            <a:r>
              <a:rPr lang="en-US" sz="2800" b="0" i="1" dirty="0">
                <a:solidFill>
                  <a:srgbClr val="FF0000"/>
                </a:solidFill>
                <a:latin typeface="Comic Sans MS" charset="0"/>
              </a:rPr>
              <a:t>can</a:t>
            </a:r>
            <a:r>
              <a:rPr lang="en-US" sz="2800" b="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800" b="0" dirty="0">
                <a:latin typeface="Comic Sans MS" charset="0"/>
              </a:rPr>
              <a:t>work at changing myself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100000"/>
              </a:spcAft>
              <a:buClr>
                <a:srgbClr val="FF8000"/>
              </a:buClr>
              <a:buFont typeface="Monotype Sorts" charset="0"/>
              <a:buChar char="`"/>
            </a:pPr>
            <a:r>
              <a:rPr lang="en-US" sz="2800" b="0" dirty="0">
                <a:latin typeface="Comic Sans MS" charset="0"/>
              </a:rPr>
              <a:t>To express is to over stress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100000"/>
              </a:spcAft>
              <a:buClr>
                <a:srgbClr val="FF8000"/>
              </a:buClr>
              <a:buFont typeface="Monotype Sorts" charset="0"/>
              <a:buChar char="`"/>
            </a:pPr>
            <a:r>
              <a:rPr lang="en-US" sz="2800" b="0" dirty="0">
                <a:latin typeface="Comic Sans MS" charset="0"/>
              </a:rPr>
              <a:t>One thing we do not seem to learn from experience, </a:t>
            </a:r>
            <a:br>
              <a:rPr lang="en-US" sz="2800" b="0" dirty="0">
                <a:latin typeface="Comic Sans MS" charset="0"/>
              </a:rPr>
            </a:br>
            <a:r>
              <a:rPr lang="en-US" sz="2800" b="0" dirty="0">
                <a:latin typeface="Comic Sans MS" charset="0"/>
              </a:rPr>
              <a:t>is that we do not often learn from experience alone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89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Conceptions of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10527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Staircase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9592" y="4005064"/>
            <a:ext cx="1656184" cy="2304256"/>
            <a:chOff x="2286000" y="368300"/>
            <a:chExt cx="4596324" cy="6108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68300"/>
              <a:ext cx="4572000" cy="6108700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137587" y="1174292"/>
              <a:ext cx="2744737" cy="5284312"/>
            </a:xfrm>
            <a:custGeom>
              <a:avLst/>
              <a:gdLst>
                <a:gd name="connsiteX0" fmla="*/ 2676460 w 2744737"/>
                <a:gd name="connsiteY0" fmla="*/ 0 h 5284312"/>
                <a:gd name="connsiteX1" fmla="*/ 0 w 2744737"/>
                <a:gd name="connsiteY1" fmla="*/ 5229694 h 5284312"/>
                <a:gd name="connsiteX2" fmla="*/ 2744737 w 2744737"/>
                <a:gd name="connsiteY2" fmla="*/ 5284312 h 5284312"/>
                <a:gd name="connsiteX3" fmla="*/ 2676460 w 2744737"/>
                <a:gd name="connsiteY3" fmla="*/ 0 h 52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4737" h="5284312">
                  <a:moveTo>
                    <a:pt x="2676460" y="0"/>
                  </a:moveTo>
                  <a:lnTo>
                    <a:pt x="0" y="5229694"/>
                  </a:lnTo>
                  <a:lnTo>
                    <a:pt x="2744737" y="5284312"/>
                  </a:lnTo>
                  <a:lnTo>
                    <a:pt x="267646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2823220" cy="233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105273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Spiral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628800"/>
            <a:ext cx="1944216" cy="2315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005064"/>
            <a:ext cx="2232248" cy="2316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Maturation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005064"/>
            <a:ext cx="2376264" cy="241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1628800"/>
            <a:ext cx="28066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9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2664296"/>
          </a:xfrm>
        </p:spPr>
        <p:txBody>
          <a:bodyPr/>
          <a:lstStyle/>
          <a:p>
            <a:r>
              <a:rPr lang="en-GB"/>
              <a:t>Everything said here is a conjecture …</a:t>
            </a:r>
          </a:p>
          <a:p>
            <a:pPr marL="457200" lvl="1" indent="0">
              <a:buNone/>
            </a:pPr>
            <a:r>
              <a:rPr lang="en-GB"/>
              <a:t>… to be tested in your experience</a:t>
            </a:r>
          </a:p>
          <a:p>
            <a:r>
              <a:rPr lang="en-GB"/>
              <a:t>My approach is fundamentally phenomenological …</a:t>
            </a:r>
            <a:br>
              <a:rPr lang="en-GB"/>
            </a:br>
            <a:r>
              <a:rPr lang="en-GB"/>
              <a:t>I am interested in people’s lived experience.</a:t>
            </a:r>
          </a:p>
          <a:p>
            <a:r>
              <a:rPr lang="en-GB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/>
              <a:t>… what you notice (noticed) happening inside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89040"/>
            <a:ext cx="22352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3789040"/>
            <a:ext cx="447510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Central role of attention: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… What is being attended to?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… How it is being attended to?</a:t>
            </a:r>
          </a:p>
        </p:txBody>
      </p:sp>
    </p:spTree>
    <p:extLst>
      <p:ext uri="{BB962C8B-B14F-4D97-AF65-F5344CB8AC3E}">
        <p14:creationId xmlns:p14="http://schemas.microsoft.com/office/powerpoint/2010/main" val="18047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The purpose of Research in Mathematics Education is to to work at</a:t>
            </a:r>
          </a:p>
          <a:p>
            <a:pPr lvl="1"/>
            <a:r>
              <a:rPr lang="en-GB"/>
              <a:t>Improving the experience of learners as they encounter mathematics …</a:t>
            </a:r>
          </a:p>
          <a:p>
            <a:pPr lvl="1"/>
            <a:r>
              <a:rPr lang="en-GB"/>
              <a:t>… by understanding how people develop &amp; enrich their mathematical thinking from the experiences they undergo</a:t>
            </a:r>
          </a:p>
          <a:p>
            <a:pPr lvl="1"/>
            <a:r>
              <a:rPr lang="en-GB"/>
              <a:t>… and by developing practices which promote the development of mathematical thinking through drawing upon the human psyche and the social conditions. </a:t>
            </a:r>
          </a:p>
        </p:txBody>
      </p:sp>
    </p:spTree>
    <p:extLst>
      <p:ext uri="{BB962C8B-B14F-4D97-AF65-F5344CB8AC3E}">
        <p14:creationId xmlns:p14="http://schemas.microsoft.com/office/powerpoint/2010/main" val="307482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1872208"/>
          </a:xfrm>
        </p:spPr>
        <p:txBody>
          <a:bodyPr/>
          <a:lstStyle/>
          <a:p>
            <a:r>
              <a:rPr lang="en-GB"/>
              <a:t>Do you assume that people’s choices reflect what is the case for them?</a:t>
            </a:r>
          </a:p>
          <a:p>
            <a:r>
              <a:rPr lang="en-GB"/>
              <a:t>Do you assume that people’s choices are well considered?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 bwMode="auto">
          <a:xfrm>
            <a:off x="376808" y="2888704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chemeClr val="tx2"/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" pitchFamily="-111" charset="0"/>
              </a:defRPr>
            </a:lvl9pPr>
          </a:lstStyle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62218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Dual Systems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5472608"/>
          </a:xfrm>
        </p:spPr>
        <p:txBody>
          <a:bodyPr/>
          <a:lstStyle/>
          <a:p>
            <a:r>
              <a:rPr lang="en-GB"/>
              <a:t>Human Beings have two modes of functioning:</a:t>
            </a:r>
          </a:p>
          <a:p>
            <a:pPr lvl="1"/>
            <a:r>
              <a:rPr lang="en-GB"/>
              <a:t>S1: automatic reactions; habit;</a:t>
            </a:r>
            <a:br>
              <a:rPr lang="en-GB"/>
            </a:br>
            <a:r>
              <a:rPr lang="en-GB"/>
              <a:t>internalised functionings;</a:t>
            </a:r>
            <a:br>
              <a:rPr lang="en-GB"/>
            </a:br>
            <a:r>
              <a:rPr lang="en-GB"/>
              <a:t>awarenesses enabling actions; </a:t>
            </a:r>
            <a:br>
              <a:rPr lang="en-GB"/>
            </a:br>
            <a:r>
              <a:rPr lang="en-GB"/>
              <a:t>default parameters;</a:t>
            </a:r>
            <a:br>
              <a:rPr lang="en-GB"/>
            </a:br>
            <a:r>
              <a:rPr lang="en-GB"/>
              <a:t>educated intuitions;</a:t>
            </a:r>
          </a:p>
          <a:p>
            <a:pPr lvl="1"/>
            <a:r>
              <a:rPr lang="en-GB"/>
              <a:t>S2: considered responses; intellect-cognition</a:t>
            </a:r>
          </a:p>
          <a:p>
            <a:r>
              <a:rPr lang="en-GB"/>
              <a:t>Conscious control-direction of action is (mostly) an illusion (Norretranders)</a:t>
            </a:r>
          </a:p>
          <a:p>
            <a:pPr lvl="1"/>
            <a:r>
              <a:rPr lang="en-GB"/>
              <a:t>Human beings as narrative animals (Bruner; …)</a:t>
            </a:r>
          </a:p>
          <a:p>
            <a:r>
              <a:rPr lang="en-GB"/>
              <a:t>S1 offers up possibilities; S2 is “lazy”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395536" y="4869160"/>
            <a:ext cx="4752528" cy="1296144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tx2"/>
                </a:solidFill>
                <a:latin typeface="Chalkboard" pitchFamily="-111" charset="0"/>
              </a:rPr>
              <a:t>Have you encountered learners </a:t>
            </a:r>
            <a:br>
              <a:rPr lang="en-GB" sz="2400" b="0">
                <a:solidFill>
                  <a:schemeClr val="tx2"/>
                </a:solidFill>
                <a:latin typeface="Chalkboard" pitchFamily="-111" charset="0"/>
              </a:rPr>
            </a:br>
            <a:r>
              <a:rPr lang="en-GB" sz="2400" b="0">
                <a:solidFill>
                  <a:schemeClr val="tx2"/>
                </a:solidFill>
                <a:latin typeface="Chalkboard" pitchFamily="-111" charset="0"/>
              </a:rPr>
              <a:t>who do or say the first thing that comes to them?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33265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(Kahneman; Frederick; Leron)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3635896" y="5877272"/>
            <a:ext cx="5328592" cy="648072"/>
          </a:xfrm>
          <a:prstGeom prst="roundRect">
            <a:avLst/>
          </a:prstGeom>
          <a:solidFill>
            <a:srgbClr val="DA525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“They don’t think before they act!”</a:t>
            </a:r>
          </a:p>
        </p:txBody>
      </p:sp>
    </p:spTree>
    <p:extLst>
      <p:ext uri="{BB962C8B-B14F-4D97-AF65-F5344CB8AC3E}">
        <p14:creationId xmlns:p14="http://schemas.microsoft.com/office/powerpoint/2010/main" val="279583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Educating &amp; Re-Educating Intuitions (S2 -&gt; S1)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Adding makes bigger </a:t>
            </a:r>
          </a:p>
          <a:p>
            <a:pPr lvl="1">
              <a:buClr>
                <a:srgbClr val="FF0000"/>
              </a:buClr>
              <a:buFont typeface="Lucida Grande"/>
              <a:buChar char="⇒"/>
            </a:pPr>
            <a:r>
              <a:rPr lang="en-GB"/>
              <a:t>Adding something to a number does not always make it bigger </a:t>
            </a:r>
          </a:p>
          <a:p>
            <a:r>
              <a:rPr lang="en-GB"/>
              <a:t>Multiplying makes bigger</a:t>
            </a:r>
          </a:p>
          <a:p>
            <a:pPr lvl="1">
              <a:buFont typeface="Lucida Grande"/>
              <a:buChar char="⇒"/>
            </a:pPr>
            <a:r>
              <a:rPr lang="en-GB"/>
              <a:t> Multiplying a number by a number does not always make it bigger</a:t>
            </a:r>
          </a:p>
          <a:p>
            <a:r>
              <a:rPr lang="en-GB"/>
              <a:t>Squaring a positive number makes it bigger </a:t>
            </a:r>
          </a:p>
          <a:p>
            <a:pPr lvl="1">
              <a:buFont typeface="Lucida Grande"/>
              <a:buChar char="⇒"/>
            </a:pPr>
            <a:r>
              <a:rPr lang="en-GB"/>
              <a:t>only when it is bigger than one</a:t>
            </a:r>
          </a:p>
          <a:p>
            <a:r>
              <a:rPr lang="en-GB"/>
              <a:t>A function can be differentiable at a point but have arbitrarily large slope arbitrarily close to that point</a:t>
            </a:r>
          </a:p>
          <a:p>
            <a:r>
              <a:rPr lang="en-GB"/>
              <a:t>While a differentiable function of one variable on a closed interval attains its extreme values, </a:t>
            </a:r>
            <a:br>
              <a:rPr lang="en-GB"/>
            </a:br>
            <a:r>
              <a:rPr lang="en-GB"/>
              <a:t>a differentiable function of two variables on a closed set may not attain its extreme values</a:t>
            </a:r>
          </a:p>
        </p:txBody>
      </p:sp>
    </p:spTree>
    <p:extLst>
      <p:ext uri="{BB962C8B-B14F-4D97-AF65-F5344CB8AC3E}">
        <p14:creationId xmlns:p14="http://schemas.microsoft.com/office/powerpoint/2010/main" val="216073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5904656"/>
          </a:xfrm>
        </p:spPr>
        <p:txBody>
          <a:bodyPr/>
          <a:lstStyle/>
          <a:p>
            <a:r>
              <a:rPr lang="en-GB"/>
              <a:t>Deficiency</a:t>
            </a:r>
          </a:p>
          <a:p>
            <a:pPr lvl="1"/>
            <a:r>
              <a:rPr lang="en-GB"/>
              <a:t>What learners cannot (do not) do at different ages and stages</a:t>
            </a:r>
          </a:p>
          <a:p>
            <a:pPr lvl="1"/>
            <a:r>
              <a:rPr lang="en-GB"/>
              <a:t>What teachers do not know, do, or appreciate about different topics and pedagogical strategies</a:t>
            </a:r>
          </a:p>
          <a:p>
            <a:r>
              <a:rPr lang="en-GB"/>
              <a:t>Proficiency</a:t>
            </a:r>
          </a:p>
          <a:p>
            <a:pPr lvl="1"/>
            <a:r>
              <a:rPr lang="en-GB"/>
              <a:t>What learners &amp; teachers &amp; policy makers do already</a:t>
            </a:r>
          </a:p>
          <a:p>
            <a:pPr lvl="1"/>
            <a:r>
              <a:rPr lang="en-GB"/>
              <a:t>Not doing for learners &amp; teachers what they can already do for themselves</a:t>
            </a:r>
          </a:p>
          <a:p>
            <a:r>
              <a:rPr lang="en-GB"/>
              <a:t>Efficiency &amp; Effectiveness</a:t>
            </a:r>
          </a:p>
          <a:p>
            <a:pPr lvl="1"/>
            <a:r>
              <a:rPr lang="en-GB"/>
              <a:t>Seeking efficient and effective ways of enhancing, extending, and enriching </a:t>
            </a:r>
          </a:p>
          <a:p>
            <a:pPr lvl="2"/>
            <a:r>
              <a:rPr lang="en-GB"/>
              <a:t>Peoples’ sensitivities to notice what matters</a:t>
            </a:r>
          </a:p>
          <a:p>
            <a:pPr lvl="2"/>
            <a:r>
              <a:rPr lang="en-GB"/>
              <a:t>Peoples’ powers,</a:t>
            </a:r>
          </a:p>
          <a:p>
            <a:pPr lvl="2"/>
            <a:r>
              <a:rPr lang="en-GB"/>
              <a:t>Peoples’ appreciation of mathematical themes,</a:t>
            </a:r>
          </a:p>
          <a:p>
            <a:pPr lvl="2"/>
            <a:r>
              <a:rPr lang="en-GB"/>
              <a:t>Peoples’ experience of mathematical thinking</a:t>
            </a:r>
          </a:p>
          <a:p>
            <a:pPr lvl="2"/>
            <a:r>
              <a:rPr lang="en-GB"/>
              <a:t>Peoples’ internalisation of effective actions </a:t>
            </a:r>
          </a:p>
        </p:txBody>
      </p:sp>
    </p:spTree>
    <p:extLst>
      <p:ext uri="{BB962C8B-B14F-4D97-AF65-F5344CB8AC3E}">
        <p14:creationId xmlns:p14="http://schemas.microsoft.com/office/powerpoint/2010/main" val="192937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Human Psyche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59185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22799" y="1152748"/>
            <a:ext cx="3178175" cy="1327151"/>
            <a:chOff x="2912" y="540"/>
            <a:chExt cx="2002" cy="836"/>
          </a:xfrm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2454277" y="1176560"/>
            <a:ext cx="3130552" cy="1022349"/>
            <a:chOff x="1546" y="555"/>
            <a:chExt cx="1972" cy="644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546" y="555"/>
              <a:ext cx="19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Intellect (cognition)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179512" y="1851251"/>
            <a:ext cx="2952752" cy="430214"/>
            <a:chOff x="1010" y="987"/>
            <a:chExt cx="1860" cy="271"/>
          </a:xfrm>
        </p:grpSpPr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1010" y="987"/>
              <a:ext cx="148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Attention/Will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2507" y="1210"/>
              <a:ext cx="36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704850" y="3419698"/>
            <a:ext cx="2528888" cy="1292225"/>
            <a:chOff x="444" y="1968"/>
            <a:chExt cx="1593" cy="814"/>
          </a:xfrm>
        </p:grpSpPr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42000" y="2538637"/>
            <a:ext cx="2743200" cy="862013"/>
            <a:chOff x="3680" y="1413"/>
            <a:chExt cx="1728" cy="543"/>
          </a:xfrm>
        </p:grpSpPr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298825" y="3495898"/>
            <a:ext cx="1449388" cy="2165350"/>
            <a:chOff x="2078" y="2016"/>
            <a:chExt cx="913" cy="1364"/>
          </a:xfrm>
        </p:grpSpPr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3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91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a Topic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3233738" y="1597695"/>
            <a:ext cx="2133600" cy="272732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3284538" y="1564358"/>
            <a:ext cx="2252662" cy="280987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>
            <a:off x="2640013" y="3055020"/>
            <a:ext cx="3387725" cy="33338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27100" y="9087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Language Patterns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prior Skills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5461000" y="908720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Imagery/Sense-of/Awareness; Connections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045200" y="2623220"/>
            <a:ext cx="3022600" cy="9525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Different Contexts in which likely to arise;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dispositions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168900" y="4159920"/>
            <a:ext cx="3022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Techniques &amp; Incantations</a:t>
            </a: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04800" y="25851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Root Questions</a:t>
            </a: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predispositions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sp>
        <p:nvSpPr>
          <p:cNvPr id="12" name="AutoShape 10"/>
          <p:cNvSpPr>
            <a:spLocks/>
          </p:cNvSpPr>
          <p:nvPr/>
        </p:nvSpPr>
        <p:spPr bwMode="auto">
          <a:xfrm>
            <a:off x="927100" y="4185320"/>
            <a:ext cx="2514600" cy="749300"/>
          </a:xfrm>
          <a:prstGeom prst="roundRect">
            <a:avLst>
              <a:gd name="adj" fmla="val 25421"/>
            </a:avLst>
          </a:prstGeom>
          <a:solidFill>
            <a:schemeClr val="tx2">
              <a:alpha val="49803"/>
            </a:schemeClr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/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Standard Confusions 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Obstacles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35652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5478567" y="6227440"/>
            <a:ext cx="3125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Behaviour is Trainable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2816576" y="5651376"/>
            <a:ext cx="3267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Emotion is Harnessable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539552" y="6165304"/>
            <a:ext cx="360097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Awareness is Educable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 rot="2954185">
            <a:off x="5605711" y="5297027"/>
            <a:ext cx="1590179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Behaviour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817938" y="5093827"/>
            <a:ext cx="1246223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Emotion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 rot="18654864">
            <a:off x="1247629" y="5343858"/>
            <a:ext cx="1711618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Awareness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318420"/>
            <a:ext cx="26289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3"/>
          <p:cNvSpPr>
            <a:spLocks/>
          </p:cNvSpPr>
          <p:nvPr/>
        </p:nvSpPr>
        <p:spPr bwMode="auto">
          <a:xfrm>
            <a:off x="2843808" y="6505599"/>
            <a:ext cx="36116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Attention can be Directed</a:t>
            </a:r>
          </a:p>
        </p:txBody>
      </p:sp>
    </p:spTree>
    <p:extLst>
      <p:ext uri="{BB962C8B-B14F-4D97-AF65-F5344CB8AC3E}">
        <p14:creationId xmlns:p14="http://schemas.microsoft.com/office/powerpoint/2010/main" val="253965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2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Might This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04656"/>
          </a:xfrm>
        </p:spPr>
        <p:txBody>
          <a:bodyPr/>
          <a:lstStyle/>
          <a:p>
            <a:r>
              <a:rPr lang="en-GB"/>
              <a:t>Do simple causes have complex effects?</a:t>
            </a:r>
          </a:p>
          <a:p>
            <a:r>
              <a:rPr lang="en-GB"/>
              <a:t>Constructing probes: </a:t>
            </a:r>
          </a:p>
          <a:p>
            <a:pPr lvl="1"/>
            <a:r>
              <a:rPr lang="en-GB"/>
              <a:t>Beware of likelihood of S1 reactions as well as S2 responses</a:t>
            </a:r>
          </a:p>
          <a:p>
            <a:r>
              <a:rPr lang="en-GB"/>
              <a:t>Integrating Social and Psychological explanations</a:t>
            </a:r>
          </a:p>
          <a:p>
            <a:r>
              <a:rPr lang="en-GB"/>
              <a:t>Orientation (of learners; of teachers);</a:t>
            </a:r>
          </a:p>
          <a:p>
            <a:pPr lvl="1"/>
            <a:r>
              <a:rPr lang="en-GB"/>
              <a:t>Seeking proficiency (what they do do)</a:t>
            </a:r>
          </a:p>
          <a:p>
            <a:pPr lvl="1"/>
            <a:r>
              <a:rPr lang="en-GB"/>
              <a:t>Rather than seeking deficiency (what they do not do)</a:t>
            </a:r>
          </a:p>
          <a:p>
            <a:r>
              <a:rPr lang="en-GB"/>
              <a:t>How can findings inform the future practices of </a:t>
            </a:r>
          </a:p>
          <a:p>
            <a:pPr lvl="1"/>
            <a:r>
              <a:rPr lang="en-GB"/>
              <a:t>Learners </a:t>
            </a:r>
          </a:p>
          <a:p>
            <a:pPr lvl="1"/>
            <a:r>
              <a:rPr lang="en-GB"/>
              <a:t>as well as Teachers</a:t>
            </a:r>
          </a:p>
          <a:p>
            <a:pPr lvl="1"/>
            <a:r>
              <a:rPr lang="en-GB"/>
              <a:t>as well as Researchers </a:t>
            </a:r>
          </a:p>
          <a:p>
            <a:r>
              <a:rPr lang="en-GB"/>
              <a:t>Activation: Cognitive, Affective, Enactive and Attentive</a:t>
            </a:r>
          </a:p>
          <a:p>
            <a:pPr lvl="1"/>
            <a:r>
              <a:rPr lang="en-GB"/>
              <a:t>Activation is from outside; aim is to reduce dependency and develop autonomy and self-regulation</a:t>
            </a:r>
          </a:p>
        </p:txBody>
      </p:sp>
    </p:spTree>
    <p:extLst>
      <p:ext uri="{BB962C8B-B14F-4D97-AF65-F5344CB8AC3E}">
        <p14:creationId xmlns:p14="http://schemas.microsoft.com/office/powerpoint/2010/main" val="267350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820472" cy="5949280"/>
          </a:xfrm>
        </p:spPr>
        <p:txBody>
          <a:bodyPr/>
          <a:lstStyle/>
          <a:p>
            <a:r>
              <a:rPr lang="en-GB" dirty="0"/>
              <a:t>From a strong or radical phenomenological stance, results are the ‘sense’ you made of what you noticed, together with possible task-exercises you can modify and use with others to alert them to noticing.</a:t>
            </a:r>
          </a:p>
          <a:p>
            <a:r>
              <a:rPr lang="en-GB" dirty="0"/>
              <a:t>Commentary &amp; E</a:t>
            </a:r>
            <a:r>
              <a:rPr lang="en-GB" dirty="0" smtClean="0"/>
              <a:t>xplanation </a:t>
            </a:r>
            <a:r>
              <a:rPr lang="en-GB" dirty="0"/>
              <a:t>are human narratives</a:t>
            </a:r>
          </a:p>
          <a:p>
            <a:r>
              <a:rPr lang="en-GB" dirty="0"/>
              <a:t>Theories are frameworks of distinctions to help discern details, recognise relationships, and to perceive properties as being instantiated</a:t>
            </a:r>
          </a:p>
          <a:p>
            <a:r>
              <a:rPr lang="en-GB" dirty="0"/>
              <a:t>Distinctions supported by rich descriptions are awarenesses that can enable actions to be enacted which …</a:t>
            </a:r>
          </a:p>
          <a:p>
            <a:pPr lvl="1"/>
            <a:r>
              <a:rPr lang="en-GB" dirty="0"/>
              <a:t>Act as explanations</a:t>
            </a:r>
          </a:p>
          <a:p>
            <a:pPr lvl="1"/>
            <a:r>
              <a:rPr lang="en-GB" dirty="0"/>
              <a:t>Enable predictions</a:t>
            </a:r>
          </a:p>
          <a:p>
            <a:pPr lvl="1"/>
            <a:r>
              <a:rPr lang="en-GB" dirty="0"/>
              <a:t>Inform future actions</a:t>
            </a:r>
          </a:p>
          <a:p>
            <a:r>
              <a:rPr lang="en-GB" dirty="0"/>
              <a:t>and so improve the experience of learners, teachers, researchers, policy makers, …</a:t>
            </a:r>
          </a:p>
        </p:txBody>
      </p:sp>
    </p:spTree>
    <p:extLst>
      <p:ext uri="{BB962C8B-B14F-4D97-AF65-F5344CB8AC3E}">
        <p14:creationId xmlns:p14="http://schemas.microsoft.com/office/powerpoint/2010/main" val="45939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Possible Discussion Questions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9512" y="980728"/>
            <a:ext cx="8496944" cy="20162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What assumptions about human nature underpin your own data collection?</a:t>
            </a:r>
          </a:p>
          <a:p>
            <a:r>
              <a:rPr lang="en-GB" b="0"/>
              <a:t>What assumptions about human nature underpin your analysis of your data?</a:t>
            </a:r>
          </a:p>
          <a:p>
            <a:r>
              <a:rPr lang="en-GB" b="0"/>
              <a:t>Do you see learning as a staircase or a spiral or maturation or …</a:t>
            </a:r>
          </a:p>
          <a:p>
            <a:pPr marL="0" indent="0">
              <a:buFont typeface="Wingdings" charset="2"/>
              <a:buNone/>
            </a:pPr>
            <a:endParaRPr lang="en-GB" b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91680" y="4869160"/>
            <a:ext cx="4968552" cy="136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 marL="0" indent="0">
              <a:buNone/>
            </a:pPr>
            <a:r>
              <a:rPr lang="en-GB" b="0" dirty="0">
                <a:solidFill>
                  <a:srgbClr val="800000"/>
                </a:solidFill>
              </a:rPr>
              <a:t>Contact me at</a:t>
            </a:r>
            <a:r>
              <a:rPr lang="en-GB" b="0" dirty="0"/>
              <a:t> </a:t>
            </a:r>
          </a:p>
          <a:p>
            <a:pPr lvl="1"/>
            <a:r>
              <a:rPr lang="en-GB" b="0" dirty="0" err="1" smtClean="0"/>
              <a:t>john.mason</a:t>
            </a:r>
            <a:r>
              <a:rPr lang="en-GB" b="0" dirty="0" smtClean="0"/>
              <a:t> </a:t>
            </a:r>
            <a:r>
              <a:rPr lang="en-GB" b="0" dirty="0"/>
              <a:t>@ </a:t>
            </a:r>
            <a:r>
              <a:rPr lang="en-GB" b="0" dirty="0" err="1"/>
              <a:t>open.ac.uk</a:t>
            </a:r>
            <a:endParaRPr lang="en-GB" b="0" dirty="0"/>
          </a:p>
          <a:p>
            <a:pPr lvl="1"/>
            <a:r>
              <a:rPr lang="en-GB" b="0" dirty="0" err="1" smtClean="0"/>
              <a:t>www.PMTheta.com</a:t>
            </a:r>
            <a:endParaRPr lang="en-GB" b="0" dirty="0"/>
          </a:p>
          <a:p>
            <a:pPr marL="0" indent="0">
              <a:buFont typeface="Wingdings" charset="2"/>
              <a:buNone/>
            </a:pPr>
            <a:endParaRPr lang="en-GB" b="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9512" y="3356992"/>
            <a:ext cx="8496944" cy="936104"/>
            <a:chOff x="251520" y="3068960"/>
            <a:chExt cx="8496944" cy="936104"/>
          </a:xfrm>
        </p:grpSpPr>
        <p:sp>
          <p:nvSpPr>
            <p:cNvPr id="3" name="Rectangle 2"/>
            <p:cNvSpPr/>
            <p:nvPr/>
          </p:nvSpPr>
          <p:spPr>
            <a:xfrm>
              <a:off x="3588276" y="3102059"/>
              <a:ext cx="14157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0">
                  <a:solidFill>
                    <a:srgbClr val="000000"/>
                  </a:solidFill>
                </a:rPr>
                <a:t>cause</a:t>
              </a:r>
            </a:p>
            <a:p>
              <a:pPr algn="ctr"/>
              <a:r>
                <a:rPr lang="en-GB" sz="2400" b="0">
                  <a:solidFill>
                    <a:srgbClr val="000000"/>
                  </a:solidFill>
                </a:rPr>
                <a:t>influence</a:t>
              </a:r>
              <a:endParaRPr lang="en-GB" sz="2400">
                <a:solidFill>
                  <a:srgbClr val="000000"/>
                </a:solidFill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251520" y="3212976"/>
              <a:ext cx="8496944" cy="792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75000"/>
                <a:buFont typeface="Wingdings" charset="2"/>
                <a:buChar char="v"/>
                <a:defRPr sz="2400">
                  <a:solidFill>
                    <a:schemeClr val="accent3">
                      <a:lumMod val="50000"/>
                    </a:schemeClr>
                  </a:solidFill>
                  <a:effectLst/>
                  <a:latin typeface="+mn-lt"/>
                  <a:ea typeface="ＭＳ Ｐゴシック" pitchFamily="-65" charset="-128"/>
                  <a:cs typeface="ＭＳ Ｐゴシック" pitchFamily="-65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5">
                    <a:lumMod val="50000"/>
                  </a:schemeClr>
                </a:buClr>
                <a:buSzPct val="100000"/>
                <a:buFontTx/>
                <a:buChar char="–"/>
                <a:defRPr sz="2000">
                  <a:solidFill>
                    <a:schemeClr val="bg2">
                      <a:lumMod val="10000"/>
                    </a:schemeClr>
                  </a:solidFill>
                  <a:effectLst/>
                  <a:latin typeface="+mn-lt"/>
                  <a:ea typeface="ＭＳ Ｐゴシック" pitchFamily="-111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000"/>
                </a:buClr>
                <a:buSzPct val="100000"/>
                <a:buFont typeface="Wingdings" charset="2"/>
                <a:buChar char="Ø"/>
                <a:defRPr sz="2000">
                  <a:solidFill>
                    <a:srgbClr val="008000"/>
                  </a:solidFill>
                  <a:latin typeface="+mj-lt"/>
                  <a:ea typeface="ＭＳ Ｐゴシック" pitchFamily="-111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5000"/>
                <a:buFont typeface="Monotype Sorts" charset="0"/>
                <a:buChar char="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Times" pitchFamily="-111" charset="0"/>
                  <a:ea typeface="ＭＳ Ｐゴシック" pitchFamily="-111" charset="-128"/>
                </a:defRPr>
              </a:lvl9pPr>
            </a:lstStyle>
            <a:p>
              <a:r>
                <a:rPr lang="en-GB" b="0"/>
                <a:t>Do teachers’ actions              student               ?</a:t>
              </a:r>
            </a:p>
            <a:p>
              <a:pPr marL="0" indent="0">
                <a:buFont typeface="Wingdings" charset="2"/>
                <a:buNone/>
              </a:pPr>
              <a:endParaRPr lang="en-GB" b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6176" y="3068960"/>
              <a:ext cx="128753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0">
                  <a:solidFill>
                    <a:srgbClr val="000000"/>
                  </a:solidFill>
                </a:rPr>
                <a:t>activty</a:t>
              </a:r>
            </a:p>
            <a:p>
              <a:pPr algn="ctr"/>
              <a:r>
                <a:rPr lang="en-GB" sz="2400" b="0">
                  <a:solidFill>
                    <a:srgbClr val="000000"/>
                  </a:solidFill>
                </a:rPr>
                <a:t>learning</a:t>
              </a:r>
              <a:endParaRPr lang="en-GB" sz="2400">
                <a:solidFill>
                  <a:srgbClr val="000000"/>
                </a:solidFill>
              </a:endParaRPr>
            </a:p>
          </p:txBody>
        </p:sp>
        <p:sp>
          <p:nvSpPr>
            <p:cNvPr id="10" name="Double Brace 9"/>
            <p:cNvSpPr/>
            <p:nvPr/>
          </p:nvSpPr>
          <p:spPr bwMode="auto">
            <a:xfrm>
              <a:off x="3491880" y="3212976"/>
              <a:ext cx="1512168" cy="720080"/>
            </a:xfrm>
            <a:prstGeom prst="bracePair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Double Brace 10"/>
            <p:cNvSpPr/>
            <p:nvPr/>
          </p:nvSpPr>
          <p:spPr bwMode="auto">
            <a:xfrm>
              <a:off x="6156176" y="3162840"/>
              <a:ext cx="1512168" cy="720080"/>
            </a:xfrm>
            <a:prstGeom prst="bracePair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23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Variation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7128792" cy="1656184"/>
          </a:xfrm>
        </p:spPr>
        <p:txBody>
          <a:bodyPr/>
          <a:lstStyle/>
          <a:p>
            <a:r>
              <a:rPr lang="en-GB"/>
              <a:t>What is available to be learned </a:t>
            </a:r>
            <a:r>
              <a:rPr lang="is-IS"/>
              <a:t>…</a:t>
            </a:r>
          </a:p>
          <a:p>
            <a:pPr lvl="1"/>
            <a:r>
              <a:rPr lang="is-IS"/>
              <a:t>... </a:t>
            </a:r>
            <a:r>
              <a:rPr lang="en-US"/>
              <a:t>i</a:t>
            </a:r>
            <a:r>
              <a:rPr lang="is-IS"/>
              <a:t>s what has been recently perceived as varying</a:t>
            </a:r>
          </a:p>
          <a:p>
            <a:r>
              <a:rPr lang="is-IS"/>
              <a:t>Applies to concepts </a:t>
            </a:r>
            <a:br>
              <a:rPr lang="is-IS"/>
            </a:br>
            <a:r>
              <a:rPr lang="is-IS"/>
              <a:t>and to techniques / procedures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16986" y="3789040"/>
            <a:ext cx="8496944" cy="11075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is-IS" b="0"/>
              <a:t>Same problem – different solutions</a:t>
            </a:r>
          </a:p>
          <a:p>
            <a:r>
              <a:rPr lang="is-IS" b="0"/>
              <a:t>Same solution (method) different problems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7020272" y="1700808"/>
            <a:ext cx="1656184" cy="864096"/>
          </a:xfrm>
          <a:prstGeom prst="wedgeRoundRectCallout">
            <a:avLst>
              <a:gd name="adj1" fmla="val -120567"/>
              <a:gd name="adj2" fmla="val -42978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Marton &amp; colleagues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7092280" y="4005064"/>
            <a:ext cx="1584176" cy="936104"/>
          </a:xfrm>
          <a:prstGeom prst="wedgeRoundRectCallout">
            <a:avLst>
              <a:gd name="adj1" fmla="val -113427"/>
              <a:gd name="adj2" fmla="val 1567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Shanghai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&amp; beyond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2488" y="5797713"/>
            <a:ext cx="488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rgbClr val="000000"/>
                </a:solidFill>
              </a:rPr>
              <a:t>Huang &amp; Lee (2017) </a:t>
            </a:r>
            <a:br>
              <a:rPr lang="en-GB" sz="2000" b="0">
                <a:solidFill>
                  <a:srgbClr val="000000"/>
                </a:solidFill>
              </a:rPr>
            </a:br>
            <a:r>
              <a:rPr lang="en-GB" sz="2000" b="0">
                <a:solidFill>
                  <a:srgbClr val="000000"/>
                </a:solidFill>
              </a:rPr>
              <a:t>Teaching and Learning Mathematics </a:t>
            </a:r>
            <a:br>
              <a:rPr lang="en-GB" sz="2000" b="0">
                <a:solidFill>
                  <a:srgbClr val="000000"/>
                </a:solidFill>
              </a:rPr>
            </a:br>
            <a:r>
              <a:rPr lang="en-GB" sz="2000" b="0">
                <a:solidFill>
                  <a:srgbClr val="000000"/>
                </a:solidFill>
              </a:rPr>
              <a:t>through Variation</a:t>
            </a: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020272" y="2852936"/>
            <a:ext cx="1656184" cy="792088"/>
          </a:xfrm>
          <a:prstGeom prst="wedgeRoundRectCallout">
            <a:avLst>
              <a:gd name="adj1" fmla="val -113427"/>
              <a:gd name="adj2" fmla="val 15677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Watson &amp; Mason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23528" y="2060848"/>
            <a:ext cx="7128792" cy="18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endParaRPr lang="is-IS" b="0"/>
          </a:p>
          <a:p>
            <a:r>
              <a:rPr lang="is-IS" b="0"/>
              <a:t>Two Features</a:t>
            </a:r>
          </a:p>
          <a:p>
            <a:pPr lvl="1"/>
            <a:r>
              <a:rPr lang="is-IS" b="0"/>
              <a:t>Dimensions (aspects) of possible variation</a:t>
            </a:r>
          </a:p>
          <a:p>
            <a:pPr lvl="1"/>
            <a:r>
              <a:rPr lang="is-IS" b="0"/>
              <a:t>Range of permissible change</a:t>
            </a:r>
          </a:p>
        </p:txBody>
      </p:sp>
    </p:spTree>
    <p:extLst>
      <p:ext uri="{BB962C8B-B14F-4D97-AF65-F5344CB8AC3E}">
        <p14:creationId xmlns:p14="http://schemas.microsoft.com/office/powerpoint/2010/main" val="382324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Knowledge &amp; Wisdom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933056"/>
            <a:ext cx="8496944" cy="1440160"/>
          </a:xfrm>
        </p:spPr>
        <p:txBody>
          <a:bodyPr/>
          <a:lstStyle/>
          <a:p>
            <a:r>
              <a:rPr lang="en-GB" sz="2000" dirty="0" smtClean="0"/>
              <a:t>Knowledge is knowing a tomato is a fruit;</a:t>
            </a:r>
            <a:endParaRPr lang="en-GB" sz="2000" dirty="0"/>
          </a:p>
          <a:p>
            <a:r>
              <a:rPr lang="en-GB" sz="2000" dirty="0" smtClean="0"/>
              <a:t>Wisdom is not putting it in a fruit salad!   (Miles </a:t>
            </a:r>
            <a:r>
              <a:rPr lang="en-GB" sz="2000" dirty="0" err="1" smtClean="0"/>
              <a:t>Kington</a:t>
            </a:r>
            <a:r>
              <a:rPr lang="en-GB" sz="2000" dirty="0" smtClean="0"/>
              <a:t>)</a:t>
            </a:r>
          </a:p>
          <a:p>
            <a:r>
              <a:rPr lang="en-GB" sz="2000" dirty="0" smtClean="0"/>
              <a:t>Being (professional) is sustaining the complexity of both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2645916" cy="2497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34" y="1124744"/>
            <a:ext cx="477413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2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627240" cy="609600"/>
          </a:xfrm>
        </p:spPr>
        <p:txBody>
          <a:bodyPr/>
          <a:lstStyle/>
          <a:p>
            <a:r>
              <a:rPr lang="en-GB"/>
              <a:t>Variation Metaphor</a:t>
            </a:r>
          </a:p>
        </p:txBody>
      </p:sp>
      <p:pic>
        <p:nvPicPr>
          <p:cNvPr id="4" name="Variation Metapho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6375" y="13457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Some Variation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Attention may be attracted to what is varying</a:t>
            </a:r>
            <a:br>
              <a:rPr lang="en-GB"/>
            </a:br>
            <a:r>
              <a:rPr lang="en-GB"/>
              <a:t>or to what is invariant.</a:t>
            </a:r>
          </a:p>
          <a:p>
            <a:r>
              <a:rPr lang="en-GB"/>
              <a:t>Variation and Invariance are mutually necessary</a:t>
            </a:r>
          </a:p>
          <a:p>
            <a:r>
              <a:rPr lang="en-GB"/>
              <a:t>Invariance in the Midst of Change</a:t>
            </a:r>
          </a:p>
          <a:p>
            <a:pPr lvl="1"/>
            <a:r>
              <a:rPr lang="en-GB"/>
              <a:t>is a pervasive and ubiquitous theme in mathematics</a:t>
            </a:r>
          </a:p>
          <a:p>
            <a:r>
              <a:rPr lang="en-GB"/>
              <a:t>What needs pedagogically to be varied?</a:t>
            </a:r>
          </a:p>
          <a:p>
            <a:pPr lvl="1"/>
            <a:r>
              <a:rPr lang="en-GB"/>
              <a:t>Critical features (Marton)</a:t>
            </a:r>
          </a:p>
          <a:p>
            <a:pPr lvl="1"/>
            <a:r>
              <a:rPr lang="en-GB"/>
              <a:t>From experience; from inspection of own experience;</a:t>
            </a:r>
            <a:br>
              <a:rPr lang="en-GB"/>
            </a:br>
            <a:r>
              <a:rPr lang="en-GB"/>
              <a:t>from studying learners</a:t>
            </a:r>
          </a:p>
          <a:p>
            <a:r>
              <a:rPr lang="en-GB"/>
              <a:t>Variation alone is rarely sufficient</a:t>
            </a:r>
          </a:p>
          <a:p>
            <a:pPr lvl="1"/>
            <a:r>
              <a:rPr lang="en-GB"/>
              <a:t>Enter variation-pedagogy!</a:t>
            </a:r>
          </a:p>
        </p:txBody>
      </p:sp>
    </p:spTree>
    <p:extLst>
      <p:ext uri="{BB962C8B-B14F-4D97-AF65-F5344CB8AC3E}">
        <p14:creationId xmlns:p14="http://schemas.microsoft.com/office/powerpoint/2010/main" val="292888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Role of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are students attending to in lessons? </a:t>
            </a:r>
          </a:p>
          <a:p>
            <a:r>
              <a:rPr lang="en-GB"/>
              <a:t>How are they attending to it? </a:t>
            </a:r>
          </a:p>
          <a:p>
            <a:r>
              <a:rPr lang="en-GB"/>
              <a:t>How do these align with teacher/lecturer attention?</a:t>
            </a:r>
          </a:p>
          <a:p>
            <a:r>
              <a:rPr lang="en-GB"/>
              <a:t>Without alignment, teacher-student communication is at best hampered and at worst breaks down</a:t>
            </a:r>
          </a:p>
        </p:txBody>
      </p:sp>
    </p:spTree>
    <p:extLst>
      <p:ext uri="{BB962C8B-B14F-4D97-AF65-F5344CB8AC3E}">
        <p14:creationId xmlns:p14="http://schemas.microsoft.com/office/powerpoint/2010/main" val="365529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Figural Concepts &amp; Concept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4248472" cy="792088"/>
          </a:xfrm>
        </p:spPr>
        <p:txBody>
          <a:bodyPr/>
          <a:lstStyle/>
          <a:p>
            <a:r>
              <a:rPr lang="en-GB"/>
              <a:t>Figural Concepts </a:t>
            </a:r>
            <a:br>
              <a:rPr lang="en-GB"/>
            </a:br>
            <a:r>
              <a:rPr lang="en-GB" sz="2000">
                <a:solidFill>
                  <a:srgbClr val="000000"/>
                </a:solidFill>
              </a:rPr>
              <a:t>(Fischbein 1987, 1993)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1916832"/>
            <a:ext cx="8496944" cy="1872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HighSchool Physics</a:t>
            </a:r>
          </a:p>
          <a:p>
            <a:pPr lvl="1"/>
            <a:r>
              <a:rPr lang="en-GB" b="0"/>
              <a:t>The average velocity over an interval is (usually) the average of the initial and final velocities</a:t>
            </a:r>
          </a:p>
          <a:p>
            <a:pPr lvl="2">
              <a:buClrTx/>
              <a:buFont typeface="Wingdings" charset="2"/>
              <a:buChar char="u"/>
            </a:pPr>
            <a:r>
              <a:rPr lang="en-GB" b="0">
                <a:solidFill>
                  <a:srgbClr val="FF0000"/>
                </a:solidFill>
              </a:rPr>
              <a:t>But only when the acceleration is constant, so speed is linear!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48064" y="1052736"/>
            <a:ext cx="1080120" cy="1008112"/>
            <a:chOff x="5292080" y="1844824"/>
            <a:chExt cx="1080120" cy="1008112"/>
          </a:xfrm>
        </p:grpSpPr>
        <p:sp>
          <p:nvSpPr>
            <p:cNvPr id="5" name="Rectangle 4"/>
            <p:cNvSpPr/>
            <p:nvPr/>
          </p:nvSpPr>
          <p:spPr bwMode="auto">
            <a:xfrm>
              <a:off x="5292080" y="2132856"/>
              <a:ext cx="720080" cy="720080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652120" y="1844824"/>
              <a:ext cx="720080" cy="720080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V="1">
              <a:off x="5292080" y="1844824"/>
              <a:ext cx="36004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6012160" y="1844824"/>
              <a:ext cx="36004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012160" y="2564904"/>
              <a:ext cx="36004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92080" y="2564904"/>
              <a:ext cx="360040" cy="2880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6732240" y="1052736"/>
            <a:ext cx="1008112" cy="1008112"/>
            <a:chOff x="6732240" y="1844824"/>
            <a:chExt cx="1152128" cy="1152128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948264" y="2060848"/>
              <a:ext cx="720080" cy="720080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732240" y="1844824"/>
              <a:ext cx="1152128" cy="1152128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7668344" y="1844824"/>
              <a:ext cx="216024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6732240" y="2780928"/>
              <a:ext cx="216024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16200000" flipV="1">
              <a:off x="6732240" y="1844824"/>
              <a:ext cx="216024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16200000" flipV="1">
              <a:off x="7668344" y="2780928"/>
              <a:ext cx="216024" cy="21602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67544" y="3501008"/>
            <a:ext cx="3456384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Tangent to a curve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148064" y="3573016"/>
            <a:ext cx="2520280" cy="1429475"/>
            <a:chOff x="2334580" y="2531481"/>
            <a:chExt cx="4248472" cy="2409687"/>
          </a:xfrm>
        </p:grpSpPr>
        <p:sp>
          <p:nvSpPr>
            <p:cNvPr id="24" name="Oval 23"/>
            <p:cNvSpPr/>
            <p:nvPr/>
          </p:nvSpPr>
          <p:spPr bwMode="auto">
            <a:xfrm>
              <a:off x="3563888" y="3284984"/>
              <a:ext cx="1656184" cy="1656184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800" b="1" kern="1200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H="1" flipV="1">
              <a:off x="2334580" y="2531481"/>
              <a:ext cx="4248472" cy="14401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Rounded Rectangular Callout 25"/>
          <p:cNvSpPr/>
          <p:nvPr/>
        </p:nvSpPr>
        <p:spPr bwMode="auto">
          <a:xfrm>
            <a:off x="827584" y="4149080"/>
            <a:ext cx="4680520" cy="576064"/>
          </a:xfrm>
          <a:prstGeom prst="wedgeRoundRectCallout">
            <a:avLst>
              <a:gd name="adj1" fmla="val 55834"/>
              <a:gd name="adj2" fmla="val -72482"/>
              <a:gd name="adj3" fmla="val 16667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“A tangent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 just touches at one point”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95536" y="4653136"/>
            <a:ext cx="8496944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sz="2000" b="0" dirty="0" smtClean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467544" y="4941168"/>
            <a:ext cx="8064896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Can the tangent to a function at one point cut the curve somewhere else?</a:t>
            </a:r>
          </a:p>
          <a:p>
            <a:r>
              <a:rPr lang="en-GB" b="0"/>
              <a:t>Can a tangent to a curve ‘cross over’ at the point of tangency?</a:t>
            </a:r>
          </a:p>
          <a:p>
            <a:endParaRPr lang="en-GB" b="0"/>
          </a:p>
        </p:txBody>
      </p:sp>
      <p:sp>
        <p:nvSpPr>
          <p:cNvPr id="29" name="TextBox 28"/>
          <p:cNvSpPr txBox="1"/>
          <p:nvPr/>
        </p:nvSpPr>
        <p:spPr>
          <a:xfrm>
            <a:off x="3923928" y="6453336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000" b="0">
                <a:solidFill>
                  <a:srgbClr val="000000"/>
                </a:solidFill>
              </a:rPr>
              <a:t>Tall &amp; Vinner  (1981); Vinner (1981, 1983</a:t>
            </a:r>
          </a:p>
        </p:txBody>
      </p:sp>
    </p:spTree>
    <p:extLst>
      <p:ext uri="{BB962C8B-B14F-4D97-AF65-F5344CB8AC3E}">
        <p14:creationId xmlns:p14="http://schemas.microsoft.com/office/powerpoint/2010/main" val="200928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6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04864"/>
            <a:ext cx="2880320" cy="2137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Tangency &amp; Variation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might be ‘taken as necessary’ using the following?</a:t>
            </a:r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653136"/>
            <a:ext cx="2824970" cy="2004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4653136"/>
            <a:ext cx="2671753" cy="1896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653137"/>
            <a:ext cx="2808312" cy="1993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2204864"/>
            <a:ext cx="2886844" cy="2048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2204864"/>
            <a:ext cx="2942258" cy="2088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339752" y="4176464"/>
            <a:ext cx="5400600" cy="548680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What misapprehensions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  <a:latin typeface="Chalkboard" charset="0"/>
              </a:rPr>
              <a:t> might be induced?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Chalkboard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1412776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A tangent to a curve at a point is a line that touches the curve at that point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4656" y="6453336"/>
            <a:ext cx="3877904" cy="404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GB" sz="2000" b="0">
                <a:solidFill>
                  <a:srgbClr val="000000"/>
                </a:solidFill>
              </a:rPr>
              <a:t>Tall (1986); Biza (2011)</a:t>
            </a:r>
          </a:p>
        </p:txBody>
      </p:sp>
    </p:spTree>
    <p:extLst>
      <p:ext uri="{BB962C8B-B14F-4D97-AF65-F5344CB8AC3E}">
        <p14:creationId xmlns:p14="http://schemas.microsoft.com/office/powerpoint/2010/main" val="394196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35366</TotalTime>
  <Words>2063</Words>
  <Application>Microsoft Macintosh PowerPoint</Application>
  <PresentationFormat>On-screen Show (4:3)</PresentationFormat>
  <Paragraphs>352</Paragraphs>
  <Slides>40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Yellow on Blue</vt:lpstr>
      <vt:lpstr>Title &amp; Bullets</vt:lpstr>
      <vt:lpstr>Blank Presentation</vt:lpstr>
      <vt:lpstr>Variation-Pedagogy: some lessons learned from Shanghai about the importance of  teacher and student attention.</vt:lpstr>
      <vt:lpstr>Outline</vt:lpstr>
      <vt:lpstr>Throat Clearing</vt:lpstr>
      <vt:lpstr>Variation</vt:lpstr>
      <vt:lpstr>Variation Metaphor</vt:lpstr>
      <vt:lpstr>Some Variation Issues</vt:lpstr>
      <vt:lpstr>Role of Attention</vt:lpstr>
      <vt:lpstr>Figural Concepts &amp; Concept Images</vt:lpstr>
      <vt:lpstr>Tangency &amp; Variation</vt:lpstr>
      <vt:lpstr>Tangent-Power (static)</vt:lpstr>
      <vt:lpstr>Tangent Power Follow-Up</vt:lpstr>
      <vt:lpstr>Cubic Phenomenon</vt:lpstr>
      <vt:lpstr>Cubic Phenomenon</vt:lpstr>
      <vt:lpstr>Recognising a Configuration</vt:lpstr>
      <vt:lpstr>Is 51 + 51 = 50 + 52? How do you know?</vt:lpstr>
      <vt:lpstr>Is 3n + 3 divisible by 3?</vt:lpstr>
      <vt:lpstr>Attention</vt:lpstr>
      <vt:lpstr>Examples of Mathematical Objects</vt:lpstr>
      <vt:lpstr>Example Construction</vt:lpstr>
      <vt:lpstr>Reporting Data</vt:lpstr>
      <vt:lpstr>Precision Conjecture</vt:lpstr>
      <vt:lpstr>Accounts-of &amp; Accounting-for</vt:lpstr>
      <vt:lpstr>Essence of Discipline of Noticing</vt:lpstr>
      <vt:lpstr>PowerPoint Presentation</vt:lpstr>
      <vt:lpstr>Specting</vt:lpstr>
      <vt:lpstr>What are the significant products of research?</vt:lpstr>
      <vt:lpstr>Interwoven Worlds</vt:lpstr>
      <vt:lpstr>Protases</vt:lpstr>
      <vt:lpstr>Conceptions of Learning</vt:lpstr>
      <vt:lpstr>Assumptions</vt:lpstr>
      <vt:lpstr>Questions</vt:lpstr>
      <vt:lpstr>Dual Systems Theory</vt:lpstr>
      <vt:lpstr>Educating &amp; Re-Educating Intuitions (S2 -&gt; S1)</vt:lpstr>
      <vt:lpstr>Stances</vt:lpstr>
      <vt:lpstr>Human Psyche</vt:lpstr>
      <vt:lpstr>Structure of a Topic</vt:lpstr>
      <vt:lpstr>Why Might This Matter?</vt:lpstr>
      <vt:lpstr>Results</vt:lpstr>
      <vt:lpstr>Possible Discussion Questions</vt:lpstr>
      <vt:lpstr>Knowledge &amp; Wisdom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786</cp:revision>
  <cp:lastPrinted>2016-01-26T10:30:08Z</cp:lastPrinted>
  <dcterms:created xsi:type="dcterms:W3CDTF">2009-05-15T05:15:20Z</dcterms:created>
  <dcterms:modified xsi:type="dcterms:W3CDTF">2016-11-15T09:16:58Z</dcterms:modified>
</cp:coreProperties>
</file>