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376" r:id="rId3"/>
    <p:sldId id="371" r:id="rId4"/>
    <p:sldId id="370" r:id="rId5"/>
    <p:sldId id="372" r:id="rId6"/>
    <p:sldId id="373" r:id="rId7"/>
    <p:sldId id="367" r:id="rId8"/>
    <p:sldId id="357" r:id="rId9"/>
    <p:sldId id="358" r:id="rId10"/>
    <p:sldId id="359" r:id="rId11"/>
    <p:sldId id="360" r:id="rId12"/>
    <p:sldId id="410" r:id="rId13"/>
    <p:sldId id="411" r:id="rId14"/>
    <p:sldId id="524" r:id="rId15"/>
    <p:sldId id="361" r:id="rId16"/>
    <p:sldId id="309" r:id="rId17"/>
    <p:sldId id="365" r:id="rId18"/>
    <p:sldId id="362" r:id="rId19"/>
    <p:sldId id="363" r:id="rId20"/>
    <p:sldId id="379" r:id="rId21"/>
    <p:sldId id="301" r:id="rId22"/>
    <p:sldId id="364" r:id="rId23"/>
    <p:sldId id="384" r:id="rId24"/>
    <p:sldId id="380" r:id="rId25"/>
    <p:sldId id="366" r:id="rId26"/>
    <p:sldId id="704" r:id="rId27"/>
    <p:sldId id="383" r:id="rId28"/>
    <p:sldId id="381" r:id="rId29"/>
    <p:sldId id="352" r:id="rId30"/>
    <p:sldId id="378" r:id="rId31"/>
    <p:sldId id="300" r:id="rId32"/>
    <p:sldId id="348" r:id="rId33"/>
    <p:sldId id="302" r:id="rId34"/>
    <p:sldId id="350" r:id="rId35"/>
    <p:sldId id="266" r:id="rId36"/>
    <p:sldId id="330" r:id="rId37"/>
    <p:sldId id="299" r:id="rId38"/>
    <p:sldId id="341" r:id="rId39"/>
    <p:sldId id="375" r:id="rId40"/>
    <p:sldId id="353" r:id="rId41"/>
    <p:sldId id="368" r:id="rId42"/>
    <p:sldId id="26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F35"/>
    <a:srgbClr val="855F33"/>
    <a:srgbClr val="0432FF"/>
    <a:srgbClr val="AB7942"/>
    <a:srgbClr val="FFF8E9"/>
    <a:srgbClr val="FFF9E8"/>
    <a:srgbClr val="FFF5C4"/>
    <a:srgbClr val="FCF3A7"/>
    <a:srgbClr val="FFF1BF"/>
    <a:srgbClr val="FF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88"/>
    <p:restoredTop sz="94666"/>
  </p:normalViewPr>
  <p:slideViewPr>
    <p:cSldViewPr snapToGrid="0" snapToObjects="1">
      <p:cViewPr varScale="1">
        <p:scale>
          <a:sx n="111" d="100"/>
          <a:sy n="111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Diagrams!</a:t>
            </a:r>
            <a:r>
              <a:rPr lang="en-GB" baseline="0"/>
              <a:t>  </a:t>
            </a:r>
            <a:r>
              <a:rPr lang="en-GB"/>
              <a:t>No Hands!</a:t>
            </a:r>
          </a:p>
          <a:p>
            <a:r>
              <a:rPr lang="en-GB"/>
              <a:t>Is “to the right” needed for general </a:t>
            </a:r>
            <a:r>
              <a:rPr lang="en-GB" i="1"/>
              <a:t>a</a:t>
            </a:r>
            <a:r>
              <a:rPr lang="en-GB" i="0"/>
              <a:t>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Notice</a:t>
            </a:r>
            <a:r>
              <a:rPr lang="en-GB" baseline="0"/>
              <a:t> the same thinking as with the rotations: translate to a familiar pojnt, act, then translate back:</a:t>
            </a:r>
          </a:p>
          <a:p>
            <a:r>
              <a:rPr lang="en-GB" baseline="0"/>
              <a:t>Conjugation &amp; Bypasses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Notice</a:t>
            </a:r>
            <a:r>
              <a:rPr lang="en-GB" baseline="0"/>
              <a:t> the same thinking as with the rotations: translate to a familiar pojnt, act, then translate back:</a:t>
            </a:r>
          </a:p>
          <a:p>
            <a:r>
              <a:rPr lang="en-GB" baseline="0"/>
              <a:t>Conjugation &amp; Bypasses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38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Diagrams!</a:t>
            </a:r>
          </a:p>
          <a:p>
            <a:r>
              <a:rPr lang="en-GB"/>
              <a:t>No Hands!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Diagrams!</a:t>
            </a:r>
          </a:p>
          <a:p>
            <a:r>
              <a:rPr lang="en-GB"/>
              <a:t>No Hands!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Two readings of 5 – (5 – 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Mathematical context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What probaby matters most is not eh context, but whether students ‘think’ they can solve the problem!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E725C433-D1CE-8448-8EB8-3A028A018B01}" type="slidenum">
              <a:rPr lang="en-US" sz="1200" b="0">
                <a:latin typeface="Lucida Grande" charset="0"/>
              </a:rPr>
              <a:pPr/>
              <a:t>12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1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13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5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14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“My method of investigation”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Notice the use of absolute-reference-based actions in order to work with relative-reference-based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93" y="1149220"/>
            <a:ext cx="8301425" cy="4351338"/>
          </a:xfrm>
        </p:spPr>
        <p:txBody>
          <a:bodyPr anchor="t"/>
          <a:lstStyle>
            <a:lvl1pPr>
              <a:defRPr sz="20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18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65E96-3F98-384C-B9E2-6F54BE717895}"/>
              </a:ext>
            </a:extLst>
          </p:cNvPr>
          <p:cNvSpPr txBox="1"/>
          <p:nvPr userDrawn="1"/>
        </p:nvSpPr>
        <p:spPr>
          <a:xfrm>
            <a:off x="0" y="655111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14C347D-2C75-4646-9F25-7FD37A31C623}" type="slidenum">
              <a:rPr lang="en-GB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4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3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6937" y="2351314"/>
            <a:ext cx="7772400" cy="19329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Working on Teaching: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developing mathematical awareness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in-action, in-discipline and in-counsel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§2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54137" y="5089064"/>
            <a:ext cx="6858000" cy="1274665"/>
          </a:xfrm>
        </p:spPr>
        <p:txBody>
          <a:bodyPr/>
          <a:lstStyle/>
          <a:p>
            <a:r>
              <a:rPr lang="en-US" dirty="0"/>
              <a:t>Trondheim</a:t>
            </a:r>
          </a:p>
          <a:p>
            <a:r>
              <a:rPr lang="en-US" dirty="0"/>
              <a:t>Aug 2021</a:t>
            </a:r>
            <a:br>
              <a:rPr lang="en-US" dirty="0"/>
            </a:br>
            <a:r>
              <a:rPr lang="en-US" dirty="0"/>
              <a:t>in the time of Corona-delta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353"/>
            <a:ext cx="8064500" cy="4752975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reflecting the acetate number-line in the point 0: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57469" y="3585300"/>
            <a:ext cx="1781674" cy="105201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baseline="-25000" dirty="0">
                <a:solidFill>
                  <a:srgbClr val="631908"/>
                </a:solidFill>
              </a:rPr>
              <a:t>0</a:t>
            </a:r>
            <a:r>
              <a:rPr lang="en-GB" b="0" dirty="0">
                <a:solidFill>
                  <a:srgbClr val="631908"/>
                </a:solidFill>
              </a:rPr>
              <a:t> reflects in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baseline="-25000" dirty="0">
                <a:solidFill>
                  <a:srgbClr val="631908"/>
                </a:solidFill>
              </a:rPr>
              <a:t>0 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 = –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endParaRPr lang="en-GB" b="0" dirty="0">
              <a:solidFill>
                <a:srgbClr val="63190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13E46-7531-2C41-98F1-9A7FC7C7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041"/>
            <a:ext cx="9144000" cy="6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6569"/>
            <a:ext cx="8064500" cy="4752975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reflecting the acetate number-line in the point 5: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755576" y="3753451"/>
            <a:ext cx="3168352" cy="12961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baseline="-25000" dirty="0">
                <a:solidFill>
                  <a:srgbClr val="631908"/>
                </a:solidFill>
              </a:rPr>
              <a:t>5</a:t>
            </a:r>
            <a:r>
              <a:rPr lang="en-GB" b="0" dirty="0">
                <a:solidFill>
                  <a:srgbClr val="631908"/>
                </a:solidFill>
              </a:rPr>
              <a:t> reflects in 5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baseline="-25000" dirty="0">
                <a:solidFill>
                  <a:srgbClr val="631908"/>
                </a:solidFill>
              </a:rPr>
              <a:t>5 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60032" y="3753451"/>
            <a:ext cx="3168352" cy="12961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 reflects in </a:t>
            </a:r>
            <a:r>
              <a:rPr lang="en-GB" b="0" i="1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b="0" baseline="-25000" dirty="0">
                <a:solidFill>
                  <a:srgbClr val="631908"/>
                </a:solidFill>
              </a:rPr>
              <a:t> 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0243" y="4342343"/>
            <a:ext cx="184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5 – 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– 5)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708160" y="4286705"/>
            <a:ext cx="1828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– 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–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691680" y="4977587"/>
            <a:ext cx="5544616" cy="648072"/>
          </a:xfrm>
          <a:prstGeom prst="roundRect">
            <a:avLst/>
          </a:prstGeom>
          <a:solidFill>
            <a:srgbClr val="B1CEF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Expressing relationships in general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44008" y="5475256"/>
            <a:ext cx="3240360" cy="648072"/>
          </a:xfrm>
          <a:prstGeom prst="roundRect">
            <a:avLst/>
          </a:prstGeom>
          <a:solidFill>
            <a:srgbClr val="AB79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charset="0"/>
              </a:rPr>
              <a:t>Tracking Arithmetic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CEBE69-11A8-9143-A584-B6A7F377A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825"/>
            <a:ext cx="9144000" cy="6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 animBg="1" autoUpdateAnimBg="0"/>
      <p:bldP spid="6" grpId="0" uiExpand="1" build="p" animBg="1"/>
      <p:bldP spid="7" grpId="0"/>
      <p:bldP spid="8" grpId="0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of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79" y="836613"/>
            <a:ext cx="5256213" cy="1223962"/>
          </a:xfrm>
        </p:spPr>
        <p:txBody>
          <a:bodyPr/>
          <a:lstStyle/>
          <a:p>
            <a:pPr>
              <a:defRPr/>
            </a:pPr>
            <a:r>
              <a:rPr lang="en-GB" sz="2800"/>
              <a:t>Write down four numbers in a 2 by 2 grid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43657" y="2180132"/>
            <a:ext cx="5256213" cy="575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Chalkboard" panose="03050602040202020205" pitchFamily="66" charset="77"/>
              </a:rPr>
              <a:t>Add together the products along the rows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3657" y="3175120"/>
            <a:ext cx="5616575" cy="477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Chalkboard" panose="03050602040202020205" pitchFamily="66" charset="77"/>
              </a:rPr>
              <a:t>Add together the products down the columns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57" y="3861420"/>
            <a:ext cx="5543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1800">
                <a:solidFill>
                  <a:srgbClr val="000000"/>
                </a:solidFill>
                <a:effectLst/>
                <a:latin typeface="Chalkboard" panose="03050602040202020205" pitchFamily="66" charset="77"/>
              </a:rPr>
              <a:t>Calculate the difference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61220" y="5281310"/>
            <a:ext cx="6120680" cy="739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sz="1800" dirty="0">
                <a:effectLst/>
                <a:latin typeface="Chalkboard" panose="03050602040202020205" pitchFamily="66" charset="77"/>
              </a:rPr>
              <a:t>Now find other positive numbers </a:t>
            </a:r>
            <a:br>
              <a:rPr lang="en-GB" sz="1800" dirty="0">
                <a:effectLst/>
                <a:latin typeface="Chalkboard" panose="03050602040202020205" pitchFamily="66" charset="77"/>
              </a:rPr>
            </a:br>
            <a:r>
              <a:rPr lang="en-GB" sz="1800" dirty="0">
                <a:effectLst/>
                <a:latin typeface="Chalkboard" panose="03050602040202020205" pitchFamily="66" charset="77"/>
              </a:rPr>
              <a:t>for which the difference is the same as what you got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3350" y="4437063"/>
            <a:ext cx="4681538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FF"/>
                </a:solidFill>
                <a:effectLst/>
              </a:rPr>
              <a:t>That is the ‘doing’</a:t>
            </a:r>
            <a:br>
              <a:rPr lang="en-GB" sz="2400" b="0">
                <a:solidFill>
                  <a:srgbClr val="0000FF"/>
                </a:solidFill>
                <a:effectLst/>
              </a:rPr>
            </a:br>
            <a:r>
              <a:rPr lang="en-GB" sz="2400" b="0">
                <a:solidFill>
                  <a:srgbClr val="0000FF"/>
                </a:solidFill>
                <a:effectLst/>
              </a:rPr>
              <a:t>What is an undoing?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9169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71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37814" y="998855"/>
            <a:ext cx="544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28</a:t>
            </a:r>
            <a:r>
              <a:rPr lang="en-GB" b="0" dirty="0">
                <a:solidFill>
                  <a:srgbClr val="000000"/>
                </a:solidFill>
              </a:rPr>
              <a:t> + </a:t>
            </a:r>
            <a:r>
              <a:rPr lang="en-GB" b="0" dirty="0">
                <a:solidFill>
                  <a:srgbClr val="FF0000"/>
                </a:solidFill>
              </a:rPr>
              <a:t>15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3194" y="2215039"/>
            <a:ext cx="21859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20</a:t>
            </a:r>
            <a:r>
              <a:rPr lang="en-GB" b="0" dirty="0">
                <a:solidFill>
                  <a:srgbClr val="000000"/>
                </a:solidFill>
              </a:rPr>
              <a:t> +</a:t>
            </a:r>
            <a:r>
              <a:rPr lang="en-GB" b="0" dirty="0">
                <a:solidFill>
                  <a:srgbClr val="FF0000"/>
                </a:solidFill>
              </a:rPr>
              <a:t> 21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91403" y="3189821"/>
            <a:ext cx="12121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43</a:t>
            </a:r>
            <a:r>
              <a:rPr lang="en-GB" b="0" dirty="0">
                <a:solidFill>
                  <a:srgbClr val="000000"/>
                </a:solidFill>
              </a:rPr>
              <a:t> –</a:t>
            </a:r>
            <a:r>
              <a:rPr lang="en-GB" b="0" dirty="0">
                <a:solidFill>
                  <a:srgbClr val="FF0000"/>
                </a:solidFill>
              </a:rPr>
              <a:t> 41</a:t>
            </a:r>
            <a:r>
              <a:rPr lang="en-GB" b="0" dirty="0">
                <a:solidFill>
                  <a:srgbClr val="000000"/>
                </a:solidFill>
              </a:rPr>
              <a:t> =</a:t>
            </a:r>
            <a:r>
              <a:rPr lang="en-GB" b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b="0" dirty="0"/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506610"/>
            <a:ext cx="765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513"/>
            <a:ext cx="4608512" cy="792162"/>
          </a:xfrm>
        </p:spPr>
        <p:txBody>
          <a:bodyPr/>
          <a:lstStyle/>
          <a:p>
            <a:pPr>
              <a:defRPr/>
            </a:pPr>
            <a:r>
              <a:rPr lang="en-GB"/>
              <a:t>Tracking Arithmetic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827" y="1557338"/>
            <a:ext cx="12137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(4x7 + 5x3)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827" y="2114550"/>
            <a:ext cx="12137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(4x5 + 7x3)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979364" y="2709863"/>
            <a:ext cx="2160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92945" y="2781300"/>
            <a:ext cx="31813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4x(7–5) + (5–7)x3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4020" y="3843338"/>
            <a:ext cx="28082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(4–3) x (7–5)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28650" y="4370536"/>
            <a:ext cx="7886700" cy="4997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1800" b="0" dirty="0">
                <a:solidFill>
                  <a:schemeClr val="accent4">
                    <a:lumMod val="10000"/>
                  </a:schemeClr>
                </a:solidFill>
                <a:effectLst/>
                <a:latin typeface="Chalkboard" panose="03050602040202020205" pitchFamily="66" charset="77"/>
              </a:rPr>
              <a:t>So how can you choose numbers so that 2 will still be the difference?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28649" y="4842299"/>
            <a:ext cx="7886700" cy="43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1800" b="0" dirty="0">
                <a:solidFill>
                  <a:schemeClr val="accent4">
                    <a:lumMod val="10000"/>
                  </a:schemeClr>
                </a:solidFill>
                <a:effectLst/>
                <a:latin typeface="Chalkboard" panose="03050602040202020205" pitchFamily="66" charset="77"/>
              </a:rPr>
              <a:t>What about 6? Or any other number?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4020" y="3357563"/>
            <a:ext cx="3656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4x(7–5) – (7–5)x3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B294A1-78FE-8540-BF65-863385B0E1A5}"/>
              </a:ext>
            </a:extLst>
          </p:cNvPr>
          <p:cNvSpPr/>
          <p:nvPr/>
        </p:nvSpPr>
        <p:spPr>
          <a:xfrm>
            <a:off x="3932911" y="5373407"/>
            <a:ext cx="4192835" cy="78732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Importance of personal narrative: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bringing to articulation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B3646-56EA-5245-8B9D-C136FD2385B0}"/>
              </a:ext>
            </a:extLst>
          </p:cNvPr>
          <p:cNvSpPr txBox="1"/>
          <p:nvPr/>
        </p:nvSpPr>
        <p:spPr>
          <a:xfrm>
            <a:off x="1953748" y="210574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6098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  <p:bldP spid="2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Extended 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052513"/>
            <a:ext cx="5404088" cy="4007168"/>
          </a:xfrm>
        </p:spPr>
        <p:txBody>
          <a:bodyPr/>
          <a:lstStyle/>
          <a:p>
            <a:pPr>
              <a:defRPr/>
            </a:pPr>
            <a:r>
              <a:rPr lang="en-GB" dirty="0"/>
              <a:t>Take your initial grid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Add some number to both of the main diagonal entries</a:t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Subtract some number from both of the off diagonal entries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Why is the ‘result’ the same for all three grids?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63849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21634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19729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63849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28647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71608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71049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102B0-4E47-4B45-93E0-5F31CED3FBB5}"/>
              </a:ext>
            </a:extLst>
          </p:cNvPr>
          <p:cNvGrpSpPr/>
          <p:nvPr/>
        </p:nvGrpSpPr>
        <p:grpSpPr>
          <a:xfrm>
            <a:off x="6573837" y="2008053"/>
            <a:ext cx="1008063" cy="1223962"/>
            <a:chOff x="6573837" y="2526213"/>
            <a:chExt cx="1008063" cy="122396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B09738-997F-644A-9B25-90EFD008C340}"/>
                </a:ext>
              </a:extLst>
            </p:cNvPr>
            <p:cNvSpPr txBox="1"/>
            <p:nvPr/>
          </p:nvSpPr>
          <p:spPr bwMode="auto">
            <a:xfrm>
              <a:off x="6630035" y="25262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9C8912-A43B-194F-B64B-74EC3F3B32C9}"/>
                </a:ext>
              </a:extLst>
            </p:cNvPr>
            <p:cNvSpPr txBox="1"/>
            <p:nvPr/>
          </p:nvSpPr>
          <p:spPr bwMode="auto">
            <a:xfrm>
              <a:off x="6645275" y="3104063"/>
              <a:ext cx="447675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1979B4-DF1F-0048-9F41-42051E40BAD6}"/>
                </a:ext>
              </a:extLst>
            </p:cNvPr>
            <p:cNvSpPr txBox="1"/>
            <p:nvPr/>
          </p:nvSpPr>
          <p:spPr bwMode="auto">
            <a:xfrm>
              <a:off x="7121525" y="30850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8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D1F2EE-6739-CE46-ADC4-A5A39FC55BFC}"/>
                </a:ext>
              </a:extLst>
            </p:cNvPr>
            <p:cNvSpPr txBox="1"/>
            <p:nvPr/>
          </p:nvSpPr>
          <p:spPr bwMode="auto">
            <a:xfrm>
              <a:off x="7121525" y="2526213"/>
              <a:ext cx="446087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7</a:t>
              </a:r>
            </a:p>
          </p:txBody>
        </p:sp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8F8A4742-3629-1348-A566-DAF3D3BF8E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3837" y="3174193"/>
              <a:ext cx="1008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7">
              <a:extLst>
                <a:ext uri="{FF2B5EF4-FFF2-40B4-BE49-F238E27FC236}">
                  <a16:creationId xmlns:a16="http://schemas.microsoft.com/office/drawing/2014/main" id="{30B8C343-914F-734B-B3E7-B4B2039D56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72478" y="2603807"/>
              <a:ext cx="5391" cy="1125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C23FF046-1321-5648-BA04-9651B4547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7" y="2598211"/>
              <a:ext cx="1008063" cy="1151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9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C2DB43-6BAA-BB47-B206-AB87713982E0}"/>
              </a:ext>
            </a:extLst>
          </p:cNvPr>
          <p:cNvGrpSpPr/>
          <p:nvPr/>
        </p:nvGrpSpPr>
        <p:grpSpPr>
          <a:xfrm>
            <a:off x="6559549" y="3423333"/>
            <a:ext cx="1008063" cy="1224181"/>
            <a:chOff x="6559549" y="4215813"/>
            <a:chExt cx="1008063" cy="12241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46F9BD-3C19-3647-882A-6A6BC29A9227}"/>
                </a:ext>
              </a:extLst>
            </p:cNvPr>
            <p:cNvSpPr txBox="1"/>
            <p:nvPr/>
          </p:nvSpPr>
          <p:spPr bwMode="auto">
            <a:xfrm>
              <a:off x="6630987" y="42158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9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45BB59-EF91-8645-9F4F-1C820B0D46D6}"/>
                </a:ext>
              </a:extLst>
            </p:cNvPr>
            <p:cNvSpPr txBox="1"/>
            <p:nvPr/>
          </p:nvSpPr>
          <p:spPr bwMode="auto">
            <a:xfrm>
              <a:off x="6585267" y="479366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1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661333-3BAE-2341-81BF-DC7CF8B6C145}"/>
                </a:ext>
              </a:extLst>
            </p:cNvPr>
            <p:cNvSpPr txBox="1"/>
            <p:nvPr/>
          </p:nvSpPr>
          <p:spPr bwMode="auto">
            <a:xfrm>
              <a:off x="7107237" y="47746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8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7A6400-964B-7B45-8C0F-B6EBF2B57685}"/>
                </a:ext>
              </a:extLst>
            </p:cNvPr>
            <p:cNvSpPr txBox="1"/>
            <p:nvPr/>
          </p:nvSpPr>
          <p:spPr bwMode="auto">
            <a:xfrm>
              <a:off x="7107237" y="42158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3</a:t>
              </a:r>
            </a:p>
          </p:txBody>
        </p:sp>
        <p:cxnSp>
          <p:nvCxnSpPr>
            <p:cNvPr id="41" name="Straight Connector 13">
              <a:extLst>
                <a:ext uri="{FF2B5EF4-FFF2-40B4-BE49-F238E27FC236}">
                  <a16:creationId xmlns:a16="http://schemas.microsoft.com/office/drawing/2014/main" id="{10C6D3BF-DDBB-5141-B511-BECC29A622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9549" y="4863793"/>
              <a:ext cx="1008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8076E7D4-FA2E-524B-A6FE-C9F92F42A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8190" y="4293407"/>
              <a:ext cx="5391" cy="1125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B4B121AE-5446-0243-A409-9D960F3E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49" y="4287811"/>
              <a:ext cx="1008063" cy="1151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9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0DAAF3-A7C1-F24B-97E1-CD428864F3C0}"/>
              </a:ext>
            </a:extLst>
          </p:cNvPr>
          <p:cNvSpPr txBox="1"/>
          <p:nvPr/>
        </p:nvSpPr>
        <p:spPr>
          <a:xfrm>
            <a:off x="339090" y="5196840"/>
            <a:ext cx="532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Reading around the grids in both directions: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77BB9C-2429-9446-A5EB-266F3CE79AA6}"/>
              </a:ext>
            </a:extLst>
          </p:cNvPr>
          <p:cNvSpPr txBox="1"/>
          <p:nvPr/>
        </p:nvSpPr>
        <p:spPr>
          <a:xfrm>
            <a:off x="669260" y="5686454"/>
            <a:ext cx="235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45 x 37 – 47 x 35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B9C5E2-0C27-2B4D-9107-5A5CB0E0F718}"/>
              </a:ext>
            </a:extLst>
          </p:cNvPr>
          <p:cNvSpPr txBox="1"/>
          <p:nvPr/>
        </p:nvSpPr>
        <p:spPr>
          <a:xfrm>
            <a:off x="3339194" y="5686454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95 x 87 – 97 x 85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C4E51-5D93-A247-B790-898BF94B291E}"/>
              </a:ext>
            </a:extLst>
          </p:cNvPr>
          <p:cNvSpPr txBox="1"/>
          <p:nvPr/>
        </p:nvSpPr>
        <p:spPr>
          <a:xfrm>
            <a:off x="6123985" y="5686454"/>
            <a:ext cx="2359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91 x 83 – 93 x 81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00C-C5AF-7945-87FF-2CE79EC9DE52}"/>
              </a:ext>
            </a:extLst>
          </p:cNvPr>
          <p:cNvSpPr txBox="1"/>
          <p:nvPr/>
        </p:nvSpPr>
        <p:spPr>
          <a:xfrm>
            <a:off x="1676400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A2A11B-7670-F649-8341-F0FAB275F47D}"/>
              </a:ext>
            </a:extLst>
          </p:cNvPr>
          <p:cNvSpPr txBox="1"/>
          <p:nvPr/>
        </p:nvSpPr>
        <p:spPr>
          <a:xfrm>
            <a:off x="4358640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7286B4-F42E-3E4A-8A51-79BB900E914D}"/>
              </a:ext>
            </a:extLst>
          </p:cNvPr>
          <p:cNvSpPr txBox="1"/>
          <p:nvPr/>
        </p:nvSpPr>
        <p:spPr>
          <a:xfrm>
            <a:off x="7135813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9514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44" grpId="0"/>
      <p:bldP spid="45" grpId="0"/>
      <p:bldP spid="46" grpId="0"/>
      <p:bldP spid="7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5D-5401-AC4F-9989-AB0D63B7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DE78-75EA-2449-8BE1-F56694DA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might be encountered during the task?</a:t>
            </a:r>
          </a:p>
          <a:p>
            <a:pPr lvl="1"/>
            <a:r>
              <a:rPr lang="en-GB" dirty="0"/>
              <a:t>Mathematical concepts; connections; propensity; themes; use of powers</a:t>
            </a:r>
          </a:p>
          <a:p>
            <a:r>
              <a:rPr lang="en-GB" dirty="0"/>
              <a:t>What must be varied so as to enable something to be learned?</a:t>
            </a:r>
          </a:p>
          <a:p>
            <a:pPr lvl="1"/>
            <a:r>
              <a:rPr lang="en-GB" dirty="0"/>
              <a:t>What else could be varied so as to bring something to the surface?</a:t>
            </a:r>
          </a:p>
          <a:p>
            <a:r>
              <a:rPr lang="en-GB" dirty="0"/>
              <a:t>What pedagogical actions might be needed?</a:t>
            </a:r>
          </a:p>
          <a:p>
            <a:r>
              <a:rPr lang="en-GB" dirty="0"/>
              <a:t>What will participants manipulate, get-a-sense-of, and try to articulate? (MGA)</a:t>
            </a:r>
          </a:p>
          <a:p>
            <a:r>
              <a:rPr lang="en-GB" dirty="0"/>
              <a:t>What will participants do, talk-about, and record? (DTR)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56C204-6596-F542-A5AD-49DB8CCA917B}"/>
              </a:ext>
            </a:extLst>
          </p:cNvPr>
          <p:cNvSpPr/>
          <p:nvPr/>
        </p:nvSpPr>
        <p:spPr>
          <a:xfrm>
            <a:off x="6270171" y="740229"/>
            <a:ext cx="1970315" cy="5442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Awarenesses</a:t>
            </a:r>
          </a:p>
        </p:txBody>
      </p:sp>
    </p:spTree>
    <p:extLst>
      <p:ext uri="{BB962C8B-B14F-4D97-AF65-F5344CB8AC3E}">
        <p14:creationId xmlns:p14="http://schemas.microsoft.com/office/powerpoint/2010/main" val="9699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Reflexive 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1944439"/>
          </a:xfrm>
        </p:spPr>
        <p:txBody>
          <a:bodyPr/>
          <a:lstStyle/>
          <a:p>
            <a:r>
              <a:rPr lang="en-GB" dirty="0"/>
              <a:t>What did you do?</a:t>
            </a:r>
          </a:p>
          <a:p>
            <a:pPr lvl="1"/>
            <a:r>
              <a:rPr lang="en-GB" dirty="0"/>
              <a:t>Use lots of examples?</a:t>
            </a:r>
          </a:p>
          <a:p>
            <a:pPr lvl="2"/>
            <a:r>
              <a:rPr lang="en-GB" dirty="0"/>
              <a:t>Whose examples were they?</a:t>
            </a:r>
          </a:p>
          <a:p>
            <a:pPr lvl="1"/>
            <a:r>
              <a:rPr lang="en-GB" dirty="0"/>
              <a:t>Recognising a Relationship in the particular situation?</a:t>
            </a:r>
          </a:p>
          <a:p>
            <a:pPr lvl="1"/>
            <a:r>
              <a:rPr lang="en-GB" dirty="0"/>
              <a:t>Perceiving a Property in its generality?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4" y="3429000"/>
            <a:ext cx="2520280" cy="576064"/>
          </a:xfrm>
          <a:prstGeom prst="roundRect">
            <a:avLst/>
          </a:prstGeom>
          <a:solidFill>
            <a:srgbClr val="AB7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charset="0"/>
              </a:rPr>
              <a:t>Many examples?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5536" y="3943367"/>
            <a:ext cx="2664296" cy="2914633"/>
            <a:chOff x="395536" y="3943367"/>
            <a:chExt cx="2664296" cy="2914633"/>
          </a:xfrm>
        </p:grpSpPr>
        <p:pic>
          <p:nvPicPr>
            <p:cNvPr id="10" name="Picture 9" descr="enlarge('Wallis_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43367"/>
              <a:ext cx="2664296" cy="2914633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395536" y="6381328"/>
              <a:ext cx="2664296" cy="432048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b="0" dirty="0">
                  <a:solidFill>
                    <a:srgbClr val="631908"/>
                  </a:solidFill>
                </a:rPr>
                <a:t>John Wallis </a:t>
              </a: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</a:rPr>
                <a:t>1616 - 1703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4" y="3861049"/>
            <a:ext cx="2808312" cy="2965950"/>
            <a:chOff x="5148064" y="3861049"/>
            <a:chExt cx="2808312" cy="2965950"/>
          </a:xfrm>
        </p:grpSpPr>
        <p:pic>
          <p:nvPicPr>
            <p:cNvPr id="11" name="Picture 10" descr="detail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541" y="3861049"/>
              <a:ext cx="2194803" cy="296595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 bwMode="auto">
            <a:xfrm>
              <a:off x="5148064" y="6381328"/>
              <a:ext cx="2808312" cy="432048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b="0" dirty="0">
                  <a:solidFill>
                    <a:srgbClr val="631908"/>
                  </a:solidFill>
                </a:rPr>
                <a:t>David Hilbert 1862-1943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endParaRP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4932040" y="3429000"/>
            <a:ext cx="3312368" cy="576064"/>
          </a:xfrm>
          <a:prstGeom prst="roundRect">
            <a:avLst/>
          </a:prstGeom>
          <a:solidFill>
            <a:srgbClr val="AB7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FF00"/>
                </a:solidFill>
              </a:rPr>
              <a:t>One generic example?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67744" y="2924944"/>
            <a:ext cx="4032448" cy="576064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Working from examples</a:t>
            </a:r>
          </a:p>
        </p:txBody>
      </p:sp>
    </p:spTree>
    <p:extLst>
      <p:ext uri="{BB962C8B-B14F-4D97-AF65-F5344CB8AC3E}">
        <p14:creationId xmlns:p14="http://schemas.microsoft.com/office/powerpoint/2010/main" val="26499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408D-26ED-574C-9129-54312DEE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7512-C5F4-5B45-9F12-2BBE74A5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of the same starting point, reducing the complexity and retaining what is becoming familiar so as to encounter the as-yet-unfamiliar</a:t>
            </a:r>
          </a:p>
          <a:p>
            <a:r>
              <a:rPr lang="en-GB" dirty="0"/>
              <a:t>Drawing attention to what could be varied</a:t>
            </a:r>
          </a:p>
          <a:p>
            <a:r>
              <a:rPr lang="en-GB" dirty="0"/>
              <a:t>Building experience in the hope that learners will begin to want to generalise for themselves</a:t>
            </a:r>
          </a:p>
          <a:p>
            <a:r>
              <a:rPr lang="en-GB" dirty="0"/>
              <a:t>Alternative might be to get different learners to offer different ‘examples’ each time so as to develop flexibility.</a:t>
            </a:r>
          </a:p>
          <a:p>
            <a:r>
              <a:rPr lang="en-GB" dirty="0"/>
              <a:t>No one approach is effective if used habitually: learners stop attending to it and become dependent on it!</a:t>
            </a:r>
          </a:p>
        </p:txBody>
      </p:sp>
    </p:spTree>
    <p:extLst>
      <p:ext uri="{BB962C8B-B14F-4D97-AF65-F5344CB8AC3E}">
        <p14:creationId xmlns:p14="http://schemas.microsoft.com/office/powerpoint/2010/main" val="33053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578"/>
            <a:ext cx="8064500" cy="2853542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reflecting the acetate number-line in the point 5;</a:t>
            </a:r>
          </a:p>
          <a:p>
            <a:r>
              <a:rPr lang="en-GB" dirty="0"/>
              <a:t>Now reflect that in the point where 2 was originally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How are these results related?</a:t>
            </a:r>
          </a:p>
          <a:p>
            <a:pPr lvl="1"/>
            <a:r>
              <a:rPr lang="en-GB" dirty="0"/>
              <a:t>Generalise!</a:t>
            </a:r>
          </a:p>
          <a:p>
            <a:pPr lvl="1"/>
            <a:r>
              <a:rPr lang="en-GB" dirty="0"/>
              <a:t>How does a reflection interact with a translation?</a:t>
            </a:r>
          </a:p>
          <a:p>
            <a:pPr lvl="1"/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934642" y="2943340"/>
            <a:ext cx="1613655" cy="44974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 = 2</a:t>
            </a:r>
            <a:r>
              <a:rPr lang="en-GB" b="0" i="1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 – 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450779" y="4903688"/>
            <a:ext cx="2427507" cy="189959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b</a:t>
            </a:r>
            <a:r>
              <a:rPr lang="en-GB" b="0" dirty="0">
                <a:solidFill>
                  <a:srgbClr val="631908"/>
                </a:solidFill>
              </a:rPr>
              <a:t>(R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)) =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3177" y="5426443"/>
            <a:ext cx="269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2</a:t>
            </a:r>
            <a:r>
              <a:rPr lang="en-GB" b="0" i="1" dirty="0">
                <a:solidFill>
                  <a:srgbClr val="631908"/>
                </a:solidFill>
              </a:rPr>
              <a:t>b</a:t>
            </a:r>
            <a:r>
              <a:rPr lang="en-GB" b="0" dirty="0">
                <a:solidFill>
                  <a:srgbClr val="631908"/>
                </a:solidFill>
              </a:rPr>
              <a:t> – (2</a:t>
            </a:r>
            <a:r>
              <a:rPr lang="en-GB" b="0" i="1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 – 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59808" y="5006052"/>
            <a:ext cx="184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b</a:t>
            </a:r>
            <a:r>
              <a:rPr lang="en-GB" b="0" dirty="0">
                <a:solidFill>
                  <a:srgbClr val="631908"/>
                </a:solidFill>
              </a:rPr>
              <a:t>(2</a:t>
            </a:r>
            <a:r>
              <a:rPr lang="en-GB" b="0" i="1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 – 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63177" y="5858491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2</a:t>
            </a:r>
            <a:r>
              <a:rPr lang="en-GB" b="0" i="1" dirty="0">
                <a:solidFill>
                  <a:srgbClr val="631908"/>
                </a:solidFill>
              </a:rPr>
              <a:t>(</a:t>
            </a:r>
            <a:r>
              <a:rPr lang="en-GB" b="0" dirty="0">
                <a:solidFill>
                  <a:srgbClr val="631908"/>
                </a:solidFill>
              </a:rPr>
              <a:t>b</a:t>
            </a:r>
            <a:r>
              <a:rPr lang="en-GB" b="0" i="1" dirty="0">
                <a:solidFill>
                  <a:srgbClr val="631908"/>
                </a:solidFill>
              </a:rPr>
              <a:t>–a</a:t>
            </a:r>
            <a:r>
              <a:rPr lang="en-GB" b="0" dirty="0">
                <a:solidFill>
                  <a:srgbClr val="631908"/>
                </a:solidFill>
              </a:rPr>
              <a:t>) + 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63177" y="6290539"/>
            <a:ext cx="176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T</a:t>
            </a:r>
            <a:r>
              <a:rPr lang="en-GB" b="0" baseline="-25000" dirty="0">
                <a:solidFill>
                  <a:srgbClr val="631908"/>
                </a:solidFill>
              </a:rPr>
              <a:t>2(</a:t>
            </a:r>
            <a:r>
              <a:rPr lang="en-GB" b="0" i="1" baseline="-25000" dirty="0">
                <a:solidFill>
                  <a:srgbClr val="631908"/>
                </a:solidFill>
              </a:rPr>
              <a:t>b</a:t>
            </a:r>
            <a:r>
              <a:rPr lang="en-GB" b="0" baseline="-25000" dirty="0">
                <a:solidFill>
                  <a:srgbClr val="631908"/>
                </a:solidFill>
              </a:rPr>
              <a:t>–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b="0" baseline="-25000" dirty="0">
                <a:solidFill>
                  <a:srgbClr val="631908"/>
                </a:solidFill>
              </a:rPr>
              <a:t>)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22743E1-FA7D-F847-82AA-4D4A52C30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18"/>
            <a:ext cx="9144000" cy="672166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 bwMode="auto">
          <a:xfrm>
            <a:off x="173353" y="5024146"/>
            <a:ext cx="3008838" cy="1658676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Given a succession of reflections in various points, when is there a single point that can act as the reflection point?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955A02C-204A-6046-999F-3A3D56362094}"/>
              </a:ext>
            </a:extLst>
          </p:cNvPr>
          <p:cNvSpPr/>
          <p:nvPr/>
        </p:nvSpPr>
        <p:spPr bwMode="auto">
          <a:xfrm>
            <a:off x="6729765" y="2967173"/>
            <a:ext cx="2178963" cy="15718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b</a:t>
            </a:r>
            <a:r>
              <a:rPr lang="en-GB" b="0" dirty="0">
                <a:solidFill>
                  <a:srgbClr val="631908"/>
                </a:solidFill>
              </a:rPr>
              <a:t>(T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)) =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   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D68E0-A073-074F-9076-B7995E30CCCD}"/>
              </a:ext>
            </a:extLst>
          </p:cNvPr>
          <p:cNvSpPr/>
          <p:nvPr/>
        </p:nvSpPr>
        <p:spPr>
          <a:xfrm>
            <a:off x="7812464" y="3046713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R</a:t>
            </a:r>
            <a:r>
              <a:rPr lang="en-GB" b="0" i="1" baseline="-25000" dirty="0">
                <a:solidFill>
                  <a:srgbClr val="631908"/>
                </a:solidFill>
              </a:rPr>
              <a:t>b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i="1" dirty="0" err="1">
                <a:solidFill>
                  <a:srgbClr val="631908"/>
                </a:solidFill>
              </a:rPr>
              <a:t>x</a:t>
            </a:r>
            <a:r>
              <a:rPr lang="en-GB" dirty="0" err="1">
                <a:solidFill>
                  <a:srgbClr val="631908"/>
                </a:solidFill>
              </a:rPr>
              <a:t>+a</a:t>
            </a:r>
            <a:r>
              <a:rPr lang="en-GB" b="0" dirty="0">
                <a:solidFill>
                  <a:srgbClr val="631908"/>
                </a:solidFill>
              </a:rPr>
              <a:t>)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22A745-B2EE-D640-B904-4FAED1ECA5CC}"/>
              </a:ext>
            </a:extLst>
          </p:cNvPr>
          <p:cNvSpPr/>
          <p:nvPr/>
        </p:nvSpPr>
        <p:spPr>
          <a:xfrm>
            <a:off x="7644149" y="3393997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2b-(</a:t>
            </a:r>
            <a:r>
              <a:rPr lang="en-GB" i="1" dirty="0" err="1">
                <a:solidFill>
                  <a:srgbClr val="631908"/>
                </a:solidFill>
              </a:rPr>
              <a:t>x</a:t>
            </a:r>
            <a:r>
              <a:rPr lang="en-GB" dirty="0" err="1">
                <a:solidFill>
                  <a:srgbClr val="631908"/>
                </a:solidFill>
              </a:rPr>
              <a:t>+a</a:t>
            </a:r>
            <a:r>
              <a:rPr lang="en-GB" b="0" dirty="0">
                <a:solidFill>
                  <a:srgbClr val="631908"/>
                </a:solidFill>
              </a:rPr>
              <a:t>)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9D1EC-B062-ED41-A139-E098CE2E106A}"/>
              </a:ext>
            </a:extLst>
          </p:cNvPr>
          <p:cNvSpPr/>
          <p:nvPr/>
        </p:nvSpPr>
        <p:spPr>
          <a:xfrm>
            <a:off x="7666080" y="378432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(2b-a) - 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 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4BF87A-58F9-B44E-A447-B43CEEB0D9CC}"/>
              </a:ext>
            </a:extLst>
          </p:cNvPr>
          <p:cNvSpPr/>
          <p:nvPr/>
        </p:nvSpPr>
        <p:spPr>
          <a:xfrm>
            <a:off x="7666080" y="416968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</a:t>
            </a:r>
            <a:r>
              <a:rPr lang="en-GB" dirty="0">
                <a:solidFill>
                  <a:srgbClr val="631908"/>
                </a:solidFill>
              </a:rPr>
              <a:t>R</a:t>
            </a:r>
            <a:r>
              <a:rPr lang="en-GB" b="0" baseline="-25000" dirty="0">
                <a:solidFill>
                  <a:srgbClr val="631908"/>
                </a:solidFill>
              </a:rPr>
              <a:t>2</a:t>
            </a:r>
            <a:r>
              <a:rPr lang="en-GB" b="0" i="1" baseline="-25000" dirty="0">
                <a:solidFill>
                  <a:srgbClr val="631908"/>
                </a:solidFill>
              </a:rPr>
              <a:t>b</a:t>
            </a:r>
            <a:r>
              <a:rPr lang="en-GB" b="0" baseline="-25000" dirty="0">
                <a:solidFill>
                  <a:srgbClr val="631908"/>
                </a:solidFill>
              </a:rPr>
              <a:t>–</a:t>
            </a:r>
            <a:r>
              <a:rPr lang="en-GB" b="0" i="1" baseline="-25000" dirty="0">
                <a:solidFill>
                  <a:srgbClr val="631908"/>
                </a:solidFill>
              </a:rPr>
              <a:t>a</a:t>
            </a:r>
            <a:r>
              <a:rPr lang="en-GB" dirty="0">
                <a:solidFill>
                  <a:srgbClr val="631908"/>
                </a:solidFill>
              </a:rPr>
              <a:t>(</a:t>
            </a:r>
            <a:r>
              <a:rPr lang="en-GB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0DA2DA-EEFD-F74C-8981-E36E659BC876}"/>
              </a:ext>
            </a:extLst>
          </p:cNvPr>
          <p:cNvSpPr/>
          <p:nvPr/>
        </p:nvSpPr>
        <p:spPr bwMode="auto">
          <a:xfrm>
            <a:off x="6323439" y="4903688"/>
            <a:ext cx="2562628" cy="189959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 err="1">
                <a:solidFill>
                  <a:srgbClr val="631908"/>
                </a:solidFill>
              </a:rPr>
              <a:t>R</a:t>
            </a:r>
            <a:r>
              <a:rPr lang="en-GB" i="1" baseline="-25000" dirty="0" err="1">
                <a:solidFill>
                  <a:srgbClr val="631908"/>
                </a:solidFill>
              </a:rPr>
              <a:t>c</a:t>
            </a:r>
            <a:r>
              <a:rPr lang="en-GB" b="0" dirty="0">
                <a:solidFill>
                  <a:srgbClr val="631908"/>
                </a:solidFill>
              </a:rPr>
              <a:t>(R</a:t>
            </a:r>
            <a:r>
              <a:rPr lang="en-GB" i="1" baseline="-25000" dirty="0">
                <a:solidFill>
                  <a:srgbClr val="631908"/>
                </a:solidFill>
              </a:rPr>
              <a:t>b</a:t>
            </a:r>
            <a:r>
              <a:rPr lang="en-GB" b="0" dirty="0">
                <a:solidFill>
                  <a:srgbClr val="631908"/>
                </a:solidFill>
              </a:rPr>
              <a:t>(R</a:t>
            </a:r>
            <a:r>
              <a:rPr lang="en-GB" b="0" baseline="-25000" dirty="0">
                <a:solidFill>
                  <a:srgbClr val="631908"/>
                </a:solidFill>
              </a:rPr>
              <a:t>a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)) =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631908"/>
                </a:solidFill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8F4E2-7E04-AC41-A3AF-CAED9ABF70A6}"/>
              </a:ext>
            </a:extLst>
          </p:cNvPr>
          <p:cNvSpPr/>
          <p:nvPr/>
        </p:nvSpPr>
        <p:spPr>
          <a:xfrm>
            <a:off x="7235837" y="5426443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2c – 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+2(</a:t>
            </a:r>
            <a:r>
              <a:rPr lang="en-GB" b="0" i="1" dirty="0">
                <a:solidFill>
                  <a:srgbClr val="631908"/>
                </a:solidFill>
              </a:rPr>
              <a:t>b-a</a:t>
            </a:r>
            <a:r>
              <a:rPr lang="en-GB" b="0" dirty="0">
                <a:solidFill>
                  <a:srgbClr val="631908"/>
                </a:solidFill>
              </a:rPr>
              <a:t>) 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DE1147-DA5A-2443-90DB-E92E35D9D05B}"/>
              </a:ext>
            </a:extLst>
          </p:cNvPr>
          <p:cNvSpPr/>
          <p:nvPr/>
        </p:nvSpPr>
        <p:spPr>
          <a:xfrm>
            <a:off x="7593726" y="5006052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err="1">
                <a:solidFill>
                  <a:srgbClr val="631908"/>
                </a:solidFill>
              </a:rPr>
              <a:t>R</a:t>
            </a:r>
            <a:r>
              <a:rPr lang="en-GB" i="1" baseline="-25000" dirty="0" err="1">
                <a:solidFill>
                  <a:srgbClr val="631908"/>
                </a:solidFill>
              </a:rPr>
              <a:t>c</a:t>
            </a:r>
            <a:r>
              <a:rPr lang="en-GB" dirty="0">
                <a:solidFill>
                  <a:srgbClr val="631908"/>
                </a:solidFill>
              </a:rPr>
              <a:t>(T</a:t>
            </a:r>
            <a:r>
              <a:rPr lang="en-GB" baseline="-25000" dirty="0">
                <a:solidFill>
                  <a:srgbClr val="631908"/>
                </a:solidFill>
              </a:rPr>
              <a:t>2(b-a)</a:t>
            </a:r>
            <a:r>
              <a:rPr lang="en-GB" dirty="0">
                <a:solidFill>
                  <a:srgbClr val="631908"/>
                </a:solidFill>
              </a:rPr>
              <a:t>(</a:t>
            </a:r>
            <a:r>
              <a:rPr lang="en-GB" i="1" dirty="0">
                <a:solidFill>
                  <a:srgbClr val="631908"/>
                </a:solidFill>
              </a:rPr>
              <a:t>x</a:t>
            </a:r>
            <a:r>
              <a:rPr lang="en-GB" dirty="0">
                <a:solidFill>
                  <a:srgbClr val="631908"/>
                </a:solidFill>
              </a:rPr>
              <a:t>))</a:t>
            </a:r>
            <a:r>
              <a:rPr lang="en-GB" b="0" dirty="0">
                <a:solidFill>
                  <a:srgbClr val="631908"/>
                </a:solidFill>
              </a:rPr>
              <a:t> 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3D653-E171-D34A-AF99-B8D1F41893E2}"/>
              </a:ext>
            </a:extLst>
          </p:cNvPr>
          <p:cNvSpPr/>
          <p:nvPr/>
        </p:nvSpPr>
        <p:spPr>
          <a:xfrm>
            <a:off x="7235837" y="5858491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2</a:t>
            </a:r>
            <a:r>
              <a:rPr lang="en-GB" b="0" i="1" dirty="0">
                <a:solidFill>
                  <a:srgbClr val="631908"/>
                </a:solidFill>
              </a:rPr>
              <a:t>(c–</a:t>
            </a:r>
            <a:r>
              <a:rPr lang="en-GB" b="0" i="1" dirty="0" err="1">
                <a:solidFill>
                  <a:srgbClr val="631908"/>
                </a:solidFill>
              </a:rPr>
              <a:t>b</a:t>
            </a:r>
            <a:r>
              <a:rPr lang="en-GB" dirty="0" err="1">
                <a:solidFill>
                  <a:srgbClr val="631908"/>
                </a:solidFill>
              </a:rPr>
              <a:t>+</a:t>
            </a:r>
            <a:r>
              <a:rPr lang="en-GB" b="0" i="1" dirty="0" err="1">
                <a:solidFill>
                  <a:srgbClr val="631908"/>
                </a:solidFill>
              </a:rPr>
              <a:t>a</a:t>
            </a:r>
            <a:r>
              <a:rPr lang="en-GB" b="0" dirty="0">
                <a:solidFill>
                  <a:srgbClr val="631908"/>
                </a:solidFill>
              </a:rPr>
              <a:t>) – 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B27F35-3BE4-7344-AA87-017ABC067962}"/>
              </a:ext>
            </a:extLst>
          </p:cNvPr>
          <p:cNvSpPr/>
          <p:nvPr/>
        </p:nvSpPr>
        <p:spPr>
          <a:xfrm>
            <a:off x="7235837" y="6290539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631908"/>
                </a:solidFill>
              </a:rPr>
              <a:t>= R</a:t>
            </a:r>
            <a:r>
              <a:rPr lang="en-GB" b="0" baseline="-25000" dirty="0">
                <a:solidFill>
                  <a:srgbClr val="631908"/>
                </a:solidFill>
              </a:rPr>
              <a:t>2(c–</a:t>
            </a:r>
            <a:r>
              <a:rPr lang="en-GB" b="0" i="1" baseline="-25000" dirty="0" err="1">
                <a:solidFill>
                  <a:srgbClr val="631908"/>
                </a:solidFill>
              </a:rPr>
              <a:t>b</a:t>
            </a:r>
            <a:r>
              <a:rPr lang="en-GB" baseline="-25000" dirty="0" err="1">
                <a:solidFill>
                  <a:srgbClr val="631908"/>
                </a:solidFill>
              </a:rPr>
              <a:t>+</a:t>
            </a:r>
            <a:r>
              <a:rPr lang="en-GB" b="0" i="1" baseline="-25000" dirty="0" err="1">
                <a:solidFill>
                  <a:srgbClr val="631908"/>
                </a:solidFill>
              </a:rPr>
              <a:t>a</a:t>
            </a:r>
            <a:r>
              <a:rPr lang="en-GB" b="0" baseline="-25000" dirty="0">
                <a:solidFill>
                  <a:srgbClr val="631908"/>
                </a:solidFill>
              </a:rPr>
              <a:t>)</a:t>
            </a:r>
            <a:r>
              <a:rPr lang="en-GB" b="0" dirty="0">
                <a:solidFill>
                  <a:srgbClr val="631908"/>
                </a:solidFill>
              </a:rPr>
              <a:t>(</a:t>
            </a:r>
            <a:r>
              <a:rPr lang="en-GB" b="0" i="1" dirty="0">
                <a:solidFill>
                  <a:srgbClr val="631908"/>
                </a:solidFill>
              </a:rPr>
              <a:t>x</a:t>
            </a:r>
            <a:r>
              <a:rPr lang="en-GB" b="0" dirty="0">
                <a:solidFill>
                  <a:srgbClr val="63190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  <p:bldP spid="5" grpId="0" animBg="1"/>
      <p:bldP spid="7" grpId="0"/>
      <p:bldP spid="4" grpId="0"/>
      <p:bldP spid="8" grpId="0"/>
      <p:bldP spid="9" grpId="0"/>
      <p:bldP spid="62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064500" cy="3168575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reflecting the acetate number-line in the point 5;</a:t>
            </a:r>
          </a:p>
          <a:p>
            <a:r>
              <a:rPr lang="en-GB" dirty="0"/>
              <a:t>Now reflect that in the point where 2 </a:t>
            </a:r>
            <a:r>
              <a:rPr lang="en-GB" dirty="0">
                <a:solidFill>
                  <a:srgbClr val="FF0000"/>
                </a:solidFill>
              </a:rPr>
              <a:t>now is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860032" y="3429000"/>
            <a:ext cx="3672408" cy="949761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Q</a:t>
            </a:r>
            <a:r>
              <a:rPr lang="en-GB" sz="2400" b="0" baseline="-25000" dirty="0">
                <a:solidFill>
                  <a:srgbClr val="631908"/>
                </a:solidFill>
              </a:rPr>
              <a:t>5</a:t>
            </a:r>
            <a:r>
              <a:rPr lang="en-GB" sz="2400" b="0" dirty="0">
                <a:solidFill>
                  <a:srgbClr val="631908"/>
                </a:solidFill>
              </a:rPr>
              <a:t> reflects in where 5 currently is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283968" y="4509120"/>
            <a:ext cx="4464496" cy="22322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Q</a:t>
            </a:r>
            <a:r>
              <a:rPr lang="en-GB" sz="2400" b="0" i="1" baseline="-25000" dirty="0">
                <a:solidFill>
                  <a:srgbClr val="631908"/>
                </a:solidFill>
              </a:rPr>
              <a:t>b</a:t>
            </a:r>
            <a:r>
              <a:rPr lang="en-GB" sz="2400" b="0" dirty="0">
                <a:solidFill>
                  <a:srgbClr val="631908"/>
                </a:solidFill>
              </a:rPr>
              <a:t>(Q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)) =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            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4327242"/>
            <a:ext cx="3384376" cy="57606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Q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 R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 2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–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0709" y="5021701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= R</a:t>
            </a:r>
            <a:r>
              <a:rPr lang="en-GB" sz="2400" b="0" baseline="-25000" dirty="0">
                <a:solidFill>
                  <a:srgbClr val="631908"/>
                </a:solidFill>
              </a:rPr>
              <a:t>2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baseline="-25000" dirty="0">
                <a:solidFill>
                  <a:srgbClr val="631908"/>
                </a:solidFill>
              </a:rPr>
              <a:t>–</a:t>
            </a:r>
            <a:r>
              <a:rPr lang="en-GB" sz="2400" b="0" i="1" baseline="-25000" dirty="0">
                <a:solidFill>
                  <a:srgbClr val="631908"/>
                </a:solidFill>
              </a:rPr>
              <a:t>b</a:t>
            </a:r>
            <a:r>
              <a:rPr lang="en-GB" sz="2400" dirty="0">
                <a:solidFill>
                  <a:srgbClr val="631908"/>
                </a:solidFill>
              </a:rPr>
              <a:t>(2</a:t>
            </a:r>
            <a:r>
              <a:rPr lang="en-GB" sz="2400" i="1" dirty="0">
                <a:solidFill>
                  <a:srgbClr val="631908"/>
                </a:solidFill>
              </a:rPr>
              <a:t>a–x</a:t>
            </a:r>
            <a:r>
              <a:rPr lang="en-GB" sz="2400" b="0" dirty="0">
                <a:solidFill>
                  <a:srgbClr val="631908"/>
                </a:solidFill>
              </a:rPr>
              <a:t>)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580112" y="5445224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= 2(2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–</a:t>
            </a:r>
            <a:r>
              <a:rPr lang="en-GB" sz="2400" b="0" i="1" dirty="0">
                <a:solidFill>
                  <a:srgbClr val="631908"/>
                </a:solidFill>
              </a:rPr>
              <a:t>b</a:t>
            </a:r>
            <a:r>
              <a:rPr lang="en-GB" sz="2400" b="0" dirty="0">
                <a:solidFill>
                  <a:srgbClr val="631908"/>
                </a:solidFill>
              </a:rPr>
              <a:t>) – (2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–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5580112" y="587727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= 2</a:t>
            </a:r>
            <a:r>
              <a:rPr lang="en-GB" sz="2400" b="0" i="1" dirty="0">
                <a:solidFill>
                  <a:srgbClr val="631908"/>
                </a:solidFill>
              </a:rPr>
              <a:t>(a – b</a:t>
            </a:r>
            <a:r>
              <a:rPr lang="en-GB" sz="2400" b="0" dirty="0">
                <a:solidFill>
                  <a:srgbClr val="631908"/>
                </a:solidFill>
              </a:rPr>
              <a:t>) +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endParaRPr lang="en-GB" sz="2400"/>
          </a:p>
        </p:txBody>
      </p:sp>
      <p:sp>
        <p:nvSpPr>
          <p:cNvPr id="10" name="Rectangle 9"/>
          <p:cNvSpPr/>
          <p:nvPr/>
        </p:nvSpPr>
        <p:spPr>
          <a:xfrm>
            <a:off x="5580112" y="6262772"/>
            <a:ext cx="163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= T</a:t>
            </a:r>
            <a:r>
              <a:rPr lang="en-GB" sz="2400" b="0" baseline="-25000" dirty="0">
                <a:solidFill>
                  <a:srgbClr val="631908"/>
                </a:solidFill>
              </a:rPr>
              <a:t>2(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baseline="-25000" dirty="0">
                <a:solidFill>
                  <a:srgbClr val="631908"/>
                </a:solidFill>
              </a:rPr>
              <a:t>–</a:t>
            </a:r>
            <a:r>
              <a:rPr lang="en-GB" sz="2400" b="0" i="1" baseline="-25000" dirty="0">
                <a:solidFill>
                  <a:srgbClr val="631908"/>
                </a:solidFill>
              </a:rPr>
              <a:t>b</a:t>
            </a:r>
            <a:r>
              <a:rPr lang="en-GB" sz="2400" b="0" baseline="-25000" dirty="0">
                <a:solidFill>
                  <a:srgbClr val="631908"/>
                </a:solidFill>
              </a:rPr>
              <a:t>)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937423" y="4647388"/>
            <a:ext cx="1770677" cy="509804"/>
            <a:chOff x="5937423" y="4647388"/>
            <a:chExt cx="1770677" cy="509804"/>
          </a:xfrm>
        </p:grpSpPr>
        <p:sp>
          <p:nvSpPr>
            <p:cNvPr id="63" name="Rectangle 62"/>
            <p:cNvSpPr/>
            <p:nvPr/>
          </p:nvSpPr>
          <p:spPr>
            <a:xfrm>
              <a:off x="5937423" y="4647388"/>
              <a:ext cx="17706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0" dirty="0">
                  <a:solidFill>
                    <a:srgbClr val="631908"/>
                  </a:solidFill>
                </a:rPr>
                <a:t> R</a:t>
              </a:r>
              <a:r>
                <a:rPr lang="en-GB" sz="2400" b="0" baseline="-25000" dirty="0">
                  <a:solidFill>
                    <a:srgbClr val="631908"/>
                  </a:solidFill>
                </a:rPr>
                <a:t>R   (b)</a:t>
              </a:r>
              <a:r>
                <a:rPr lang="en-GB" sz="2400" b="0" dirty="0">
                  <a:solidFill>
                    <a:srgbClr val="631908"/>
                  </a:solidFill>
                </a:rPr>
                <a:t>(R</a:t>
              </a:r>
              <a:r>
                <a:rPr lang="en-GB" sz="2400" b="0" i="1" baseline="-25000" dirty="0">
                  <a:solidFill>
                    <a:srgbClr val="631908"/>
                  </a:solidFill>
                </a:rPr>
                <a:t>a</a:t>
              </a:r>
              <a:r>
                <a:rPr lang="en-GB" sz="2400" b="0" dirty="0">
                  <a:solidFill>
                    <a:srgbClr val="631908"/>
                  </a:solidFill>
                </a:rPr>
                <a:t>(</a:t>
              </a:r>
              <a:r>
                <a:rPr lang="en-GB" sz="2400" b="0" i="1" dirty="0">
                  <a:solidFill>
                    <a:srgbClr val="631908"/>
                  </a:solidFill>
                </a:rPr>
                <a:t>x</a:t>
              </a:r>
              <a:r>
                <a:rPr lang="en-GB" sz="2400" b="0" dirty="0">
                  <a:solidFill>
                    <a:srgbClr val="631908"/>
                  </a:solidFill>
                </a:rPr>
                <a:t>)) </a:t>
              </a:r>
              <a:endParaRPr lang="en-GB" sz="24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35867" y="4818638"/>
              <a:ext cx="4243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dirty="0">
                  <a:solidFill>
                    <a:srgbClr val="631908"/>
                  </a:solidFill>
                </a:rPr>
                <a:t> </a:t>
              </a:r>
              <a:r>
                <a:rPr lang="en-GB" sz="1600" b="0" i="1" dirty="0">
                  <a:solidFill>
                    <a:srgbClr val="631908"/>
                  </a:solidFill>
                </a:rPr>
                <a:t>a</a:t>
              </a:r>
              <a:endParaRPr lang="en-GB" sz="1600" i="1" dirty="0"/>
            </a:p>
          </p:txBody>
        </p:sp>
      </p:grpSp>
      <p:sp>
        <p:nvSpPr>
          <p:cNvPr id="66" name="Rounded Rectangular Callout 65"/>
          <p:cNvSpPr/>
          <p:nvPr/>
        </p:nvSpPr>
        <p:spPr bwMode="auto">
          <a:xfrm>
            <a:off x="1115616" y="5949280"/>
            <a:ext cx="3096344" cy="720080"/>
          </a:xfrm>
          <a:prstGeom prst="wedgeRoundRectCallout">
            <a:avLst>
              <a:gd name="adj1" fmla="val 100074"/>
              <a:gd name="adj2" fmla="val 21886"/>
              <a:gd name="adj3" fmla="val 16667"/>
            </a:avLst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Any resonances?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388B18E-AD28-4F4F-9E85-241E095C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103"/>
            <a:ext cx="9144000" cy="6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B8ED-E48F-364C-8EE3-AB9A777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Catching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284D-1861-FA4D-B90A-7F884F17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  <a:p>
            <a:r>
              <a:rPr lang="en-GB" dirty="0"/>
              <a:t>Observations?</a:t>
            </a:r>
          </a:p>
          <a:p>
            <a:r>
              <a:rPr lang="en-GB" dirty="0"/>
              <a:t>Details to follow up?</a:t>
            </a:r>
          </a:p>
          <a:p>
            <a:r>
              <a:rPr lang="en-GB" dirty="0"/>
              <a:t>Conjecturing </a:t>
            </a:r>
          </a:p>
          <a:p>
            <a:pPr lvl="1"/>
            <a:r>
              <a:rPr lang="en-GB" dirty="0"/>
              <a:t>(not uttering an answer before others have had time to think)</a:t>
            </a:r>
          </a:p>
        </p:txBody>
      </p:sp>
    </p:spTree>
    <p:extLst>
      <p:ext uri="{BB962C8B-B14F-4D97-AF65-F5344CB8AC3E}">
        <p14:creationId xmlns:p14="http://schemas.microsoft.com/office/powerpoint/2010/main" val="24741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5D-5401-AC4F-9989-AB0D63B7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DE78-75EA-2449-8BE1-F56694DA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might be encountered during the task?</a:t>
            </a:r>
          </a:p>
          <a:p>
            <a:pPr lvl="1"/>
            <a:r>
              <a:rPr lang="en-GB" dirty="0"/>
              <a:t>Mathematical concepts; connections; propensity; themes; use of powers</a:t>
            </a:r>
          </a:p>
          <a:p>
            <a:r>
              <a:rPr lang="en-GB" dirty="0"/>
              <a:t>What must be varied so as to enable something to be learned?</a:t>
            </a:r>
          </a:p>
          <a:p>
            <a:pPr lvl="1"/>
            <a:r>
              <a:rPr lang="en-GB" dirty="0"/>
              <a:t>What else could be varied so as to bring something to the surface?</a:t>
            </a:r>
          </a:p>
          <a:p>
            <a:r>
              <a:rPr lang="en-GB" dirty="0"/>
              <a:t>What pedagogical actions might be needed?</a:t>
            </a:r>
          </a:p>
          <a:p>
            <a:r>
              <a:rPr lang="en-GB" dirty="0"/>
              <a:t>What will participants manipulate, get-a-sense-of, and try to articulate? (MGA)</a:t>
            </a:r>
          </a:p>
          <a:p>
            <a:r>
              <a:rPr lang="en-GB" dirty="0"/>
              <a:t>What will participants do, talk-about, and record? (DTR)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2F59D4-501E-4A47-8601-C87794C4F74B}"/>
              </a:ext>
            </a:extLst>
          </p:cNvPr>
          <p:cNvSpPr/>
          <p:nvPr/>
        </p:nvSpPr>
        <p:spPr>
          <a:xfrm>
            <a:off x="6466114" y="922013"/>
            <a:ext cx="1709057" cy="435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Awarenesses</a:t>
            </a:r>
          </a:p>
        </p:txBody>
      </p:sp>
    </p:spTree>
    <p:extLst>
      <p:ext uri="{BB962C8B-B14F-4D97-AF65-F5344CB8AC3E}">
        <p14:creationId xmlns:p14="http://schemas.microsoft.com/office/powerpoint/2010/main" val="6764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(S1)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72816"/>
            <a:ext cx="8064500" cy="2736527"/>
          </a:xfrm>
        </p:spPr>
        <p:txBody>
          <a:bodyPr/>
          <a:lstStyle/>
          <a:p>
            <a:r>
              <a:rPr lang="en-GB" dirty="0"/>
              <a:t>Imagine a copy on elastic, sitting on top</a:t>
            </a:r>
          </a:p>
          <a:p>
            <a:r>
              <a:rPr lang="en-GB" dirty="0"/>
              <a:t>Imagine stretching the </a:t>
            </a:r>
            <a:r>
              <a:rPr lang="en-GB" dirty="0" err="1"/>
              <a:t>elsatic</a:t>
            </a:r>
            <a:r>
              <a:rPr lang="en-GB" dirty="0"/>
              <a:t> number-line by a factor of 3/2 with 0 fixed: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4437112"/>
            <a:ext cx="6480720" cy="136792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="0" baseline="-25000" dirty="0">
                <a:solidFill>
                  <a:srgbClr val="631908"/>
                </a:solidFill>
              </a:rPr>
              <a:t>3/2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: 0) scales from 0 by the factor 3/2</a:t>
            </a:r>
          </a:p>
          <a:p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="0" baseline="-25000" dirty="0">
                <a:solidFill>
                  <a:srgbClr val="631908"/>
                </a:solidFill>
              </a:rPr>
              <a:t>3/2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 </a:t>
            </a:r>
            <a:r>
              <a:rPr lang="en-GB" sz="2400" b="0" dirty="0">
                <a:solidFill>
                  <a:srgbClr val="631908"/>
                </a:solidFill>
              </a:rPr>
              <a:t>: 0) 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908720"/>
            <a:ext cx="9144000" cy="648072"/>
            <a:chOff x="0" y="908720"/>
            <a:chExt cx="9144000" cy="648072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0" y="1411320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8140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1740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5341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18941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2541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6142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29742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3343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6943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40543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44144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7744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51345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54945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58545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62146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65746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69347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72947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76547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80148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83748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87349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39959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880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80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081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81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281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882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482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083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683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563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164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764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358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758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58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957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356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756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-8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156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557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553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79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0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45326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549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-12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rot="5400000">
              <a:off x="9322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>
            <a:off x="2025919" y="5229200"/>
            <a:ext cx="817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3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/2</a:t>
            </a:r>
            <a:endParaRPr lang="en-GB" sz="240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2843808" y="5229200"/>
            <a:ext cx="6192688" cy="1367929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Suggestive: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  <a:p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="0" baseline="-2500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GB" sz="2400" b="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en-GB" sz="2400" b="0" i="1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GB" sz="2400" b="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 : </a:t>
            </a:r>
            <a:r>
              <a:rPr lang="en-GB" sz="2400" b="0" i="1" dirty="0">
                <a:solidFill>
                  <a:srgbClr val="631908"/>
                </a:solidFill>
                <a:latin typeface="+mn-lt"/>
                <a:ea typeface="Lucida Grande"/>
                <a:cs typeface="Lucida Grande"/>
              </a:rPr>
              <a:t>a</a:t>
            </a:r>
            <a:r>
              <a:rPr lang="en-GB" sz="2400" b="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)</a:t>
            </a:r>
            <a:r>
              <a:rPr lang="en-GB" sz="2400" b="0" baseline="-25000" dirty="0">
                <a:solidFill>
                  <a:srgbClr val="631908"/>
                </a:solidFill>
              </a:rPr>
              <a:t> </a:t>
            </a:r>
            <a:r>
              <a:rPr lang="en-GB" sz="2400" b="0" dirty="0">
                <a:solidFill>
                  <a:srgbClr val="631908"/>
                </a:solidFill>
              </a:rPr>
              <a:t> scales from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by the factor </a:t>
            </a:r>
            <a:r>
              <a:rPr lang="en-GB" sz="2400" b="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σ</a:t>
            </a:r>
            <a:endParaRPr lang="en-GB" sz="2400" b="0" dirty="0">
              <a:solidFill>
                <a:srgbClr val="631908"/>
              </a:solidFill>
            </a:endParaRPr>
          </a:p>
          <a:p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="0" baseline="-2500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 : a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368507" y="6021288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  <a:latin typeface="Lucida Grande"/>
                <a:ea typeface="Lucida Grande"/>
                <a:cs typeface="Lucida Grande"/>
              </a:rPr>
              <a:t> σ(</a:t>
            </a:r>
            <a:r>
              <a:rPr lang="en-GB" sz="2400" b="0" dirty="0">
                <a:solidFill>
                  <a:srgbClr val="631908"/>
                </a:solidFill>
              </a:rPr>
              <a:t>x–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) +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01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7" grpId="0"/>
      <p:bldP spid="58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3905F0-C7FC-A04A-85F0-DC966CD1A198}"/>
              </a:ext>
            </a:extLst>
          </p:cNvPr>
          <p:cNvSpPr/>
          <p:nvPr/>
        </p:nvSpPr>
        <p:spPr>
          <a:xfrm>
            <a:off x="6368995" y="2302926"/>
            <a:ext cx="2608830" cy="120339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Notice the potential confusion from using 2 and 3 in two 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Imagine a Number-Line (S2)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1776" y="3533869"/>
            <a:ext cx="5234881" cy="92215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="0" baseline="-25000" dirty="0">
                <a:solidFill>
                  <a:srgbClr val="631908"/>
                </a:solidFill>
              </a:rPr>
              <a:t>3/2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: 5) scales from 5 by the factor 3/2</a:t>
            </a:r>
          </a:p>
          <a:p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="0" baseline="-25000" dirty="0">
                <a:solidFill>
                  <a:srgbClr val="631908"/>
                </a:solidFill>
              </a:rPr>
              <a:t>3/2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 </a:t>
            </a:r>
            <a:r>
              <a:rPr lang="en-GB" sz="2400" b="0" dirty="0">
                <a:solidFill>
                  <a:srgbClr val="631908"/>
                </a:solidFill>
              </a:rPr>
              <a:t>: 5) 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601498" y="3954341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3</a:t>
            </a:r>
            <a:r>
              <a:rPr lang="en-GB" sz="2400" dirty="0">
                <a:solidFill>
                  <a:srgbClr val="631908"/>
                </a:solidFill>
              </a:rPr>
              <a:t>(</a:t>
            </a:r>
            <a:r>
              <a:rPr lang="en-GB" sz="2400" i="1" dirty="0">
                <a:solidFill>
                  <a:srgbClr val="631908"/>
                </a:solidFill>
              </a:rPr>
              <a:t>x</a:t>
            </a:r>
            <a:r>
              <a:rPr lang="en-GB" sz="2400" dirty="0">
                <a:solidFill>
                  <a:srgbClr val="631908"/>
                </a:solidFill>
              </a:rPr>
              <a:t>–5)</a:t>
            </a:r>
            <a:r>
              <a:rPr lang="en-GB" sz="2400" b="0" dirty="0">
                <a:solidFill>
                  <a:srgbClr val="631908"/>
                </a:solidFill>
              </a:rPr>
              <a:t>/2 + 5</a:t>
            </a:r>
            <a:endParaRPr lang="en-GB" sz="24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7EFF4C5-F5D9-C445-9DFD-6FA52637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4773"/>
            <a:ext cx="9144000" cy="67216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64891D-8860-0045-A1B5-88FCD7EE3035}"/>
              </a:ext>
            </a:extLst>
          </p:cNvPr>
          <p:cNvSpPr/>
          <p:nvPr/>
        </p:nvSpPr>
        <p:spPr bwMode="auto">
          <a:xfrm>
            <a:off x="3422013" y="4324429"/>
            <a:ext cx="5234881" cy="92215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S</a:t>
            </a:r>
            <a:r>
              <a:rPr lang="en-GB" sz="2400" baseline="-25000" dirty="0">
                <a:solidFill>
                  <a:srgbClr val="631908"/>
                </a:solidFill>
              </a:rPr>
              <a:t>1</a:t>
            </a:r>
            <a:r>
              <a:rPr lang="en-GB" sz="2400" b="0" baseline="-25000" dirty="0">
                <a:solidFill>
                  <a:srgbClr val="631908"/>
                </a:solidFill>
              </a:rPr>
              <a:t>/3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dirty="0">
                <a:solidFill>
                  <a:srgbClr val="631908"/>
                </a:solidFill>
              </a:rPr>
              <a:t>S</a:t>
            </a:r>
            <a:r>
              <a:rPr lang="en-GB" sz="2400" baseline="-25000" dirty="0">
                <a:solidFill>
                  <a:srgbClr val="631908"/>
                </a:solidFill>
              </a:rPr>
              <a:t>3/2</a:t>
            </a:r>
            <a:r>
              <a:rPr lang="en-GB" sz="2400" dirty="0">
                <a:solidFill>
                  <a:srgbClr val="631908"/>
                </a:solidFill>
              </a:rPr>
              <a:t>(</a:t>
            </a:r>
            <a:r>
              <a:rPr lang="en-GB" sz="2400" i="1" dirty="0">
                <a:solidFill>
                  <a:srgbClr val="631908"/>
                </a:solidFill>
              </a:rPr>
              <a:t>x </a:t>
            </a:r>
            <a:r>
              <a:rPr lang="en-GB" sz="2400" dirty="0">
                <a:solidFill>
                  <a:srgbClr val="631908"/>
                </a:solidFill>
              </a:rPr>
              <a:t>: 5)</a:t>
            </a:r>
            <a:r>
              <a:rPr lang="en-GB" sz="2400" b="0" dirty="0">
                <a:solidFill>
                  <a:srgbClr val="631908"/>
                </a:solidFill>
              </a:rPr>
              <a:t> : </a:t>
            </a:r>
            <a:r>
              <a:rPr lang="en-GB" sz="2400" dirty="0">
                <a:solidFill>
                  <a:srgbClr val="631908"/>
                </a:solidFill>
              </a:rPr>
              <a:t>2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85DD07-3716-224B-A977-6D39F3FD04DC}"/>
              </a:ext>
            </a:extLst>
          </p:cNvPr>
          <p:cNvSpPr/>
          <p:nvPr/>
        </p:nvSpPr>
        <p:spPr>
          <a:xfrm>
            <a:off x="5807883" y="4374169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631908"/>
                </a:solidFill>
              </a:rPr>
              <a:t>((3(x–5)/2+5–2)</a:t>
            </a:r>
            <a:r>
              <a:rPr lang="en-GB" sz="2400" b="0" dirty="0">
                <a:solidFill>
                  <a:srgbClr val="631908"/>
                </a:solidFill>
              </a:rPr>
              <a:t>/3 + 2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8FA76-CC64-2348-BC79-E3E74D343320}"/>
              </a:ext>
            </a:extLst>
          </p:cNvPr>
          <p:cNvSpPr/>
          <p:nvPr/>
        </p:nvSpPr>
        <p:spPr>
          <a:xfrm>
            <a:off x="5653669" y="4783426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631908"/>
                </a:solidFill>
              </a:rPr>
              <a:t>= (</a:t>
            </a:r>
            <a:r>
              <a:rPr lang="en-GB" sz="2400" i="1" dirty="0">
                <a:solidFill>
                  <a:srgbClr val="631908"/>
                </a:solidFill>
              </a:rPr>
              <a:t>x</a:t>
            </a:r>
            <a:r>
              <a:rPr lang="en-GB" sz="2400" dirty="0">
                <a:solidFill>
                  <a:srgbClr val="631908"/>
                </a:solidFill>
              </a:rPr>
              <a:t> +1)/2</a:t>
            </a:r>
            <a:endParaRPr lang="en-GB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62956A-C3DC-AA42-8F72-4C3EEFF97590}"/>
              </a:ext>
            </a:extLst>
          </p:cNvPr>
          <p:cNvGrpSpPr/>
          <p:nvPr/>
        </p:nvGrpSpPr>
        <p:grpSpPr>
          <a:xfrm>
            <a:off x="342524" y="5114175"/>
            <a:ext cx="5298475" cy="1663746"/>
            <a:chOff x="539750" y="5430627"/>
            <a:chExt cx="5298475" cy="1663746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539750" y="5430627"/>
              <a:ext cx="5298475" cy="1663746"/>
            </a:xfrm>
            <a:prstGeom prst="roundRect">
              <a:avLst/>
            </a:prstGeom>
            <a:solidFill>
              <a:srgbClr val="FFB5C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2400" b="0" dirty="0">
                <a:solidFill>
                  <a:srgbClr val="631908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98F33A-B9FE-4347-873E-5779FEB51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627" y="5544660"/>
              <a:ext cx="1959250" cy="55260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6E12501-D2B4-5048-B95D-1A2E92B60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877" y="5577660"/>
            <a:ext cx="2565746" cy="486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C4559-759E-DC4C-81A9-670811843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444" y="5994307"/>
            <a:ext cx="2914820" cy="4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38A0D-CAB5-EC41-B730-4297CD651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443" y="6349272"/>
            <a:ext cx="1650299" cy="4286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CB74FEC-FE59-BF4C-B9EF-8DF0728C03F0}"/>
              </a:ext>
            </a:extLst>
          </p:cNvPr>
          <p:cNvGrpSpPr/>
          <p:nvPr/>
        </p:nvGrpSpPr>
        <p:grpSpPr>
          <a:xfrm>
            <a:off x="5642264" y="5679423"/>
            <a:ext cx="3335561" cy="922158"/>
            <a:chOff x="5642264" y="5679423"/>
            <a:chExt cx="3335561" cy="92215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99C017-9903-F24D-B2EB-75A12099E476}"/>
                </a:ext>
              </a:extLst>
            </p:cNvPr>
            <p:cNvSpPr/>
            <p:nvPr/>
          </p:nvSpPr>
          <p:spPr bwMode="auto">
            <a:xfrm>
              <a:off x="5642264" y="5679423"/>
              <a:ext cx="3335561" cy="922158"/>
            </a:xfrm>
            <a:prstGeom prst="roundRect">
              <a:avLst/>
            </a:prstGeom>
            <a:solidFill>
              <a:srgbClr val="FFB5C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2400" b="0" dirty="0">
                  <a:solidFill>
                    <a:srgbClr val="631908"/>
                  </a:solidFill>
                </a:rPr>
                <a:t>Put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B9559B-EFF8-9646-87BC-FA7B41FD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0616" y="5695095"/>
              <a:ext cx="2315399" cy="66714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D665CF-5E90-3943-B6B7-6FCF2403F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3527" y="5176873"/>
            <a:ext cx="2330005" cy="5025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05B973-7917-444E-B108-A0E7D73EF189}"/>
              </a:ext>
            </a:extLst>
          </p:cNvPr>
          <p:cNvSpPr/>
          <p:nvPr/>
        </p:nvSpPr>
        <p:spPr>
          <a:xfrm>
            <a:off x="6912975" y="4758718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631908"/>
                </a:solidFill>
              </a:rPr>
              <a:t>= (</a:t>
            </a:r>
            <a:r>
              <a:rPr lang="en-GB" sz="2400" i="1" dirty="0">
                <a:solidFill>
                  <a:srgbClr val="631908"/>
                </a:solidFill>
              </a:rPr>
              <a:t>x</a:t>
            </a:r>
            <a:r>
              <a:rPr lang="en-GB" sz="2400" dirty="0">
                <a:solidFill>
                  <a:srgbClr val="631908"/>
                </a:solidFill>
              </a:rPr>
              <a:t> –1)/2 +1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72816"/>
            <a:ext cx="5620418" cy="1734849"/>
          </a:xfrm>
        </p:spPr>
        <p:txBody>
          <a:bodyPr/>
          <a:lstStyle/>
          <a:p>
            <a:r>
              <a:rPr lang="en-GB" dirty="0"/>
              <a:t>Imagine a copy on elastic, sitting on top</a:t>
            </a:r>
          </a:p>
          <a:p>
            <a:r>
              <a:rPr lang="en-GB" dirty="0"/>
              <a:t>Imagine stretching the elastic number-line </a:t>
            </a:r>
            <a:br>
              <a:rPr lang="en-GB" dirty="0"/>
            </a:br>
            <a:r>
              <a:rPr lang="en-GB" dirty="0"/>
              <a:t>by a factor of 3/2 with 5 fixed</a:t>
            </a:r>
          </a:p>
          <a:p>
            <a:r>
              <a:rPr lang="en-GB" dirty="0"/>
              <a:t>Now scale the elastic number-line by a </a:t>
            </a:r>
            <a:br>
              <a:rPr lang="en-GB" dirty="0"/>
            </a:br>
            <a:r>
              <a:rPr lang="en-GB" dirty="0"/>
              <a:t>factor of 1/3 with the original point 2 fixed.</a:t>
            </a:r>
          </a:p>
        </p:txBody>
      </p:sp>
    </p:spTree>
    <p:extLst>
      <p:ext uri="{BB962C8B-B14F-4D97-AF65-F5344CB8AC3E}">
        <p14:creationId xmlns:p14="http://schemas.microsoft.com/office/powerpoint/2010/main" val="25420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7" grpId="0"/>
      <p:bldP spid="9" grpId="0" animBg="1"/>
      <p:bldP spid="10" grpId="0"/>
      <p:bldP spid="11" grpId="0"/>
      <p:bldP spid="22" grpId="0"/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E5AE-2C61-F144-8B7A-6476AAA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2163-9CE5-BD45-B63B-318829BC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did you do:</a:t>
            </a:r>
          </a:p>
          <a:p>
            <a:pPr lvl="1"/>
            <a:r>
              <a:rPr lang="en-GB" dirty="0"/>
              <a:t>Manipulating?</a:t>
            </a:r>
          </a:p>
          <a:p>
            <a:pPr lvl="1"/>
            <a:r>
              <a:rPr lang="en-GB" dirty="0"/>
              <a:t>Getting-a-sense-of?</a:t>
            </a:r>
          </a:p>
          <a:p>
            <a:pPr lvl="1"/>
            <a:r>
              <a:rPr lang="en-GB" dirty="0"/>
              <a:t>Articulating?</a:t>
            </a:r>
          </a:p>
          <a:p>
            <a:r>
              <a:rPr lang="en-GB" dirty="0"/>
              <a:t>What did you encounter:</a:t>
            </a:r>
          </a:p>
          <a:p>
            <a:pPr lvl="1"/>
            <a:r>
              <a:rPr lang="en-GB" dirty="0"/>
              <a:t>Mathematically?</a:t>
            </a:r>
          </a:p>
          <a:p>
            <a:pPr lvl="1"/>
            <a:r>
              <a:rPr lang="en-GB" dirty="0"/>
              <a:t>Pedagogically?</a:t>
            </a:r>
          </a:p>
          <a:p>
            <a:r>
              <a:rPr lang="en-GB" dirty="0"/>
              <a:t>Notice that arithmetic was encountered as simple actions</a:t>
            </a:r>
          </a:p>
          <a:p>
            <a:pPr lvl="1"/>
            <a:r>
              <a:rPr lang="en-GB" dirty="0"/>
              <a:t>Consequently, addition and subtraction commute!</a:t>
            </a:r>
          </a:p>
          <a:p>
            <a:pPr lvl="1"/>
            <a:r>
              <a:rPr lang="en-GB" dirty="0"/>
              <a:t>What about multiplication and division?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1F5A5E-4701-924E-B450-19A37BDCA149}"/>
              </a:ext>
            </a:extLst>
          </p:cNvPr>
          <p:cNvSpPr/>
          <p:nvPr/>
        </p:nvSpPr>
        <p:spPr>
          <a:xfrm>
            <a:off x="4654193" y="1014609"/>
            <a:ext cx="1931542" cy="708917"/>
          </a:xfrm>
          <a:prstGeom prst="roundRect">
            <a:avLst/>
          </a:prstGeom>
          <a:solidFill>
            <a:srgbClr val="855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Outer Task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9C9825-87A5-3140-A20E-FBE1569C3BA6}"/>
              </a:ext>
            </a:extLst>
          </p:cNvPr>
          <p:cNvSpPr/>
          <p:nvPr/>
        </p:nvSpPr>
        <p:spPr>
          <a:xfrm>
            <a:off x="4909335" y="1622270"/>
            <a:ext cx="1931542" cy="708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Inner Task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8747B8-8081-044E-9292-152E268C5253}"/>
              </a:ext>
            </a:extLst>
          </p:cNvPr>
          <p:cNvSpPr/>
          <p:nvPr/>
        </p:nvSpPr>
        <p:spPr>
          <a:xfrm>
            <a:off x="6383677" y="440303"/>
            <a:ext cx="1931542" cy="70891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Meta Task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82F7AD7-AAB6-AA45-BF54-FAA2DB0E79E1}"/>
              </a:ext>
            </a:extLst>
          </p:cNvPr>
          <p:cNvSpPr/>
          <p:nvPr/>
        </p:nvSpPr>
        <p:spPr>
          <a:xfrm>
            <a:off x="5164477" y="2244836"/>
            <a:ext cx="2255654" cy="7089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Personal narrative</a:t>
            </a:r>
          </a:p>
        </p:txBody>
      </p:sp>
    </p:spTree>
    <p:extLst>
      <p:ext uri="{BB962C8B-B14F-4D97-AF65-F5344CB8AC3E}">
        <p14:creationId xmlns:p14="http://schemas.microsoft.com/office/powerpoint/2010/main" val="42157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5D-5401-AC4F-9989-AB0D63B7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DE78-75EA-2449-8BE1-F56694DA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might be encountered during the task?</a:t>
            </a:r>
          </a:p>
          <a:p>
            <a:pPr lvl="1"/>
            <a:r>
              <a:rPr lang="en-GB" dirty="0"/>
              <a:t>Mathematical concepts; connections; propensity; themes; use of powers</a:t>
            </a:r>
          </a:p>
          <a:p>
            <a:r>
              <a:rPr lang="en-GB" dirty="0"/>
              <a:t>What must be varied so as to enable something to be learned?</a:t>
            </a:r>
          </a:p>
          <a:p>
            <a:pPr lvl="1"/>
            <a:r>
              <a:rPr lang="en-GB" dirty="0"/>
              <a:t>What else could be varied so as to bring something to the surface?</a:t>
            </a:r>
          </a:p>
          <a:p>
            <a:r>
              <a:rPr lang="en-GB" dirty="0"/>
              <a:t>What pedagogical actions might be needed?</a:t>
            </a:r>
          </a:p>
          <a:p>
            <a:r>
              <a:rPr lang="en-GB" dirty="0"/>
              <a:t>What will participants manipulate, get-a-sense-of, and try to articulate? (MGA)</a:t>
            </a:r>
          </a:p>
          <a:p>
            <a:r>
              <a:rPr lang="en-GB" dirty="0"/>
              <a:t>What will participants do, talk-about, and record? (DTR)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2F59D4-501E-4A47-8601-C87794C4F74B}"/>
              </a:ext>
            </a:extLst>
          </p:cNvPr>
          <p:cNvSpPr/>
          <p:nvPr/>
        </p:nvSpPr>
        <p:spPr>
          <a:xfrm>
            <a:off x="6466114" y="922013"/>
            <a:ext cx="1709057" cy="435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Awarenesses</a:t>
            </a:r>
          </a:p>
        </p:txBody>
      </p:sp>
    </p:spTree>
    <p:extLst>
      <p:ext uri="{BB962C8B-B14F-4D97-AF65-F5344CB8AC3E}">
        <p14:creationId xmlns:p14="http://schemas.microsoft.com/office/powerpoint/2010/main" val="4831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14DC-3885-704E-BF69-327D5BF1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in 2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637A-736E-D548-A171-107A059FE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Choose two points in your mental plane, not too far apart.</a:t>
            </a:r>
            <a:br>
              <a:rPr lang="en-GB" dirty="0"/>
            </a:br>
            <a:r>
              <a:rPr lang="en-GB" dirty="0"/>
              <a:t>Call them C</a:t>
            </a:r>
            <a:r>
              <a:rPr lang="en-GB" baseline="-25000" dirty="0"/>
              <a:t>1</a:t>
            </a:r>
            <a:r>
              <a:rPr lang="en-GB" dirty="0"/>
              <a:t> and C</a:t>
            </a:r>
            <a:r>
              <a:rPr lang="en-GB" baseline="-25000" dirty="0"/>
              <a:t>2.</a:t>
            </a:r>
          </a:p>
          <a:p>
            <a:r>
              <a:rPr lang="en-GB" dirty="0"/>
              <a:t>Imagine a point </a:t>
            </a:r>
            <a:r>
              <a:rPr lang="en-GB" i="1" dirty="0"/>
              <a:t>P </a:t>
            </a:r>
            <a:r>
              <a:rPr lang="en-GB" dirty="0"/>
              <a:t>in the plane. Move it around to get a sense of its freedom</a:t>
            </a:r>
          </a:p>
          <a:p>
            <a:pPr lvl="1"/>
            <a:r>
              <a:rPr lang="en-GB" dirty="0"/>
              <a:t>Scale </a:t>
            </a:r>
            <a:r>
              <a:rPr lang="en-GB" i="1" dirty="0"/>
              <a:t>P</a:t>
            </a:r>
            <a:r>
              <a:rPr lang="en-GB" dirty="0"/>
              <a:t> towards C</a:t>
            </a:r>
            <a:r>
              <a:rPr lang="en-GB" baseline="-25000" dirty="0"/>
              <a:t>1</a:t>
            </a:r>
            <a:r>
              <a:rPr lang="en-GB" dirty="0"/>
              <a:t> by a factor of say 1/3 to point P</a:t>
            </a:r>
            <a:r>
              <a:rPr lang="en-GB" baseline="-25000" dirty="0"/>
              <a:t>1</a:t>
            </a:r>
            <a:endParaRPr lang="en-GB" dirty="0"/>
          </a:p>
          <a:p>
            <a:pPr lvl="1"/>
            <a:r>
              <a:rPr lang="en-GB" dirty="0"/>
              <a:t>Scale P</a:t>
            </a:r>
            <a:r>
              <a:rPr lang="en-GB" baseline="-25000" dirty="0"/>
              <a:t>1</a:t>
            </a:r>
            <a:r>
              <a:rPr lang="en-GB" dirty="0"/>
              <a:t> towards C</a:t>
            </a:r>
            <a:r>
              <a:rPr lang="en-GB" baseline="-25000" dirty="0"/>
              <a:t>2</a:t>
            </a:r>
            <a:r>
              <a:rPr lang="en-GB" dirty="0"/>
              <a:t> by a factor of say 2/3 to point P</a:t>
            </a:r>
            <a:r>
              <a:rPr lang="en-GB" baseline="-25000" dirty="0"/>
              <a:t>21</a:t>
            </a:r>
          </a:p>
          <a:p>
            <a:r>
              <a:rPr lang="en-GB" dirty="0"/>
              <a:t>Is there a single centre C which scales P towards it by a factor of 1/3 and ends up at P</a:t>
            </a:r>
            <a:r>
              <a:rPr lang="en-GB" baseline="-25000" dirty="0"/>
              <a:t>21</a:t>
            </a:r>
            <a:r>
              <a:rPr lang="en-GB" dirty="0"/>
              <a:t>? </a:t>
            </a:r>
          </a:p>
          <a:p>
            <a:r>
              <a:rPr lang="en-GB" dirty="0"/>
              <a:t>Where is it?</a:t>
            </a:r>
          </a:p>
          <a:p>
            <a:r>
              <a:rPr lang="en-GB" dirty="0"/>
              <a:t>Does it depend on P?</a:t>
            </a:r>
          </a:p>
          <a:p>
            <a:r>
              <a:rPr lang="en-GB" dirty="0"/>
              <a:t>Now perform the scalings of P in the opposite order.</a:t>
            </a:r>
          </a:p>
          <a:p>
            <a:r>
              <a:rPr lang="en-GB" dirty="0"/>
              <a:t>Does the same centre work?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1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1EAC-09AA-0144-9E7A-ABA9D388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9909-7C8D-A94B-9649-14FB06438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point X acts as single centre for scaling by </a:t>
            </a:r>
            <a:r>
              <a:rPr lang="en-GB" i="1" dirty="0"/>
              <a:t>s</a:t>
            </a:r>
            <a:r>
              <a:rPr lang="en-GB" dirty="0"/>
              <a:t> towards C</a:t>
            </a:r>
            <a:r>
              <a:rPr lang="en-GB" baseline="-25000" dirty="0"/>
              <a:t>1</a:t>
            </a:r>
            <a:r>
              <a:rPr lang="en-GB" dirty="0"/>
              <a:t> and then by </a:t>
            </a:r>
            <a:r>
              <a:rPr lang="en-GB" i="1" dirty="0"/>
              <a:t>t</a:t>
            </a:r>
            <a:r>
              <a:rPr lang="en-GB" dirty="0"/>
              <a:t> towards C</a:t>
            </a:r>
            <a:r>
              <a:rPr lang="en-GB" baseline="-25000" dirty="0"/>
              <a:t>2</a:t>
            </a:r>
            <a:r>
              <a:rPr lang="en-GB" dirty="0"/>
              <a:t>.</a:t>
            </a:r>
          </a:p>
          <a:p>
            <a:r>
              <a:rPr lang="en-GB" dirty="0"/>
              <a:t>X must be invariant under the combined scaling</a:t>
            </a:r>
          </a:p>
          <a:p>
            <a:r>
              <a:rPr lang="en-GB" dirty="0"/>
              <a:t>The first scaling sends X to C</a:t>
            </a:r>
            <a:r>
              <a:rPr lang="en-GB" baseline="-25000" dirty="0"/>
              <a:t>1</a:t>
            </a:r>
            <a:r>
              <a:rPr lang="en-GB" dirty="0"/>
              <a:t> + </a:t>
            </a:r>
            <a:r>
              <a:rPr lang="en-GB" i="1" dirty="0"/>
              <a:t>s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 – C</a:t>
            </a:r>
            <a:r>
              <a:rPr lang="en-GB" baseline="-25000" dirty="0"/>
              <a:t>1</a:t>
            </a:r>
            <a:r>
              <a:rPr lang="en-GB" dirty="0"/>
              <a:t>). </a:t>
            </a:r>
          </a:p>
          <a:p>
            <a:r>
              <a:rPr lang="en-GB" dirty="0"/>
              <a:t>The second sends that to C</a:t>
            </a:r>
            <a:r>
              <a:rPr lang="en-GB" baseline="-25000" dirty="0"/>
              <a:t>2</a:t>
            </a:r>
            <a:r>
              <a:rPr lang="en-GB" dirty="0"/>
              <a:t> + </a:t>
            </a:r>
            <a:r>
              <a:rPr lang="en-GB" i="1" dirty="0"/>
              <a:t>t</a:t>
            </a:r>
            <a:r>
              <a:rPr lang="en-GB" dirty="0"/>
              <a:t>(C</a:t>
            </a:r>
            <a:r>
              <a:rPr lang="en-GB" baseline="-25000" dirty="0"/>
              <a:t>1</a:t>
            </a:r>
            <a:r>
              <a:rPr lang="en-GB" dirty="0"/>
              <a:t> + </a:t>
            </a:r>
            <a:r>
              <a:rPr lang="en-GB" i="1" dirty="0"/>
              <a:t>s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 – C</a:t>
            </a:r>
            <a:r>
              <a:rPr lang="en-GB" baseline="-25000" dirty="0"/>
              <a:t>1</a:t>
            </a:r>
            <a:r>
              <a:rPr lang="en-GB" dirty="0"/>
              <a:t>) – C</a:t>
            </a:r>
            <a:r>
              <a:rPr lang="en-GB" baseline="-25000" dirty="0"/>
              <a:t>2</a:t>
            </a:r>
            <a:r>
              <a:rPr lang="en-GB" dirty="0"/>
              <a:t>) = X</a:t>
            </a:r>
          </a:p>
          <a:p>
            <a:r>
              <a:rPr lang="en-GB" dirty="0"/>
              <a:t>So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which is independent of </a:t>
            </a:r>
            <a:r>
              <a:rPr lang="en-GB" i="1" dirty="0"/>
              <a:t>P</a:t>
            </a:r>
            <a:r>
              <a:rPr lang="en-GB" dirty="0"/>
              <a:t>.</a:t>
            </a:r>
          </a:p>
          <a:p>
            <a:r>
              <a:rPr lang="en-GB" dirty="0"/>
              <a:t>Notice what happens when </a:t>
            </a:r>
            <a:r>
              <a:rPr lang="en-GB" i="1" dirty="0" err="1"/>
              <a:t>st</a:t>
            </a:r>
            <a:r>
              <a:rPr lang="en-GB" dirty="0"/>
              <a:t> = 1 </a:t>
            </a:r>
          </a:p>
          <a:p>
            <a:pPr lvl="1"/>
            <a:r>
              <a:rPr lang="en-GB" dirty="0"/>
              <a:t>Any point will do because it is the identity!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66C7A-254B-6D4C-B1D5-6EEFADDA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3090331"/>
            <a:ext cx="2605617" cy="7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E5AE-2C61-F144-8B7A-6476AAA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2163-9CE5-BD45-B63B-318829BC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did you do:</a:t>
            </a:r>
          </a:p>
          <a:p>
            <a:pPr lvl="1"/>
            <a:r>
              <a:rPr lang="en-GB" dirty="0"/>
              <a:t>Manipulating?</a:t>
            </a:r>
          </a:p>
          <a:p>
            <a:pPr lvl="1"/>
            <a:r>
              <a:rPr lang="en-GB" dirty="0"/>
              <a:t>Getting-a-sense-of?</a:t>
            </a:r>
          </a:p>
          <a:p>
            <a:pPr lvl="1"/>
            <a:r>
              <a:rPr lang="en-GB" dirty="0"/>
              <a:t>Articulating?</a:t>
            </a:r>
          </a:p>
          <a:p>
            <a:r>
              <a:rPr lang="en-GB" dirty="0"/>
              <a:t>What did you encounter:</a:t>
            </a:r>
          </a:p>
          <a:p>
            <a:pPr lvl="1"/>
            <a:r>
              <a:rPr lang="en-GB" dirty="0"/>
              <a:t>Mathematically?</a:t>
            </a:r>
          </a:p>
          <a:p>
            <a:pPr lvl="1"/>
            <a:r>
              <a:rPr lang="en-GB" dirty="0"/>
              <a:t>Pedagogically?</a:t>
            </a:r>
          </a:p>
          <a:p>
            <a:r>
              <a:rPr lang="en-GB" dirty="0"/>
              <a:t>Notice that arithmetic was encountered as simple actions</a:t>
            </a:r>
          </a:p>
          <a:p>
            <a:pPr lvl="1"/>
            <a:r>
              <a:rPr lang="en-GB" dirty="0"/>
              <a:t>Consequently, addition and subtraction commute!</a:t>
            </a:r>
          </a:p>
          <a:p>
            <a:pPr lvl="1"/>
            <a:r>
              <a:rPr lang="en-GB" dirty="0"/>
              <a:t>What about multiplication and division?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1F5A5E-4701-924E-B450-19A37BDCA149}"/>
              </a:ext>
            </a:extLst>
          </p:cNvPr>
          <p:cNvSpPr/>
          <p:nvPr/>
        </p:nvSpPr>
        <p:spPr>
          <a:xfrm>
            <a:off x="4654193" y="1014609"/>
            <a:ext cx="1931542" cy="708917"/>
          </a:xfrm>
          <a:prstGeom prst="roundRect">
            <a:avLst/>
          </a:prstGeom>
          <a:solidFill>
            <a:srgbClr val="855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Outer Task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9C9825-87A5-3140-A20E-FBE1569C3BA6}"/>
              </a:ext>
            </a:extLst>
          </p:cNvPr>
          <p:cNvSpPr/>
          <p:nvPr/>
        </p:nvSpPr>
        <p:spPr>
          <a:xfrm>
            <a:off x="4909335" y="1622270"/>
            <a:ext cx="1931542" cy="708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Inner Task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8747B8-8081-044E-9292-152E268C5253}"/>
              </a:ext>
            </a:extLst>
          </p:cNvPr>
          <p:cNvSpPr/>
          <p:nvPr/>
        </p:nvSpPr>
        <p:spPr>
          <a:xfrm>
            <a:off x="6383677" y="440303"/>
            <a:ext cx="1931542" cy="70891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Meta Task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82F7AD7-AAB6-AA45-BF54-FAA2DB0E79E1}"/>
              </a:ext>
            </a:extLst>
          </p:cNvPr>
          <p:cNvSpPr/>
          <p:nvPr/>
        </p:nvSpPr>
        <p:spPr>
          <a:xfrm>
            <a:off x="5164477" y="2244836"/>
            <a:ext cx="2255654" cy="7089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Personal narrative</a:t>
            </a:r>
          </a:p>
        </p:txBody>
      </p:sp>
    </p:spTree>
    <p:extLst>
      <p:ext uri="{BB962C8B-B14F-4D97-AF65-F5344CB8AC3E}">
        <p14:creationId xmlns:p14="http://schemas.microsoft.com/office/powerpoint/2010/main" val="25434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5D-5401-AC4F-9989-AB0D63B7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DE78-75EA-2449-8BE1-F56694DA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might be encountered during the task?</a:t>
            </a:r>
          </a:p>
          <a:p>
            <a:pPr lvl="1"/>
            <a:r>
              <a:rPr lang="en-GB" dirty="0"/>
              <a:t>Mathematical concepts; connections; propensity; themes; use of powers</a:t>
            </a:r>
          </a:p>
          <a:p>
            <a:r>
              <a:rPr lang="en-GB" dirty="0"/>
              <a:t>What must be varied so as to enable something to be learned?</a:t>
            </a:r>
          </a:p>
          <a:p>
            <a:pPr lvl="1"/>
            <a:r>
              <a:rPr lang="en-GB" dirty="0"/>
              <a:t>What else could be varied so as to bring something to the surface?</a:t>
            </a:r>
          </a:p>
          <a:p>
            <a:r>
              <a:rPr lang="en-GB" dirty="0"/>
              <a:t>What pedagogical actions might be needed?</a:t>
            </a:r>
          </a:p>
          <a:p>
            <a:r>
              <a:rPr lang="en-GB" dirty="0"/>
              <a:t>What will participants manipulate, get-a-sense-of, and try to articulate? (MGA)</a:t>
            </a:r>
          </a:p>
          <a:p>
            <a:r>
              <a:rPr lang="en-GB" dirty="0"/>
              <a:t>What will participants do, talk-about, and record? (DTR)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2F59D4-501E-4A47-8601-C87794C4F74B}"/>
              </a:ext>
            </a:extLst>
          </p:cNvPr>
          <p:cNvSpPr/>
          <p:nvPr/>
        </p:nvSpPr>
        <p:spPr>
          <a:xfrm>
            <a:off x="6466114" y="922013"/>
            <a:ext cx="1709057" cy="435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Awarenesses</a:t>
            </a:r>
          </a:p>
        </p:txBody>
      </p:sp>
    </p:spTree>
    <p:extLst>
      <p:ext uri="{BB962C8B-B14F-4D97-AF65-F5344CB8AC3E}">
        <p14:creationId xmlns:p14="http://schemas.microsoft.com/office/powerpoint/2010/main" val="8966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E5AE-2C61-F144-8B7A-6476AAA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2163-9CE5-BD45-B63B-318829BC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did you do:</a:t>
            </a:r>
          </a:p>
          <a:p>
            <a:pPr lvl="1"/>
            <a:r>
              <a:rPr lang="en-GB" dirty="0"/>
              <a:t>Manipulating?</a:t>
            </a:r>
          </a:p>
          <a:p>
            <a:pPr lvl="1"/>
            <a:r>
              <a:rPr lang="en-GB" dirty="0"/>
              <a:t>Getting-a-sense-of?</a:t>
            </a:r>
          </a:p>
          <a:p>
            <a:pPr lvl="1"/>
            <a:r>
              <a:rPr lang="en-GB" dirty="0"/>
              <a:t>Articulating?</a:t>
            </a:r>
          </a:p>
          <a:p>
            <a:r>
              <a:rPr lang="en-GB" dirty="0"/>
              <a:t>What did you encounter:</a:t>
            </a:r>
          </a:p>
          <a:p>
            <a:pPr lvl="1"/>
            <a:r>
              <a:rPr lang="en-GB" dirty="0"/>
              <a:t>Mathematically?</a:t>
            </a:r>
          </a:p>
          <a:p>
            <a:pPr lvl="1"/>
            <a:r>
              <a:rPr lang="en-GB" dirty="0"/>
              <a:t>Pedagogically?</a:t>
            </a:r>
          </a:p>
          <a:p>
            <a:r>
              <a:rPr lang="en-GB" dirty="0"/>
              <a:t>Notice that arithmetic was encountered as simple actions</a:t>
            </a:r>
          </a:p>
          <a:p>
            <a:pPr lvl="1"/>
            <a:r>
              <a:rPr lang="en-GB" dirty="0"/>
              <a:t>Consequently, addition and subtraction commute!</a:t>
            </a:r>
          </a:p>
          <a:p>
            <a:pPr lvl="1"/>
            <a:r>
              <a:rPr lang="en-GB" dirty="0"/>
              <a:t>What about multiplication and division?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1F5A5E-4701-924E-B450-19A37BDCA149}"/>
              </a:ext>
            </a:extLst>
          </p:cNvPr>
          <p:cNvSpPr/>
          <p:nvPr/>
        </p:nvSpPr>
        <p:spPr>
          <a:xfrm>
            <a:off x="4654193" y="1014609"/>
            <a:ext cx="1931542" cy="708917"/>
          </a:xfrm>
          <a:prstGeom prst="roundRect">
            <a:avLst/>
          </a:prstGeom>
          <a:solidFill>
            <a:srgbClr val="855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Outer Task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9C9825-87A5-3140-A20E-FBE1569C3BA6}"/>
              </a:ext>
            </a:extLst>
          </p:cNvPr>
          <p:cNvSpPr/>
          <p:nvPr/>
        </p:nvSpPr>
        <p:spPr>
          <a:xfrm>
            <a:off x="4909335" y="1622270"/>
            <a:ext cx="1931542" cy="708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Inner Task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8747B8-8081-044E-9292-152E268C5253}"/>
              </a:ext>
            </a:extLst>
          </p:cNvPr>
          <p:cNvSpPr/>
          <p:nvPr/>
        </p:nvSpPr>
        <p:spPr>
          <a:xfrm>
            <a:off x="6383677" y="440303"/>
            <a:ext cx="1931542" cy="70891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Meta Task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82F7AD7-AAB6-AA45-BF54-FAA2DB0E79E1}"/>
              </a:ext>
            </a:extLst>
          </p:cNvPr>
          <p:cNvSpPr/>
          <p:nvPr/>
        </p:nvSpPr>
        <p:spPr>
          <a:xfrm>
            <a:off x="5164477" y="2244836"/>
            <a:ext cx="2255654" cy="7089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Personal narrative</a:t>
            </a:r>
          </a:p>
        </p:txBody>
      </p:sp>
    </p:spTree>
    <p:extLst>
      <p:ext uri="{BB962C8B-B14F-4D97-AF65-F5344CB8AC3E}">
        <p14:creationId xmlns:p14="http://schemas.microsoft.com/office/powerpoint/2010/main" val="15031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D7E6-7E9B-F842-A63E-01E66D1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Animated</a:t>
            </a:r>
          </a:p>
        </p:txBody>
      </p:sp>
      <p:pic>
        <p:nvPicPr>
          <p:cNvPr id="4" name="Screen Recording 2021-08-25 at 16.53.47" descr="Screen Recording 2021-08-25 at 16.53.47">
            <a:hlinkClick r:id="" action="ppaction://media"/>
            <a:extLst>
              <a:ext uri="{FF2B5EF4-FFF2-40B4-BE49-F238E27FC236}">
                <a16:creationId xmlns:a16="http://schemas.microsoft.com/office/drawing/2014/main" id="{3D9EC7C5-FB67-9746-9A14-3A5DE1D0FF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8425" y="689868"/>
            <a:ext cx="5316955" cy="60429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ECD94-1C47-7F43-AF6E-75FAFD6A5749}"/>
              </a:ext>
            </a:extLst>
          </p:cNvPr>
          <p:cNvSpPr txBox="1"/>
          <p:nvPr/>
        </p:nvSpPr>
        <p:spPr>
          <a:xfrm>
            <a:off x="0" y="1014609"/>
            <a:ext cx="3568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Here you see a </a:t>
            </a:r>
            <a:r>
              <a:rPr lang="en-GB" sz="20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quadratic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 a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cubic.</a:t>
            </a:r>
          </a:p>
          <a:p>
            <a:pPr algn="l"/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Say What You See happening</a:t>
            </a:r>
          </a:p>
        </p:txBody>
      </p:sp>
    </p:spTree>
    <p:extLst>
      <p:ext uri="{BB962C8B-B14F-4D97-AF65-F5344CB8AC3E}">
        <p14:creationId xmlns:p14="http://schemas.microsoft.com/office/powerpoint/2010/main" val="18916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60FF-B3F0-1D43-9C94-7072CC5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042B-140A-4E47-9675-C91BADFA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93" y="1149220"/>
            <a:ext cx="8301425" cy="842866"/>
          </a:xfrm>
        </p:spPr>
        <p:txBody>
          <a:bodyPr/>
          <a:lstStyle/>
          <a:p>
            <a:r>
              <a:rPr lang="en-GB" dirty="0"/>
              <a:t>What particular ideas struck you during this session?</a:t>
            </a:r>
          </a:p>
          <a:p>
            <a:r>
              <a:rPr lang="en-GB" dirty="0"/>
              <a:t>What would you say to a colleague this session was about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61FDF1-3755-234D-B740-50F28B41B00B}"/>
              </a:ext>
            </a:extLst>
          </p:cNvPr>
          <p:cNvSpPr/>
          <p:nvPr/>
        </p:nvSpPr>
        <p:spPr>
          <a:xfrm>
            <a:off x="1054620" y="2057399"/>
            <a:ext cx="1895407" cy="59871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Mathematical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4D8825-0B92-8840-BB31-6ABC0CF3557A}"/>
              </a:ext>
            </a:extLst>
          </p:cNvPr>
          <p:cNvSpPr/>
          <p:nvPr/>
        </p:nvSpPr>
        <p:spPr>
          <a:xfrm>
            <a:off x="5083628" y="2012536"/>
            <a:ext cx="1895407" cy="59871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Pedagogic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7AD3D-CC0C-944D-B3C2-503804A66BC1}"/>
              </a:ext>
            </a:extLst>
          </p:cNvPr>
          <p:cNvSpPr txBox="1"/>
          <p:nvPr/>
        </p:nvSpPr>
        <p:spPr>
          <a:xfrm>
            <a:off x="466794" y="3037114"/>
            <a:ext cx="368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EE3A-87F5-D94A-ACD9-521415035FF8}"/>
              </a:ext>
            </a:extLst>
          </p:cNvPr>
          <p:cNvSpPr txBox="1"/>
          <p:nvPr/>
        </p:nvSpPr>
        <p:spPr>
          <a:xfrm>
            <a:off x="4408716" y="2992251"/>
            <a:ext cx="368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8398BA0-AC36-764B-AD06-C3400C826415}"/>
              </a:ext>
            </a:extLst>
          </p:cNvPr>
          <p:cNvSpPr/>
          <p:nvPr/>
        </p:nvSpPr>
        <p:spPr>
          <a:xfrm>
            <a:off x="1861458" y="6106886"/>
            <a:ext cx="5094515" cy="7122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Make a note of ideas-constructs you want to pursue, think about, ask about</a:t>
            </a:r>
          </a:p>
        </p:txBody>
      </p:sp>
    </p:spTree>
    <p:extLst>
      <p:ext uri="{BB962C8B-B14F-4D97-AF65-F5344CB8AC3E}">
        <p14:creationId xmlns:p14="http://schemas.microsoft.com/office/powerpoint/2010/main" val="41855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Themes &amp;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5400600" cy="18722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Doing &amp; Undoing</a:t>
            </a:r>
          </a:p>
          <a:p>
            <a:pPr marL="0" indent="0">
              <a:buNone/>
            </a:pPr>
            <a:r>
              <a:rPr lang="en-GB" dirty="0"/>
              <a:t>Invariance in the midst of change</a:t>
            </a:r>
          </a:p>
          <a:p>
            <a:pPr marL="0" indent="0">
              <a:buNone/>
            </a:pPr>
            <a:r>
              <a:rPr lang="en-GB" dirty="0"/>
              <a:t>Freedom &amp; Constraint</a:t>
            </a:r>
          </a:p>
          <a:p>
            <a:pPr marL="0" indent="0">
              <a:buNone/>
            </a:pPr>
            <a:r>
              <a:rPr lang="en-GB" dirty="0"/>
              <a:t>Restricting &amp; Extending</a:t>
            </a: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87995" y="3060157"/>
            <a:ext cx="6931969" cy="2477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Imagining &amp; Expressing</a:t>
            </a:r>
          </a:p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Specialising &amp; Generalising (Stressing &amp; Ignoring)</a:t>
            </a:r>
          </a:p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Conjecturing &amp; Convincing</a:t>
            </a:r>
          </a:p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(Re)-Presenting in different modes</a:t>
            </a:r>
          </a:p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Organising &amp; Characterising</a:t>
            </a:r>
          </a:p>
        </p:txBody>
      </p:sp>
    </p:spTree>
    <p:extLst>
      <p:ext uri="{BB962C8B-B14F-4D97-AF65-F5344CB8AC3E}">
        <p14:creationId xmlns:p14="http://schemas.microsoft.com/office/powerpoint/2010/main" val="17712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Making Use of the Whole Psyche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727950" cy="672480"/>
          </a:xfrm>
        </p:spPr>
        <p:txBody>
          <a:bodyPr/>
          <a:lstStyle/>
          <a:p>
            <a:r>
              <a:rPr lang="en-GB"/>
              <a:t>Assenting &amp; Asserting</a:t>
            </a:r>
          </a:p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97" y="2860872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39096" y="2154435"/>
            <a:ext cx="3178175" cy="1327151"/>
            <a:chOff x="2912" y="540"/>
            <a:chExt cx="2002" cy="836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470572" y="2178247"/>
            <a:ext cx="3463925" cy="1022349"/>
            <a:chOff x="1546" y="555"/>
            <a:chExt cx="2182" cy="644"/>
          </a:xfrm>
        </p:grpSpPr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619672" y="2852936"/>
            <a:ext cx="1455738" cy="463551"/>
            <a:chOff x="1010" y="987"/>
            <a:chExt cx="917" cy="292"/>
          </a:xfrm>
        </p:grpSpPr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721147" y="4421385"/>
            <a:ext cx="2528888" cy="1292225"/>
            <a:chOff x="444" y="1968"/>
            <a:chExt cx="1593" cy="814"/>
          </a:xfrm>
        </p:grpSpPr>
        <p:sp>
          <p:nvSpPr>
            <p:cNvPr id="15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858297" y="3540324"/>
            <a:ext cx="2743200" cy="862013"/>
            <a:chOff x="3680" y="1413"/>
            <a:chExt cx="1728" cy="543"/>
          </a:xfrm>
        </p:grpSpPr>
        <p:sp>
          <p:nvSpPr>
            <p:cNvPr id="18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315122" y="4497585"/>
            <a:ext cx="1449388" cy="2165350"/>
            <a:chOff x="2078" y="2016"/>
            <a:chExt cx="913" cy="1364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2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3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 Only’s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33738" y="1679575"/>
            <a:ext cx="2133600" cy="272732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284538" y="1646238"/>
            <a:ext cx="2252662" cy="280987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2640013" y="3136900"/>
            <a:ext cx="3387725" cy="33338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27100" y="99060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accent5">
              <a:lumMod val="40000"/>
              <a:lumOff val="6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61000" y="99060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accent5">
              <a:lumMod val="40000"/>
              <a:lumOff val="6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Images/Sense-of/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Core Ideas/</a:t>
            </a:r>
            <a:r>
              <a:rPr lang="en-US" sz="1800" b="0" dirty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Connections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45200" y="2705100"/>
            <a:ext cx="3022600" cy="952500"/>
          </a:xfrm>
          <a:prstGeom prst="roundRect">
            <a:avLst>
              <a:gd name="adj" fmla="val 25421"/>
            </a:avLst>
          </a:prstGeom>
          <a:solidFill>
            <a:schemeClr val="accent5">
              <a:lumMod val="40000"/>
              <a:lumOff val="6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168900" y="424180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accent5">
              <a:lumMod val="40000"/>
              <a:lumOff val="6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04800" y="266700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accent5">
              <a:lumMod val="40000"/>
              <a:lumOff val="6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27100" y="426720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accent5">
              <a:lumMod val="40000"/>
              <a:lumOff val="6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43840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/>
          </p:cNvSpPr>
          <p:nvPr/>
        </p:nvSpPr>
        <p:spPr bwMode="auto">
          <a:xfrm>
            <a:off x="5434794" y="6418292"/>
            <a:ext cx="3125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</a:t>
            </a:r>
            <a:r>
              <a:rPr lang="en-US" sz="2000" b="0" dirty="0" err="1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  <a:r>
              <a:rPr lang="en-US" sz="2000" b="0" dirty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is Trainable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672560" y="6001543"/>
            <a:ext cx="326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Emotion is Harnessable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699566" y="6337231"/>
            <a:ext cx="36009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0" dirty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Awareness is Educable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rot="2954185">
            <a:off x="5717946" y="5497497"/>
            <a:ext cx="1590179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  <a:endParaRPr lang="en-US" b="0" dirty="0">
              <a:solidFill>
                <a:srgbClr val="0000FF"/>
              </a:solidFill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3817938" y="5175707"/>
            <a:ext cx="1246223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Emotion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 rot="18654864">
            <a:off x="1583298" y="5152162"/>
            <a:ext cx="1711618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Awareness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00300"/>
            <a:ext cx="262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ction Button: Custom 20">
            <a:hlinkClick r:id="rId4" action="ppaction://hlinksldjump" highlightClick="1"/>
          </p:cNvPr>
          <p:cNvSpPr/>
          <p:nvPr/>
        </p:nvSpPr>
        <p:spPr bwMode="auto">
          <a:xfrm>
            <a:off x="8466927" y="22996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technical terms involved?</a:t>
            </a:r>
          </a:p>
          <a:p>
            <a:r>
              <a:rPr lang="en-GB" dirty="0"/>
              <a:t>What concepts called upon?</a:t>
            </a:r>
          </a:p>
          <a:p>
            <a:r>
              <a:rPr lang="en-GB" dirty="0"/>
              <a:t>What mathematical themes encountered?</a:t>
            </a:r>
          </a:p>
          <a:p>
            <a:r>
              <a:rPr lang="en-GB" dirty="0"/>
              <a:t>What mathematical powers used (and developed)?</a:t>
            </a:r>
          </a:p>
          <a:p>
            <a:r>
              <a:rPr lang="en-GB" dirty="0"/>
              <a:t>What links or associations with other mathematical topics or techniques?</a:t>
            </a:r>
          </a:p>
          <a:p>
            <a:r>
              <a:rPr lang="en-GB" dirty="0"/>
              <a:t>What pedagogical actions might be needed?</a:t>
            </a:r>
          </a:p>
        </p:txBody>
      </p:sp>
    </p:spTree>
    <p:extLst>
      <p:ext uri="{BB962C8B-B14F-4D97-AF65-F5344CB8AC3E}">
        <p14:creationId xmlns:p14="http://schemas.microsoft.com/office/powerpoint/2010/main" val="3686705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39F5-9236-F649-AB1B-FA26C29D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Multiplication?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AB93-7361-974B-99B9-23753A57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93" y="1149220"/>
            <a:ext cx="8301425" cy="5066646"/>
          </a:xfrm>
        </p:spPr>
        <p:txBody>
          <a:bodyPr/>
          <a:lstStyle/>
          <a:p>
            <a:r>
              <a:rPr lang="en-GB" dirty="0"/>
              <a:t>Most learners will have encountered at least a dozen distinct realizations of multiplication by the 8th grade. They include: skip counting, hopping along a number line, stretching and compressing a number line, grid making, area generation, dimension jumping, scaling, a linear function, and a process that might be illustrated by repeated folding, splitting, or layering.</a:t>
            </a:r>
          </a:p>
          <a:p>
            <a:r>
              <a:rPr lang="en-GB" dirty="0"/>
              <a:t>Multiplication, for example, was likely originally conceived as repeated addition and/or some sort of a grouping process. However, this conception breaks down when one attempts to add 5⁄8 to itself 3⁄4 times, </a:t>
            </a:r>
            <a:r>
              <a:rPr lang="el-GR" dirty="0"/>
              <a:t>π </a:t>
            </a:r>
            <a:r>
              <a:rPr lang="en-GB" dirty="0"/>
              <a:t>to itself </a:t>
            </a:r>
            <a:r>
              <a:rPr lang="en-GB" i="1" dirty="0"/>
              <a:t>d </a:t>
            </a:r>
            <a:r>
              <a:rPr lang="en-GB" dirty="0"/>
              <a:t>times, or to assemble –2 groups of –3. </a:t>
            </a:r>
          </a:p>
          <a:p>
            <a:r>
              <a:rPr lang="en-GB" dirty="0"/>
              <a:t>Concept Study</a:t>
            </a:r>
          </a:p>
          <a:p>
            <a:pPr lvl="1"/>
            <a:r>
              <a:rPr lang="en-GB" dirty="0"/>
              <a:t>Variety of authors with their own versions, many inspired by Japanese and Chinese PD practices</a:t>
            </a:r>
          </a:p>
          <a:p>
            <a:pPr lvl="1"/>
            <a:r>
              <a:rPr lang="en-GB" dirty="0"/>
              <a:t>Brent Davis version</a:t>
            </a:r>
          </a:p>
          <a:p>
            <a:pPr lvl="2"/>
            <a:r>
              <a:rPr lang="en-GB" dirty="0"/>
              <a:t>Appreciation and comprehension evolve, rather than ‘either-or’, ‘present-absent’, for learners, for teachers, and for mathematics educators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E75C7-4732-7A46-9DCB-628EF98DD058}"/>
              </a:ext>
            </a:extLst>
          </p:cNvPr>
          <p:cNvSpPr txBox="1"/>
          <p:nvPr/>
        </p:nvSpPr>
        <p:spPr>
          <a:xfrm>
            <a:off x="6143946" y="6492873"/>
            <a:ext cx="139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Davis 2012</a:t>
            </a:r>
          </a:p>
        </p:txBody>
      </p:sp>
    </p:spTree>
    <p:extLst>
      <p:ext uri="{BB962C8B-B14F-4D97-AF65-F5344CB8AC3E}">
        <p14:creationId xmlns:p14="http://schemas.microsoft.com/office/powerpoint/2010/main" val="2271412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Teacher Focus</a:t>
            </a:r>
          </a:p>
        </p:txBody>
      </p:sp>
      <p:sp>
        <p:nvSpPr>
          <p:cNvPr id="6" name="Isosceles Triangle 5"/>
          <p:cNvSpPr/>
          <p:nvPr/>
        </p:nvSpPr>
        <p:spPr bwMode="auto">
          <a:xfrm>
            <a:off x="3574697" y="1187943"/>
            <a:ext cx="1656184" cy="1427745"/>
          </a:xfrm>
          <a:prstGeom prst="triangle">
            <a:avLst/>
          </a:prstGeom>
          <a:noFill/>
          <a:ln w="38100" cap="flat" cmpd="sng" algn="ctr">
            <a:solidFill>
              <a:srgbClr val="0000D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2489" y="121141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accent3">
                    <a:lumMod val="10000"/>
                  </a:schemeClr>
                </a:solidFill>
              </a:rPr>
              <a:t>Teacher-Student interaction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3819" y="137261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accent3">
                    <a:lumMod val="10000"/>
                  </a:schemeClr>
                </a:solidFill>
              </a:rPr>
              <a:t>Student-Mathematics interaction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0641" y="304231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accent3">
                    <a:lumMod val="10000"/>
                  </a:schemeClr>
                </a:solidFill>
              </a:rPr>
              <a:t>Teacher-Mathematics interaction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DB4E0D-9343-0B4F-818E-0CEB01259E93}"/>
              </a:ext>
            </a:extLst>
          </p:cNvPr>
          <p:cNvGrpSpPr/>
          <p:nvPr/>
        </p:nvGrpSpPr>
        <p:grpSpPr>
          <a:xfrm>
            <a:off x="1043608" y="4005064"/>
            <a:ext cx="6949598" cy="2097524"/>
            <a:chOff x="1043608" y="4005064"/>
            <a:chExt cx="6949598" cy="2097524"/>
          </a:xfrm>
        </p:grpSpPr>
        <p:sp>
          <p:nvSpPr>
            <p:cNvPr id="13" name="Rectangle 12"/>
            <p:cNvSpPr/>
            <p:nvPr/>
          </p:nvSpPr>
          <p:spPr>
            <a:xfrm>
              <a:off x="5436096" y="5733256"/>
              <a:ext cx="2557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0">
                  <a:solidFill>
                    <a:srgbClr val="00002A"/>
                  </a:solidFill>
                </a:rPr>
                <a:t>Methods &amp; Procedures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3608" y="4005064"/>
              <a:ext cx="2877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0" dirty="0">
                  <a:solidFill>
                    <a:srgbClr val="00002A"/>
                  </a:solidFill>
                </a:rPr>
                <a:t>Language/technical terms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624" y="428380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0">
                  <a:solidFill>
                    <a:srgbClr val="00002A"/>
                  </a:solidFill>
                </a:rPr>
                <a:t>Enactive Obstacles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563888" y="4498936"/>
              <a:ext cx="2088232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5B9CDB-D1E1-814F-862B-55C92BFDDD9B}"/>
              </a:ext>
            </a:extLst>
          </p:cNvPr>
          <p:cNvGrpSpPr/>
          <p:nvPr/>
        </p:nvGrpSpPr>
        <p:grpSpPr>
          <a:xfrm>
            <a:off x="1619672" y="4005064"/>
            <a:ext cx="5875382" cy="2302515"/>
            <a:chOff x="1619672" y="4005064"/>
            <a:chExt cx="5875382" cy="2302515"/>
          </a:xfrm>
        </p:grpSpPr>
        <p:sp>
          <p:nvSpPr>
            <p:cNvPr id="10" name="TextBox 9"/>
            <p:cNvSpPr txBox="1"/>
            <p:nvPr/>
          </p:nvSpPr>
          <p:spPr>
            <a:xfrm>
              <a:off x="1619672" y="566124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0" dirty="0">
                  <a:solidFill>
                    <a:srgbClr val="00002A"/>
                  </a:solidFill>
                </a:rPr>
                <a:t>Cognitive Obstacles: </a:t>
              </a:r>
            </a:p>
            <a:p>
              <a:pPr algn="ctr"/>
              <a:r>
                <a:rPr lang="en-GB" sz="1800" b="0" dirty="0">
                  <a:solidFill>
                    <a:srgbClr val="00002A"/>
                  </a:solidFill>
                </a:rPr>
                <a:t>common errors, …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4005064"/>
              <a:ext cx="22749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800" b="0" dirty="0">
                  <a:solidFill>
                    <a:srgbClr val="00002A"/>
                  </a:solidFill>
                </a:rPr>
                <a:t>Examples, Images &amp; </a:t>
              </a:r>
            </a:p>
            <a:p>
              <a:pPr algn="ctr"/>
              <a:r>
                <a:rPr lang="en-GB" sz="1800" b="0" dirty="0">
                  <a:solidFill>
                    <a:srgbClr val="00002A"/>
                  </a:solidFill>
                </a:rPr>
                <a:t>Representations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3851920" y="4509120"/>
              <a:ext cx="1656184" cy="12241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90F583-E1BD-444A-A4A8-092922374352}"/>
              </a:ext>
            </a:extLst>
          </p:cNvPr>
          <p:cNvGrpSpPr/>
          <p:nvPr/>
        </p:nvGrpSpPr>
        <p:grpSpPr>
          <a:xfrm>
            <a:off x="899592" y="4797152"/>
            <a:ext cx="7336254" cy="648072"/>
            <a:chOff x="899592" y="4797152"/>
            <a:chExt cx="7336254" cy="648072"/>
          </a:xfrm>
        </p:grpSpPr>
        <p:sp>
          <p:nvSpPr>
            <p:cNvPr id="12" name="Rectangle 11"/>
            <p:cNvSpPr/>
            <p:nvPr/>
          </p:nvSpPr>
          <p:spPr>
            <a:xfrm>
              <a:off x="6012160" y="4899892"/>
              <a:ext cx="2223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0" dirty="0">
                  <a:solidFill>
                    <a:srgbClr val="00002A"/>
                  </a:solidFill>
                </a:rPr>
                <a:t>Applications &amp; Uses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62589" y="4797152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0" dirty="0">
                  <a:solidFill>
                    <a:srgbClr val="00002A"/>
                  </a:solidFill>
                </a:rPr>
                <a:t>Origins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9592" y="50758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0">
                  <a:solidFill>
                    <a:srgbClr val="00002A"/>
                  </a:solidFill>
                </a:rPr>
                <a:t>Affective Obstacles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3491880" y="5105642"/>
              <a:ext cx="237626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C290F0-C7FE-164D-A931-8385D00154AD}"/>
              </a:ext>
            </a:extLst>
          </p:cNvPr>
          <p:cNvSpPr txBox="1"/>
          <p:nvPr/>
        </p:nvSpPr>
        <p:spPr>
          <a:xfrm>
            <a:off x="5230881" y="2464075"/>
            <a:ext cx="163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Mathematics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D9034-740C-AF49-80B8-3D927BEF088A}"/>
              </a:ext>
            </a:extLst>
          </p:cNvPr>
          <p:cNvSpPr txBox="1"/>
          <p:nvPr/>
        </p:nvSpPr>
        <p:spPr>
          <a:xfrm>
            <a:off x="2503495" y="2456729"/>
            <a:ext cx="10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B6001-95D5-B843-8B22-ED1B92A54297}"/>
              </a:ext>
            </a:extLst>
          </p:cNvPr>
          <p:cNvSpPr txBox="1"/>
          <p:nvPr/>
        </p:nvSpPr>
        <p:spPr>
          <a:xfrm>
            <a:off x="3806656" y="739391"/>
            <a:ext cx="110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Student</a:t>
            </a:r>
          </a:p>
        </p:txBody>
      </p:sp>
      <p:sp>
        <p:nvSpPr>
          <p:cNvPr id="23" name="Isosceles Triangle 5">
            <a:extLst>
              <a:ext uri="{FF2B5EF4-FFF2-40B4-BE49-F238E27FC236}">
                <a16:creationId xmlns:a16="http://schemas.microsoft.com/office/drawing/2014/main" id="{A6779969-D8C3-4D4A-9475-DE37C3B948C4}"/>
              </a:ext>
            </a:extLst>
          </p:cNvPr>
          <p:cNvSpPr/>
          <p:nvPr/>
        </p:nvSpPr>
        <p:spPr bwMode="auto">
          <a:xfrm rot="3593944">
            <a:off x="3768193" y="1340343"/>
            <a:ext cx="1656184" cy="1427745"/>
          </a:xfrm>
          <a:prstGeom prst="triangle">
            <a:avLst/>
          </a:prstGeom>
          <a:noFill/>
          <a:ln w="38100" cap="flat" cmpd="sng" algn="ctr">
            <a:solidFill>
              <a:srgbClr val="0000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3562F-B979-1141-A729-86B247F4AD3B}"/>
              </a:ext>
            </a:extLst>
          </p:cNvPr>
          <p:cNvSpPr txBox="1"/>
          <p:nvPr/>
        </p:nvSpPr>
        <p:spPr>
          <a:xfrm>
            <a:off x="6572811" y="3162359"/>
            <a:ext cx="177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Nicholas Andrews</a:t>
            </a:r>
          </a:p>
        </p:txBody>
      </p:sp>
    </p:spTree>
    <p:extLst>
      <p:ext uri="{BB962C8B-B14F-4D97-AF65-F5344CB8AC3E}">
        <p14:creationId xmlns:p14="http://schemas.microsoft.com/office/powerpoint/2010/main" val="4555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2" grpId="0"/>
      <p:bldP spid="3" grpId="0"/>
      <p:bldP spid="5" grpId="0"/>
      <p:bldP spid="23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Outer</a:t>
            </a:r>
          </a:p>
          <a:p>
            <a:pPr lvl="1"/>
            <a:r>
              <a:rPr lang="en-GB" dirty="0"/>
              <a:t>What task actually initiates explicitly</a:t>
            </a:r>
          </a:p>
          <a:p>
            <a:r>
              <a:rPr lang="en-GB" dirty="0"/>
              <a:t>Inner</a:t>
            </a:r>
          </a:p>
          <a:p>
            <a:pPr lvl="1"/>
            <a:r>
              <a:rPr lang="en-GB" dirty="0"/>
              <a:t>What mathematical concepts might be underpinned</a:t>
            </a:r>
          </a:p>
          <a:p>
            <a:pPr lvl="1"/>
            <a:r>
              <a:rPr lang="en-GB" dirty="0"/>
              <a:t>What mathematical themes might be encountered</a:t>
            </a:r>
          </a:p>
          <a:p>
            <a:pPr lvl="1"/>
            <a:r>
              <a:rPr lang="en-GB" dirty="0"/>
              <a:t>What mathematical powers might be invoked</a:t>
            </a:r>
          </a:p>
          <a:p>
            <a:r>
              <a:rPr lang="en-GB" dirty="0"/>
              <a:t>Personal Narratives</a:t>
            </a:r>
          </a:p>
          <a:p>
            <a:pPr lvl="1"/>
            <a:r>
              <a:rPr lang="en-GB" dirty="0"/>
              <a:t>What might be anticipated?</a:t>
            </a:r>
          </a:p>
          <a:p>
            <a:pPr lvl="1"/>
            <a:r>
              <a:rPr lang="en-GB" dirty="0"/>
              <a:t>What might be missing?</a:t>
            </a:r>
          </a:p>
          <a:p>
            <a:r>
              <a:rPr lang="en-GB" dirty="0"/>
              <a:t>Meta</a:t>
            </a:r>
          </a:p>
          <a:p>
            <a:pPr lvl="1"/>
            <a:r>
              <a:rPr lang="en-GB" dirty="0"/>
              <a:t>What personal propensities might brought to awareness</a:t>
            </a:r>
          </a:p>
        </p:txBody>
      </p:sp>
    </p:spTree>
    <p:extLst>
      <p:ext uri="{BB962C8B-B14F-4D97-AF65-F5344CB8AC3E}">
        <p14:creationId xmlns:p14="http://schemas.microsoft.com/office/powerpoint/2010/main" val="941882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latin typeface="Chalkboard" charset="0"/>
                <a:ea typeface="MS PGothic" charset="0"/>
              </a:rPr>
              <a:t>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Enactive– Iconic–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>
                <a:solidFill>
                  <a:srgbClr val="800000"/>
                </a:solidFill>
              </a:rPr>
              <a:t>See – Experience – Master</a:t>
            </a:r>
          </a:p>
        </p:txBody>
      </p:sp>
    </p:spTree>
    <p:extLst>
      <p:ext uri="{BB962C8B-B14F-4D97-AF65-F5344CB8AC3E}">
        <p14:creationId xmlns:p14="http://schemas.microsoft.com/office/powerpoint/2010/main" val="2849558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B154-18C0-0144-BF1B-909BB247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Constructs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820D-D682-EB47-A6B1-5890F65E4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Scaffolding &amp; Fading</a:t>
            </a:r>
          </a:p>
          <a:p>
            <a:pPr lvl="1"/>
            <a:r>
              <a:rPr lang="en-GB" dirty="0"/>
              <a:t>Directed–Prompted–Spontaneous</a:t>
            </a:r>
          </a:p>
          <a:p>
            <a:r>
              <a:rPr lang="en-GB" dirty="0"/>
              <a:t>Didactic Transposition</a:t>
            </a:r>
          </a:p>
          <a:p>
            <a:pPr lvl="2"/>
            <a:r>
              <a:rPr lang="en-GB" dirty="0"/>
              <a:t>Expert awareness is converted into instruction in behaviour</a:t>
            </a:r>
          </a:p>
          <a:p>
            <a:pPr lvl="1"/>
            <a:r>
              <a:rPr lang="en-GB" dirty="0"/>
              <a:t>Didactic contract</a:t>
            </a:r>
          </a:p>
          <a:p>
            <a:pPr lvl="2"/>
            <a:r>
              <a:rPr lang="en-GB" dirty="0"/>
              <a:t>Teachers set tasks; students try to complete those tasks; required learning happens</a:t>
            </a:r>
          </a:p>
          <a:p>
            <a:pPr lvl="1"/>
            <a:r>
              <a:rPr lang="en-GB" dirty="0"/>
              <a:t>Didactic tension</a:t>
            </a:r>
          </a:p>
          <a:p>
            <a:pPr lvl="2"/>
            <a:r>
              <a:rPr lang="en-GB" dirty="0"/>
              <a:t>The more explicit the expected behaviour is made,</a:t>
            </a:r>
            <a:br>
              <a:rPr lang="en-GB" dirty="0"/>
            </a:br>
            <a:r>
              <a:rPr lang="en-GB" dirty="0"/>
              <a:t>the easier it is for learners to display the behaviour without actually generating it from themselves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7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04FF-A987-B341-90A7-A59AC8A7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Static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1D76F-9DE9-5248-940A-4E213087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83" y="838200"/>
            <a:ext cx="5295900" cy="601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C1354-BB0F-F048-8CC8-97AE4D78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58" y="838200"/>
            <a:ext cx="5295900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2A455-BC31-924E-B348-40AE3DD76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858" y="838200"/>
            <a:ext cx="52959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7A58-1F3B-C240-8848-E8C434A3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of Preparatory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EC98-EF0F-D749-8435-1AA9BB7C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93" y="1149221"/>
            <a:ext cx="8301425" cy="1470690"/>
          </a:xfrm>
        </p:spPr>
        <p:txBody>
          <a:bodyPr/>
          <a:lstStyle/>
          <a:p>
            <a:r>
              <a:rPr lang="en-GB" dirty="0"/>
              <a:t>Make a new topic web for “Mathematical Actions” which your learners will encounter in your teaching. </a:t>
            </a:r>
          </a:p>
          <a:p>
            <a:r>
              <a:rPr lang="en-GB" dirty="0"/>
              <a:t>Make a new separate topic web for “compounding or composing actions”: in what situations will actions follow actions?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1A950B-4FDC-984D-A5E2-A695CB5DE45C}"/>
              </a:ext>
            </a:extLst>
          </p:cNvPr>
          <p:cNvSpPr/>
          <p:nvPr/>
        </p:nvSpPr>
        <p:spPr>
          <a:xfrm>
            <a:off x="5172263" y="4421601"/>
            <a:ext cx="3115129" cy="11924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Preparatory Task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used to bring ideas to the surface in preparation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743B93-7259-F643-9FEC-4D266FB7F8DB}"/>
              </a:ext>
            </a:extLst>
          </p:cNvPr>
          <p:cNvSpPr/>
          <p:nvPr/>
        </p:nvSpPr>
        <p:spPr>
          <a:xfrm>
            <a:off x="5850703" y="5510103"/>
            <a:ext cx="2917515" cy="10080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Used again later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to monitor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43194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4110-55EF-7441-96AF-41C7794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3F88-829B-0A44-B554-391DB21F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a topic you are teaching before November (to school students, to trainee teachers, as an in-service session)</a:t>
            </a:r>
          </a:p>
          <a:p>
            <a:r>
              <a:rPr lang="en-GB" dirty="0"/>
              <a:t>Consider carefully what constitutes that topic:</a:t>
            </a:r>
          </a:p>
          <a:p>
            <a:pPr lvl="1"/>
            <a:r>
              <a:rPr lang="en-GB" dirty="0"/>
              <a:t>What awarenesses-in action are central</a:t>
            </a:r>
          </a:p>
          <a:p>
            <a:pPr lvl="1"/>
            <a:r>
              <a:rPr lang="en-GB" dirty="0"/>
              <a:t>What awarenesses-discipline would you like to have come to the surface?</a:t>
            </a:r>
          </a:p>
          <a:p>
            <a:pPr lvl="1"/>
            <a:r>
              <a:rPr lang="en-GB" dirty="0"/>
              <a:t>What tasks might bring those actions and awarenesses to the surface</a:t>
            </a:r>
          </a:p>
          <a:p>
            <a:pPr lvl="1"/>
            <a:r>
              <a:rPr lang="en-GB" dirty="0"/>
              <a:t>What pedagogic moves might help participants become aware of the importance of those actions?</a:t>
            </a:r>
          </a:p>
        </p:txBody>
      </p:sp>
    </p:spTree>
    <p:extLst>
      <p:ext uri="{BB962C8B-B14F-4D97-AF65-F5344CB8AC3E}">
        <p14:creationId xmlns:p14="http://schemas.microsoft.com/office/powerpoint/2010/main" val="2851464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FDCE-52E6-4C4B-AE7E-D3C5C91C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</a:t>
            </a:r>
            <a:r>
              <a:rPr lang="en-GB" dirty="0"/>
              <a:t> @ </a:t>
            </a:r>
            <a:r>
              <a:rPr lang="en-GB" dirty="0" err="1"/>
              <a:t>open.ac.uk</a:t>
            </a:r>
            <a:endParaRPr lang="en-GB" dirty="0"/>
          </a:p>
          <a:p>
            <a:r>
              <a:rPr lang="en-GB" dirty="0" err="1"/>
              <a:t>PMTheta.com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952F2-4E73-1A4F-9A19-77BDC1E6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64849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3C18-D254-0F4D-942D-012432C2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02FB3-9CC9-E141-AA7C-B8B2EACE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838200"/>
            <a:ext cx="5295900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BB6A6-1CEF-9B4A-97A3-130326521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838200"/>
            <a:ext cx="5295900" cy="601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E4F61-6023-8042-8B99-F9294DFF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838200"/>
            <a:ext cx="52959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B20D-3871-DF40-AFBA-3C6709EE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Alignments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96D10-BD34-FF4B-A9A2-C054CBB1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838200"/>
            <a:ext cx="52959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1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4C3B-3ABE-DC45-8B5A-D12D53B7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on Teaching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F0EB-6A7C-F749-9657-2E997C70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93" y="1149220"/>
            <a:ext cx="8301425" cy="2253064"/>
          </a:xfrm>
        </p:spPr>
        <p:txBody>
          <a:bodyPr/>
          <a:lstStyle/>
          <a:p>
            <a:r>
              <a:rPr lang="en-GB" dirty="0"/>
              <a:t>… also means becoming aware of core awarenesses that constitute appreciating and comprehending (understanding) a topic, and associated actions</a:t>
            </a:r>
          </a:p>
          <a:p>
            <a:r>
              <a:rPr lang="en-GB" dirty="0"/>
              <a:t>For example in the this task</a:t>
            </a:r>
          </a:p>
          <a:p>
            <a:pPr lvl="1"/>
            <a:r>
              <a:rPr lang="en-GB" dirty="0"/>
              <a:t>Core is idea of composite functions </a:t>
            </a:r>
            <a:br>
              <a:rPr lang="en-GB" dirty="0"/>
            </a:br>
            <a:r>
              <a:rPr lang="en-GB" dirty="0"/>
              <a:t>(leading to iteration for finding roots)</a:t>
            </a:r>
          </a:p>
          <a:p>
            <a:pPr lvl="1"/>
            <a:r>
              <a:rPr lang="en-GB" dirty="0"/>
              <a:t>Reading graphs; properties of polynomials</a:t>
            </a:r>
          </a:p>
          <a:p>
            <a:pPr lvl="1"/>
            <a:r>
              <a:rPr lang="en-GB" dirty="0"/>
              <a:t>Using coordinates; articulating relationships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A5E198D-32F4-AE44-A7B3-1DA1B32B0BA9}"/>
              </a:ext>
            </a:extLst>
          </p:cNvPr>
          <p:cNvSpPr/>
          <p:nvPr/>
        </p:nvSpPr>
        <p:spPr>
          <a:xfrm>
            <a:off x="404842" y="4951544"/>
            <a:ext cx="5228740" cy="179642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Awarenesses include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</a:rPr>
              <a:t> images, connections; 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</a:rPr>
              <a:t>language &amp; techniques or methods;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</a:rPr>
              <a:t> origins and uses of the topic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C042A7-B40F-C241-8BB0-021BFB12791B}"/>
              </a:ext>
            </a:extLst>
          </p:cNvPr>
          <p:cNvGrpSpPr/>
          <p:nvPr/>
        </p:nvGrpSpPr>
        <p:grpSpPr>
          <a:xfrm>
            <a:off x="1279810" y="4272153"/>
            <a:ext cx="2749396" cy="1118910"/>
            <a:chOff x="5023004" y="3990977"/>
            <a:chExt cx="2749396" cy="111891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7697D27-1856-5643-8707-A4ED6370C833}"/>
                </a:ext>
              </a:extLst>
            </p:cNvPr>
            <p:cNvSpPr/>
            <p:nvPr/>
          </p:nvSpPr>
          <p:spPr>
            <a:xfrm>
              <a:off x="5023004" y="3990977"/>
              <a:ext cx="2749396" cy="71911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</a:rPr>
                <a:t>Awareness-in-action:</a:t>
              </a:r>
            </a:p>
            <a:p>
              <a:pPr algn="ctr"/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</a:rPr>
                <a:t>using these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AF6C64-15DB-2A41-8A4F-613F857C88D2}"/>
                </a:ext>
              </a:extLst>
            </p:cNvPr>
            <p:cNvCxnSpPr>
              <a:cxnSpLocks/>
            </p:cNvCxnSpPr>
            <p:nvPr/>
          </p:nvCxnSpPr>
          <p:spPr>
            <a:xfrm>
              <a:off x="6170841" y="4688300"/>
              <a:ext cx="468329" cy="42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9CDA31-EA9F-874E-9FF7-DB1F84162452}"/>
              </a:ext>
            </a:extLst>
          </p:cNvPr>
          <p:cNvGrpSpPr/>
          <p:nvPr/>
        </p:nvGrpSpPr>
        <p:grpSpPr>
          <a:xfrm>
            <a:off x="3625445" y="4272152"/>
            <a:ext cx="4465308" cy="1022324"/>
            <a:chOff x="4236078" y="4844125"/>
            <a:chExt cx="4465308" cy="102232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A5F9AD2-D798-9E4B-A9C8-BFE43BA96032}"/>
                </a:ext>
              </a:extLst>
            </p:cNvPr>
            <p:cNvSpPr/>
            <p:nvPr/>
          </p:nvSpPr>
          <p:spPr>
            <a:xfrm>
              <a:off x="5037084" y="4844125"/>
              <a:ext cx="3664302" cy="90811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</a:rPr>
                <a:t>Awareness-in-Discipline:</a:t>
              </a:r>
            </a:p>
            <a:p>
              <a:pPr algn="ctr"/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</a:rPr>
                <a:t>awareness of those awarenesses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FA8266-AC80-2540-B1BC-1A9D11FFE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6078" y="5603869"/>
              <a:ext cx="880833" cy="2625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916769-0FB6-2F4A-8C84-554D3306C20B}"/>
              </a:ext>
            </a:extLst>
          </p:cNvPr>
          <p:cNvGrpSpPr/>
          <p:nvPr/>
        </p:nvGrpSpPr>
        <p:grpSpPr>
          <a:xfrm>
            <a:off x="4426451" y="5280887"/>
            <a:ext cx="3791447" cy="1179763"/>
            <a:chOff x="4330373" y="4858881"/>
            <a:chExt cx="3791447" cy="1179763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4CF74C3-036E-3144-9CEE-CAFA03D85158}"/>
                </a:ext>
              </a:extLst>
            </p:cNvPr>
            <p:cNvSpPr/>
            <p:nvPr/>
          </p:nvSpPr>
          <p:spPr>
            <a:xfrm>
              <a:off x="5291032" y="4858881"/>
              <a:ext cx="2830788" cy="11797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</a:rPr>
                <a:t>Awareness-in-Counsel:</a:t>
              </a:r>
            </a:p>
            <a:p>
              <a:pPr algn="ctr"/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</a:rPr>
                <a:t>enabling bringing Awareness-in-Discipline to the surface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F22FB7-15BA-0349-AE6B-BCAC0BEFA8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0373" y="5061470"/>
              <a:ext cx="1000454" cy="36143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70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(T1)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75810"/>
            <a:ext cx="8064500" cy="2736527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translating the acetate number-line by 7 to the right: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31640" y="3717032"/>
            <a:ext cx="4896544" cy="136815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baseline="-25000" dirty="0">
                <a:solidFill>
                  <a:srgbClr val="631908"/>
                </a:solidFill>
              </a:rPr>
              <a:t>7</a:t>
            </a:r>
            <a:r>
              <a:rPr lang="en-GB" sz="2400" b="0" dirty="0">
                <a:solidFill>
                  <a:srgbClr val="631908"/>
                </a:solidFill>
              </a:rPr>
              <a:t> translates by 7 to the right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baseline="-25000" dirty="0">
                <a:solidFill>
                  <a:srgbClr val="631908"/>
                </a:solidFill>
              </a:rPr>
              <a:t>7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2748" y="4500712"/>
            <a:ext cx="954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+ 7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AA172-889E-2642-A6BF-78C22F13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698"/>
            <a:ext cx="9144000" cy="67216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8A4AE02-A713-0146-81F5-3C81B2E724D2}"/>
              </a:ext>
            </a:extLst>
          </p:cNvPr>
          <p:cNvSpPr/>
          <p:nvPr/>
        </p:nvSpPr>
        <p:spPr bwMode="auto">
          <a:xfrm>
            <a:off x="1884288" y="4962377"/>
            <a:ext cx="4896544" cy="136815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What is the notation for a translation to the left by 5?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aseline="-25000" dirty="0">
                <a:solidFill>
                  <a:srgbClr val="631908"/>
                </a:solidFill>
              </a:rPr>
              <a:t>-5</a:t>
            </a:r>
            <a:r>
              <a:rPr lang="en-GB" sz="2400" b="0" dirty="0">
                <a:solidFill>
                  <a:srgbClr val="631908"/>
                </a:solidFill>
              </a:rPr>
              <a:t> translates by 5 to the right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929324" y="5489848"/>
            <a:ext cx="2808312" cy="1368152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i="1" baseline="-25000" dirty="0">
                <a:solidFill>
                  <a:srgbClr val="631908"/>
                </a:solidFill>
              </a:rPr>
              <a:t>t</a:t>
            </a:r>
            <a:r>
              <a:rPr lang="en-GB" sz="2400" b="0" dirty="0">
                <a:solidFill>
                  <a:srgbClr val="631908"/>
                </a:solidFill>
              </a:rPr>
              <a:t> translates by </a:t>
            </a:r>
            <a:r>
              <a:rPr lang="en-GB" sz="2400" b="0" i="1" dirty="0">
                <a:solidFill>
                  <a:srgbClr val="631908"/>
                </a:solidFill>
              </a:rPr>
              <a:t>t</a:t>
            </a:r>
            <a:endParaRPr lang="en-GB" sz="2400" b="0" dirty="0">
              <a:solidFill>
                <a:srgbClr val="631908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i="1" baseline="-25000" dirty="0">
                <a:solidFill>
                  <a:srgbClr val="631908"/>
                </a:solidFill>
              </a:rPr>
              <a:t>t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0832" y="6277603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+ </a:t>
            </a:r>
            <a:r>
              <a:rPr lang="en-GB" sz="2400" b="0" i="1" dirty="0">
                <a:solidFill>
                  <a:srgbClr val="631908"/>
                </a:solidFill>
              </a:rPr>
              <a:t>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11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1" animBg="1"/>
      <p:bldP spid="6" grpId="0"/>
      <p:bldP spid="10" grpId="0" animBg="1"/>
      <p:bldP spid="5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(T2)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84720"/>
            <a:ext cx="8064500" cy="2736527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translating the acetate number-line by 7 to the right;</a:t>
            </a:r>
          </a:p>
          <a:p>
            <a:r>
              <a:rPr lang="en-GB" dirty="0"/>
              <a:t>Now translate the acetate number-line to the left by 4;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11560" y="4297211"/>
            <a:ext cx="5976664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baseline="-25000" dirty="0">
                <a:solidFill>
                  <a:srgbClr val="631908"/>
                </a:solidFill>
              </a:rPr>
              <a:t>-4</a:t>
            </a:r>
            <a:r>
              <a:rPr lang="en-GB" sz="2400" b="0" dirty="0">
                <a:solidFill>
                  <a:srgbClr val="631908"/>
                </a:solidFill>
              </a:rPr>
              <a:t> o T</a:t>
            </a:r>
            <a:r>
              <a:rPr lang="en-GB" sz="2400" b="0" baseline="-25000" dirty="0">
                <a:solidFill>
                  <a:srgbClr val="631908"/>
                </a:solidFill>
              </a:rPr>
              <a:t>7</a:t>
            </a:r>
            <a:r>
              <a:rPr lang="en-GB" sz="2400" b="0" dirty="0">
                <a:solidFill>
                  <a:srgbClr val="631908"/>
                </a:solidFill>
              </a:rPr>
              <a:t> translates by 7 and then by -4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07704" y="4801267"/>
            <a:ext cx="3024336" cy="648072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FF00"/>
                </a:solidFill>
              </a:rPr>
              <a:t>Does order matter?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923928" y="5305323"/>
            <a:ext cx="3600400" cy="576064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800000"/>
                </a:solidFill>
              </a:rPr>
              <a:t>T</a:t>
            </a:r>
            <a:r>
              <a:rPr lang="en-GB" sz="2400" b="0" i="1" baseline="-25000" dirty="0">
                <a:solidFill>
                  <a:srgbClr val="800000"/>
                </a:solidFill>
              </a:rPr>
              <a:t>s</a:t>
            </a:r>
            <a:r>
              <a:rPr lang="en-GB" sz="2400" b="0" dirty="0">
                <a:solidFill>
                  <a:srgbClr val="800000"/>
                </a:solidFill>
              </a:rPr>
              <a:t> T</a:t>
            </a:r>
            <a:r>
              <a:rPr lang="en-GB" sz="2400" b="0" i="1" baseline="-25000" dirty="0">
                <a:solidFill>
                  <a:srgbClr val="800000"/>
                </a:solidFill>
              </a:rPr>
              <a:t>t</a:t>
            </a:r>
            <a:r>
              <a:rPr lang="en-GB" sz="2400" b="0" dirty="0">
                <a:solidFill>
                  <a:srgbClr val="800000"/>
                </a:solidFill>
              </a:rPr>
              <a:t> = T</a:t>
            </a:r>
            <a:r>
              <a:rPr lang="en-GB" sz="2400" b="0" i="1" baseline="-25000" dirty="0">
                <a:solidFill>
                  <a:srgbClr val="800000"/>
                </a:solidFill>
              </a:rPr>
              <a:t>t</a:t>
            </a:r>
            <a:r>
              <a:rPr lang="en-GB" sz="2400" b="0" dirty="0">
                <a:solidFill>
                  <a:srgbClr val="800000"/>
                </a:solidFill>
              </a:rPr>
              <a:t> T</a:t>
            </a:r>
            <a:r>
              <a:rPr lang="en-GB" sz="2400" b="0" i="1" baseline="-25000" dirty="0">
                <a:solidFill>
                  <a:srgbClr val="800000"/>
                </a:solidFill>
              </a:rPr>
              <a:t>s</a:t>
            </a:r>
            <a:r>
              <a:rPr lang="en-GB" sz="2400" b="0" dirty="0">
                <a:solidFill>
                  <a:srgbClr val="800000"/>
                </a:solidFill>
              </a:rPr>
              <a:t> = T</a:t>
            </a:r>
            <a:r>
              <a:rPr lang="en-GB" sz="2400" b="0" i="1" baseline="-25000" dirty="0">
                <a:solidFill>
                  <a:srgbClr val="800000"/>
                </a:solidFill>
              </a:rPr>
              <a:t>s</a:t>
            </a:r>
            <a:r>
              <a:rPr lang="en-GB" sz="2400" b="0" dirty="0">
                <a:solidFill>
                  <a:srgbClr val="800000"/>
                </a:solidFill>
              </a:rPr>
              <a:t> </a:t>
            </a:r>
            <a:r>
              <a:rPr lang="en-GB" sz="2400" b="0" baseline="-25000" dirty="0">
                <a:solidFill>
                  <a:srgbClr val="800000"/>
                </a:solidFill>
              </a:rPr>
              <a:t>+ </a:t>
            </a:r>
            <a:r>
              <a:rPr lang="en-GB" sz="2400" b="0" i="1" baseline="-25000" dirty="0">
                <a:solidFill>
                  <a:srgbClr val="800000"/>
                </a:solidFill>
              </a:rPr>
              <a:t>t</a:t>
            </a:r>
            <a:endParaRPr lang="en-GB" sz="2400" b="0" baseline="-25000" dirty="0">
              <a:solidFill>
                <a:srgbClr val="8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22B1C-05CE-C847-8CBB-6B0AFED6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613"/>
            <a:ext cx="9144000" cy="6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12305</TotalTime>
  <Words>3035</Words>
  <Application>Microsoft Macintosh PowerPoint</Application>
  <PresentationFormat>On-screen Show (4:3)</PresentationFormat>
  <Paragraphs>494</Paragraphs>
  <Slides>42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Chalkboard</vt:lpstr>
      <vt:lpstr>Lucida Grande</vt:lpstr>
      <vt:lpstr>Monotype Sorts</vt:lpstr>
      <vt:lpstr>Wingdings</vt:lpstr>
      <vt:lpstr>Office Theme</vt:lpstr>
      <vt:lpstr>Working on Teaching: developing mathematical awareness in-action, in-discipline and in-counsel §2</vt:lpstr>
      <vt:lpstr>Catching Breath</vt:lpstr>
      <vt:lpstr>Animated</vt:lpstr>
      <vt:lpstr>Static </vt:lpstr>
      <vt:lpstr>PowerPoint Presentation</vt:lpstr>
      <vt:lpstr>Possible Alignments</vt:lpstr>
      <vt:lpstr>Working on Teaching …</vt:lpstr>
      <vt:lpstr>Imagine a Number-Line (T1)</vt:lpstr>
      <vt:lpstr>Imagine a Number-Line (T2)</vt:lpstr>
      <vt:lpstr>Imagine a Number-Line (R1)</vt:lpstr>
      <vt:lpstr>Imagine a Number-Line (R2)</vt:lpstr>
      <vt:lpstr>Differing Sums of Products</vt:lpstr>
      <vt:lpstr>Differing Sums &amp; Products</vt:lpstr>
      <vt:lpstr>Extended Differing Sums &amp; Products</vt:lpstr>
      <vt:lpstr>Analytic Frame</vt:lpstr>
      <vt:lpstr>Reflexive Stance</vt:lpstr>
      <vt:lpstr>Observations</vt:lpstr>
      <vt:lpstr>Imagine a Number-Line (R3)</vt:lpstr>
      <vt:lpstr>Imagine a Number-Line (R3a)</vt:lpstr>
      <vt:lpstr>Analytic Frame</vt:lpstr>
      <vt:lpstr>Imagine a Number-Line (S1)</vt:lpstr>
      <vt:lpstr>Imagine a Number-Line (S2)</vt:lpstr>
      <vt:lpstr>Reflection</vt:lpstr>
      <vt:lpstr>Analytic Frame</vt:lpstr>
      <vt:lpstr>Scaling in 2 Dimensions</vt:lpstr>
      <vt:lpstr>Invariance</vt:lpstr>
      <vt:lpstr>Reflection</vt:lpstr>
      <vt:lpstr>Analytic Frame</vt:lpstr>
      <vt:lpstr>Reflection</vt:lpstr>
      <vt:lpstr>Personal Narrative</vt:lpstr>
      <vt:lpstr>Themes &amp; Powers</vt:lpstr>
      <vt:lpstr>Making Use of the Whole Psyche</vt:lpstr>
      <vt:lpstr>Three Only’s</vt:lpstr>
      <vt:lpstr>Reflection Strategies</vt:lpstr>
      <vt:lpstr>What is Multiplication?</vt:lpstr>
      <vt:lpstr>Teacher Focus</vt:lpstr>
      <vt:lpstr>Inner &amp; Outer Aspects</vt:lpstr>
      <vt:lpstr>Frameworks</vt:lpstr>
      <vt:lpstr>Other Constructs</vt:lpstr>
      <vt:lpstr>Reminder of Preparatory Task</vt:lpstr>
      <vt:lpstr>Task for November</vt:lpstr>
      <vt:lpstr>Follow-Up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128</cp:revision>
  <dcterms:created xsi:type="dcterms:W3CDTF">2017-06-17T10:17:52Z</dcterms:created>
  <dcterms:modified xsi:type="dcterms:W3CDTF">2021-08-31T10:06:06Z</dcterms:modified>
</cp:coreProperties>
</file>