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sldIdLst>
    <p:sldId id="312" r:id="rId2"/>
    <p:sldId id="297" r:id="rId3"/>
    <p:sldId id="281" r:id="rId4"/>
    <p:sldId id="320" r:id="rId5"/>
    <p:sldId id="319" r:id="rId6"/>
    <p:sldId id="321" r:id="rId7"/>
    <p:sldId id="332" r:id="rId8"/>
    <p:sldId id="322" r:id="rId9"/>
    <p:sldId id="333" r:id="rId10"/>
    <p:sldId id="324" r:id="rId11"/>
    <p:sldId id="334" r:id="rId12"/>
    <p:sldId id="323" r:id="rId13"/>
    <p:sldId id="335" r:id="rId14"/>
    <p:sldId id="327" r:id="rId15"/>
    <p:sldId id="336" r:id="rId16"/>
    <p:sldId id="338" r:id="rId17"/>
    <p:sldId id="339" r:id="rId18"/>
    <p:sldId id="344" r:id="rId19"/>
    <p:sldId id="340" r:id="rId20"/>
    <p:sldId id="343" r:id="rId21"/>
    <p:sldId id="341" r:id="rId22"/>
    <p:sldId id="342" r:id="rId23"/>
    <p:sldId id="33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F113AF1-D443-4F87-8BA2-D2BBE4F72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33FF0-91EF-46E3-8C82-26427CF3FF5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CD82C-1C02-4A72-8435-9EEAE02A1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0597-5435-46F6-98CB-16DD71A6D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0F584-A470-46B8-B37A-DF7851FF6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4AB3-5348-4DAF-A49D-217671918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8E971-DF3C-4D9E-9055-E2A493B4B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4A941-052A-4296-A2A0-B23F6188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CD8D5-E5ED-4D21-8346-FD547B547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E5A34-CF25-4D85-A8D8-5F2672365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869FA-103D-497C-AEA8-9E7708B5C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8FFD-357D-438A-9C82-9049BF6A5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5A239-AC9E-4B81-A3CF-D8880AEC6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3083F-69A4-4BF0-8137-C947EE5AB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E578A-F7AC-45E9-971E-D30EA7090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21CBFFB-728B-4D6B-B2E7-0CBD59EF9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Designing tasks so that all learners can engage with hard maths</a:t>
            </a:r>
            <a:endParaRPr lang="en-US" sz="4000" smtClean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Anne Watson</a:t>
            </a:r>
          </a:p>
          <a:p>
            <a:pPr eaLnBrk="1" hangingPunct="1"/>
            <a:r>
              <a:rPr lang="en-GB" smtClean="0"/>
              <a:t>Toulouse, 2010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Ordering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Put these in increasing order:</a:t>
            </a:r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    6</a:t>
            </a:r>
            <a:r>
              <a:rPr lang="en-GB" smtClean="0">
                <a:cs typeface="Arial" charset="0"/>
              </a:rPr>
              <a:t>√2      4√3      2√8      2√9       9       4√4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 your own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calculations do your students need to practise?  Can you construct examples so that the size of the answers is interesting?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Arguing about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Anne says that when a percentage goes down, the actual number goes down </a:t>
            </a:r>
          </a:p>
          <a:p>
            <a:pPr eaLnBrk="1" hangingPunct="1">
              <a:buFontTx/>
              <a:buNone/>
            </a:pPr>
            <a:r>
              <a:rPr lang="en-GB" smtClean="0"/>
              <a:t>- Is this always, sometimes or never true?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John says that when you square a number, the result is always bigger than the number you started with</a:t>
            </a:r>
          </a:p>
          <a:p>
            <a:pPr eaLnBrk="1" hangingPunct="1">
              <a:buFontTx/>
              <a:buNone/>
            </a:pPr>
            <a:r>
              <a:rPr lang="en-GB" smtClean="0"/>
              <a:t> - Is this always, sometimes or never true?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 your own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assumptions do your students make? What statements could they argue about?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Characterising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Which multiples of 3 are also square numbers?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r>
              <a:rPr lang="en-GB" smtClean="0"/>
              <a:t>Which quadratic curves go through (0,0)?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What cubics have coincident roots?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What angles have interesting trig ratios?</a:t>
            </a:r>
          </a:p>
          <a:p>
            <a:pPr lvl="2" eaLnBrk="1" hangingPunct="1">
              <a:buFontTx/>
              <a:buNone/>
            </a:pPr>
            <a:endParaRPr lang="en-GB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 your own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By asking non-standard questions about standard topics, can you get students to practise, and fiddle around with ideas, but with a further purpose?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Construct a ... polygon with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813" y="2143125"/>
          <a:ext cx="8043862" cy="259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98994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7" name="TextBox 4"/>
          <p:cNvSpPr txBox="1">
            <a:spLocks noChangeArrowheads="1"/>
          </p:cNvSpPr>
          <p:nvPr/>
        </p:nvSpPr>
        <p:spPr bwMode="auto">
          <a:xfrm>
            <a:off x="2714625" y="1571625"/>
            <a:ext cx="2643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pairs of parallel sides</a:t>
            </a:r>
          </a:p>
        </p:txBody>
      </p:sp>
      <p:sp>
        <p:nvSpPr>
          <p:cNvPr id="17478" name="TextBox 5"/>
          <p:cNvSpPr txBox="1">
            <a:spLocks noChangeArrowheads="1"/>
          </p:cNvSpPr>
          <p:nvPr/>
        </p:nvSpPr>
        <p:spPr bwMode="auto">
          <a:xfrm rot="-5400000">
            <a:off x="-386556" y="3386932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right angles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Constructing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71500" y="2071688"/>
            <a:ext cx="8229600" cy="4525962"/>
          </a:xfrm>
        </p:spPr>
        <p:txBody>
          <a:bodyPr/>
          <a:lstStyle/>
          <a:p>
            <a:pPr eaLnBrk="1" hangingPunct="1"/>
            <a:r>
              <a:rPr lang="en-GB" smtClean="0"/>
              <a:t>Unexpected objects</a:t>
            </a:r>
          </a:p>
          <a:p>
            <a:pPr eaLnBrk="1" hangingPunct="1"/>
            <a:r>
              <a:rPr lang="en-GB" smtClean="0"/>
              <a:t>Unusual objects</a:t>
            </a:r>
          </a:p>
          <a:p>
            <a:pPr eaLnBrk="1" hangingPunct="1"/>
            <a:r>
              <a:rPr lang="en-GB" smtClean="0"/>
              <a:t>Impossible objects</a:t>
            </a:r>
          </a:p>
          <a:p>
            <a:pPr eaLnBrk="1" hangingPunct="1"/>
            <a:endParaRPr lang="en-GB" smtClean="0"/>
          </a:p>
          <a:p>
            <a:pPr lvl="1" eaLnBrk="1" hangingPunct="1"/>
            <a:r>
              <a:rPr lang="en-GB" smtClean="0"/>
              <a:t>Brings students face-to-face with the limitations and possibilities of concepts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Make your own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Enlargement (1)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357563" y="2357438"/>
            <a:ext cx="2786062" cy="1857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Decimals!</a:t>
            </a:r>
            <a:endParaRPr lang="en-US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30463"/>
          </a:xfrm>
        </p:spPr>
        <p:txBody>
          <a:bodyPr/>
          <a:lstStyle/>
          <a:p>
            <a:pPr eaLnBrk="1" hangingPunct="1"/>
            <a:r>
              <a:rPr lang="en-GB" smtClean="0"/>
              <a:t>10% of 23</a:t>
            </a:r>
          </a:p>
          <a:p>
            <a:pPr lvl="1" eaLnBrk="1" hangingPunct="1">
              <a:buFontTx/>
              <a:buNone/>
            </a:pPr>
            <a:r>
              <a:rPr lang="en-GB" smtClean="0"/>
              <a:t>				2.3</a:t>
            </a:r>
          </a:p>
          <a:p>
            <a:pPr eaLnBrk="1" hangingPunct="1"/>
            <a:r>
              <a:rPr lang="en-GB" smtClean="0"/>
              <a:t>20% of 23</a:t>
            </a:r>
          </a:p>
          <a:p>
            <a:pPr lvl="1" eaLnBrk="1" hangingPunct="1">
              <a:buFontTx/>
              <a:buNone/>
            </a:pPr>
            <a:r>
              <a:rPr lang="en-US" smtClean="0"/>
              <a:t>				4.6 or 0.23 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Enlargement (2)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7" name="Snip Diagonal Corner Rectangle 6"/>
          <p:cNvSpPr/>
          <p:nvPr/>
        </p:nvSpPr>
        <p:spPr bwMode="auto">
          <a:xfrm>
            <a:off x="2928938" y="2214563"/>
            <a:ext cx="3500437" cy="1928812"/>
          </a:xfrm>
          <a:prstGeom prst="snip2Diag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Enlargement (3)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cxnSp>
        <p:nvCxnSpPr>
          <p:cNvPr id="22532" name="Straight Connector 29"/>
          <p:cNvCxnSpPr>
            <a:cxnSpLocks noChangeShapeType="1"/>
          </p:cNvCxnSpPr>
          <p:nvPr/>
        </p:nvCxnSpPr>
        <p:spPr bwMode="auto">
          <a:xfrm rot="16200000" flipH="1">
            <a:off x="1714500" y="3214688"/>
            <a:ext cx="1571625" cy="428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3" name="Straight Connector 31"/>
          <p:cNvCxnSpPr>
            <a:cxnSpLocks noChangeShapeType="1"/>
          </p:cNvCxnSpPr>
          <p:nvPr/>
        </p:nvCxnSpPr>
        <p:spPr bwMode="auto">
          <a:xfrm>
            <a:off x="2714625" y="4214813"/>
            <a:ext cx="1714500" cy="1428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4" name="Straight Connector 33"/>
          <p:cNvCxnSpPr>
            <a:cxnSpLocks noChangeShapeType="1"/>
          </p:cNvCxnSpPr>
          <p:nvPr/>
        </p:nvCxnSpPr>
        <p:spPr bwMode="auto">
          <a:xfrm>
            <a:off x="4714875" y="2571750"/>
            <a:ext cx="914400" cy="914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5" name="Straight Connector 35"/>
          <p:cNvCxnSpPr>
            <a:cxnSpLocks noChangeShapeType="1"/>
          </p:cNvCxnSpPr>
          <p:nvPr/>
        </p:nvCxnSpPr>
        <p:spPr bwMode="auto">
          <a:xfrm rot="10800000">
            <a:off x="3714750" y="3286125"/>
            <a:ext cx="1928813" cy="21431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6" name="Straight Connector 37"/>
          <p:cNvCxnSpPr>
            <a:cxnSpLocks noChangeShapeType="1"/>
          </p:cNvCxnSpPr>
          <p:nvPr/>
        </p:nvCxnSpPr>
        <p:spPr bwMode="auto">
          <a:xfrm flipV="1">
            <a:off x="2357438" y="2571750"/>
            <a:ext cx="2357437" cy="7143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Connector 39"/>
          <p:cNvCxnSpPr>
            <a:cxnSpLocks noChangeShapeType="1"/>
          </p:cNvCxnSpPr>
          <p:nvPr/>
        </p:nvCxnSpPr>
        <p:spPr bwMode="auto">
          <a:xfrm>
            <a:off x="3714750" y="3286125"/>
            <a:ext cx="2714625" cy="192881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Straight Connector 49"/>
          <p:cNvCxnSpPr>
            <a:cxnSpLocks noChangeShapeType="1"/>
          </p:cNvCxnSpPr>
          <p:nvPr/>
        </p:nvCxnSpPr>
        <p:spPr bwMode="auto">
          <a:xfrm>
            <a:off x="4429125" y="4357688"/>
            <a:ext cx="2000250" cy="8572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Enlargement (4)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3556" name="Freeform 3"/>
          <p:cNvSpPr>
            <a:spLocks/>
          </p:cNvSpPr>
          <p:nvPr/>
        </p:nvSpPr>
        <p:spPr bwMode="auto">
          <a:xfrm>
            <a:off x="2803525" y="2336800"/>
            <a:ext cx="3025775" cy="2832100"/>
          </a:xfrm>
          <a:custGeom>
            <a:avLst/>
            <a:gdLst/>
            <a:ahLst/>
            <a:cxnLst/>
            <a:rect l="0" t="0" r="r" b="b"/>
            <a:pathLst>
              <a:path w="3026366" h="2832787">
                <a:moveTo>
                  <a:pt x="29166" y="102287"/>
                </a:moveTo>
                <a:lnTo>
                  <a:pt x="29166" y="102287"/>
                </a:lnTo>
                <a:cubicBezTo>
                  <a:pt x="17193" y="676998"/>
                  <a:pt x="0" y="1031925"/>
                  <a:pt x="41866" y="1638987"/>
                </a:cubicBezTo>
                <a:cubicBezTo>
                  <a:pt x="47331" y="1718233"/>
                  <a:pt x="96061" y="1812304"/>
                  <a:pt x="118066" y="1892987"/>
                </a:cubicBezTo>
                <a:cubicBezTo>
                  <a:pt x="123746" y="1913812"/>
                  <a:pt x="123187" y="1936276"/>
                  <a:pt x="130766" y="1956487"/>
                </a:cubicBezTo>
                <a:cubicBezTo>
                  <a:pt x="136125" y="1970779"/>
                  <a:pt x="150295" y="1980498"/>
                  <a:pt x="156166" y="1994587"/>
                </a:cubicBezTo>
                <a:cubicBezTo>
                  <a:pt x="171613" y="2031659"/>
                  <a:pt x="194266" y="2108887"/>
                  <a:pt x="194266" y="2108887"/>
                </a:cubicBezTo>
                <a:cubicBezTo>
                  <a:pt x="234754" y="2392301"/>
                  <a:pt x="169825" y="1949540"/>
                  <a:pt x="232366" y="2324787"/>
                </a:cubicBezTo>
                <a:cubicBezTo>
                  <a:pt x="237977" y="2358453"/>
                  <a:pt x="240239" y="2392600"/>
                  <a:pt x="245066" y="2426387"/>
                </a:cubicBezTo>
                <a:cubicBezTo>
                  <a:pt x="248708" y="2451879"/>
                  <a:pt x="253533" y="2477187"/>
                  <a:pt x="257766" y="2502587"/>
                </a:cubicBezTo>
                <a:cubicBezTo>
                  <a:pt x="261999" y="2574554"/>
                  <a:pt x="264479" y="2646645"/>
                  <a:pt x="270466" y="2718487"/>
                </a:cubicBezTo>
                <a:cubicBezTo>
                  <a:pt x="272952" y="2748318"/>
                  <a:pt x="269779" y="2780613"/>
                  <a:pt x="283166" y="2807387"/>
                </a:cubicBezTo>
                <a:cubicBezTo>
                  <a:pt x="289153" y="2819361"/>
                  <a:pt x="308198" y="2817183"/>
                  <a:pt x="321266" y="2820087"/>
                </a:cubicBezTo>
                <a:cubicBezTo>
                  <a:pt x="346403" y="2825673"/>
                  <a:pt x="372066" y="2828554"/>
                  <a:pt x="397466" y="2832787"/>
                </a:cubicBezTo>
                <a:cubicBezTo>
                  <a:pt x="566799" y="2815854"/>
                  <a:pt x="736550" y="2802671"/>
                  <a:pt x="905466" y="2781987"/>
                </a:cubicBezTo>
                <a:cubicBezTo>
                  <a:pt x="944206" y="2777243"/>
                  <a:pt x="981405" y="2763780"/>
                  <a:pt x="1019766" y="2756587"/>
                </a:cubicBezTo>
                <a:cubicBezTo>
                  <a:pt x="1049187" y="2751070"/>
                  <a:pt x="1079033" y="2748120"/>
                  <a:pt x="1108666" y="2743887"/>
                </a:cubicBezTo>
                <a:cubicBezTo>
                  <a:pt x="1195108" y="2715073"/>
                  <a:pt x="1119522" y="2737036"/>
                  <a:pt x="1286466" y="2718487"/>
                </a:cubicBezTo>
                <a:cubicBezTo>
                  <a:pt x="1352752" y="2711122"/>
                  <a:pt x="1387221" y="2702986"/>
                  <a:pt x="1451566" y="2693087"/>
                </a:cubicBezTo>
                <a:cubicBezTo>
                  <a:pt x="1569880" y="2674885"/>
                  <a:pt x="1504350" y="2689416"/>
                  <a:pt x="1591266" y="2667687"/>
                </a:cubicBezTo>
                <a:cubicBezTo>
                  <a:pt x="1624054" y="2645828"/>
                  <a:pt x="1685357" y="2606995"/>
                  <a:pt x="1718266" y="2578787"/>
                </a:cubicBezTo>
                <a:cubicBezTo>
                  <a:pt x="1731903" y="2567098"/>
                  <a:pt x="1743666" y="2553387"/>
                  <a:pt x="1756366" y="2540687"/>
                </a:cubicBezTo>
                <a:cubicBezTo>
                  <a:pt x="1782695" y="2461700"/>
                  <a:pt x="1795097" y="2462358"/>
                  <a:pt x="1769066" y="2375587"/>
                </a:cubicBezTo>
                <a:cubicBezTo>
                  <a:pt x="1764680" y="2360967"/>
                  <a:pt x="1755153" y="2347538"/>
                  <a:pt x="1743666" y="2337487"/>
                </a:cubicBezTo>
                <a:cubicBezTo>
                  <a:pt x="1720692" y="2317385"/>
                  <a:pt x="1692866" y="2303620"/>
                  <a:pt x="1667466" y="2286687"/>
                </a:cubicBezTo>
                <a:lnTo>
                  <a:pt x="1629366" y="2261287"/>
                </a:lnTo>
                <a:cubicBezTo>
                  <a:pt x="1570099" y="2269754"/>
                  <a:pt x="1510272" y="2274946"/>
                  <a:pt x="1451566" y="2286687"/>
                </a:cubicBezTo>
                <a:cubicBezTo>
                  <a:pt x="1425312" y="2291938"/>
                  <a:pt x="1401871" y="2308301"/>
                  <a:pt x="1375366" y="2312087"/>
                </a:cubicBezTo>
                <a:cubicBezTo>
                  <a:pt x="1345733" y="2316320"/>
                  <a:pt x="1315819" y="2318916"/>
                  <a:pt x="1286466" y="2324787"/>
                </a:cubicBezTo>
                <a:cubicBezTo>
                  <a:pt x="1252235" y="2331633"/>
                  <a:pt x="1184866" y="2350187"/>
                  <a:pt x="1184866" y="2350187"/>
                </a:cubicBezTo>
                <a:cubicBezTo>
                  <a:pt x="1088279" y="2317991"/>
                  <a:pt x="1134048" y="2347107"/>
                  <a:pt x="1172166" y="2146987"/>
                </a:cubicBezTo>
                <a:cubicBezTo>
                  <a:pt x="1183779" y="2086019"/>
                  <a:pt x="1197693" y="2064289"/>
                  <a:pt x="1235666" y="2019987"/>
                </a:cubicBezTo>
                <a:cubicBezTo>
                  <a:pt x="1247355" y="2006350"/>
                  <a:pt x="1259398" y="1992663"/>
                  <a:pt x="1273766" y="1981887"/>
                </a:cubicBezTo>
                <a:cubicBezTo>
                  <a:pt x="1293513" y="1967076"/>
                  <a:pt x="1316334" y="1956870"/>
                  <a:pt x="1337266" y="1943787"/>
                </a:cubicBezTo>
                <a:cubicBezTo>
                  <a:pt x="1350209" y="1935697"/>
                  <a:pt x="1362666" y="1926854"/>
                  <a:pt x="1375366" y="1918387"/>
                </a:cubicBezTo>
                <a:cubicBezTo>
                  <a:pt x="1476966" y="1922620"/>
                  <a:pt x="1578736" y="1923842"/>
                  <a:pt x="1680166" y="1931087"/>
                </a:cubicBezTo>
                <a:cubicBezTo>
                  <a:pt x="1697576" y="1932331"/>
                  <a:pt x="1713546" y="1942698"/>
                  <a:pt x="1730966" y="1943787"/>
                </a:cubicBezTo>
                <a:cubicBezTo>
                  <a:pt x="1849344" y="1951186"/>
                  <a:pt x="1968033" y="1952254"/>
                  <a:pt x="2086566" y="1956487"/>
                </a:cubicBezTo>
                <a:cubicBezTo>
                  <a:pt x="2121324" y="1979659"/>
                  <a:pt x="2132241" y="1979882"/>
                  <a:pt x="2150066" y="2019987"/>
                </a:cubicBezTo>
                <a:cubicBezTo>
                  <a:pt x="2160940" y="2044453"/>
                  <a:pt x="2175466" y="2096187"/>
                  <a:pt x="2175466" y="2096187"/>
                </a:cubicBezTo>
                <a:cubicBezTo>
                  <a:pt x="2179699" y="2142754"/>
                  <a:pt x="2184949" y="2189239"/>
                  <a:pt x="2188166" y="2235887"/>
                </a:cubicBezTo>
                <a:cubicBezTo>
                  <a:pt x="2193417" y="2312024"/>
                  <a:pt x="2193630" y="2388513"/>
                  <a:pt x="2200866" y="2464487"/>
                </a:cubicBezTo>
                <a:cubicBezTo>
                  <a:pt x="2204622" y="2503920"/>
                  <a:pt x="2221842" y="2506439"/>
                  <a:pt x="2238966" y="2540687"/>
                </a:cubicBezTo>
                <a:cubicBezTo>
                  <a:pt x="2301103" y="2664962"/>
                  <a:pt x="2230919" y="2554016"/>
                  <a:pt x="2289766" y="2642287"/>
                </a:cubicBezTo>
                <a:cubicBezTo>
                  <a:pt x="2293999" y="2663454"/>
                  <a:pt x="2297231" y="2684846"/>
                  <a:pt x="2302466" y="2705787"/>
                </a:cubicBezTo>
                <a:cubicBezTo>
                  <a:pt x="2305713" y="2718774"/>
                  <a:pt x="2305700" y="2734421"/>
                  <a:pt x="2315166" y="2743887"/>
                </a:cubicBezTo>
                <a:cubicBezTo>
                  <a:pt x="2324632" y="2753353"/>
                  <a:pt x="2340566" y="2752354"/>
                  <a:pt x="2353266" y="2756587"/>
                </a:cubicBezTo>
                <a:cubicBezTo>
                  <a:pt x="2399833" y="2743887"/>
                  <a:pt x="2448334" y="2736865"/>
                  <a:pt x="2492966" y="2718487"/>
                </a:cubicBezTo>
                <a:cubicBezTo>
                  <a:pt x="2521194" y="2706864"/>
                  <a:pt x="2544157" y="2685193"/>
                  <a:pt x="2569166" y="2667687"/>
                </a:cubicBezTo>
                <a:cubicBezTo>
                  <a:pt x="2602802" y="2644142"/>
                  <a:pt x="2631755" y="2623060"/>
                  <a:pt x="2658066" y="2591487"/>
                </a:cubicBezTo>
                <a:cubicBezTo>
                  <a:pt x="2667837" y="2579761"/>
                  <a:pt x="2674999" y="2566087"/>
                  <a:pt x="2683466" y="2553387"/>
                </a:cubicBezTo>
                <a:cubicBezTo>
                  <a:pt x="2716065" y="2422992"/>
                  <a:pt x="2671757" y="2584611"/>
                  <a:pt x="2721566" y="2451787"/>
                </a:cubicBezTo>
                <a:cubicBezTo>
                  <a:pt x="2740368" y="2401649"/>
                  <a:pt x="2755433" y="2350187"/>
                  <a:pt x="2772366" y="2299387"/>
                </a:cubicBezTo>
                <a:lnTo>
                  <a:pt x="2785066" y="2261287"/>
                </a:lnTo>
                <a:cubicBezTo>
                  <a:pt x="2789299" y="2248587"/>
                  <a:pt x="2792794" y="2235616"/>
                  <a:pt x="2797766" y="2223187"/>
                </a:cubicBezTo>
                <a:cubicBezTo>
                  <a:pt x="2806233" y="2202020"/>
                  <a:pt x="2816615" y="2181523"/>
                  <a:pt x="2823166" y="2159687"/>
                </a:cubicBezTo>
                <a:cubicBezTo>
                  <a:pt x="2829369" y="2139012"/>
                  <a:pt x="2829040" y="2116665"/>
                  <a:pt x="2835866" y="2096187"/>
                </a:cubicBezTo>
                <a:cubicBezTo>
                  <a:pt x="2841853" y="2078226"/>
                  <a:pt x="2853577" y="2062687"/>
                  <a:pt x="2861266" y="2045387"/>
                </a:cubicBezTo>
                <a:cubicBezTo>
                  <a:pt x="2870525" y="2024555"/>
                  <a:pt x="2878661" y="2003233"/>
                  <a:pt x="2886666" y="1981887"/>
                </a:cubicBezTo>
                <a:cubicBezTo>
                  <a:pt x="2904936" y="1933167"/>
                  <a:pt x="2896053" y="1949032"/>
                  <a:pt x="2912066" y="1892987"/>
                </a:cubicBezTo>
                <a:cubicBezTo>
                  <a:pt x="2915744" y="1880115"/>
                  <a:pt x="2920533" y="1867587"/>
                  <a:pt x="2924766" y="1854887"/>
                </a:cubicBezTo>
                <a:cubicBezTo>
                  <a:pt x="2903599" y="1846420"/>
                  <a:pt x="2883260" y="1835485"/>
                  <a:pt x="2861266" y="1829487"/>
                </a:cubicBezTo>
                <a:cubicBezTo>
                  <a:pt x="2836423" y="1822712"/>
                  <a:pt x="2808098" y="1828303"/>
                  <a:pt x="2785066" y="1816787"/>
                </a:cubicBezTo>
                <a:cubicBezTo>
                  <a:pt x="2765371" y="1806939"/>
                  <a:pt x="2752977" y="1758619"/>
                  <a:pt x="2746966" y="1740587"/>
                </a:cubicBezTo>
                <a:cubicBezTo>
                  <a:pt x="2759666" y="1613587"/>
                  <a:pt x="2764636" y="1485575"/>
                  <a:pt x="2785066" y="1359587"/>
                </a:cubicBezTo>
                <a:cubicBezTo>
                  <a:pt x="2790227" y="1327763"/>
                  <a:pt x="2812971" y="1301273"/>
                  <a:pt x="2823166" y="1270687"/>
                </a:cubicBezTo>
                <a:cubicBezTo>
                  <a:pt x="2855611" y="1173353"/>
                  <a:pt x="2807105" y="1235948"/>
                  <a:pt x="2873966" y="1169087"/>
                </a:cubicBezTo>
                <a:cubicBezTo>
                  <a:pt x="2878199" y="1156387"/>
                  <a:pt x="2879240" y="1142126"/>
                  <a:pt x="2886666" y="1130987"/>
                </a:cubicBezTo>
                <a:cubicBezTo>
                  <a:pt x="2948038" y="1038929"/>
                  <a:pt x="2906314" y="1151717"/>
                  <a:pt x="2950166" y="1042087"/>
                </a:cubicBezTo>
                <a:cubicBezTo>
                  <a:pt x="2960110" y="1017228"/>
                  <a:pt x="2967099" y="991287"/>
                  <a:pt x="2975566" y="965887"/>
                </a:cubicBezTo>
                <a:cubicBezTo>
                  <a:pt x="2979799" y="953187"/>
                  <a:pt x="2978800" y="937253"/>
                  <a:pt x="2988266" y="927787"/>
                </a:cubicBezTo>
                <a:lnTo>
                  <a:pt x="3026366" y="889687"/>
                </a:lnTo>
                <a:cubicBezTo>
                  <a:pt x="3021536" y="865535"/>
                  <a:pt x="3013983" y="814122"/>
                  <a:pt x="3000966" y="788087"/>
                </a:cubicBezTo>
                <a:cubicBezTo>
                  <a:pt x="2985952" y="758060"/>
                  <a:pt x="2939953" y="707515"/>
                  <a:pt x="2924766" y="686487"/>
                </a:cubicBezTo>
                <a:cubicBezTo>
                  <a:pt x="2885576" y="632224"/>
                  <a:pt x="2842972" y="579899"/>
                  <a:pt x="2810466" y="521387"/>
                </a:cubicBezTo>
                <a:cubicBezTo>
                  <a:pt x="2789299" y="483287"/>
                  <a:pt x="2769390" y="444461"/>
                  <a:pt x="2746966" y="407087"/>
                </a:cubicBezTo>
                <a:cubicBezTo>
                  <a:pt x="2706435" y="339536"/>
                  <a:pt x="2629477" y="238798"/>
                  <a:pt x="2581866" y="191187"/>
                </a:cubicBezTo>
                <a:cubicBezTo>
                  <a:pt x="2569166" y="178487"/>
                  <a:pt x="2557564" y="164585"/>
                  <a:pt x="2543766" y="153087"/>
                </a:cubicBezTo>
                <a:cubicBezTo>
                  <a:pt x="2532040" y="143316"/>
                  <a:pt x="2518366" y="136154"/>
                  <a:pt x="2505666" y="127687"/>
                </a:cubicBezTo>
                <a:cubicBezTo>
                  <a:pt x="2476033" y="131920"/>
                  <a:pt x="2444398" y="128874"/>
                  <a:pt x="2416766" y="140387"/>
                </a:cubicBezTo>
                <a:cubicBezTo>
                  <a:pt x="2329356" y="176808"/>
                  <a:pt x="2375054" y="182099"/>
                  <a:pt x="2327866" y="229287"/>
                </a:cubicBezTo>
                <a:cubicBezTo>
                  <a:pt x="2317073" y="240080"/>
                  <a:pt x="2302466" y="246220"/>
                  <a:pt x="2289766" y="254687"/>
                </a:cubicBezTo>
                <a:cubicBezTo>
                  <a:pt x="2200866" y="388037"/>
                  <a:pt x="2332099" y="201770"/>
                  <a:pt x="2226266" y="318187"/>
                </a:cubicBezTo>
                <a:cubicBezTo>
                  <a:pt x="2193798" y="353902"/>
                  <a:pt x="2177527" y="405713"/>
                  <a:pt x="2137366" y="432487"/>
                </a:cubicBezTo>
                <a:cubicBezTo>
                  <a:pt x="2124666" y="440954"/>
                  <a:pt x="2111686" y="449015"/>
                  <a:pt x="2099266" y="457887"/>
                </a:cubicBezTo>
                <a:cubicBezTo>
                  <a:pt x="2082042" y="470190"/>
                  <a:pt x="2066415" y="484769"/>
                  <a:pt x="2048466" y="495987"/>
                </a:cubicBezTo>
                <a:cubicBezTo>
                  <a:pt x="2032412" y="506021"/>
                  <a:pt x="2014104" y="511994"/>
                  <a:pt x="1997666" y="521387"/>
                </a:cubicBezTo>
                <a:cubicBezTo>
                  <a:pt x="1928732" y="560778"/>
                  <a:pt x="1991320" y="536202"/>
                  <a:pt x="1921466" y="559487"/>
                </a:cubicBezTo>
                <a:cubicBezTo>
                  <a:pt x="1877127" y="592741"/>
                  <a:pt x="1823853" y="637430"/>
                  <a:pt x="1769066" y="648387"/>
                </a:cubicBezTo>
                <a:cubicBezTo>
                  <a:pt x="1653058" y="671589"/>
                  <a:pt x="1726044" y="654261"/>
                  <a:pt x="1553166" y="711887"/>
                </a:cubicBezTo>
                <a:lnTo>
                  <a:pt x="1476966" y="737287"/>
                </a:lnTo>
                <a:cubicBezTo>
                  <a:pt x="1464266" y="741520"/>
                  <a:pt x="1451295" y="745015"/>
                  <a:pt x="1438866" y="749987"/>
                </a:cubicBezTo>
                <a:cubicBezTo>
                  <a:pt x="1417699" y="758454"/>
                  <a:pt x="1396712" y="767382"/>
                  <a:pt x="1375366" y="775387"/>
                </a:cubicBezTo>
                <a:cubicBezTo>
                  <a:pt x="1318458" y="796727"/>
                  <a:pt x="1353186" y="780771"/>
                  <a:pt x="1286466" y="800787"/>
                </a:cubicBezTo>
                <a:cubicBezTo>
                  <a:pt x="1131868" y="847166"/>
                  <a:pt x="1276555" y="809615"/>
                  <a:pt x="1159466" y="838887"/>
                </a:cubicBezTo>
                <a:cubicBezTo>
                  <a:pt x="1091733" y="834654"/>
                  <a:pt x="1023301" y="836771"/>
                  <a:pt x="956266" y="826187"/>
                </a:cubicBezTo>
                <a:cubicBezTo>
                  <a:pt x="907072" y="818420"/>
                  <a:pt x="922953" y="793290"/>
                  <a:pt x="905466" y="762687"/>
                </a:cubicBezTo>
                <a:cubicBezTo>
                  <a:pt x="861875" y="686403"/>
                  <a:pt x="871583" y="740066"/>
                  <a:pt x="841966" y="661087"/>
                </a:cubicBezTo>
                <a:cubicBezTo>
                  <a:pt x="790091" y="522753"/>
                  <a:pt x="874583" y="700921"/>
                  <a:pt x="803866" y="559487"/>
                </a:cubicBezTo>
                <a:cubicBezTo>
                  <a:pt x="799633" y="538320"/>
                  <a:pt x="791166" y="517573"/>
                  <a:pt x="791166" y="495987"/>
                </a:cubicBezTo>
                <a:cubicBezTo>
                  <a:pt x="791166" y="115561"/>
                  <a:pt x="762302" y="214278"/>
                  <a:pt x="816566" y="51487"/>
                </a:cubicBezTo>
                <a:cubicBezTo>
                  <a:pt x="812333" y="38787"/>
                  <a:pt x="816853" y="16634"/>
                  <a:pt x="803866" y="13387"/>
                </a:cubicBezTo>
                <a:cubicBezTo>
                  <a:pt x="789058" y="9685"/>
                  <a:pt x="777492" y="29016"/>
                  <a:pt x="765766" y="38787"/>
                </a:cubicBezTo>
                <a:cubicBezTo>
                  <a:pt x="702345" y="91638"/>
                  <a:pt x="756523" y="67268"/>
                  <a:pt x="689566" y="89587"/>
                </a:cubicBezTo>
                <a:cubicBezTo>
                  <a:pt x="672633" y="114987"/>
                  <a:pt x="660352" y="144201"/>
                  <a:pt x="638766" y="165787"/>
                </a:cubicBezTo>
                <a:cubicBezTo>
                  <a:pt x="606518" y="198035"/>
                  <a:pt x="596484" y="203088"/>
                  <a:pt x="575266" y="241987"/>
                </a:cubicBezTo>
                <a:cubicBezTo>
                  <a:pt x="494911" y="389304"/>
                  <a:pt x="558414" y="298323"/>
                  <a:pt x="486366" y="394387"/>
                </a:cubicBezTo>
                <a:cubicBezTo>
                  <a:pt x="482133" y="407087"/>
                  <a:pt x="476913" y="419500"/>
                  <a:pt x="473666" y="432487"/>
                </a:cubicBezTo>
                <a:cubicBezTo>
                  <a:pt x="449571" y="528867"/>
                  <a:pt x="489819" y="499594"/>
                  <a:pt x="359366" y="483287"/>
                </a:cubicBezTo>
                <a:cubicBezTo>
                  <a:pt x="346666" y="474820"/>
                  <a:pt x="331037" y="469613"/>
                  <a:pt x="321266" y="457887"/>
                </a:cubicBezTo>
                <a:cubicBezTo>
                  <a:pt x="303829" y="436962"/>
                  <a:pt x="291989" y="395456"/>
                  <a:pt x="283166" y="368987"/>
                </a:cubicBezTo>
                <a:cubicBezTo>
                  <a:pt x="278933" y="301254"/>
                  <a:pt x="275671" y="233453"/>
                  <a:pt x="270466" y="165787"/>
                </a:cubicBezTo>
                <a:cubicBezTo>
                  <a:pt x="267203" y="123368"/>
                  <a:pt x="279203" y="75536"/>
                  <a:pt x="257766" y="38787"/>
                </a:cubicBezTo>
                <a:cubicBezTo>
                  <a:pt x="244275" y="15660"/>
                  <a:pt x="206966" y="21854"/>
                  <a:pt x="181566" y="13387"/>
                </a:cubicBezTo>
                <a:lnTo>
                  <a:pt x="143466" y="687"/>
                </a:lnTo>
                <a:cubicBezTo>
                  <a:pt x="113833" y="4920"/>
                  <a:pt x="81340" y="0"/>
                  <a:pt x="54566" y="13387"/>
                </a:cubicBezTo>
                <a:cubicBezTo>
                  <a:pt x="42592" y="19374"/>
                  <a:pt x="44770" y="38419"/>
                  <a:pt x="41866" y="51487"/>
                </a:cubicBezTo>
                <a:cubicBezTo>
                  <a:pt x="36280" y="76624"/>
                  <a:pt x="31283" y="93820"/>
                  <a:pt x="29166" y="102287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 your own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techniques are you currently teaching? Can you lead your students to understand when they need to give up intuitive methods and adopt more powerful techniques?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Teaching context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All learners generalise all the time</a:t>
            </a:r>
          </a:p>
          <a:p>
            <a:pPr eaLnBrk="1" hangingPunct="1"/>
            <a:r>
              <a:rPr lang="en-GB" smtClean="0"/>
              <a:t>It is the teacher’s role to organise experience</a:t>
            </a:r>
          </a:p>
          <a:p>
            <a:pPr eaLnBrk="1" hangingPunct="1"/>
            <a:r>
              <a:rPr lang="en-GB" smtClean="0"/>
              <a:t>It is the learners’ role to make sense of experience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Sorting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2x + 1		3x – 3		2x – 5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x + 1			-x – 5		x – 3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3x + 3		3x – 1		-2x + 1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-x + 2		x + 2			x - 2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Sorting processes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Sort into two groups – not necessarily equal in size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Describe the two groups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Now sort the biggest pile into two groups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Describe these two groups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Make a new example for the smallest groups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Choose one to get rid of which would make the sorting task different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Sorting grids</a:t>
            </a:r>
            <a:endParaRPr lang="en-US" smtClean="0"/>
          </a:p>
        </p:txBody>
      </p:sp>
      <p:graphicFrame>
        <p:nvGraphicFramePr>
          <p:cNvPr id="128026" name="Group 2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08000" cy="4719600"/>
        </p:xfrm>
        <a:graphic>
          <a:graphicData uri="http://schemas.openxmlformats.org/drawingml/2006/table">
            <a:tbl>
              <a:tblPr/>
              <a:tblGrid>
                <a:gridCol w="2052000"/>
                <a:gridCol w="2052000"/>
                <a:gridCol w="2052000"/>
                <a:gridCol w="2052000"/>
              </a:tblGrid>
              <a:tr h="11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y-intercept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y-intercept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Goes through origin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gradient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gradient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Zero gradient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 your own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topics you are currently teaching, what examples could usefully be sorted according to two categories?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Comparing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what ways are these pairs the same, and in what ways are they different? </a:t>
            </a:r>
          </a:p>
          <a:p>
            <a:pPr lvl="2" eaLnBrk="1" hangingPunct="1"/>
            <a:r>
              <a:rPr lang="en-GB" smtClean="0"/>
              <a:t>4x + 8 and 4(x + 2)</a:t>
            </a:r>
          </a:p>
          <a:p>
            <a:pPr lvl="2" eaLnBrk="1" hangingPunct="1"/>
            <a:r>
              <a:rPr lang="en-GB" smtClean="0"/>
              <a:t>Rectangles and parallelograms</a:t>
            </a:r>
          </a:p>
          <a:p>
            <a:pPr lvl="2" eaLnBrk="1" hangingPunct="1"/>
            <a:endParaRPr lang="en-GB" smtClean="0"/>
          </a:p>
          <a:p>
            <a:pPr eaLnBrk="1" hangingPunct="1"/>
            <a:r>
              <a:rPr lang="en-GB" smtClean="0"/>
              <a:t>Which is bigger?</a:t>
            </a:r>
          </a:p>
          <a:p>
            <a:pPr lvl="2" eaLnBrk="1" hangingPunct="1"/>
            <a:r>
              <a:rPr lang="en-GB" smtClean="0"/>
              <a:t>5/6 or 7/9</a:t>
            </a:r>
          </a:p>
          <a:p>
            <a:pPr lvl="2" eaLnBrk="1" hangingPunct="1"/>
            <a:r>
              <a:rPr lang="en-GB" smtClean="0"/>
              <a:t>A 4 centimetre square or 4 square centimetres</a:t>
            </a:r>
          </a:p>
          <a:p>
            <a:pPr lvl="2" eaLnBrk="1" hangingPunct="1"/>
            <a:endParaRPr lang="en-GB" smtClean="0"/>
          </a:p>
          <a:p>
            <a:pPr lvl="2" eaLnBrk="1" hangingPunct="1"/>
            <a:endParaRPr lang="en-GB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 your own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Find two very ‘similar’ things in a topic you are currently teaching which can be usefully compared</a:t>
            </a:r>
          </a:p>
          <a:p>
            <a:pPr eaLnBrk="1" hangingPunct="1"/>
            <a:r>
              <a:rPr lang="en-GB" smtClean="0"/>
              <a:t>Find two very different things which can be usefully compared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494</Words>
  <Application>Microsoft Office PowerPoint</Application>
  <PresentationFormat>On-screen Show (4:3)</PresentationFormat>
  <Paragraphs>105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Default Design</vt:lpstr>
      <vt:lpstr>Designing tasks so that all learners can engage with hard maths</vt:lpstr>
      <vt:lpstr>Decimals!</vt:lpstr>
      <vt:lpstr>Teaching context</vt:lpstr>
      <vt:lpstr>Sorting</vt:lpstr>
      <vt:lpstr>Sorting processes</vt:lpstr>
      <vt:lpstr>Sorting grids</vt:lpstr>
      <vt:lpstr>Make your own</vt:lpstr>
      <vt:lpstr>Comparing</vt:lpstr>
      <vt:lpstr>Make your own</vt:lpstr>
      <vt:lpstr>Ordering</vt:lpstr>
      <vt:lpstr>Make your own</vt:lpstr>
      <vt:lpstr>Arguing about</vt:lpstr>
      <vt:lpstr>Make your own</vt:lpstr>
      <vt:lpstr>Characterising</vt:lpstr>
      <vt:lpstr>Make your own</vt:lpstr>
      <vt:lpstr>Construct a ... polygon with</vt:lpstr>
      <vt:lpstr>Constructing</vt:lpstr>
      <vt:lpstr>Make your own</vt:lpstr>
      <vt:lpstr>Enlargement (1)</vt:lpstr>
      <vt:lpstr>Enlargement (2)</vt:lpstr>
      <vt:lpstr>Enlargement (3)</vt:lpstr>
      <vt:lpstr>Enlargement (4)</vt:lpstr>
      <vt:lpstr>Make your 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Progress in Mathematics</dc:title>
  <dc:creator>AW</dc:creator>
  <cp:lastModifiedBy>Anne Watson</cp:lastModifiedBy>
  <cp:revision>27</cp:revision>
  <dcterms:created xsi:type="dcterms:W3CDTF">2005-07-15T06:00:16Z</dcterms:created>
  <dcterms:modified xsi:type="dcterms:W3CDTF">2015-10-23T15:57:16Z</dcterms:modified>
</cp:coreProperties>
</file>