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47"/>
  </p:notesMasterIdLst>
  <p:handoutMasterIdLst>
    <p:handoutMasterId r:id="rId48"/>
  </p:handoutMasterIdLst>
  <p:sldIdLst>
    <p:sldId id="336" r:id="rId4"/>
    <p:sldId id="542" r:id="rId5"/>
    <p:sldId id="663" r:id="rId6"/>
    <p:sldId id="671" r:id="rId7"/>
    <p:sldId id="698" r:id="rId8"/>
    <p:sldId id="699" r:id="rId9"/>
    <p:sldId id="570" r:id="rId10"/>
    <p:sldId id="571" r:id="rId11"/>
    <p:sldId id="682" r:id="rId12"/>
    <p:sldId id="686" r:id="rId13"/>
    <p:sldId id="664" r:id="rId14"/>
    <p:sldId id="642" r:id="rId15"/>
    <p:sldId id="667" r:id="rId16"/>
    <p:sldId id="706" r:id="rId17"/>
    <p:sldId id="666" r:id="rId18"/>
    <p:sldId id="606" r:id="rId19"/>
    <p:sldId id="703" r:id="rId20"/>
    <p:sldId id="639" r:id="rId21"/>
    <p:sldId id="696" r:id="rId22"/>
    <p:sldId id="665" r:id="rId23"/>
    <p:sldId id="704" r:id="rId24"/>
    <p:sldId id="669" r:id="rId25"/>
    <p:sldId id="693" r:id="rId26"/>
    <p:sldId id="430" r:id="rId27"/>
    <p:sldId id="547" r:id="rId28"/>
    <p:sldId id="492" r:id="rId29"/>
    <p:sldId id="685" r:id="rId30"/>
    <p:sldId id="687" r:id="rId31"/>
    <p:sldId id="689" r:id="rId32"/>
    <p:sldId id="680" r:id="rId33"/>
    <p:sldId id="684" r:id="rId34"/>
    <p:sldId id="679" r:id="rId35"/>
    <p:sldId id="681" r:id="rId36"/>
    <p:sldId id="705" r:id="rId37"/>
    <p:sldId id="672" r:id="rId38"/>
    <p:sldId id="673" r:id="rId39"/>
    <p:sldId id="678" r:id="rId40"/>
    <p:sldId id="676" r:id="rId41"/>
    <p:sldId id="677" r:id="rId42"/>
    <p:sldId id="675" r:id="rId43"/>
    <p:sldId id="621" r:id="rId44"/>
    <p:sldId id="674" r:id="rId45"/>
    <p:sldId id="634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Part One" id="{74451F8A-9042-8A41-8C55-BD4A25B159F1}">
          <p14:sldIdLst>
            <p14:sldId id="336"/>
            <p14:sldId id="542"/>
            <p14:sldId id="663"/>
          </p14:sldIdLst>
        </p14:section>
        <p14:section name="Problematic Situations" id="{9A1BCE0C-495C-A447-AD9C-EEA89982A011}">
          <p14:sldIdLst>
            <p14:sldId id="671"/>
            <p14:sldId id="698"/>
            <p14:sldId id="699"/>
            <p14:sldId id="570"/>
            <p14:sldId id="571"/>
            <p14:sldId id="682"/>
            <p14:sldId id="686"/>
            <p14:sldId id="664"/>
          </p14:sldIdLst>
        </p14:section>
        <p14:section name="Opening Up Situations" id="{8439CDFE-65E9-FB4A-954D-41E8DE0985E6}">
          <p14:sldIdLst>
            <p14:sldId id="642"/>
            <p14:sldId id="667"/>
            <p14:sldId id="706"/>
            <p14:sldId id="666"/>
            <p14:sldId id="606"/>
            <p14:sldId id="703"/>
            <p14:sldId id="639"/>
          </p14:sldIdLst>
        </p14:section>
        <p14:section name="Reflection" id="{8E6F4565-849B-F04C-AE4C-9C28A378A08B}">
          <p14:sldIdLst>
            <p14:sldId id="696"/>
            <p14:sldId id="665"/>
            <p14:sldId id="704"/>
            <p14:sldId id="669"/>
            <p14:sldId id="693"/>
            <p14:sldId id="430"/>
            <p14:sldId id="547"/>
            <p14:sldId id="492"/>
          </p14:sldIdLst>
        </p14:section>
        <p14:section name="Task Sheet" id="{9E917482-968F-6E4B-8D7B-6B00A31DA424}">
          <p14:sldIdLst>
            <p14:sldId id="685"/>
            <p14:sldId id="687"/>
            <p14:sldId id="689"/>
            <p14:sldId id="680"/>
            <p14:sldId id="684"/>
            <p14:sldId id="679"/>
            <p14:sldId id="681"/>
            <p14:sldId id="705"/>
          </p14:sldIdLst>
        </p14:section>
        <p14:section name="Extra Tasks" id="{D385ECF5-A1FB-AD4B-8BDD-9379933D0399}">
          <p14:sldIdLst>
            <p14:sldId id="672"/>
            <p14:sldId id="673"/>
            <p14:sldId id="678"/>
            <p14:sldId id="676"/>
            <p14:sldId id="677"/>
            <p14:sldId id="675"/>
            <p14:sldId id="621"/>
            <p14:sldId id="674"/>
            <p14:sldId id="6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000000"/>
    <a:srgbClr val="00FFFF"/>
    <a:srgbClr val="00279F"/>
    <a:srgbClr val="3400FF"/>
    <a:srgbClr val="FFFFFF"/>
    <a:srgbClr val="666666"/>
    <a:srgbClr val="8E8E8E"/>
    <a:srgbClr val="999999"/>
    <a:srgbClr val="51FF1F"/>
    <a:srgbClr val="FF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60"/>
  </p:normalViewPr>
  <p:slideViewPr>
    <p:cSldViewPr>
      <p:cViewPr>
        <p:scale>
          <a:sx n="81" d="100"/>
          <a:sy n="81" d="100"/>
        </p:scale>
        <p:origin x="-8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09/11/15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Assigning</a:t>
            </a:r>
            <a:r>
              <a:rPr lang="en-GB" baseline="0" dirty="0" smtClean="0"/>
              <a:t> one person to be in charge of choosing numbers for that lesson</a:t>
            </a:r>
          </a:p>
          <a:p>
            <a:r>
              <a:rPr lang="en-GB" baseline="0" dirty="0" smtClean="0"/>
              <a:t>Assigning one person to be in charge of choosing letters (for algebra)</a:t>
            </a:r>
          </a:p>
          <a:p>
            <a:r>
              <a:rPr lang="en-GB" baseline="0" dirty="0" smtClean="0"/>
              <a:t>Each person constructing their own example(s) to try things out on (specialising)</a:t>
            </a:r>
          </a:p>
          <a:p>
            <a:r>
              <a:rPr lang="en-GB" baseline="0" dirty="0" smtClean="0"/>
              <a:t>Co-emergence of problem posing and problem solving: </a:t>
            </a:r>
            <a:r>
              <a:rPr lang="en-GB" baseline="0" dirty="0" err="1" smtClean="0"/>
              <a:t>Jenni</a:t>
            </a:r>
            <a:r>
              <a:rPr lang="en-GB" baseline="0" dirty="0" smtClean="0"/>
              <a:t> Ingram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15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Marion</a:t>
            </a:r>
            <a:r>
              <a:rPr lang="en-GB" baseline="0" dirty="0" smtClean="0"/>
              <a:t> Walter &amp; Stephen Brown: The Art of Problem Solving (What if Not?)</a:t>
            </a:r>
          </a:p>
          <a:p>
            <a:r>
              <a:rPr lang="en-GB" baseline="0" dirty="0" smtClean="0"/>
              <a:t>Same &amp; Different: </a:t>
            </a:r>
            <a:r>
              <a:rPr lang="en-GB" baseline="0" dirty="0" err="1" smtClean="0"/>
              <a:t>Laurinda</a:t>
            </a:r>
            <a:r>
              <a:rPr lang="en-GB" baseline="0" dirty="0" smtClean="0"/>
              <a:t> Brown &amp; Alf Coles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89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9CB7D-B9DA-A04C-BB96-EDA4344C6A60}" type="slidenum">
              <a:rPr lang="en-GB"/>
              <a:pPr/>
              <a:t>27</a:t>
            </a:fld>
            <a:endParaRPr lang="en-GB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Friday July 1st 2005 someone being interviewed on radio 4 asserted these two facts, </a:t>
            </a:r>
          </a:p>
          <a:p>
            <a:r>
              <a:rPr lang="en-GB"/>
              <a:t>and then said …</a:t>
            </a:r>
          </a:p>
          <a:p>
            <a:r>
              <a:rPr lang="en-GB"/>
              <a:t>Can this be correct?  Generalise?  How might you represent the situation to justify your position?</a:t>
            </a:r>
          </a:p>
          <a:p>
            <a:r>
              <a:rPr lang="en-GB"/>
              <a:t>Get learners to collect other examples where there are percentage increases and percentage decreases such</a:t>
            </a:r>
            <a:br>
              <a:rPr lang="en-GB"/>
            </a:br>
            <a:r>
              <a:rPr lang="en-GB"/>
              <a:t>as VAT ad discounts.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4C1F76C2-4B27-684B-85D6-6D7F474F3266}" type="slidenum">
              <a:rPr lang="en-US" sz="1200" b="0">
                <a:latin typeface="Lucida Grande" charset="0"/>
              </a:rPr>
              <a:pPr/>
              <a:t>30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4C1F76C2-4B27-684B-85D6-6D7F474F3266}" type="slidenum">
              <a:rPr lang="en-US" sz="1200" b="0">
                <a:latin typeface="Lucida Grande" charset="0"/>
              </a:rPr>
              <a:pPr/>
              <a:t>31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845C058E-4C7D-0840-BF66-5EDAB4C38E9D}" type="slidenum">
              <a:rPr lang="en-US" sz="1200" b="0">
                <a:latin typeface="Lucida Grande" charset="0"/>
              </a:rPr>
              <a:pPr/>
              <a:t>32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ED13DF23-88F4-C04A-93B6-7FDB41397DF1}" type="slidenum">
              <a:rPr lang="en-US" sz="1200" b="0">
                <a:latin typeface="Lucida Grande" charset="0"/>
              </a:rPr>
              <a:pPr/>
              <a:t>33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Encountering unfamiliar notation: Charachterising</a:t>
            </a:r>
          </a:p>
          <a:p>
            <a:pPr eaLnBrk="1" hangingPunct="1"/>
            <a:r>
              <a:rPr lang="en-US"/>
              <a:t>The last is a very difficult, possibly even unsolved problem!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Introduction to Frequency Tables and means</a:t>
            </a:r>
          </a:p>
          <a:p>
            <a:r>
              <a:rPr lang="en-GB"/>
              <a:t>Seeking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2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15 x 4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16?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89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5DDF335-A5CF-F344-845D-53ACE2155617}" type="slidenum">
              <a:rPr lang="en-US" sz="1200" b="0">
                <a:latin typeface="Lucida Grande" charset="0"/>
              </a:rPr>
              <a:pPr/>
              <a:t>38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Dave Hewitt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THOAN sequences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F71E71-56E0-6345-8068-E495BA35BD93}" type="slidenum">
              <a:rPr lang="en-US" sz="1200" b="0">
                <a:latin typeface="Lucida Grande" charset="0"/>
              </a:rPr>
              <a:pPr/>
              <a:t>39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Applies to Pascal’s triangle; Leibniz’s triangle, multiplication</a:t>
            </a:r>
            <a:r>
              <a:rPr lang="en-GB" baseline="0" dirty="0" smtClean="0"/>
              <a:t> and other tables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5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</a:t>
            </a:r>
            <a:r>
              <a:rPr lang="en-GB" baseline="0" dirty="0" smtClean="0"/>
              <a:t> is going on here?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8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Drc=6, Dr=4 Dc=3</a:t>
            </a:r>
            <a:r>
              <a:rPr lang="en-US" baseline="0">
                <a:ea typeface="ＭＳ Ｐゴシック" charset="0"/>
                <a:cs typeface="ＭＳ Ｐゴシック" charset="0"/>
              </a:rPr>
              <a:t> S=1  –&gt; numbers that are the product of two numbers, one odd, the other congruent to 1 mod 3</a:t>
            </a:r>
          </a:p>
          <a:p>
            <a:r>
              <a:rPr lang="en-US" baseline="0">
                <a:ea typeface="ＭＳ Ｐゴシック" charset="0"/>
                <a:cs typeface="ＭＳ Ｐゴシック" charset="0"/>
              </a:rPr>
              <a:t>Drc*rc+r(Dr-Drc)+c(Dc-Drc)+Drc-Dr-Dc+S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Disturbance; challenge + Trust that it is not excessive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EC8C975-A9FD-0E46-A558-CB4188F0386C}" type="slidenum">
              <a:rPr lang="en-US" sz="1200" b="0">
                <a:latin typeface="Lucida Grande" charset="0"/>
              </a:rPr>
              <a:pPr/>
              <a:t>43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41B9FEC-D022-934E-9B14-2CCA63B01497}" type="slidenum">
              <a:rPr lang="en-US" sz="1200" b="0">
                <a:latin typeface="Lucida Grande" charset="0"/>
              </a:rPr>
              <a:pPr/>
              <a:t>7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Think of all the patterns obtained like this one but with different choices of the red line and the blue line.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Sketch a few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Here is another reasoning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What about this pattern: is it true?</a:t>
            </a:r>
          </a:p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	did you have difficulty recognising the components?  This may be why learners find it hard to remember what they were taught recently!</a:t>
            </a: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8A5A262-5630-A341-995B-2B6E4D152B82}" type="slidenum">
              <a:rPr lang="en-US" sz="1200" b="0">
                <a:latin typeface="Lucida Grande" charset="0"/>
              </a:rPr>
              <a:pPr/>
              <a:t>8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Chant the sequence of colours </a:t>
            </a:r>
            <a:r>
              <a:rPr lang="is-IS" dirty="0" smtClean="0"/>
              <a:t>… you might find your chanting</a:t>
            </a:r>
            <a:r>
              <a:rPr lang="is-IS" baseline="0" dirty="0" smtClean="0"/>
              <a:t> falling into a rhythm! (Watch What You Do)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6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Ways of initiating</a:t>
            </a:r>
            <a:r>
              <a:rPr lang="en-GB" baseline="0"/>
              <a:t> activity through presentation of a task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2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Thanks to </a:t>
            </a:r>
            <a:r>
              <a:rPr lang="en-GB" dirty="0" err="1" smtClean="0"/>
              <a:t>Jenni</a:t>
            </a:r>
            <a:r>
              <a:rPr lang="en-GB" dirty="0" smtClean="0"/>
              <a:t> Ingram for alerting me to this co-emergence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0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052736"/>
            <a:ext cx="8424936" cy="5040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505599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1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  <a:latin typeface="Lucida Grande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95536" y="6567155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dirty="0" smtClean="0">
                <a:solidFill>
                  <a:srgbClr val="000000"/>
                </a:solidFill>
              </a:rPr>
              <a:t>Teaching More by Teaching Less</a:t>
            </a:r>
            <a:endParaRPr lang="en-GB" sz="1100" b="0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chemeClr val="bg1">
              <a:lumMod val="75000"/>
            </a:schemeClr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4" Type="http://schemas.openxmlformats.org/officeDocument/2006/relationships/slide" Target="slide27.xml"/><Relationship Id="rId5" Type="http://schemas.openxmlformats.org/officeDocument/2006/relationships/slide" Target="slide34.xml"/><Relationship Id="rId6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5/11.14%20ATM%20Leicester/PPTs/Situations%20Vacant.ppt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5/11.14%20ATM%20Leicester/PPTs/Perimeter%20&amp;%20Area.pptx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5/11.14%20ATM%20Leicester/PPTs/Max%20&amp;%20Min.pptx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6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17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2/%20%20%20%20Oxford/Oxford%20PGCE/Attention%20April%202012/Applets/Sundaram/Sundaram%20Full%20V2.html" TargetMode="Externa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263" y="1844824"/>
            <a:ext cx="8712968" cy="1728192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Teaching More by Teaching Less</a:t>
            </a:r>
            <a: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  <a:t>:</a:t>
            </a:r>
            <a:b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Getting Learners to </a:t>
            </a:r>
            <a: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  <a:t>Make Use </a:t>
            </a:r>
            <a:b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Their Natural Powers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635896" y="4581128"/>
            <a:ext cx="1807865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ATM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London</a:t>
            </a:r>
            <a:br>
              <a:rPr lang="en-US" sz="2400" b="0" dirty="0" smtClean="0">
                <a:solidFill>
                  <a:srgbClr val="00002A"/>
                </a:solidFill>
              </a:rPr>
            </a:br>
            <a:r>
              <a:rPr lang="en-US" sz="2400" b="0" dirty="0" smtClean="0">
                <a:solidFill>
                  <a:srgbClr val="00002A"/>
                </a:solidFill>
              </a:rPr>
              <a:t>Oct 2015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Sheet</a:t>
            </a:r>
            <a:endParaRPr lang="en-GB" dirty="0"/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 bwMode="auto">
          <a:xfrm>
            <a:off x="3203848" y="2780928"/>
            <a:ext cx="1224136" cy="93610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Bags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 bwMode="auto">
          <a:xfrm>
            <a:off x="4788024" y="2780928"/>
            <a:ext cx="2016224" cy="93610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rgbClr val="FFFF00"/>
                </a:solidFill>
                <a:latin typeface="Chalkboard" pitchFamily="-111" charset="0"/>
              </a:rPr>
              <a:t>Differences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 bwMode="auto">
          <a:xfrm>
            <a:off x="3779912" y="4149080"/>
            <a:ext cx="2160240" cy="864096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rgbClr val="FFFF00"/>
                </a:solidFill>
                <a:latin typeface="Chalkboard" pitchFamily="-111" charset="0"/>
              </a:rPr>
              <a:t>Water Loss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Action Button: Custom 7">
            <a:hlinkClick r:id="rId5" action="ppaction://hlinksldjump" highlightClick="1"/>
          </p:cNvPr>
          <p:cNvSpPr/>
          <p:nvPr/>
        </p:nvSpPr>
        <p:spPr bwMode="auto">
          <a:xfrm>
            <a:off x="3059832" y="1556792"/>
            <a:ext cx="1512168" cy="93610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Marbles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Action Button: Custom 8">
            <a:hlinkClick r:id="rId6" action="ppaction://hlinksldjump" highlightClick="1"/>
          </p:cNvPr>
          <p:cNvSpPr/>
          <p:nvPr/>
        </p:nvSpPr>
        <p:spPr bwMode="auto">
          <a:xfrm>
            <a:off x="4788024" y="1556792"/>
            <a:ext cx="2016224" cy="93610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Syndrome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1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2" action="ppaction://hlinkpres?slideindex=1&amp;slidetitle=Situations Vacant" highlightClick="1"/>
          </p:cNvPr>
          <p:cNvSpPr/>
          <p:nvPr/>
        </p:nvSpPr>
        <p:spPr bwMode="auto">
          <a:xfrm>
            <a:off x="2483768" y="2564904"/>
            <a:ext cx="2952328" cy="93610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Situations Vacant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3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Solving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5184576"/>
          </a:xfrm>
        </p:spPr>
        <p:txBody>
          <a:bodyPr/>
          <a:lstStyle/>
          <a:p>
            <a:r>
              <a:rPr lang="en-GB" dirty="0" smtClean="0"/>
              <a:t>What is a ‘problem’?</a:t>
            </a:r>
          </a:p>
          <a:p>
            <a:pPr lvl="1"/>
            <a:r>
              <a:rPr lang="en-GB" dirty="0" smtClean="0"/>
              <a:t>When is a problem?</a:t>
            </a:r>
            <a:br>
              <a:rPr lang="en-GB" dirty="0" smtClean="0"/>
            </a:br>
            <a:r>
              <a:rPr lang="en-GB" dirty="0" smtClean="0"/>
              <a:t>When someone experiences something as problematic, as curious, or in need of explanation</a:t>
            </a:r>
          </a:p>
          <a:p>
            <a:r>
              <a:rPr lang="en-GB" dirty="0"/>
              <a:t>Where do suitable ‘problems’ come from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From people’s experiences</a:t>
            </a:r>
          </a:p>
          <a:p>
            <a:pPr lvl="1"/>
            <a:r>
              <a:rPr lang="en-GB" dirty="0" smtClean="0"/>
              <a:t>So promoting ‘problem-posing’ is vital</a:t>
            </a:r>
          </a:p>
          <a:p>
            <a:pPr lvl="2"/>
            <a:r>
              <a:rPr lang="en-GB" dirty="0" smtClean="0"/>
              <a:t>Just as expressing generality is a precursor to being asked to manipulate algebraic expressions</a:t>
            </a:r>
          </a:p>
          <a:p>
            <a:pPr lvl="2"/>
            <a:r>
              <a:rPr lang="en-GB" dirty="0" smtClean="0"/>
              <a:t>So is posing your own questions a precursor to problem solving. </a:t>
            </a:r>
          </a:p>
          <a:p>
            <a:r>
              <a:rPr lang="en-GB" dirty="0" smtClean="0"/>
              <a:t>How do </a:t>
            </a:r>
            <a:r>
              <a:rPr lang="en-GB" dirty="0" smtClean="0"/>
              <a:t>we learn </a:t>
            </a:r>
            <a:r>
              <a:rPr lang="en-GB" dirty="0" smtClean="0"/>
              <a:t>what sorts of questions are mathematically interesting?</a:t>
            </a:r>
          </a:p>
          <a:p>
            <a:pPr lvl="1"/>
            <a:r>
              <a:rPr lang="en-GB" dirty="0" smtClean="0"/>
              <a:t>From experience of</a:t>
            </a:r>
            <a:r>
              <a:rPr lang="en-GB" dirty="0" smtClean="0"/>
              <a:t> </a:t>
            </a:r>
            <a:r>
              <a:rPr lang="en-GB" dirty="0" smtClean="0"/>
              <a:t>being asked such questions</a:t>
            </a:r>
          </a:p>
          <a:p>
            <a:pPr lvl="1"/>
            <a:r>
              <a:rPr lang="en-GB" dirty="0" smtClean="0"/>
              <a:t>From </a:t>
            </a:r>
            <a:r>
              <a:rPr lang="en-GB" dirty="0" smtClean="0"/>
              <a:t>curiosity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7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Perimeters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24128" y="6165304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 smtClean="0">
                <a:solidFill>
                  <a:srgbClr val="000000"/>
                </a:solidFill>
              </a:rPr>
              <a:t>Based on an idea of Dan Meyer</a:t>
            </a:r>
            <a:endParaRPr lang="en-GB" sz="1400" b="0" dirty="0">
              <a:solidFill>
                <a:srgbClr val="000000"/>
              </a:solidFill>
            </a:endParaRPr>
          </a:p>
        </p:txBody>
      </p:sp>
      <p:sp>
        <p:nvSpPr>
          <p:cNvPr id="5" name="Action Button: Custom 4">
            <a:hlinkClick r:id="rId2" action="ppaction://hlinkpres?slideindex=1&amp;slidetitle=Coordinated Perimeters" highlightClick="1"/>
          </p:cNvPr>
          <p:cNvSpPr/>
          <p:nvPr/>
        </p:nvSpPr>
        <p:spPr bwMode="auto">
          <a:xfrm>
            <a:off x="2555776" y="2564904"/>
            <a:ext cx="3024336" cy="504056"/>
          </a:xfrm>
          <a:prstGeom prst="actionButtonBlank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Coordinated Perimeters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rId2" action="ppaction://hlinkpres?slideindex=1&amp;slidetitle=Max &amp; Min Lines" highlightClick="1"/>
          </p:cNvPr>
          <p:cNvSpPr/>
          <p:nvPr/>
        </p:nvSpPr>
        <p:spPr bwMode="auto">
          <a:xfrm>
            <a:off x="3059832" y="3176972"/>
            <a:ext cx="3024336" cy="504056"/>
          </a:xfrm>
          <a:prstGeom prst="actionButtonBlank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Max Min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4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Opening Up Situations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Situations Vacant</a:t>
            </a:r>
          </a:p>
          <a:p>
            <a:pPr lvl="1"/>
            <a:r>
              <a:rPr lang="en-GB" dirty="0" smtClean="0"/>
              <a:t>Malcolm Swan: </a:t>
            </a:r>
            <a:r>
              <a:rPr lang="en-GB" dirty="0" err="1" smtClean="0"/>
              <a:t>eg</a:t>
            </a:r>
            <a:r>
              <a:rPr lang="en-GB" dirty="0" smtClean="0"/>
              <a:t> Orange Grove</a:t>
            </a:r>
          </a:p>
          <a:p>
            <a:pPr lvl="1"/>
            <a:r>
              <a:rPr lang="en-GB" dirty="0" smtClean="0"/>
              <a:t>Dan Meyer: multiple examples on web</a:t>
            </a:r>
          </a:p>
          <a:p>
            <a:pPr lvl="2"/>
            <a:r>
              <a:rPr lang="en-GB" dirty="0" smtClean="0"/>
              <a:t>Pedagogic format</a:t>
            </a:r>
          </a:p>
          <a:p>
            <a:r>
              <a:rPr lang="en-GB" dirty="0" smtClean="0"/>
              <a:t>Particular to General to even more General</a:t>
            </a:r>
          </a:p>
          <a:p>
            <a:r>
              <a:rPr lang="en-GB" dirty="0" smtClean="0"/>
              <a:t>General to more General via Particular</a:t>
            </a:r>
          </a:p>
          <a:p>
            <a:r>
              <a:rPr lang="en-GB" dirty="0" smtClean="0"/>
              <a:t>Very General via Particular and General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Multi-Level Initiating of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440160"/>
          </a:xfrm>
        </p:spPr>
        <p:txBody>
          <a:bodyPr/>
          <a:lstStyle/>
          <a:p>
            <a:r>
              <a:rPr lang="en-GB"/>
              <a:t>In how many ways can a unit fraction be expressed as the difference of two unit fractions?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53984" y="2060848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676019"/>
              </p:ext>
            </p:extLst>
          </p:nvPr>
        </p:nvGraphicFramePr>
        <p:xfrm>
          <a:off x="4381500" y="3073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1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81500" y="3073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707757"/>
              </p:ext>
            </p:extLst>
          </p:nvPr>
        </p:nvGraphicFramePr>
        <p:xfrm>
          <a:off x="2226192" y="1844824"/>
          <a:ext cx="4578056" cy="829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2" name="Equation" r:id="rId6" imgW="2171700" imgH="393700" progId="Equation.DSMT4">
                  <p:embed/>
                </p:oleObj>
              </mc:Choice>
              <mc:Fallback>
                <p:oleObj name="Equation" r:id="rId6" imgW="2171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6192" y="1844824"/>
                        <a:ext cx="4578056" cy="829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2924944"/>
            <a:ext cx="2016224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0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18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16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Notice that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772026"/>
              </p:ext>
            </p:extLst>
          </p:nvPr>
        </p:nvGraphicFramePr>
        <p:xfrm>
          <a:off x="1043608" y="3356992"/>
          <a:ext cx="1384861" cy="87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3" name="Equation" r:id="rId8" imgW="622300" imgH="393700" progId="Equation.DSMT4">
                  <p:embed/>
                </p:oleObj>
              </mc:Choice>
              <mc:Fallback>
                <p:oleObj name="Equation" r:id="rId8" imgW="6223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3608" y="3356992"/>
                        <a:ext cx="1384861" cy="87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68318"/>
              </p:ext>
            </p:extLst>
          </p:nvPr>
        </p:nvGraphicFramePr>
        <p:xfrm>
          <a:off x="1071436" y="4365104"/>
          <a:ext cx="1340324" cy="83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4" name="Equation" r:id="rId10" imgW="635000" imgH="393700" progId="Equation.DSMT4">
                  <p:embed/>
                </p:oleObj>
              </mc:Choice>
              <mc:Fallback>
                <p:oleObj name="Equation" r:id="rId10" imgW="6350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1436" y="4365104"/>
                        <a:ext cx="1340324" cy="83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735656"/>
              </p:ext>
            </p:extLst>
          </p:nvPr>
        </p:nvGraphicFramePr>
        <p:xfrm>
          <a:off x="1098907" y="5337444"/>
          <a:ext cx="2176949" cy="71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5" name="Equation" r:id="rId12" imgW="1206500" imgH="393700" progId="Equation.DSMT4">
                  <p:embed/>
                </p:oleObj>
              </mc:Choice>
              <mc:Fallback>
                <p:oleObj name="Equation" r:id="rId12" imgW="12065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98907" y="5337444"/>
                        <a:ext cx="2176949" cy="71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032225"/>
              </p:ext>
            </p:extLst>
          </p:nvPr>
        </p:nvGraphicFramePr>
        <p:xfrm>
          <a:off x="4123242" y="3356992"/>
          <a:ext cx="1345255" cy="73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" name="Equation" r:id="rId14" imgW="723900" imgH="393700" progId="Equation.DSMT4">
                  <p:embed/>
                </p:oleObj>
              </mc:Choice>
              <mc:Fallback>
                <p:oleObj name="Equation" r:id="rId14" imgW="72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23242" y="3356992"/>
                        <a:ext cx="1345255" cy="731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47448"/>
              </p:ext>
            </p:extLst>
          </p:nvPr>
        </p:nvGraphicFramePr>
        <p:xfrm>
          <a:off x="4134026" y="4304646"/>
          <a:ext cx="4614438" cy="8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7" name="Equation" r:id="rId16" imgW="2260600" imgH="393700" progId="Equation.DSMT4">
                  <p:embed/>
                </p:oleObj>
              </mc:Choice>
              <mc:Fallback>
                <p:oleObj name="Equation" r:id="rId16" imgW="2260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34026" y="4304646"/>
                        <a:ext cx="4614438" cy="80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401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or Less Variations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347864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932040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6516216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100392" y="1772816"/>
            <a:ext cx="72008" cy="4032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2339752" y="256490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2339752" y="364502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2339752" y="472514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2339752" y="5805264"/>
            <a:ext cx="576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3491880" y="1700808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Fewer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Smaller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23728" y="486916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Fewer</a:t>
            </a:r>
            <a:br>
              <a:rPr lang="en-GB" sz="2400" b="0" dirty="0" smtClean="0">
                <a:solidFill>
                  <a:srgbClr val="FF0000"/>
                </a:solidFill>
              </a:rPr>
            </a:br>
            <a:r>
              <a:rPr lang="en-GB" sz="2400" b="0" dirty="0" smtClean="0">
                <a:solidFill>
                  <a:srgbClr val="FF0000"/>
                </a:solidFill>
              </a:rPr>
              <a:t>Smaller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20072" y="184482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Same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32240" y="1700808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Larger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95736" y="393305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Same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95736" y="2708920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More</a:t>
            </a:r>
          </a:p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Larger</a:t>
            </a:r>
            <a:endParaRPr lang="en-GB" sz="2400" b="0" dirty="0">
              <a:solidFill>
                <a:srgbClr val="FF00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67544" y="1196752"/>
            <a:ext cx="5976664" cy="3240360"/>
            <a:chOff x="467544" y="1196752"/>
            <a:chExt cx="5976664" cy="3240360"/>
          </a:xfrm>
        </p:grpSpPr>
        <p:grpSp>
          <p:nvGrpSpPr>
            <p:cNvPr id="9" name="Group 8"/>
            <p:cNvGrpSpPr/>
            <p:nvPr/>
          </p:nvGrpSpPr>
          <p:grpSpPr>
            <a:xfrm>
              <a:off x="467544" y="1196752"/>
              <a:ext cx="2736304" cy="1355958"/>
              <a:chOff x="467544" y="1196752"/>
              <a:chExt cx="2736304" cy="135595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899592" y="1196752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factors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39552" y="1844824"/>
                <a:ext cx="180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</a:t>
                </a:r>
                <a:br>
                  <a:rPr lang="en-GB" sz="2000" b="0" dirty="0" smtClean="0">
                    <a:solidFill>
                      <a:srgbClr val="000000"/>
                    </a:solidFill>
                  </a:rPr>
                </a:br>
                <a:r>
                  <a:rPr lang="en-GB" sz="2000" b="0" dirty="0" smtClean="0">
                    <a:solidFill>
                      <a:srgbClr val="000000"/>
                    </a:solidFill>
                  </a:rPr>
                  <a:t>prime factors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6" name="TextBox 55"/>
            <p:cNvSpPr txBox="1"/>
            <p:nvPr/>
          </p:nvSpPr>
          <p:spPr>
            <a:xfrm>
              <a:off x="5436096" y="3913892"/>
              <a:ext cx="100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FF"/>
                  </a:solidFill>
                </a:rPr>
                <a:t>300</a:t>
              </a:r>
              <a:endParaRPr lang="en-GB" b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5536" y="1700808"/>
            <a:ext cx="5976664" cy="2795538"/>
            <a:chOff x="467544" y="1588730"/>
            <a:chExt cx="5976664" cy="2795538"/>
          </a:xfrm>
        </p:grpSpPr>
        <p:grpSp>
          <p:nvGrpSpPr>
            <p:cNvPr id="10" name="Group 9"/>
            <p:cNvGrpSpPr/>
            <p:nvPr/>
          </p:nvGrpSpPr>
          <p:grpSpPr>
            <a:xfrm>
              <a:off x="467544" y="1588730"/>
              <a:ext cx="2736304" cy="872228"/>
              <a:chOff x="467544" y="1484784"/>
              <a:chExt cx="2736304" cy="87222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051720" y="1484784"/>
                <a:ext cx="10081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LCM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475656" y="1956902"/>
                <a:ext cx="7200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HCF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5076056" y="386104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FF"/>
                  </a:solidFill>
                </a:rPr>
                <a:t>84, 126</a:t>
              </a:r>
              <a:endParaRPr lang="en-GB" b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67544" y="1196752"/>
            <a:ext cx="5976664" cy="3546648"/>
            <a:chOff x="467544" y="1196752"/>
            <a:chExt cx="5976664" cy="3546648"/>
          </a:xfrm>
        </p:grpSpPr>
        <p:grpSp>
          <p:nvGrpSpPr>
            <p:cNvPr id="15" name="Group 14"/>
            <p:cNvGrpSpPr/>
            <p:nvPr/>
          </p:nvGrpSpPr>
          <p:grpSpPr>
            <a:xfrm>
              <a:off x="467544" y="1196752"/>
              <a:ext cx="2736304" cy="1048182"/>
              <a:chOff x="467544" y="1196752"/>
              <a:chExt cx="2736304" cy="104818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899592" y="1196752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Frequency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9552" y="1844824"/>
                <a:ext cx="180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Period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aphicFrame>
          <p:nvGraphicFramePr>
            <p:cNvPr id="60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2618452"/>
                </p:ext>
              </p:extLst>
            </p:nvPr>
          </p:nvGraphicFramePr>
          <p:xfrm>
            <a:off x="5076056" y="3645024"/>
            <a:ext cx="1368152" cy="1098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53" name="Equation" r:id="rId3" imgW="901700" imgH="723900" progId="Equation.DSMT4">
                    <p:embed/>
                  </p:oleObj>
                </mc:Choice>
                <mc:Fallback>
                  <p:oleObj name="Equation" r:id="rId3" imgW="901700" imgH="723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076056" y="3645024"/>
                          <a:ext cx="1368152" cy="10983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467544" y="1340768"/>
            <a:ext cx="5924748" cy="3368981"/>
            <a:chOff x="467544" y="1340768"/>
            <a:chExt cx="5924748" cy="3368981"/>
          </a:xfrm>
        </p:grpSpPr>
        <p:grpSp>
          <p:nvGrpSpPr>
            <p:cNvPr id="19" name="Group 18"/>
            <p:cNvGrpSpPr/>
            <p:nvPr/>
          </p:nvGrpSpPr>
          <p:grpSpPr>
            <a:xfrm>
              <a:off x="467544" y="1340768"/>
              <a:ext cx="2736304" cy="1355958"/>
              <a:chOff x="467544" y="1196752"/>
              <a:chExt cx="2736304" cy="135595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99592" y="1196752"/>
                <a:ext cx="23042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000" b="0" dirty="0" smtClean="0">
                    <a:solidFill>
                      <a:srgbClr val="000000"/>
                    </a:solidFill>
                  </a:rPr>
                  <a:t>Number of local maxima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39552" y="1844824"/>
                <a:ext cx="180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0" dirty="0" smtClean="0">
                    <a:solidFill>
                      <a:srgbClr val="000000"/>
                    </a:solidFill>
                  </a:rPr>
                  <a:t>Number of </a:t>
                </a:r>
                <a:br>
                  <a:rPr lang="en-GB" sz="2000" b="0" dirty="0" smtClean="0">
                    <a:solidFill>
                      <a:srgbClr val="000000"/>
                    </a:solidFill>
                  </a:rPr>
                </a:br>
                <a:r>
                  <a:rPr lang="en-GB" sz="2000" b="0" dirty="0" smtClean="0">
                    <a:solidFill>
                      <a:srgbClr val="000000"/>
                    </a:solidFill>
                  </a:rPr>
                  <a:t>local minima</a:t>
                </a:r>
                <a:endParaRPr lang="en-GB" sz="2000" b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>
                <a:off x="467544" y="1484784"/>
                <a:ext cx="2736304" cy="7200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6056" y="3717032"/>
              <a:ext cx="1316236" cy="99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43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Attribute Grids: </a:t>
            </a:r>
            <a:r>
              <a:rPr lang="en-GB" dirty="0" smtClean="0"/>
              <a:t>functions</a:t>
            </a:r>
            <a:endParaRPr lang="en-GB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979712" y="1268760"/>
            <a:ext cx="72008" cy="51125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563888" y="1268760"/>
            <a:ext cx="104686" cy="51129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148064" y="1268760"/>
            <a:ext cx="103955" cy="511296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6732240" y="1268760"/>
            <a:ext cx="118901" cy="50972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971600" y="2060848"/>
            <a:ext cx="7200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971600" y="3140968"/>
            <a:ext cx="7200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971600" y="4221088"/>
            <a:ext cx="7272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971600" y="5301208"/>
            <a:ext cx="7272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2123728" y="152717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3568" y="455151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51920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FF0000"/>
                </a:solidFill>
              </a:rPr>
              <a:t>[0,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364088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99592" y="35010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[0,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9592" y="227687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 smtClean="0">
                <a:solidFill>
                  <a:srgbClr val="FF0000"/>
                </a:solidFill>
              </a:rPr>
              <a:t>(0, 1)</a:t>
            </a:r>
            <a:endParaRPr lang="en-GB" sz="2400" b="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3568" y="558924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FF0000"/>
                </a:solidFill>
              </a:rPr>
              <a:t>[</a:t>
            </a:r>
            <a:r>
              <a:rPr lang="en-GB" sz="2400" b="0" dirty="0" smtClean="0">
                <a:solidFill>
                  <a:srgbClr val="FF0000"/>
                </a:solidFill>
              </a:rPr>
              <a:t>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 flipH="1" flipV="1">
            <a:off x="1043608" y="6381328"/>
            <a:ext cx="7234201" cy="160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8172400" y="1340768"/>
            <a:ext cx="89731" cy="50409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876256" y="152717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rgbClr val="FF0000"/>
                </a:solidFill>
              </a:rPr>
              <a:t>[</a:t>
            </a:r>
            <a:r>
              <a:rPr lang="en-GB" sz="2400" b="0" dirty="0" smtClean="0">
                <a:solidFill>
                  <a:srgbClr val="FF0000"/>
                </a:solidFill>
              </a:rPr>
              <a:t>0, 1]</a:t>
            </a:r>
            <a:endParaRPr lang="en-GB" sz="2400" b="0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683568" y="1052736"/>
            <a:ext cx="1296144" cy="10081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1115616" y="1012666"/>
            <a:ext cx="891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Range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67544" y="1556792"/>
            <a:ext cx="1002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Domain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6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Some Problematic Situations</a:t>
            </a:r>
          </a:p>
          <a:p>
            <a:r>
              <a:rPr lang="en-GB" dirty="0" smtClean="0"/>
              <a:t>Some Situations Vacant</a:t>
            </a:r>
          </a:p>
          <a:p>
            <a:pPr lvl="1"/>
            <a:r>
              <a:rPr lang="en-GB" dirty="0" smtClean="0"/>
              <a:t>Opportunities to pose questions</a:t>
            </a:r>
          </a:p>
          <a:p>
            <a:r>
              <a:rPr lang="en-GB" dirty="0" smtClean="0"/>
              <a:t>Specific Topic: Perimeter &amp; Area</a:t>
            </a:r>
          </a:p>
          <a:p>
            <a:r>
              <a:rPr lang="en-GB" dirty="0" smtClean="0"/>
              <a:t>Opening up Situations</a:t>
            </a:r>
          </a:p>
          <a:p>
            <a:pPr lvl="1"/>
            <a:r>
              <a:rPr lang="en-GB" dirty="0" smtClean="0"/>
              <a:t>Role of variation, extension, generalisation</a:t>
            </a:r>
          </a:p>
          <a:p>
            <a:r>
              <a:rPr lang="en-GB" dirty="0" smtClean="0"/>
              <a:t>Sustaining Activity</a:t>
            </a:r>
          </a:p>
          <a:p>
            <a:pPr lvl="1"/>
            <a:r>
              <a:rPr lang="en-GB" dirty="0" smtClean="0"/>
              <a:t>(activity is what learners actually do; tasks are what stimulate activity)</a:t>
            </a:r>
          </a:p>
          <a:p>
            <a:r>
              <a:rPr lang="en-GB" dirty="0" smtClean="0"/>
              <a:t>Drawing Activity to a Close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79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764704"/>
            <a:ext cx="8496944" cy="2952328"/>
          </a:xfrm>
        </p:spPr>
        <p:txBody>
          <a:bodyPr/>
          <a:lstStyle/>
          <a:p>
            <a:r>
              <a:rPr lang="en-GB" dirty="0"/>
              <a:t>Everything said here is a conjecture …</a:t>
            </a:r>
          </a:p>
          <a:p>
            <a:pPr marL="457200" lvl="1" indent="0">
              <a:buNone/>
            </a:pPr>
            <a:r>
              <a:rPr lang="en-GB" dirty="0"/>
              <a:t>… to be tested in your experience</a:t>
            </a:r>
          </a:p>
          <a:p>
            <a:r>
              <a:rPr lang="en-GB" dirty="0"/>
              <a:t>My approach is fundamentally phenomenological …</a:t>
            </a:r>
            <a:br>
              <a:rPr lang="en-GB" dirty="0"/>
            </a:br>
            <a:r>
              <a:rPr lang="en-GB" dirty="0"/>
              <a:t>I am interested in lived experience.</a:t>
            </a:r>
          </a:p>
          <a:p>
            <a:r>
              <a:rPr lang="en-GB" dirty="0"/>
              <a:t>Radical version: my task is to evoke awareness (noticing)</a:t>
            </a:r>
          </a:p>
          <a:p>
            <a:r>
              <a:rPr lang="en-GB" dirty="0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 dirty="0"/>
              <a:t>… what you notice happening inside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89040"/>
            <a:ext cx="22352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3933056"/>
            <a:ext cx="3365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Who takes initiative?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Who makes choices?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What is being attended to?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300192" y="3429000"/>
            <a:ext cx="2808312" cy="1512168"/>
          </a:xfrm>
          <a:prstGeom prst="wedgeRoundRectCallout">
            <a:avLst>
              <a:gd name="adj1" fmla="val -73601"/>
              <a:gd name="adj2" fmla="val -4537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en-US" sz="1600" b="0" dirty="0">
              <a:solidFill>
                <a:srgbClr val="FFFF66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Avoid the teaching of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speculators,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whose </a:t>
            </a:r>
            <a:r>
              <a:rPr lang="en-US" sz="1800" b="0" dirty="0" err="1">
                <a:solidFill>
                  <a:srgbClr val="800040"/>
                </a:solidFill>
                <a:latin typeface="Chalkboard" charset="0"/>
              </a:rPr>
              <a:t>judgements</a:t>
            </a: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 are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not confirmed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by experience</a:t>
            </a:r>
            <a:r>
              <a:rPr lang="en-US" sz="1800" dirty="0">
                <a:solidFill>
                  <a:srgbClr val="800040"/>
                </a:solidFill>
                <a:latin typeface="Chalkboard" charset="0"/>
              </a:rPr>
              <a:t>.</a:t>
            </a:r>
            <a:br>
              <a:rPr lang="en-US" sz="180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600" dirty="0">
                <a:solidFill>
                  <a:srgbClr val="800040"/>
                </a:solidFill>
                <a:latin typeface="Chalkboard" charset="0"/>
              </a:rPr>
              <a:t> </a:t>
            </a:r>
            <a:r>
              <a:rPr lang="en-US" sz="1400" b="0" dirty="0">
                <a:solidFill>
                  <a:srgbClr val="800040"/>
                </a:solidFill>
                <a:latin typeface="Chalkboard" charset="0"/>
              </a:rPr>
              <a:t>(Leonardo Da Vinci</a:t>
            </a:r>
            <a:r>
              <a:rPr lang="en-US" sz="1400" dirty="0">
                <a:solidFill>
                  <a:srgbClr val="800040"/>
                </a:solidFill>
                <a:latin typeface="Chalkboard" charset="0"/>
              </a:rPr>
              <a:t>)</a:t>
            </a:r>
            <a:endParaRPr lang="en-US" sz="140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9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Suitable Situations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Your own experience</a:t>
            </a:r>
          </a:p>
          <a:p>
            <a:r>
              <a:rPr lang="en-GB" dirty="0" smtClean="0"/>
              <a:t>Learners’ own experience</a:t>
            </a:r>
          </a:p>
          <a:p>
            <a:r>
              <a:rPr lang="en-GB" dirty="0" smtClean="0"/>
              <a:t>Being alert to contradictions, ambiguity, confusions</a:t>
            </a:r>
          </a:p>
          <a:p>
            <a:r>
              <a:rPr lang="en-GB" dirty="0" smtClean="0"/>
              <a:t>Mathematical Topics</a:t>
            </a:r>
          </a:p>
          <a:p>
            <a:pPr lvl="1"/>
            <a:r>
              <a:rPr lang="en-GB" dirty="0" smtClean="0"/>
              <a:t>Animations</a:t>
            </a:r>
          </a:p>
          <a:p>
            <a:pPr lvl="1"/>
            <a:r>
              <a:rPr lang="en-GB" dirty="0" smtClean="0"/>
              <a:t>Posters</a:t>
            </a:r>
          </a:p>
          <a:p>
            <a:pPr lvl="1"/>
            <a:r>
              <a:rPr lang="en-GB" dirty="0" smtClean="0"/>
              <a:t>Exercise sets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9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Posing &amp; Resolving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Co-emergence of</a:t>
            </a:r>
          </a:p>
          <a:p>
            <a:pPr lvl="1"/>
            <a:r>
              <a:rPr lang="en-GB" dirty="0" smtClean="0"/>
              <a:t>Posing your own questions (being curious)</a:t>
            </a:r>
          </a:p>
          <a:p>
            <a:pPr lvl="2"/>
            <a:r>
              <a:rPr lang="en-GB" dirty="0" smtClean="0"/>
              <a:t>Recognising structural relationships</a:t>
            </a:r>
          </a:p>
          <a:p>
            <a:pPr lvl="1"/>
            <a:r>
              <a:rPr lang="en-GB" dirty="0" smtClean="0"/>
              <a:t>Learning what types of questions are mathematically fruitful</a:t>
            </a:r>
          </a:p>
          <a:p>
            <a:pPr lvl="2"/>
            <a:r>
              <a:rPr lang="en-GB" dirty="0"/>
              <a:t>G</a:t>
            </a:r>
            <a:r>
              <a:rPr lang="en-GB" dirty="0" smtClean="0"/>
              <a:t>eneralising particular relationships</a:t>
            </a:r>
          </a:p>
          <a:p>
            <a:pPr lvl="2"/>
            <a:r>
              <a:rPr lang="en-GB" dirty="0" smtClean="0"/>
              <a:t>Seeking multiple ways to resolve </a:t>
            </a:r>
            <a:r>
              <a:rPr lang="en-GB" dirty="0" smtClean="0"/>
              <a:t>uncertainties</a:t>
            </a:r>
            <a:endParaRPr lang="en-GB" dirty="0" smtClean="0"/>
          </a:p>
          <a:p>
            <a:r>
              <a:rPr lang="en-GB" dirty="0" smtClean="0"/>
              <a:t>Prompting Learners to use their OWN powers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37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7384"/>
            <a:ext cx="7772400" cy="609600"/>
          </a:xfrm>
        </p:spPr>
        <p:txBody>
          <a:bodyPr/>
          <a:lstStyle/>
          <a:p>
            <a:r>
              <a:rPr lang="en-GB" dirty="0" smtClean="0"/>
              <a:t>Teaching More by Teaching Less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8424936" cy="5544616"/>
          </a:xfrm>
        </p:spPr>
        <p:txBody>
          <a:bodyPr/>
          <a:lstStyle/>
          <a:p>
            <a:r>
              <a:rPr lang="en-GB" dirty="0" smtClean="0"/>
              <a:t>Getting learners to make significant choices</a:t>
            </a:r>
          </a:p>
          <a:p>
            <a:pPr lvl="1"/>
            <a:r>
              <a:rPr lang="en-GB" dirty="0" smtClean="0"/>
              <a:t>Especially mathematical choices</a:t>
            </a:r>
          </a:p>
          <a:p>
            <a:r>
              <a:rPr lang="en-GB" dirty="0" smtClean="0"/>
              <a:t>Prompting Learners to pose questions</a:t>
            </a:r>
          </a:p>
          <a:p>
            <a:pPr lvl="1"/>
            <a:r>
              <a:rPr lang="en-GB" dirty="0" smtClean="0"/>
              <a:t>Co-emerging with learning what questions might be fruitful</a:t>
            </a:r>
          </a:p>
          <a:p>
            <a:r>
              <a:rPr lang="en-GB" dirty="0" smtClean="0"/>
              <a:t>Trying </a:t>
            </a:r>
            <a:r>
              <a:rPr lang="en-GB" dirty="0"/>
              <a:t>to do for learners only what they cannot yet do for themselves</a:t>
            </a:r>
          </a:p>
          <a:p>
            <a:pPr lvl="1"/>
            <a:r>
              <a:rPr lang="en-GB" dirty="0"/>
              <a:t>Scaffolding &amp; Fading</a:t>
            </a:r>
          </a:p>
          <a:p>
            <a:r>
              <a:rPr lang="en-GB" dirty="0" smtClean="0"/>
              <a:t>Invoking and Evoking their powers</a:t>
            </a:r>
          </a:p>
          <a:p>
            <a:pPr lvl="1"/>
            <a:r>
              <a:rPr lang="en-GB" dirty="0" smtClean="0"/>
              <a:t>Imagining &amp; Expressing</a:t>
            </a:r>
          </a:p>
          <a:p>
            <a:pPr lvl="1"/>
            <a:r>
              <a:rPr lang="en-GB" dirty="0" smtClean="0"/>
              <a:t>Specialising &amp; Generalising</a:t>
            </a:r>
          </a:p>
          <a:p>
            <a:pPr lvl="1"/>
            <a:r>
              <a:rPr lang="en-GB" dirty="0" smtClean="0"/>
              <a:t>Conjecturing &amp; Convincing</a:t>
            </a:r>
          </a:p>
          <a:p>
            <a:pPr lvl="1"/>
            <a:r>
              <a:rPr lang="en-GB" dirty="0" smtClean="0"/>
              <a:t>Organising &amp; Characterising</a:t>
            </a:r>
          </a:p>
          <a:p>
            <a:r>
              <a:rPr lang="en-GB" dirty="0" smtClean="0"/>
              <a:t>Encountering Pervasive Mathematical Themes</a:t>
            </a:r>
          </a:p>
          <a:p>
            <a:pPr lvl="1"/>
            <a:r>
              <a:rPr lang="en-GB" dirty="0" smtClean="0"/>
              <a:t>Doing &amp; Undoing</a:t>
            </a:r>
          </a:p>
          <a:p>
            <a:pPr lvl="1"/>
            <a:r>
              <a:rPr lang="en-GB" dirty="0"/>
              <a:t>Invariance in the midst of change</a:t>
            </a:r>
          </a:p>
          <a:p>
            <a:pPr lvl="1"/>
            <a:r>
              <a:rPr lang="en-GB" dirty="0" smtClean="0"/>
              <a:t>Freedom &amp; Constraint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94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Pedagogical Strategies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964488" cy="5760640"/>
          </a:xfrm>
        </p:spPr>
        <p:txBody>
          <a:bodyPr/>
          <a:lstStyle/>
          <a:p>
            <a:r>
              <a:rPr lang="en-GB" dirty="0" smtClean="0"/>
              <a:t>Initiating</a:t>
            </a:r>
          </a:p>
          <a:p>
            <a:pPr lvl="1"/>
            <a:r>
              <a:rPr lang="en-GB" dirty="0" smtClean="0"/>
              <a:t>Encountering Problematic Situation</a:t>
            </a:r>
          </a:p>
          <a:p>
            <a:pPr lvl="1"/>
            <a:r>
              <a:rPr lang="en-GB" dirty="0" smtClean="0"/>
              <a:t>Learner Choices: Withdrawing from Action &amp; Considering Next Action</a:t>
            </a:r>
          </a:p>
          <a:p>
            <a:pPr lvl="1"/>
            <a:r>
              <a:rPr lang="en-GB" dirty="0" smtClean="0"/>
              <a:t>Say What You See &amp; Watch What You Do</a:t>
            </a:r>
          </a:p>
          <a:p>
            <a:pPr lvl="1"/>
            <a:r>
              <a:rPr lang="en-GB" dirty="0" smtClean="0"/>
              <a:t>Same &amp; Different; What Can Be Varied (What if not?)</a:t>
            </a:r>
          </a:p>
          <a:p>
            <a:pPr lvl="1"/>
            <a:r>
              <a:rPr lang="en-GB" dirty="0" smtClean="0"/>
              <a:t>Provoking &amp; Promoting use of Learners’ Powers</a:t>
            </a:r>
          </a:p>
          <a:p>
            <a:r>
              <a:rPr lang="en-GB" dirty="0" smtClean="0"/>
              <a:t>Sustaining</a:t>
            </a:r>
          </a:p>
          <a:p>
            <a:pPr lvl="1"/>
            <a:r>
              <a:rPr lang="en-GB" dirty="0" smtClean="0"/>
              <a:t>Learner Choices: Withdrawing </a:t>
            </a:r>
            <a:r>
              <a:rPr lang="en-GB" dirty="0"/>
              <a:t>from Action </a:t>
            </a:r>
            <a:r>
              <a:rPr lang="en-GB" dirty="0" smtClean="0"/>
              <a:t>&amp; Considering </a:t>
            </a:r>
            <a:r>
              <a:rPr lang="en-GB" dirty="0"/>
              <a:t>Next </a:t>
            </a:r>
            <a:r>
              <a:rPr lang="en-GB" dirty="0" smtClean="0"/>
              <a:t>Action</a:t>
            </a:r>
          </a:p>
          <a:p>
            <a:pPr lvl="1"/>
            <a:r>
              <a:rPr lang="en-GB" dirty="0" smtClean="0"/>
              <a:t>Using Powers; Exploiting Themes</a:t>
            </a:r>
          </a:p>
          <a:p>
            <a:pPr lvl="1"/>
            <a:r>
              <a:rPr lang="en-GB" dirty="0" smtClean="0"/>
              <a:t>Enactive–Iconic–Symbolic &amp; Doing–Imagining–Symbolising</a:t>
            </a:r>
            <a:br>
              <a:rPr lang="en-GB" dirty="0" smtClean="0"/>
            </a:br>
            <a:r>
              <a:rPr lang="en-GB" dirty="0" smtClean="0"/>
              <a:t>Manipulating–Getting-a-sense-of–Articulating</a:t>
            </a:r>
          </a:p>
          <a:p>
            <a:r>
              <a:rPr lang="en-GB" dirty="0" smtClean="0"/>
              <a:t>Completing</a:t>
            </a:r>
          </a:p>
          <a:p>
            <a:pPr lvl="1"/>
            <a:r>
              <a:rPr lang="en-GB" dirty="0" smtClean="0"/>
              <a:t>Justifying Conjectures</a:t>
            </a:r>
            <a:endParaRPr lang="en-GB" dirty="0"/>
          </a:p>
          <a:p>
            <a:pPr lvl="1"/>
            <a:r>
              <a:rPr lang="en-GB" dirty="0" smtClean="0"/>
              <a:t>Formulate conjecture(s) and record evidence</a:t>
            </a:r>
          </a:p>
          <a:p>
            <a:pPr lvl="1"/>
            <a:r>
              <a:rPr lang="en-GB" dirty="0" smtClean="0"/>
              <a:t>Extending &amp; varying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46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Mathematical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</a:t>
            </a:r>
            <a:r>
              <a:rPr lang="en-GB" dirty="0" smtClean="0"/>
              <a:t>might you describe </a:t>
            </a:r>
            <a:r>
              <a:rPr lang="en-GB" dirty="0"/>
              <a:t>the mathematical thinking you have done so far today?</a:t>
            </a:r>
          </a:p>
          <a:p>
            <a:r>
              <a:rPr lang="en-GB" dirty="0"/>
              <a:t>How could you incorporate that into students</a:t>
            </a:r>
            <a:r>
              <a:rPr lang="en-GB" dirty="0" smtClean="0"/>
              <a:t>’ </a:t>
            </a:r>
            <a:r>
              <a:rPr lang="en-GB" dirty="0"/>
              <a:t>learning</a:t>
            </a:r>
            <a:r>
              <a:rPr lang="en-GB" dirty="0" smtClean="0"/>
              <a:t>?</a:t>
            </a:r>
          </a:p>
          <a:p>
            <a:r>
              <a:rPr lang="en-GB" dirty="0" smtClean="0"/>
              <a:t>What have you been attending to:</a:t>
            </a:r>
          </a:p>
          <a:p>
            <a:pPr lvl="1"/>
            <a:r>
              <a:rPr lang="en-GB" dirty="0" smtClean="0"/>
              <a:t>Results?</a:t>
            </a:r>
          </a:p>
          <a:p>
            <a:pPr lvl="1"/>
            <a:r>
              <a:rPr lang="en-GB" dirty="0" smtClean="0"/>
              <a:t>Actions?</a:t>
            </a:r>
          </a:p>
          <a:p>
            <a:pPr lvl="1"/>
            <a:r>
              <a:rPr lang="en-GB" dirty="0" smtClean="0"/>
              <a:t>Effectiveness of actions?</a:t>
            </a:r>
          </a:p>
          <a:p>
            <a:pPr lvl="1"/>
            <a:r>
              <a:rPr lang="en-GB" dirty="0" smtClean="0"/>
              <a:t>Where effective actions came from or how they arose?</a:t>
            </a:r>
          </a:p>
          <a:p>
            <a:pPr lvl="1"/>
            <a:r>
              <a:rPr lang="en-GB" dirty="0" smtClean="0"/>
              <a:t>What you could make use of in the future?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56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as Self-Explanation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728192"/>
          </a:xfrm>
        </p:spPr>
        <p:txBody>
          <a:bodyPr/>
          <a:lstStyle/>
          <a:p>
            <a:r>
              <a:rPr lang="en-GB" dirty="0"/>
              <a:t>What struck you during this session?</a:t>
            </a:r>
          </a:p>
          <a:p>
            <a:r>
              <a:rPr lang="en-GB" dirty="0"/>
              <a:t>What for you were the main points (cognition)?</a:t>
            </a:r>
          </a:p>
          <a:p>
            <a:r>
              <a:rPr lang="en-GB" dirty="0"/>
              <a:t>What were the dominant emotions evoked? (affect)?</a:t>
            </a:r>
          </a:p>
          <a:p>
            <a:r>
              <a:rPr lang="en-GB" dirty="0"/>
              <a:t>What actions might you want to pursue further? (Awareness)</a:t>
            </a:r>
          </a:p>
        </p:txBody>
      </p:sp>
    </p:spTree>
    <p:extLst>
      <p:ext uri="{BB962C8B-B14F-4D97-AF65-F5344CB8AC3E}">
        <p14:creationId xmlns:p14="http://schemas.microsoft.com/office/powerpoint/2010/main" val="31756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7727950" cy="1008112"/>
          </a:xfrm>
        </p:spPr>
        <p:txBody>
          <a:bodyPr/>
          <a:lstStyle/>
          <a:p>
            <a:r>
              <a:rPr lang="en-GB" dirty="0" err="1" smtClean="0"/>
              <a:t>PMTh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eta.com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and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mcs.open.ac.uk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/jhm3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john.mason</a:t>
            </a:r>
            <a:r>
              <a:rPr lang="en-GB" dirty="0" err="1">
                <a:solidFill>
                  <a:schemeClr val="bg1"/>
                </a:solidFill>
              </a:rPr>
              <a:t>@open.ac.uk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1628800"/>
            <a:ext cx="8136904" cy="367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000" b="0" dirty="0" smtClean="0">
                <a:solidFill>
                  <a:srgbClr val="3400FF"/>
                </a:solidFill>
              </a:rPr>
              <a:t>A Brief Guide to Modelling in Secondary School: estimating big numbers (TEAMAT 34 p223-228)</a:t>
            </a:r>
          </a:p>
          <a:p>
            <a:r>
              <a:rPr lang="en-GB" sz="2000" b="0" dirty="0" smtClean="0">
                <a:solidFill>
                  <a:schemeClr val="bg1"/>
                </a:solidFill>
              </a:rPr>
              <a:t>Designing &amp; Using Mathematical Tasks (</a:t>
            </a:r>
            <a:r>
              <a:rPr lang="en-GB" sz="2000" b="0" dirty="0" err="1" smtClean="0">
                <a:solidFill>
                  <a:schemeClr val="bg1"/>
                </a:solidFill>
              </a:rPr>
              <a:t>Tarquin</a:t>
            </a:r>
            <a:r>
              <a:rPr lang="en-GB" sz="2000" b="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Mathematics as a Constructive Enterprise (Erlbaum)</a:t>
            </a:r>
          </a:p>
          <a:p>
            <a:r>
              <a:rPr lang="en-GB" sz="2000" b="0" dirty="0">
                <a:solidFill>
                  <a:schemeClr val="bg1"/>
                </a:solidFill>
              </a:rPr>
              <a:t>Thinking Mathematically (Pearson) 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Key </a:t>
            </a:r>
            <a:r>
              <a:rPr lang="en-GB" sz="2000" b="0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deas </a:t>
            </a:r>
            <a:r>
              <a:rPr lang="en-GB" sz="2000" b="0" dirty="0">
                <a:solidFill>
                  <a:schemeClr val="accent3">
                    <a:lumMod val="50000"/>
                  </a:schemeClr>
                </a:solidFill>
              </a:rPr>
              <a:t>in Mathematics (OUP)</a:t>
            </a:r>
          </a:p>
          <a:p>
            <a:r>
              <a:rPr lang="en-GB" sz="2000" b="0" dirty="0" smtClean="0">
                <a:solidFill>
                  <a:schemeClr val="bg1"/>
                </a:solidFill>
              </a:rPr>
              <a:t>Researching </a:t>
            </a:r>
            <a:r>
              <a:rPr lang="en-GB" sz="2000" b="0" dirty="0">
                <a:solidFill>
                  <a:schemeClr val="bg1"/>
                </a:solidFill>
              </a:rPr>
              <a:t>Your own </a:t>
            </a:r>
            <a:r>
              <a:rPr lang="en-GB" sz="2000" b="0" dirty="0" smtClean="0">
                <a:solidFill>
                  <a:schemeClr val="bg1"/>
                </a:solidFill>
              </a:rPr>
              <a:t>Practice </a:t>
            </a:r>
            <a:r>
              <a:rPr lang="en-GB" sz="2000" b="0" dirty="0">
                <a:solidFill>
                  <a:schemeClr val="bg1"/>
                </a:solidFill>
              </a:rPr>
              <a:t>Using The Discipline of Noticing (</a:t>
            </a:r>
            <a:r>
              <a:rPr lang="en-GB" sz="2000" b="0" dirty="0" err="1">
                <a:solidFill>
                  <a:schemeClr val="bg1"/>
                </a:solidFill>
              </a:rPr>
              <a:t>RoutledgeFalmer</a:t>
            </a:r>
            <a:r>
              <a:rPr lang="en-GB" sz="2000" b="0" dirty="0">
                <a:solidFill>
                  <a:schemeClr val="bg1"/>
                </a:solidFill>
              </a:rPr>
              <a:t>)</a:t>
            </a:r>
          </a:p>
          <a:p>
            <a:r>
              <a:rPr lang="en-GB" sz="2000" b="0" dirty="0">
                <a:solidFill>
                  <a:schemeClr val="accent3">
                    <a:lumMod val="50000"/>
                  </a:schemeClr>
                </a:solidFill>
              </a:rPr>
              <a:t>Questions and Prompts</a:t>
            </a:r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: (</a:t>
            </a:r>
            <a:r>
              <a:rPr lang="en-GB" sz="2000" b="0" dirty="0">
                <a:solidFill>
                  <a:schemeClr val="accent3">
                    <a:lumMod val="50000"/>
                  </a:schemeClr>
                </a:solidFill>
              </a:rPr>
              <a:t>ATM)</a:t>
            </a:r>
          </a:p>
          <a:p>
            <a:r>
              <a:rPr lang="en-GB" altLang="ko-KR" sz="2000" b="0" dirty="0" smtClean="0">
                <a:solidFill>
                  <a:schemeClr val="bg1"/>
                </a:solidFill>
              </a:rPr>
              <a:t>Fundamental </a:t>
            </a:r>
            <a:r>
              <a:rPr lang="en-GB" altLang="ko-KR" sz="2000" b="0" dirty="0">
                <a:solidFill>
                  <a:schemeClr val="bg1"/>
                </a:solidFill>
              </a:rPr>
              <a:t>Constructs in Mathematics Education (</a:t>
            </a:r>
            <a:r>
              <a:rPr lang="en-GB" altLang="ko-KR" sz="2000" b="0" dirty="0" err="1">
                <a:solidFill>
                  <a:schemeClr val="bg1"/>
                </a:solidFill>
              </a:rPr>
              <a:t>RoutledgeFalmer</a:t>
            </a:r>
            <a:r>
              <a:rPr lang="en-GB" altLang="ko-KR" sz="2000" b="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GB" altLang="ko-KR" sz="2000" b="0" dirty="0" smtClean="0">
                <a:solidFill>
                  <a:srgbClr val="008000"/>
                </a:solidFill>
              </a:rPr>
              <a:t>Annual Institute for Mathematical Pedagogy </a:t>
            </a:r>
            <a:br>
              <a:rPr lang="en-GB" altLang="ko-KR" sz="2000" b="0" dirty="0" smtClean="0">
                <a:solidFill>
                  <a:srgbClr val="008000"/>
                </a:solidFill>
              </a:rPr>
            </a:br>
            <a:r>
              <a:rPr lang="en-GB" altLang="ko-KR" sz="2000" b="0" dirty="0" smtClean="0">
                <a:solidFill>
                  <a:srgbClr val="008000"/>
                </a:solidFill>
              </a:rPr>
              <a:t>(end of July: see </a:t>
            </a:r>
            <a:r>
              <a:rPr lang="en-GB" altLang="ko-KR" sz="2000" b="0" dirty="0" err="1" smtClean="0">
                <a:solidFill>
                  <a:srgbClr val="008000"/>
                </a:solidFill>
              </a:rPr>
              <a:t>PMTheta.com</a:t>
            </a:r>
            <a:r>
              <a:rPr lang="en-GB" altLang="ko-KR" sz="2000" b="0" dirty="0" smtClean="0">
                <a:solidFill>
                  <a:srgbClr val="008000"/>
                </a:solidFill>
              </a:rPr>
              <a:t>)</a:t>
            </a:r>
            <a:endParaRPr lang="en-GB" altLang="ko-KR" sz="2000" b="0" dirty="0">
              <a:solidFill>
                <a:srgbClr val="008000"/>
              </a:solidFill>
            </a:endParaRPr>
          </a:p>
          <a:p>
            <a:endParaRPr lang="en-GB" sz="2000" b="0" dirty="0"/>
          </a:p>
          <a:p>
            <a:endParaRPr lang="en-GB" sz="2000" b="0" dirty="0"/>
          </a:p>
          <a:p>
            <a:endParaRPr lang="en-GB" sz="2000" b="0" dirty="0"/>
          </a:p>
        </p:txBody>
      </p:sp>
    </p:spTree>
    <p:extLst>
      <p:ext uri="{BB962C8B-B14F-4D97-AF65-F5344CB8AC3E}">
        <p14:creationId xmlns:p14="http://schemas.microsoft.com/office/powerpoint/2010/main" val="190161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Loss</a:t>
            </a:r>
            <a:endParaRPr lang="en-GB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85150" cy="4876800"/>
          </a:xfrm>
        </p:spPr>
        <p:txBody>
          <a:bodyPr/>
          <a:lstStyle/>
          <a:p>
            <a:r>
              <a:rPr lang="en-GB" dirty="0"/>
              <a:t>Facts: </a:t>
            </a:r>
          </a:p>
          <a:p>
            <a:pPr lvl="1"/>
            <a:r>
              <a:rPr lang="en-GB" dirty="0"/>
              <a:t>40% of the nation’s water leaks out of the system.</a:t>
            </a:r>
          </a:p>
          <a:p>
            <a:pPr lvl="1"/>
            <a:r>
              <a:rPr lang="en-GB" dirty="0"/>
              <a:t>A company is about to build a new reservoir</a:t>
            </a:r>
          </a:p>
          <a:p>
            <a:r>
              <a:rPr lang="en-GB" dirty="0">
                <a:solidFill>
                  <a:schemeClr val="bg1"/>
                </a:solidFill>
              </a:rPr>
              <a:t>“We need to make it 40% bigger than we </a:t>
            </a:r>
            <a:r>
              <a:rPr lang="en-GB" dirty="0" smtClean="0">
                <a:solidFill>
                  <a:schemeClr val="bg1"/>
                </a:solidFill>
              </a:rPr>
              <a:t>estimated </a:t>
            </a:r>
            <a:r>
              <a:rPr lang="en-GB" dirty="0">
                <a:solidFill>
                  <a:schemeClr val="bg1"/>
                </a:solidFill>
              </a:rPr>
              <a:t>in order to cover for the waste.”</a:t>
            </a:r>
          </a:p>
          <a:p>
            <a:r>
              <a:rPr lang="en-GB" dirty="0"/>
              <a:t>Additional facts</a:t>
            </a:r>
          </a:p>
          <a:p>
            <a:pPr lvl="1"/>
            <a:r>
              <a:rPr lang="en-GB" dirty="0"/>
              <a:t>1/3 of London water leaks away</a:t>
            </a:r>
          </a:p>
          <a:p>
            <a:pPr lvl="1"/>
            <a:r>
              <a:rPr lang="en-GB" dirty="0"/>
              <a:t>17% of leaks are on private property</a:t>
            </a:r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 bwMode="auto">
          <a:xfrm>
            <a:off x="8045833" y="6335942"/>
            <a:ext cx="1098122" cy="52205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2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Syndrome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2592288"/>
          </a:xfrm>
        </p:spPr>
        <p:txBody>
          <a:bodyPr/>
          <a:lstStyle/>
          <a:p>
            <a:pPr>
              <a:defRPr/>
            </a:pPr>
            <a:r>
              <a:rPr lang="en-GB" dirty="0">
                <a:latin typeface="Chalkboard" charset="0"/>
                <a:ea typeface="ＭＳ Ｐゴシック" charset="0"/>
                <a:cs typeface="ＭＳ Ｐゴシック" charset="0"/>
              </a:rPr>
              <a:t>The results of a medical test show that 10% of the population exhibit a particular characteristic but 40% of the people who develop a particular syndrome also exhibit that characteristic. This means that people with that characteristic are 6 times as likely to develop the syndrome as people not exhibiting that characteristic.</a:t>
            </a:r>
            <a:endParaRPr lang="en-US" baseline="-250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Action Button: Custom 5">
            <a:hlinkClick r:id="rId2" action="ppaction://hlinksldjump" highlightClick="1"/>
          </p:cNvPr>
          <p:cNvSpPr/>
          <p:nvPr/>
        </p:nvSpPr>
        <p:spPr bwMode="auto">
          <a:xfrm>
            <a:off x="7973870" y="6264828"/>
            <a:ext cx="1170130" cy="594066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8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2808312"/>
          </a:xfrm>
        </p:spPr>
        <p:txBody>
          <a:bodyPr/>
          <a:lstStyle/>
          <a:p>
            <a:r>
              <a:rPr lang="en-GB" dirty="0"/>
              <a:t>I have been given two numbers and I am to subtract the second from the first.</a:t>
            </a:r>
          </a:p>
          <a:p>
            <a:r>
              <a:rPr lang="en-GB" dirty="0"/>
              <a:t>Just before I start, someone adds 2 to both of my numbers. What difference will that make?</a:t>
            </a:r>
          </a:p>
          <a:p>
            <a:r>
              <a:rPr lang="en-GB" dirty="0"/>
              <a:t>What if they add 2 to the first number and subtract 1 from the second: what difference will that make?</a:t>
            </a:r>
          </a:p>
          <a:p>
            <a:endParaRPr lang="en-GB" dirty="0"/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 bwMode="auto">
          <a:xfrm>
            <a:off x="8048750" y="6191926"/>
            <a:ext cx="1098122" cy="66607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267744" y="3933056"/>
            <a:ext cx="6480720" cy="1080120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What can be varied?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rgbClr val="FFFF00"/>
                </a:solidFill>
                <a:latin typeface="Chalkboard" pitchFamily="-111" charset="0"/>
              </a:rPr>
              <a:t>How does that change the thinking?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0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Some Problematic Situations</a:t>
            </a:r>
          </a:p>
          <a:p>
            <a:r>
              <a:rPr lang="en-GB" dirty="0" smtClean="0"/>
              <a:t>Some Situations Vacant</a:t>
            </a:r>
          </a:p>
          <a:p>
            <a:pPr lvl="1"/>
            <a:r>
              <a:rPr lang="en-GB" dirty="0" smtClean="0"/>
              <a:t>Opportunities to pose questions</a:t>
            </a:r>
          </a:p>
          <a:p>
            <a:r>
              <a:rPr lang="en-GB" dirty="0" smtClean="0"/>
              <a:t>Specific Topic: Perimeter &amp; Area</a:t>
            </a:r>
          </a:p>
          <a:p>
            <a:r>
              <a:rPr lang="en-GB" dirty="0" smtClean="0"/>
              <a:t>Opening up Situations</a:t>
            </a:r>
          </a:p>
          <a:p>
            <a:pPr lvl="1"/>
            <a:r>
              <a:rPr lang="en-GB" dirty="0" smtClean="0"/>
              <a:t>Role of variation, extension, generalisation</a:t>
            </a:r>
          </a:p>
          <a:p>
            <a:r>
              <a:rPr lang="en-GB" dirty="0" smtClean="0"/>
              <a:t>Sustaining Activity</a:t>
            </a:r>
          </a:p>
          <a:p>
            <a:pPr lvl="1"/>
            <a:r>
              <a:rPr lang="en-GB" dirty="0" smtClean="0"/>
              <a:t>(activity is what learners actually do; tasks are what stimulate activity)</a:t>
            </a:r>
          </a:p>
          <a:p>
            <a:r>
              <a:rPr lang="en-GB" dirty="0" smtClean="0"/>
              <a:t>Drawing Activity to a Close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9330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</a:t>
            </a:r>
            <a:r>
              <a:rPr lang="en-US" dirty="0" smtClean="0">
                <a:latin typeface="Chalkboard" charset="0"/>
              </a:rPr>
              <a:t>(1)</a:t>
            </a:r>
            <a:endParaRPr lang="en-US" dirty="0">
              <a:latin typeface="Chalkboard" charset="0"/>
            </a:endParaRPr>
          </a:p>
        </p:txBody>
      </p:sp>
      <p:sp>
        <p:nvSpPr>
          <p:cNvPr id="165911" name="Rectangle 23"/>
          <p:cNvSpPr>
            <a:spLocks noChangeArrowheads="1"/>
          </p:cNvSpPr>
          <p:nvPr/>
        </p:nvSpPr>
        <p:spPr bwMode="auto">
          <a:xfrm>
            <a:off x="251520" y="980728"/>
            <a:ext cx="6048672" cy="203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Place </a:t>
            </a:r>
            <a:r>
              <a:rPr lang="en-US" b="0" dirty="0" err="1" smtClean="0">
                <a:solidFill>
                  <a:schemeClr val="accent3">
                    <a:lumMod val="50000"/>
                  </a:schemeClr>
                </a:solidFill>
              </a:rPr>
              <a:t>coloured</a:t>
            </a: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 objects into four 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bags such that for each </a:t>
            </a: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pair of bags, 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there is just one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which the total number of that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in the two bags is 3.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572200" y="908720"/>
            <a:ext cx="1600200" cy="1905000"/>
            <a:chOff x="4221" y="2736"/>
            <a:chExt cx="1008" cy="1200"/>
          </a:xfrm>
        </p:grpSpPr>
        <p:sp>
          <p:nvSpPr>
            <p:cNvPr id="16391" name="AutoShape 9"/>
            <p:cNvSpPr>
              <a:spLocks noChangeArrowheads="1"/>
            </p:cNvSpPr>
            <p:nvPr/>
          </p:nvSpPr>
          <p:spPr bwMode="auto">
            <a:xfrm>
              <a:off x="4272" y="374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2" name="AutoShape 11"/>
            <p:cNvSpPr>
              <a:spLocks noChangeArrowheads="1"/>
            </p:cNvSpPr>
            <p:nvPr/>
          </p:nvSpPr>
          <p:spPr bwMode="auto">
            <a:xfrm>
              <a:off x="4896" y="379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3" name="AutoShape 13"/>
            <p:cNvSpPr>
              <a:spLocks noChangeArrowheads="1"/>
            </p:cNvSpPr>
            <p:nvPr/>
          </p:nvSpPr>
          <p:spPr bwMode="auto">
            <a:xfrm>
              <a:off x="4896" y="364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4" name="AutoShape 14"/>
            <p:cNvSpPr>
              <a:spLocks noChangeArrowheads="1"/>
            </p:cNvSpPr>
            <p:nvPr/>
          </p:nvSpPr>
          <p:spPr bwMode="auto">
            <a:xfrm>
              <a:off x="4416" y="3600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5" name="AutoShape 17"/>
            <p:cNvSpPr>
              <a:spLocks noChangeArrowheads="1"/>
            </p:cNvSpPr>
            <p:nvPr/>
          </p:nvSpPr>
          <p:spPr bwMode="auto">
            <a:xfrm>
              <a:off x="4416" y="292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6" name="AutoShape 21"/>
            <p:cNvSpPr>
              <a:spLocks noChangeArrowheads="1"/>
            </p:cNvSpPr>
            <p:nvPr/>
          </p:nvSpPr>
          <p:spPr bwMode="auto">
            <a:xfrm>
              <a:off x="5040" y="302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AutoShape 24"/>
            <p:cNvSpPr>
              <a:spLocks noChangeArrowheads="1"/>
            </p:cNvSpPr>
            <p:nvPr/>
          </p:nvSpPr>
          <p:spPr bwMode="auto">
            <a:xfrm>
              <a:off x="4272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8" name="Freeform 26"/>
            <p:cNvSpPr>
              <a:spLocks/>
            </p:cNvSpPr>
            <p:nvPr/>
          </p:nvSpPr>
          <p:spPr bwMode="auto">
            <a:xfrm>
              <a:off x="4800" y="2736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9" name="Freeform 27"/>
            <p:cNvSpPr>
              <a:spLocks/>
            </p:cNvSpPr>
            <p:nvPr/>
          </p:nvSpPr>
          <p:spPr bwMode="auto">
            <a:xfrm>
              <a:off x="4221" y="3408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0" name="AutoShape 28"/>
            <p:cNvSpPr>
              <a:spLocks noChangeArrowheads="1"/>
            </p:cNvSpPr>
            <p:nvPr/>
          </p:nvSpPr>
          <p:spPr bwMode="auto">
            <a:xfrm>
              <a:off x="4416" y="374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1" name="Freeform 29"/>
            <p:cNvSpPr>
              <a:spLocks/>
            </p:cNvSpPr>
            <p:nvPr/>
          </p:nvSpPr>
          <p:spPr bwMode="auto">
            <a:xfrm>
              <a:off x="4224" y="2736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2" name="AutoShape 30"/>
            <p:cNvSpPr>
              <a:spLocks noChangeArrowheads="1"/>
            </p:cNvSpPr>
            <p:nvPr/>
          </p:nvSpPr>
          <p:spPr bwMode="auto">
            <a:xfrm>
              <a:off x="4896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3" name="AutoShape 31"/>
            <p:cNvSpPr>
              <a:spLocks noChangeArrowheads="1"/>
            </p:cNvSpPr>
            <p:nvPr/>
          </p:nvSpPr>
          <p:spPr bwMode="auto">
            <a:xfrm>
              <a:off x="4464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4" name="Freeform 32"/>
            <p:cNvSpPr>
              <a:spLocks/>
            </p:cNvSpPr>
            <p:nvPr/>
          </p:nvSpPr>
          <p:spPr bwMode="auto">
            <a:xfrm>
              <a:off x="4752" y="3408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" name="Action Button: Custom 19">
            <a:hlinkClick r:id="rId3" action="ppaction://hlinksldjump" highlightClick="1"/>
          </p:cNvPr>
          <p:cNvSpPr/>
          <p:nvPr/>
        </p:nvSpPr>
        <p:spPr bwMode="auto">
          <a:xfrm>
            <a:off x="7799593" y="6221857"/>
            <a:ext cx="1332148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7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(</a:t>
            </a:r>
            <a:r>
              <a:rPr lang="en-US" dirty="0" smtClean="0">
                <a:latin typeface="Chalkboard" charset="0"/>
              </a:rPr>
              <a:t>2a)</a:t>
            </a:r>
            <a:endParaRPr lang="en-US" dirty="0">
              <a:latin typeface="Chalkboard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084168" y="2564904"/>
            <a:ext cx="2433638" cy="838200"/>
            <a:chOff x="3936" y="672"/>
            <a:chExt cx="1533" cy="528"/>
          </a:xfrm>
        </p:grpSpPr>
        <p:sp>
          <p:nvSpPr>
            <p:cNvPr id="16405" name="Freeform 4"/>
            <p:cNvSpPr>
              <a:spLocks/>
            </p:cNvSpPr>
            <p:nvPr/>
          </p:nvSpPr>
          <p:spPr bwMode="auto">
            <a:xfrm>
              <a:off x="4512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6" name="Freeform 6"/>
            <p:cNvSpPr>
              <a:spLocks/>
            </p:cNvSpPr>
            <p:nvPr/>
          </p:nvSpPr>
          <p:spPr bwMode="auto">
            <a:xfrm>
              <a:off x="5040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7" name="AutoShape 7"/>
            <p:cNvSpPr>
              <a:spLocks noChangeArrowheads="1"/>
            </p:cNvSpPr>
            <p:nvPr/>
          </p:nvSpPr>
          <p:spPr bwMode="auto">
            <a:xfrm>
              <a:off x="5184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8" name="Freeform 8"/>
            <p:cNvSpPr>
              <a:spLocks/>
            </p:cNvSpPr>
            <p:nvPr/>
          </p:nvSpPr>
          <p:spPr bwMode="auto">
            <a:xfrm>
              <a:off x="3936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9" name="AutoShape 12"/>
            <p:cNvSpPr>
              <a:spLocks noChangeArrowheads="1"/>
            </p:cNvSpPr>
            <p:nvPr/>
          </p:nvSpPr>
          <p:spPr bwMode="auto">
            <a:xfrm>
              <a:off x="4656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10" name="AutoShape 16"/>
            <p:cNvSpPr>
              <a:spLocks noChangeArrowheads="1"/>
            </p:cNvSpPr>
            <p:nvPr/>
          </p:nvSpPr>
          <p:spPr bwMode="auto">
            <a:xfrm>
              <a:off x="4128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51520" y="1268760"/>
            <a:ext cx="53340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0" dirty="0" smtClean="0">
                <a:latin typeface="Chalkboard" charset="0"/>
              </a:rPr>
              <a:t>For </a:t>
            </a:r>
            <a:r>
              <a:rPr lang="en-US" sz="2800" b="0" i="1" dirty="0" smtClean="0">
                <a:latin typeface="Chalkboard" charset="0"/>
              </a:rPr>
              <a:t>b</a:t>
            </a:r>
            <a:r>
              <a:rPr lang="en-US" sz="2800" b="0" dirty="0" smtClean="0">
                <a:latin typeface="Chalkboard" charset="0"/>
              </a:rPr>
              <a:t> bags, how few objects can you use so that each pair of bags has the property that there are exactly two </a:t>
            </a:r>
            <a:r>
              <a:rPr lang="en-US" sz="2800" b="0" dirty="0" err="1" smtClean="0">
                <a:latin typeface="Chalkboard" charset="0"/>
              </a:rPr>
              <a:t>colours</a:t>
            </a:r>
            <a:r>
              <a:rPr lang="en-US" sz="2800" b="0" dirty="0" smtClean="0">
                <a:latin typeface="Chalkboard" charset="0"/>
              </a:rPr>
              <a:t> for which the difference in the numbers of that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in the two bags is exactly 1.</a:t>
            </a:r>
            <a:endParaRPr lang="en-US" sz="2800" b="0" dirty="0">
              <a:latin typeface="Chalkboard" charset="0"/>
            </a:endParaRPr>
          </a:p>
        </p:txBody>
      </p:sp>
      <p:sp>
        <p:nvSpPr>
          <p:cNvPr id="11" name="Action Button: Custom 10">
            <a:hlinkClick r:id="rId3" action="ppaction://hlinksldjump" highlightClick="1"/>
          </p:cNvPr>
          <p:cNvSpPr/>
          <p:nvPr/>
        </p:nvSpPr>
        <p:spPr bwMode="auto">
          <a:xfrm>
            <a:off x="7789749" y="6263701"/>
            <a:ext cx="1332148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</a:t>
            </a:r>
            <a:r>
              <a:rPr lang="en-US" dirty="0" smtClean="0">
                <a:latin typeface="Chalkboard" charset="0"/>
              </a:rPr>
              <a:t>(2b)</a:t>
            </a:r>
            <a:endParaRPr lang="en-US" dirty="0">
              <a:latin typeface="Chalkboard" charset="0"/>
            </a:endParaRPr>
          </a:p>
        </p:txBody>
      </p:sp>
      <p:sp>
        <p:nvSpPr>
          <p:cNvPr id="14340" name="Freeform 4"/>
          <p:cNvSpPr>
            <a:spLocks/>
          </p:cNvSpPr>
          <p:nvPr/>
        </p:nvSpPr>
        <p:spPr bwMode="auto">
          <a:xfrm>
            <a:off x="6858000" y="24384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7086600" y="19812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34200" y="37338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7086600" y="3276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6781800" y="10668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7391400" y="3276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7086600" y="4546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7493000" y="45593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7086600" y="30480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7315200" y="30480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543800" y="32004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7391400" y="1752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7162800" y="1752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696200" y="44958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5" name="AutoShape 19"/>
          <p:cNvSpPr>
            <a:spLocks noChangeArrowheads="1"/>
          </p:cNvSpPr>
          <p:nvPr/>
        </p:nvSpPr>
        <p:spPr bwMode="auto">
          <a:xfrm>
            <a:off x="7391400" y="41910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6" name="AutoShape 20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7" name="AutoShape 21"/>
          <p:cNvSpPr>
            <a:spLocks noChangeArrowheads="1"/>
          </p:cNvSpPr>
          <p:nvPr/>
        </p:nvSpPr>
        <p:spPr bwMode="auto">
          <a:xfrm>
            <a:off x="7378700" y="4724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6629400" y="5181600"/>
            <a:ext cx="1730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</a:rPr>
              <a:t>17 objects</a:t>
            </a:r>
          </a:p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</a:rPr>
              <a:t>3 </a:t>
            </a:r>
            <a:r>
              <a:rPr lang="en-US" sz="2400" b="0" dirty="0" err="1">
                <a:solidFill>
                  <a:srgbClr val="000000"/>
                </a:solidFill>
              </a:rPr>
              <a:t>colours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01400" name="Rectangle 24"/>
          <p:cNvSpPr>
            <a:spLocks noChangeArrowheads="1"/>
          </p:cNvSpPr>
          <p:nvPr/>
        </p:nvSpPr>
        <p:spPr bwMode="auto">
          <a:xfrm>
            <a:off x="457200" y="3810000"/>
            <a:ext cx="5562600" cy="251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four bags, what is the least number of objects to meet the same constraint?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four bags, what is the least number of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colours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to meet the same constraint?</a:t>
            </a:r>
          </a:p>
        </p:txBody>
      </p:sp>
      <p:sp>
        <p:nvSpPr>
          <p:cNvPr id="14360" name="AutoShape 25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61" name="AutoShape 26"/>
          <p:cNvSpPr>
            <a:spLocks noChangeArrowheads="1"/>
          </p:cNvSpPr>
          <p:nvPr/>
        </p:nvSpPr>
        <p:spPr bwMode="auto">
          <a:xfrm>
            <a:off x="7340600" y="43942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Action Button: Custom 25">
            <a:hlinkClick r:id="rId3" action="ppaction://hlinksldjump" highlightClick="1"/>
          </p:cNvPr>
          <p:cNvSpPr/>
          <p:nvPr/>
        </p:nvSpPr>
        <p:spPr bwMode="auto">
          <a:xfrm>
            <a:off x="7955868" y="6245932"/>
            <a:ext cx="1188132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7544" y="980728"/>
            <a:ext cx="51816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0" dirty="0" smtClean="0">
                <a:latin typeface="Chalkboard" charset="0"/>
              </a:rPr>
              <a:t>Here there are three bags.  If you compare any two of them, there is exactly one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for which the difference in the numbers of that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in the two bags is exactly 1.</a:t>
            </a:r>
            <a:endParaRPr lang="en-US" sz="2800" b="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8" grpId="0" build="p" autoUpdateAnimBg="0"/>
      <p:bldP spid="101400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</a:rPr>
              <a:t>Bag Constructions (3)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5410200" cy="5105400"/>
          </a:xfrm>
        </p:spPr>
        <p:txBody>
          <a:bodyPr/>
          <a:lstStyle/>
          <a:p>
            <a:r>
              <a:rPr lang="en-US" sz="2800">
                <a:latin typeface="Chalkboard" charset="0"/>
              </a:rPr>
              <a:t>Here there are 3 bags and two objects.</a:t>
            </a:r>
          </a:p>
          <a:p>
            <a:r>
              <a:rPr lang="en-US" sz="2800">
                <a:latin typeface="Chalkboard" charset="0"/>
              </a:rPr>
              <a:t>There are [0,1,2;2] objects in the bags and 2 altogether</a:t>
            </a:r>
          </a:p>
          <a:p>
            <a:r>
              <a:rPr lang="en-US" sz="2800">
                <a:latin typeface="Chalkboard" charset="0"/>
              </a:rPr>
              <a:t>Given a sequence like [2,4,5,5;6] or [1,1,3,3;6] how can you tell if there is a corresponding set of bags?</a:t>
            </a:r>
          </a:p>
          <a:p>
            <a:r>
              <a:rPr lang="en-US" sz="2800">
                <a:latin typeface="Chalkboard" charset="0"/>
              </a:rPr>
              <a:t>In how many different ways can you put </a:t>
            </a:r>
            <a:r>
              <a:rPr lang="en-US" sz="2800" i="1">
                <a:latin typeface="Chalkboard" charset="0"/>
              </a:rPr>
              <a:t>k</a:t>
            </a:r>
            <a:r>
              <a:rPr lang="en-US" sz="2800">
                <a:latin typeface="Chalkboard" charset="0"/>
              </a:rPr>
              <a:t> objects in </a:t>
            </a:r>
            <a:r>
              <a:rPr lang="en-US" sz="2800" i="1">
                <a:latin typeface="Chalkboard" charset="0"/>
              </a:rPr>
              <a:t>b</a:t>
            </a:r>
            <a:r>
              <a:rPr lang="en-US" sz="2800">
                <a:latin typeface="Chalkboard" charset="0"/>
              </a:rPr>
              <a:t> bags?</a:t>
            </a: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6858000" y="2438400"/>
            <a:ext cx="585788" cy="7620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5867400" y="1219200"/>
            <a:ext cx="1931988" cy="25146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6248400" y="2590800"/>
            <a:ext cx="468313" cy="6096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Action Button: Custom 8">
            <a:hlinkClick r:id="rId3" action="ppaction://hlinksldjump" highlightClick="1"/>
          </p:cNvPr>
          <p:cNvSpPr/>
          <p:nvPr/>
        </p:nvSpPr>
        <p:spPr bwMode="auto">
          <a:xfrm>
            <a:off x="7916676" y="6283933"/>
            <a:ext cx="1227324" cy="57606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3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John gives one of his marbles to Chris, they will then have the same number of marbles.</a:t>
            </a:r>
          </a:p>
          <a:p>
            <a:r>
              <a:rPr lang="en-GB" dirty="0"/>
              <a:t>If John gives three of his marbles to Anne and Anne gives two of her marbles to Kate, they will all then have the same number of marbles.</a:t>
            </a:r>
          </a:p>
          <a:p>
            <a:r>
              <a:rPr lang="en-GB" dirty="0"/>
              <a:t>If John gives two of his marbles to Quentin, then Quentin will have twice as many marbles as John then has.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7631832" y="6281936"/>
            <a:ext cx="1512168" cy="57606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19672" y="4653136"/>
            <a:ext cx="6480720" cy="1080120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What can be varied?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rgbClr val="FFFF00"/>
                </a:solidFill>
                <a:latin typeface="Chalkboard" pitchFamily="-111" charset="0"/>
              </a:rPr>
              <a:t>How does that change the thinking?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9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ular Callout 92"/>
          <p:cNvSpPr/>
          <p:nvPr/>
        </p:nvSpPr>
        <p:spPr bwMode="auto">
          <a:xfrm>
            <a:off x="4211960" y="5661248"/>
            <a:ext cx="4824536" cy="792088"/>
          </a:xfrm>
          <a:prstGeom prst="wedgeRoundRectCallout">
            <a:avLst>
              <a:gd name="adj1" fmla="val -51920"/>
              <a:gd name="adj2" fmla="val -96253"/>
              <a:gd name="adj3" fmla="val 16667"/>
            </a:avLst>
          </a:prstGeom>
          <a:solidFill>
            <a:srgbClr val="0D5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Notice what you do with your attention to make sense of these ways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240160" y="404664"/>
            <a:ext cx="3508304" cy="3594528"/>
            <a:chOff x="1835696" y="1229408"/>
            <a:chExt cx="3508304" cy="3594528"/>
          </a:xfrm>
        </p:grpSpPr>
        <p:sp>
          <p:nvSpPr>
            <p:cNvPr id="2" name="Rectangle 1"/>
            <p:cNvSpPr/>
            <p:nvPr/>
          </p:nvSpPr>
          <p:spPr bwMode="auto">
            <a:xfrm>
              <a:off x="1835696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195736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588432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981128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373824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766520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159216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551912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944608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35696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195736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588432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981128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373824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766520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59216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551912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944608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83569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19573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88432" y="202819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81128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373824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766520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15921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51912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944608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835696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195736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588432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981128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373824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766520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159216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551912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44608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835696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195736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588432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981128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373824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766520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59216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551912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4944608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83569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19573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588432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981128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373824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766520" y="322636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15921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551912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944608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1835696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195736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588432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981128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3373824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766520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159216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551912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944608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1835696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195736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588432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2981128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3373824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66520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4159216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551912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4944608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83569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219573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588432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981128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3373824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766520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15921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4551912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944608" y="442454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83" name="Title 8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Count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idx="1"/>
          </p:nvPr>
        </p:nvSpPr>
        <p:spPr>
          <a:xfrm>
            <a:off x="251520" y="836712"/>
            <a:ext cx="4680520" cy="864096"/>
          </a:xfrm>
        </p:spPr>
        <p:txBody>
          <a:bodyPr/>
          <a:lstStyle/>
          <a:p>
            <a:r>
              <a:rPr lang="en-GB"/>
              <a:t>How many white squares are there?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5580112" y="4149080"/>
            <a:ext cx="3240360" cy="115212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Notice the effect on your attention between these two task types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87" name="Content Placeholder 83"/>
          <p:cNvSpPr txBox="1">
            <a:spLocks/>
          </p:cNvSpPr>
          <p:nvPr/>
        </p:nvSpPr>
        <p:spPr bwMode="auto">
          <a:xfrm>
            <a:off x="179512" y="2492896"/>
            <a:ext cx="3941440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In how many different ways can you count the white squares?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23528" y="1628800"/>
            <a:ext cx="3240360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How did you do it?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899592" y="2060848"/>
            <a:ext cx="3744416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How were you attending?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3565609" y="6479546"/>
            <a:ext cx="5544616" cy="40550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>
                <a:solidFill>
                  <a:srgbClr val="000000"/>
                </a:solidFill>
                <a:latin typeface="Chalkboard" pitchFamily="-111" charset="0"/>
              </a:rPr>
              <a:t>Resolución de Problemas de Final Abierto Chile 2013 p67</a:t>
            </a:r>
            <a:endParaRPr kumimoji="0" lang="en-GB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-111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1520" y="3573016"/>
            <a:ext cx="4680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000" b="0" dirty="0">
                <a:solidFill>
                  <a:srgbClr val="000000"/>
                </a:solidFill>
              </a:rPr>
              <a:t>Count blacks and subtract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6 rows of 3 blacks &amp; 3 rows of 1 black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6 columns of 3 black &amp; 3 columns of 1 black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diagonal stripes of blacks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Columns: 3 lots of (3 + 3 + 1) blacks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000" b="0" dirty="0">
                <a:solidFill>
                  <a:srgbClr val="000000"/>
                </a:solidFill>
              </a:rPr>
              <a:t>Similar for whites</a:t>
            </a:r>
          </a:p>
        </p:txBody>
      </p:sp>
    </p:spTree>
    <p:extLst>
      <p:ext uri="{BB962C8B-B14F-4D97-AF65-F5344CB8AC3E}">
        <p14:creationId xmlns:p14="http://schemas.microsoft.com/office/powerpoint/2010/main" val="7687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86" grpId="0" animBg="1"/>
      <p:bldP spid="87" grpId="0"/>
      <p:bldP spid="88" grpId="0" animBg="1"/>
      <p:bldP spid="89" grpId="0" animBg="1"/>
      <p:bldP spid="9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Triangle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4869160"/>
            <a:ext cx="4896544" cy="1584176"/>
          </a:xfrm>
        </p:spPr>
        <p:txBody>
          <a:bodyPr/>
          <a:lstStyle/>
          <a:p>
            <a:r>
              <a:rPr lang="en-GB"/>
              <a:t>In how many different ways might you count the triangles?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6021288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(5 + 4 + 3 + 2 + 1) </a:t>
            </a:r>
            <a:r>
              <a:rPr lang="en-GB" sz="2400" b="0" dirty="0">
                <a:solidFill>
                  <a:srgbClr val="000000"/>
                </a:solidFill>
              </a:rPr>
              <a:t>x 4 + 1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220072" y="6021288"/>
            <a:ext cx="3528392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What are you attending to?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980728"/>
            <a:ext cx="6489700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6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Square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3365376" cy="1800200"/>
          </a:xfrm>
        </p:spPr>
        <p:txBody>
          <a:bodyPr/>
          <a:lstStyle/>
          <a:p>
            <a:r>
              <a:rPr lang="en-GB"/>
              <a:t>How many squares can you see?</a:t>
            </a:r>
          </a:p>
          <a:p>
            <a:r>
              <a:rPr lang="en-GB"/>
              <a:t>What question am I going to ask you?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4000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683568" y="2852936"/>
            <a:ext cx="4104456" cy="93610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 how many different ways can you count them?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5536" y="4365104"/>
            <a:ext cx="4248472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800000"/>
                </a:solidFill>
                <a:latin typeface="Chalkboard" pitchFamily="-111" charset="0"/>
              </a:rPr>
              <a:t>What were you doing with your attention?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2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Doing &amp; Undoing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533400" y="1066800"/>
            <a:ext cx="8382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adding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from 7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1813" y="3022600"/>
            <a:ext cx="83820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are the analogues for multiplication?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dividing by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3/4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Two different expressions!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Dividing by 3/4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  or Multiplying by 4 and dividing by 3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dividing into 12?</a:t>
            </a:r>
          </a:p>
        </p:txBody>
      </p:sp>
    </p:spTree>
    <p:extLst>
      <p:ext uri="{BB962C8B-B14F-4D97-AF65-F5344CB8AC3E}">
        <p14:creationId xmlns:p14="http://schemas.microsoft.com/office/powerpoint/2010/main" val="41583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  <p:bldP spid="4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Composite Doing &amp; Undoing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813" y="1773238"/>
            <a:ext cx="43926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 answer is 13.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5750" y="2309813"/>
            <a:ext cx="596900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then multiply by 2;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3173413"/>
            <a:ext cx="5111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7813" y="4038600"/>
            <a:ext cx="691197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 divide by 3;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7.</a:t>
            </a:r>
          </a:p>
        </p:txBody>
      </p:sp>
      <p:sp>
        <p:nvSpPr>
          <p:cNvPr id="3" name="Cloud Callout 2"/>
          <p:cNvSpPr>
            <a:spLocks noChangeArrowheads="1"/>
          </p:cNvSpPr>
          <p:nvPr/>
        </p:nvSpPr>
        <p:spPr bwMode="auto">
          <a:xfrm>
            <a:off x="6443663" y="1052513"/>
            <a:ext cx="2449512" cy="1296987"/>
          </a:xfrm>
          <a:prstGeom prst="cloudCallout">
            <a:avLst>
              <a:gd name="adj1" fmla="val -72014"/>
              <a:gd name="adj2" fmla="val 2722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5" y="2276475"/>
            <a:ext cx="2447925" cy="1296988"/>
          </a:xfrm>
          <a:prstGeom prst="cloudCallout">
            <a:avLst>
              <a:gd name="adj1" fmla="val -86542"/>
              <a:gd name="adj2" fmla="val 240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300788" y="3213100"/>
            <a:ext cx="2447925" cy="1295400"/>
          </a:xfrm>
          <a:prstGeom prst="cloudCallout">
            <a:avLst>
              <a:gd name="adj1" fmla="val -85847"/>
              <a:gd name="adj2" fmla="val -413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6" name="Cloud Callout 15"/>
          <p:cNvSpPr>
            <a:spLocks noChangeArrowheads="1"/>
          </p:cNvSpPr>
          <p:nvPr/>
        </p:nvSpPr>
        <p:spPr bwMode="auto">
          <a:xfrm>
            <a:off x="6227763" y="4221088"/>
            <a:ext cx="2447925" cy="1296988"/>
          </a:xfrm>
          <a:prstGeom prst="cloudCallout">
            <a:avLst>
              <a:gd name="adj1" fmla="val -71324"/>
              <a:gd name="adj2" fmla="val -28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6225" y="5230018"/>
            <a:ext cx="8867775" cy="503238"/>
            <a:chOff x="251520" y="4941168"/>
            <a:chExt cx="6192688" cy="504056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4941168"/>
              <a:ext cx="6192688" cy="461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GB" sz="2400" b="0" dirty="0">
                  <a:solidFill>
                    <a:srgbClr val="FF0000"/>
                  </a:solidFill>
                </a:rPr>
                <a:t>HOW</a:t>
              </a:r>
              <a:r>
                <a:rPr lang="en-GB" sz="2400" b="0" dirty="0">
                  <a:solidFill>
                    <a:srgbClr val="800000"/>
                  </a:solidFill>
                </a:rPr>
                <a:t> do you turn +8, x2, -5, ÷3 answer   </a:t>
              </a:r>
              <a:r>
                <a:rPr lang="en-GB" sz="2400" b="0" i="1" dirty="0">
                  <a:solidFill>
                    <a:srgbClr val="800000"/>
                  </a:solidFill>
                </a:rPr>
                <a:t>    </a:t>
              </a:r>
              <a:r>
                <a:rPr lang="en-GB" sz="2400" b="0" dirty="0">
                  <a:solidFill>
                    <a:srgbClr val="800000"/>
                  </a:solidFill>
                </a:rPr>
                <a:t>into a solution?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4268010" y="4941168"/>
              <a:ext cx="341451" cy="504056"/>
            </a:xfrm>
            <a:prstGeom prst="wedgeRoundRectCallout">
              <a:avLst>
                <a:gd name="adj1" fmla="val -16914"/>
                <a:gd name="adj2" fmla="val 23307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GB" sz="2000" b="0" dirty="0">
                  <a:solidFill>
                    <a:srgbClr val="800000"/>
                  </a:solidFill>
                </a:rPr>
                <a:t>7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188" y="1125538"/>
            <a:ext cx="504031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0">
                <a:solidFill>
                  <a:srgbClr val="800000"/>
                </a:solidFill>
              </a:rPr>
              <a:t>I am thinking of a number …</a:t>
            </a:r>
          </a:p>
        </p:txBody>
      </p:sp>
      <p:sp>
        <p:nvSpPr>
          <p:cNvPr id="13" name="Vertical Scroll 12"/>
          <p:cNvSpPr/>
          <p:nvPr/>
        </p:nvSpPr>
        <p:spPr bwMode="auto">
          <a:xfrm>
            <a:off x="2627313" y="5732463"/>
            <a:ext cx="3024187" cy="792162"/>
          </a:xfrm>
          <a:prstGeom prst="verticalScroll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Generalise!</a:t>
            </a:r>
            <a:endParaRPr lang="en-GB" b="0">
              <a:solidFill>
                <a:srgbClr val="6319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70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8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for Me and Two</a:t>
            </a:r>
            <a:r>
              <a:rPr lang="is-IS" dirty="0" smtClean="0"/>
              <a:t> for You</a:t>
            </a:r>
            <a:endParaRPr lang="en-GB" dirty="0"/>
          </a:p>
        </p:txBody>
      </p:sp>
      <p:pic>
        <p:nvPicPr>
          <p:cNvPr id="8" name="Sharing 3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908720"/>
            <a:ext cx="431800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3140968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000000"/>
                </a:solidFill>
              </a:rPr>
              <a:t>Language of multiplicative comparison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Of A Number (ThOAN)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3869432" cy="4392488"/>
          </a:xfrm>
        </p:spPr>
        <p:txBody>
          <a:bodyPr/>
          <a:lstStyle/>
          <a:p>
            <a:r>
              <a:rPr lang="en-GB"/>
              <a:t>Think of a number</a:t>
            </a:r>
          </a:p>
          <a:p>
            <a:r>
              <a:rPr lang="en-GB"/>
              <a:t>Add 2</a:t>
            </a:r>
          </a:p>
          <a:p>
            <a:r>
              <a:rPr lang="en-GB"/>
              <a:t>Multiply by 3</a:t>
            </a:r>
          </a:p>
          <a:p>
            <a:r>
              <a:rPr lang="en-GB"/>
              <a:t>Subtract 4</a:t>
            </a:r>
          </a:p>
          <a:p>
            <a:r>
              <a:rPr lang="en-GB"/>
              <a:t>Multiply by 2</a:t>
            </a:r>
          </a:p>
          <a:p>
            <a:r>
              <a:rPr lang="en-GB"/>
              <a:t>Add 2</a:t>
            </a:r>
          </a:p>
          <a:p>
            <a:r>
              <a:rPr lang="en-GB"/>
              <a:t>Divide by 6</a:t>
            </a:r>
          </a:p>
          <a:p>
            <a:r>
              <a:rPr lang="en-GB"/>
              <a:t>Subtract the number you first thought of</a:t>
            </a:r>
          </a:p>
          <a:p>
            <a:r>
              <a:rPr lang="en-GB"/>
              <a:t>Your answer is 1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48064" y="1156682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56956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201966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4528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287429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   + 4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338893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+ 6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389298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   + 1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39704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1</a:t>
            </a:r>
          </a:p>
        </p:txBody>
      </p:sp>
      <p:pic>
        <p:nvPicPr>
          <p:cNvPr id="12" name="Picture 11" descr="smiley-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1168"/>
            <a:ext cx="710994" cy="72008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 bwMode="auto">
          <a:xfrm>
            <a:off x="5148064" y="11939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58873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202077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24499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28848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7530" y="3400621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0072" y="3912809"/>
            <a:ext cx="308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2" name="Cloud Callout 31"/>
          <p:cNvSpPr/>
          <p:nvPr/>
        </p:nvSpPr>
        <p:spPr bwMode="auto">
          <a:xfrm>
            <a:off x="5148064" y="1660738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3" name="Cloud Callout 32"/>
          <p:cNvSpPr/>
          <p:nvPr/>
        </p:nvSpPr>
        <p:spPr bwMode="auto">
          <a:xfrm>
            <a:off x="5508104" y="2060424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4" name="Cloud Callout 33"/>
          <p:cNvSpPr/>
          <p:nvPr/>
        </p:nvSpPr>
        <p:spPr bwMode="auto">
          <a:xfrm>
            <a:off x="5508104" y="249247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5" name="Cloud Callout 34"/>
          <p:cNvSpPr/>
          <p:nvPr/>
        </p:nvSpPr>
        <p:spPr bwMode="auto">
          <a:xfrm>
            <a:off x="5508104" y="2912829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6" name="Cloud Callout 35"/>
          <p:cNvSpPr/>
          <p:nvPr/>
        </p:nvSpPr>
        <p:spPr bwMode="auto">
          <a:xfrm>
            <a:off x="5508104" y="34290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7" name="Cloud Callout 36"/>
          <p:cNvSpPr/>
          <p:nvPr/>
        </p:nvSpPr>
        <p:spPr bwMode="auto">
          <a:xfrm>
            <a:off x="5220072" y="3967846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9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Tracking Arithmetic</a:t>
            </a:r>
            <a:endParaRPr lang="en-GB" dirty="0"/>
          </a:p>
        </p:txBody>
      </p:sp>
      <p:grpSp>
        <p:nvGrpSpPr>
          <p:cNvPr id="46" name="Group 45"/>
          <p:cNvGrpSpPr/>
          <p:nvPr/>
        </p:nvGrpSpPr>
        <p:grpSpPr>
          <a:xfrm>
            <a:off x="539552" y="1052736"/>
            <a:ext cx="3240360" cy="3240360"/>
            <a:chOff x="4932040" y="980728"/>
            <a:chExt cx="3240360" cy="324036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?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55976" y="1196752"/>
            <a:ext cx="4320480" cy="4320480"/>
            <a:chOff x="4932040" y="980728"/>
            <a:chExt cx="3240360" cy="324036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084168" y="2996952"/>
            <a:ext cx="288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/>
            </a:r>
            <a:br>
              <a:rPr lang="en-GB" sz="2000" b="0" dirty="0" smtClean="0">
                <a:solidFill>
                  <a:srgbClr val="000000"/>
                </a:solidFill>
              </a:rPr>
            </a:b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5168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x7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x4+1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61104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7+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x4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x1+</a:t>
            </a:r>
            <a:r>
              <a:rPr lang="en-GB" sz="2000" b="0" dirty="0">
                <a:solidFill>
                  <a:srgbClr val="000000"/>
                </a:solidFill>
              </a:rPr>
              <a:t>8</a:t>
            </a:r>
            <a:endParaRPr lang="en-GB" sz="2000" b="0" dirty="0" smtClean="0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29056" y="1124744"/>
            <a:ext cx="915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x7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6</a:t>
            </a:r>
            <a:r>
              <a:rPr lang="en-GB" sz="2000" b="0" dirty="0" smtClean="0">
                <a:solidFill>
                  <a:srgbClr val="000000"/>
                </a:solidFill>
              </a:rPr>
              <a:t>x4+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x1+8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8024" y="3913892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3+7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2120" y="3933056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7+4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8224" y="3933056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4+1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0312" y="3933056"/>
            <a:ext cx="640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1+8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0072" y="2996952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3+</a:t>
            </a:r>
            <a:r>
              <a:rPr lang="en-GB" sz="2000" dirty="0">
                <a:solidFill>
                  <a:srgbClr val="FF0000"/>
                </a:solidFill>
              </a:rPr>
              <a:t>2</a:t>
            </a:r>
            <a:r>
              <a:rPr lang="en-GB" sz="2000" b="0" dirty="0">
                <a:solidFill>
                  <a:srgbClr val="000000"/>
                </a:solidFill>
              </a:rPr>
              <a:t>x7</a:t>
            </a:r>
          </a:p>
          <a:p>
            <a:r>
              <a:rPr lang="en-GB" sz="2000" b="0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4168" y="3009146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7+</a:t>
            </a:r>
            <a:r>
              <a:rPr lang="en-GB" sz="2000" dirty="0" smtClean="0">
                <a:solidFill>
                  <a:srgbClr val="FF0000"/>
                </a:solidFill>
              </a:rPr>
              <a:t>2</a:t>
            </a:r>
            <a:r>
              <a:rPr lang="en-GB" sz="2000" b="0" dirty="0" smtClean="0">
                <a:solidFill>
                  <a:srgbClr val="000000"/>
                </a:solidFill>
              </a:rPr>
              <a:t>x4</a:t>
            </a:r>
            <a:endParaRPr lang="en-GB" sz="2000" b="0" dirty="0">
              <a:solidFill>
                <a:srgbClr val="000000"/>
              </a:solidFill>
            </a:endParaRPr>
          </a:p>
          <a:p>
            <a:r>
              <a:rPr lang="en-GB" sz="2000" b="0" dirty="0" smtClean="0">
                <a:solidFill>
                  <a:srgbClr val="000000"/>
                </a:solidFill>
              </a:rPr>
              <a:t>+1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020272" y="2996952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2</a:t>
            </a:r>
            <a:r>
              <a:rPr lang="en-GB" sz="2000" b="0" dirty="0" smtClean="0">
                <a:solidFill>
                  <a:srgbClr val="000000"/>
                </a:solidFill>
              </a:rPr>
              <a:t>x1</a:t>
            </a:r>
            <a:endParaRPr lang="en-GB" sz="2000" b="0" dirty="0">
              <a:solidFill>
                <a:srgbClr val="000000"/>
              </a:solidFill>
            </a:endParaRPr>
          </a:p>
          <a:p>
            <a:r>
              <a:rPr lang="en-GB" sz="2000" b="0" dirty="0" smtClean="0">
                <a:solidFill>
                  <a:srgbClr val="000000"/>
                </a:solidFill>
              </a:rPr>
              <a:t>+8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39752" y="5805264"/>
            <a:ext cx="410445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could be varied?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2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" grpId="0"/>
      <p:bldP spid="6" grpId="0"/>
      <p:bldP spid="7" grpId="0"/>
      <p:bldP spid="8" grpId="0"/>
      <p:bldP spid="9" grpId="0"/>
      <p:bldP spid="57" grpId="0"/>
      <p:bldP spid="58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Diamond Multiplication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367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7968">
            <a:off x="1192213" y="22129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12"/>
          <p:cNvGrpSpPr>
            <a:grpSpLocks/>
          </p:cNvGrpSpPr>
          <p:nvPr/>
        </p:nvGrpSpPr>
        <p:grpSpPr bwMode="auto">
          <a:xfrm>
            <a:off x="5796136" y="146178"/>
            <a:ext cx="3109912" cy="6629400"/>
            <a:chOff x="960" y="240"/>
            <a:chExt cx="1824" cy="3888"/>
          </a:xfrm>
          <a:solidFill>
            <a:srgbClr val="FFFFFF"/>
          </a:solidFill>
        </p:grpSpPr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960" y="240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40"/>
              <a:ext cx="1532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796136" y="116632"/>
            <a:ext cx="3109912" cy="6629400"/>
            <a:chOff x="2736" y="432"/>
            <a:chExt cx="1824" cy="3888"/>
          </a:xfrm>
          <a:solidFill>
            <a:srgbClr val="FFFFFF"/>
          </a:solidFill>
        </p:grpSpPr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2736" y="432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432"/>
              <a:ext cx="1539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913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Sundaram Grids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4476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1723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All rows and columns are arithmetic progressions</a:t>
            </a:r>
          </a:p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How many entries do you need to fill out the grid?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4371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</a:rPr>
              <a:t>4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44371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</a:rPr>
              <a:t>12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7504" y="5373216"/>
            <a:ext cx="8856984" cy="1080120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If a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number appears 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in this grid (extended to the right and up) then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doubling it and adding 1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g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ives a composite number.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8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Sharing</a:t>
            </a:r>
            <a:endParaRPr lang="en-GB" dirty="0"/>
          </a:p>
        </p:txBody>
      </p:sp>
      <p:pic>
        <p:nvPicPr>
          <p:cNvPr id="7" name="Sharing 2 2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1052736"/>
            <a:ext cx="43180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8264" y="2420888"/>
            <a:ext cx="219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000000"/>
                </a:solidFill>
              </a:rPr>
              <a:t>In how many different ways can you express the relationships?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8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Same &amp; Different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68760"/>
            <a:ext cx="4356918" cy="518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77" y="1268760"/>
            <a:ext cx="4356919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Magic Square Reasoning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2836912" y="2060848"/>
            <a:ext cx="2743200" cy="2743200"/>
            <a:chOff x="336" y="1296"/>
            <a:chExt cx="1728" cy="1728"/>
          </a:xfrm>
        </p:grpSpPr>
        <p:sp>
          <p:nvSpPr>
            <p:cNvPr id="38975" name="Line 4"/>
            <p:cNvSpPr>
              <a:spLocks noChangeShapeType="1"/>
            </p:cNvSpPr>
            <p:nvPr/>
          </p:nvSpPr>
          <p:spPr bwMode="auto">
            <a:xfrm>
              <a:off x="2064" y="1296"/>
              <a:ext cx="0" cy="172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  <p:grpSp>
          <p:nvGrpSpPr>
            <p:cNvPr id="38976" name="Group 5"/>
            <p:cNvGrpSpPr>
              <a:grpSpLocks/>
            </p:cNvGrpSpPr>
            <p:nvPr/>
          </p:nvGrpSpPr>
          <p:grpSpPr bwMode="auto">
            <a:xfrm>
              <a:off x="336" y="1296"/>
              <a:ext cx="1728" cy="1728"/>
              <a:chOff x="336" y="1296"/>
              <a:chExt cx="1728" cy="1728"/>
            </a:xfrm>
          </p:grpSpPr>
          <p:sp>
            <p:nvSpPr>
              <p:cNvPr id="38977" name="Line 6"/>
              <p:cNvSpPr>
                <a:spLocks noChangeShapeType="1"/>
              </p:cNvSpPr>
              <p:nvPr/>
            </p:nvSpPr>
            <p:spPr bwMode="auto">
              <a:xfrm>
                <a:off x="336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78" name="Line 7"/>
              <p:cNvSpPr>
                <a:spLocks noChangeShapeType="1"/>
              </p:cNvSpPr>
              <p:nvPr/>
            </p:nvSpPr>
            <p:spPr bwMode="auto">
              <a:xfrm>
                <a:off x="912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79" name="Line 8"/>
              <p:cNvSpPr>
                <a:spLocks noChangeShapeType="1"/>
              </p:cNvSpPr>
              <p:nvPr/>
            </p:nvSpPr>
            <p:spPr bwMode="auto">
              <a:xfrm>
                <a:off x="1488" y="1296"/>
                <a:ext cx="0" cy="172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0" name="Line 9"/>
              <p:cNvSpPr>
                <a:spLocks noChangeShapeType="1"/>
              </p:cNvSpPr>
              <p:nvPr/>
            </p:nvSpPr>
            <p:spPr bwMode="auto">
              <a:xfrm>
                <a:off x="336" y="1296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1" name="Line 10"/>
              <p:cNvSpPr>
                <a:spLocks noChangeShapeType="1"/>
              </p:cNvSpPr>
              <p:nvPr/>
            </p:nvSpPr>
            <p:spPr bwMode="auto">
              <a:xfrm>
                <a:off x="336" y="1872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2" name="Line 11"/>
              <p:cNvSpPr>
                <a:spLocks noChangeShapeType="1"/>
              </p:cNvSpPr>
              <p:nvPr/>
            </p:nvSpPr>
            <p:spPr bwMode="auto">
              <a:xfrm>
                <a:off x="336" y="2448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983" name="Line 12"/>
              <p:cNvSpPr>
                <a:spLocks noChangeShapeType="1"/>
              </p:cNvSpPr>
              <p:nvPr/>
            </p:nvSpPr>
            <p:spPr bwMode="auto">
              <a:xfrm>
                <a:off x="336" y="3024"/>
                <a:ext cx="1728" cy="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b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124200" y="2209800"/>
            <a:ext cx="2438400" cy="2408238"/>
            <a:chOff x="1872" y="1392"/>
            <a:chExt cx="1536" cy="1517"/>
          </a:xfrm>
        </p:grpSpPr>
        <p:sp>
          <p:nvSpPr>
            <p:cNvPr id="38966" name="Text Box 14"/>
            <p:cNvSpPr txBox="1">
              <a:spLocks noChangeArrowheads="1"/>
            </p:cNvSpPr>
            <p:nvPr/>
          </p:nvSpPr>
          <p:spPr bwMode="auto">
            <a:xfrm>
              <a:off x="2448" y="1968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5</a:t>
              </a:r>
            </a:p>
          </p:txBody>
        </p:sp>
        <p:sp>
          <p:nvSpPr>
            <p:cNvPr id="38967" name="Text Box 15"/>
            <p:cNvSpPr txBox="1">
              <a:spLocks noChangeArrowheads="1"/>
            </p:cNvSpPr>
            <p:nvPr/>
          </p:nvSpPr>
          <p:spPr bwMode="auto">
            <a:xfrm>
              <a:off x="1872" y="1968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1</a:t>
              </a:r>
            </a:p>
          </p:txBody>
        </p:sp>
        <p:sp>
          <p:nvSpPr>
            <p:cNvPr id="38968" name="Text Box 16"/>
            <p:cNvSpPr txBox="1">
              <a:spLocks noChangeArrowheads="1"/>
            </p:cNvSpPr>
            <p:nvPr/>
          </p:nvSpPr>
          <p:spPr bwMode="auto">
            <a:xfrm>
              <a:off x="2976" y="1968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9</a:t>
              </a:r>
            </a:p>
          </p:txBody>
        </p:sp>
        <p:sp>
          <p:nvSpPr>
            <p:cNvPr id="38969" name="Text Box 17"/>
            <p:cNvSpPr txBox="1">
              <a:spLocks noChangeArrowheads="1"/>
            </p:cNvSpPr>
            <p:nvPr/>
          </p:nvSpPr>
          <p:spPr bwMode="auto">
            <a:xfrm>
              <a:off x="2976" y="1392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2</a:t>
              </a:r>
            </a:p>
          </p:txBody>
        </p:sp>
        <p:sp>
          <p:nvSpPr>
            <p:cNvPr id="38970" name="Text Box 18"/>
            <p:cNvSpPr txBox="1">
              <a:spLocks noChangeArrowheads="1"/>
            </p:cNvSpPr>
            <p:nvPr/>
          </p:nvSpPr>
          <p:spPr bwMode="auto">
            <a:xfrm>
              <a:off x="2976" y="2544"/>
              <a:ext cx="43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4</a:t>
              </a:r>
            </a:p>
          </p:txBody>
        </p:sp>
        <p:sp>
          <p:nvSpPr>
            <p:cNvPr id="38971" name="Text Box 19"/>
            <p:cNvSpPr txBox="1">
              <a:spLocks noChangeArrowheads="1"/>
            </p:cNvSpPr>
            <p:nvPr/>
          </p:nvSpPr>
          <p:spPr bwMode="auto">
            <a:xfrm>
              <a:off x="1872" y="1392"/>
              <a:ext cx="38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6</a:t>
              </a:r>
            </a:p>
          </p:txBody>
        </p:sp>
        <p:sp>
          <p:nvSpPr>
            <p:cNvPr id="38972" name="Text Box 20"/>
            <p:cNvSpPr txBox="1">
              <a:spLocks noChangeArrowheads="1"/>
            </p:cNvSpPr>
            <p:nvPr/>
          </p:nvSpPr>
          <p:spPr bwMode="auto">
            <a:xfrm>
              <a:off x="1872" y="254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8</a:t>
              </a:r>
            </a:p>
          </p:txBody>
        </p:sp>
        <p:sp>
          <p:nvSpPr>
            <p:cNvPr id="38973" name="Text Box 21"/>
            <p:cNvSpPr txBox="1">
              <a:spLocks noChangeArrowheads="1"/>
            </p:cNvSpPr>
            <p:nvPr/>
          </p:nvSpPr>
          <p:spPr bwMode="auto">
            <a:xfrm>
              <a:off x="2448" y="2544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3</a:t>
              </a:r>
            </a:p>
          </p:txBody>
        </p:sp>
        <p:sp>
          <p:nvSpPr>
            <p:cNvPr id="38974" name="Text Box 22"/>
            <p:cNvSpPr txBox="1">
              <a:spLocks noChangeArrowheads="1"/>
            </p:cNvSpPr>
            <p:nvPr/>
          </p:nvSpPr>
          <p:spPr bwMode="auto">
            <a:xfrm>
              <a:off x="2448" y="1392"/>
              <a:ext cx="48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chemeClr val="bg1"/>
                  </a:solidFill>
                  <a:latin typeface="Arial Narrow" charset="0"/>
                </a:rPr>
                <a:t>7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895600" y="2133600"/>
            <a:ext cx="2590800" cy="2590800"/>
            <a:chOff x="2160" y="1344"/>
            <a:chExt cx="1632" cy="1632"/>
          </a:xfrm>
        </p:grpSpPr>
        <p:sp>
          <p:nvSpPr>
            <p:cNvPr id="38962" name="Rectangle 24"/>
            <p:cNvSpPr>
              <a:spLocks noChangeArrowheads="1"/>
            </p:cNvSpPr>
            <p:nvPr/>
          </p:nvSpPr>
          <p:spPr bwMode="auto">
            <a:xfrm>
              <a:off x="2160" y="1920"/>
              <a:ext cx="480" cy="480"/>
            </a:xfrm>
            <a:prstGeom prst="rect">
              <a:avLst/>
            </a:prstGeom>
            <a:solidFill>
              <a:srgbClr val="00FFFF"/>
            </a:soli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3" name="Rectangle 25"/>
            <p:cNvSpPr>
              <a:spLocks noChangeArrowheads="1"/>
            </p:cNvSpPr>
            <p:nvPr/>
          </p:nvSpPr>
          <p:spPr bwMode="auto">
            <a:xfrm>
              <a:off x="2160" y="2496"/>
              <a:ext cx="480" cy="480"/>
            </a:xfrm>
            <a:prstGeom prst="rect">
              <a:avLst/>
            </a:prstGeom>
            <a:solidFill>
              <a:srgbClr val="00FFFF"/>
            </a:soli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4" name="Rectangle 26"/>
            <p:cNvSpPr>
              <a:spLocks noChangeArrowheads="1"/>
            </p:cNvSpPr>
            <p:nvPr/>
          </p:nvSpPr>
          <p:spPr bwMode="auto">
            <a:xfrm>
              <a:off x="2736" y="1344"/>
              <a:ext cx="480" cy="480"/>
            </a:xfrm>
            <a:prstGeom prst="rect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65" name="Rectangle 27"/>
            <p:cNvSpPr>
              <a:spLocks noChangeArrowheads="1"/>
            </p:cNvSpPr>
            <p:nvPr/>
          </p:nvSpPr>
          <p:spPr bwMode="auto">
            <a:xfrm>
              <a:off x="3312" y="1344"/>
              <a:ext cx="480" cy="480"/>
            </a:xfrm>
            <a:prstGeom prst="rect">
              <a:avLst/>
            </a:prstGeom>
            <a:solidFill>
              <a:schemeClr val="hlink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971800" y="2209800"/>
            <a:ext cx="2438400" cy="2362200"/>
            <a:chOff x="1872" y="1392"/>
            <a:chExt cx="1536" cy="1488"/>
          </a:xfrm>
        </p:grpSpPr>
        <p:sp>
          <p:nvSpPr>
            <p:cNvPr id="38960" name="Line 34"/>
            <p:cNvSpPr>
              <a:spLocks noChangeShapeType="1"/>
            </p:cNvSpPr>
            <p:nvPr/>
          </p:nvSpPr>
          <p:spPr bwMode="auto">
            <a:xfrm>
              <a:off x="1872" y="1584"/>
              <a:ext cx="1536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  <p:sp>
          <p:nvSpPr>
            <p:cNvPr id="38961" name="Line 35"/>
            <p:cNvSpPr>
              <a:spLocks noChangeShapeType="1"/>
            </p:cNvSpPr>
            <p:nvPr/>
          </p:nvSpPr>
          <p:spPr bwMode="auto">
            <a:xfrm>
              <a:off x="2064" y="1392"/>
              <a:ext cx="0" cy="1488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2195513" y="5661021"/>
            <a:ext cx="4662488" cy="587374"/>
            <a:chOff x="1383" y="3421"/>
            <a:chExt cx="2937" cy="370"/>
          </a:xfrm>
        </p:grpSpPr>
        <p:sp>
          <p:nvSpPr>
            <p:cNvPr id="110634" name="Rectangle 40"/>
            <p:cNvSpPr>
              <a:spLocks noChangeArrowheads="1"/>
            </p:cNvSpPr>
            <p:nvPr/>
          </p:nvSpPr>
          <p:spPr bwMode="auto">
            <a:xfrm>
              <a:off x="1900" y="3435"/>
              <a:ext cx="356" cy="35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10635" name="Rectangle 41"/>
            <p:cNvSpPr>
              <a:spLocks noChangeArrowheads="1"/>
            </p:cNvSpPr>
            <p:nvPr/>
          </p:nvSpPr>
          <p:spPr bwMode="auto">
            <a:xfrm>
              <a:off x="3100" y="3435"/>
              <a:ext cx="356" cy="356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10636" name="Text Box 42"/>
            <p:cNvSpPr txBox="1">
              <a:spLocks noChangeArrowheads="1"/>
            </p:cNvSpPr>
            <p:nvPr/>
          </p:nvSpPr>
          <p:spPr bwMode="auto">
            <a:xfrm>
              <a:off x="2324" y="3430"/>
              <a:ext cx="3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–</a:t>
              </a:r>
            </a:p>
          </p:txBody>
        </p:sp>
        <p:sp>
          <p:nvSpPr>
            <p:cNvPr id="110637" name="Text Box 43"/>
            <p:cNvSpPr txBox="1">
              <a:spLocks noChangeArrowheads="1"/>
            </p:cNvSpPr>
            <p:nvPr/>
          </p:nvSpPr>
          <p:spPr bwMode="auto">
            <a:xfrm>
              <a:off x="3680" y="3430"/>
              <a:ext cx="6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= 0</a:t>
              </a:r>
            </a:p>
          </p:txBody>
        </p:sp>
        <p:sp>
          <p:nvSpPr>
            <p:cNvPr id="110638" name="Text Box 44"/>
            <p:cNvSpPr txBox="1">
              <a:spLocks noChangeArrowheads="1"/>
            </p:cNvSpPr>
            <p:nvPr/>
          </p:nvSpPr>
          <p:spPr bwMode="auto">
            <a:xfrm>
              <a:off x="1383" y="3430"/>
              <a:ext cx="8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</a:rPr>
                <a:t>Sum(</a:t>
              </a:r>
            </a:p>
          </p:txBody>
        </p:sp>
        <p:sp>
          <p:nvSpPr>
            <p:cNvPr id="38958" name="Text Box 45"/>
            <p:cNvSpPr txBox="1">
              <a:spLocks noChangeArrowheads="1"/>
            </p:cNvSpPr>
            <p:nvPr/>
          </p:nvSpPr>
          <p:spPr bwMode="auto">
            <a:xfrm>
              <a:off x="1685" y="3421"/>
              <a:ext cx="7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sz="2400" dirty="0" smtClean="0">
                  <a:solidFill>
                    <a:srgbClr val="000000"/>
                  </a:solidFill>
                </a:rPr>
                <a:t>    </a:t>
              </a:r>
              <a:r>
                <a:rPr lang="en-US" sz="2400" b="0" dirty="0" smtClean="0">
                  <a:solidFill>
                    <a:srgbClr val="000000"/>
                  </a:solidFill>
                </a:rPr>
                <a:t>   ) </a:t>
              </a:r>
              <a:endParaRPr lang="en-US" sz="2400" b="0" dirty="0">
                <a:solidFill>
                  <a:srgbClr val="000000"/>
                </a:solidFill>
              </a:endParaRPr>
            </a:p>
          </p:txBody>
        </p:sp>
        <p:sp>
          <p:nvSpPr>
            <p:cNvPr id="38959" name="Text Box 46"/>
            <p:cNvSpPr txBox="1">
              <a:spLocks noChangeArrowheads="1"/>
            </p:cNvSpPr>
            <p:nvPr/>
          </p:nvSpPr>
          <p:spPr bwMode="auto">
            <a:xfrm>
              <a:off x="2496" y="3430"/>
              <a:ext cx="129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 smtClean="0">
                  <a:solidFill>
                    <a:srgbClr val="000000"/>
                  </a:solidFill>
                </a:rPr>
                <a:t>Sum (       </a:t>
              </a:r>
              <a:r>
                <a:rPr lang="en-US" sz="2400" b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2895600" y="2133600"/>
            <a:ext cx="2590800" cy="2590800"/>
            <a:chOff x="3696" y="1344"/>
            <a:chExt cx="1632" cy="1632"/>
          </a:xfrm>
        </p:grpSpPr>
        <p:sp>
          <p:nvSpPr>
            <p:cNvPr id="38945" name="Rectangle 48"/>
            <p:cNvSpPr>
              <a:spLocks noChangeArrowheads="1"/>
            </p:cNvSpPr>
            <p:nvPr/>
          </p:nvSpPr>
          <p:spPr bwMode="auto">
            <a:xfrm>
              <a:off x="3696" y="1344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6" name="Rectangle 49"/>
            <p:cNvSpPr>
              <a:spLocks noChangeArrowheads="1"/>
            </p:cNvSpPr>
            <p:nvPr/>
          </p:nvSpPr>
          <p:spPr bwMode="auto">
            <a:xfrm>
              <a:off x="3696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7" name="Rectangle 50"/>
            <p:cNvSpPr>
              <a:spLocks noChangeArrowheads="1"/>
            </p:cNvSpPr>
            <p:nvPr/>
          </p:nvSpPr>
          <p:spPr bwMode="auto">
            <a:xfrm>
              <a:off x="4848" y="2496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8" name="Rectangle 51"/>
            <p:cNvSpPr>
              <a:spLocks noChangeArrowheads="1"/>
            </p:cNvSpPr>
            <p:nvPr/>
          </p:nvSpPr>
          <p:spPr bwMode="auto">
            <a:xfrm>
              <a:off x="4848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9" name="Rectangle 52"/>
            <p:cNvSpPr>
              <a:spLocks noChangeArrowheads="1"/>
            </p:cNvSpPr>
            <p:nvPr/>
          </p:nvSpPr>
          <p:spPr bwMode="auto">
            <a:xfrm>
              <a:off x="4848" y="1344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0" name="Rectangle 53"/>
            <p:cNvSpPr>
              <a:spLocks noChangeArrowheads="1"/>
            </p:cNvSpPr>
            <p:nvPr/>
          </p:nvSpPr>
          <p:spPr bwMode="auto">
            <a:xfrm>
              <a:off x="4272" y="1344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1" name="Rectangle 54"/>
            <p:cNvSpPr>
              <a:spLocks noChangeArrowheads="1"/>
            </p:cNvSpPr>
            <p:nvPr/>
          </p:nvSpPr>
          <p:spPr bwMode="auto">
            <a:xfrm>
              <a:off x="3696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52" name="Rectangle 55"/>
            <p:cNvSpPr>
              <a:spLocks noChangeArrowheads="1"/>
            </p:cNvSpPr>
            <p:nvPr/>
          </p:nvSpPr>
          <p:spPr bwMode="auto">
            <a:xfrm>
              <a:off x="4272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895600" y="3048000"/>
            <a:ext cx="2590800" cy="1676400"/>
            <a:chOff x="3696" y="1920"/>
            <a:chExt cx="1632" cy="1056"/>
          </a:xfrm>
        </p:grpSpPr>
        <p:sp>
          <p:nvSpPr>
            <p:cNvPr id="38941" name="Rectangle 57"/>
            <p:cNvSpPr>
              <a:spLocks noChangeArrowheads="1"/>
            </p:cNvSpPr>
            <p:nvPr/>
          </p:nvSpPr>
          <p:spPr bwMode="auto">
            <a:xfrm>
              <a:off x="4848" y="2496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2" name="Rectangle 58"/>
            <p:cNvSpPr>
              <a:spLocks noChangeArrowheads="1"/>
            </p:cNvSpPr>
            <p:nvPr/>
          </p:nvSpPr>
          <p:spPr bwMode="auto">
            <a:xfrm>
              <a:off x="4848" y="1920"/>
              <a:ext cx="480" cy="48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3" name="Rectangle 59"/>
            <p:cNvSpPr>
              <a:spLocks noChangeArrowheads="1"/>
            </p:cNvSpPr>
            <p:nvPr/>
          </p:nvSpPr>
          <p:spPr bwMode="auto">
            <a:xfrm>
              <a:off x="3696" y="2496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  <p:sp>
          <p:nvSpPr>
            <p:cNvPr id="38944" name="Rectangle 60"/>
            <p:cNvSpPr>
              <a:spLocks noChangeArrowheads="1"/>
            </p:cNvSpPr>
            <p:nvPr/>
          </p:nvSpPr>
          <p:spPr bwMode="auto">
            <a:xfrm>
              <a:off x="4272" y="1920"/>
              <a:ext cx="48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chemeClr val="bg1"/>
                </a:solidFill>
              </a:endParaRPr>
            </a:p>
          </p:txBody>
        </p:sp>
      </p:grpSp>
      <p:sp>
        <p:nvSpPr>
          <p:cNvPr id="12349" name="AutoShape 61"/>
          <p:cNvSpPr>
            <a:spLocks noChangeArrowheads="1"/>
          </p:cNvSpPr>
          <p:nvPr/>
        </p:nvSpPr>
        <p:spPr bwMode="auto">
          <a:xfrm>
            <a:off x="6324600" y="3657600"/>
            <a:ext cx="2536825" cy="914400"/>
          </a:xfrm>
          <a:prstGeom prst="wedgeRoundRectCallout">
            <a:avLst>
              <a:gd name="adj1" fmla="val 3005"/>
              <a:gd name="adj2" fmla="val -15138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0">
                <a:solidFill>
                  <a:srgbClr val="800000"/>
                </a:solidFill>
              </a:rPr>
              <a:t>Try to describe</a:t>
            </a:r>
            <a:br>
              <a:rPr lang="en-US" sz="2000" b="0">
                <a:solidFill>
                  <a:srgbClr val="800000"/>
                </a:solidFill>
              </a:rPr>
            </a:br>
            <a:r>
              <a:rPr lang="en-US" sz="2000" b="0">
                <a:solidFill>
                  <a:srgbClr val="800000"/>
                </a:solidFill>
              </a:rPr>
              <a:t>them in words</a:t>
            </a:r>
          </a:p>
        </p:txBody>
      </p:sp>
      <p:sp>
        <p:nvSpPr>
          <p:cNvPr id="12350" name="AutoShape 62"/>
          <p:cNvSpPr>
            <a:spLocks noChangeArrowheads="1"/>
          </p:cNvSpPr>
          <p:nvPr/>
        </p:nvSpPr>
        <p:spPr bwMode="auto">
          <a:xfrm>
            <a:off x="6172200" y="1219200"/>
            <a:ext cx="2743200" cy="1752600"/>
          </a:xfrm>
          <a:prstGeom prst="wedgeRoundRectCallout">
            <a:avLst>
              <a:gd name="adj1" fmla="val -73148"/>
              <a:gd name="adj2" fmla="val 71194"/>
              <a:gd name="adj3" fmla="val 16667"/>
            </a:avLst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</a:pPr>
            <a:r>
              <a:rPr lang="en-US" sz="2000" b="0" dirty="0">
                <a:solidFill>
                  <a:srgbClr val="800000"/>
                </a:solidFill>
              </a:rPr>
              <a:t>What other 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configurations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like this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give one sum</a:t>
            </a:r>
            <a:br>
              <a:rPr lang="en-US" sz="2000" b="0" dirty="0">
                <a:solidFill>
                  <a:srgbClr val="800000"/>
                </a:solidFill>
              </a:rPr>
            </a:br>
            <a:r>
              <a:rPr lang="en-US" sz="2000" b="0" dirty="0">
                <a:solidFill>
                  <a:srgbClr val="800000"/>
                </a:solidFill>
              </a:rPr>
              <a:t>equal to another?</a:t>
            </a:r>
          </a:p>
        </p:txBody>
      </p:sp>
      <p:grpSp>
        <p:nvGrpSpPr>
          <p:cNvPr id="10" name="Group 85"/>
          <p:cNvGrpSpPr>
            <a:grpSpLocks/>
          </p:cNvGrpSpPr>
          <p:nvPr/>
        </p:nvGrpSpPr>
        <p:grpSpPr bwMode="auto">
          <a:xfrm>
            <a:off x="990600" y="3657600"/>
            <a:ext cx="319088" cy="1143000"/>
            <a:chOff x="990600" y="3657600"/>
            <a:chExt cx="318755" cy="1143000"/>
          </a:xfrm>
        </p:grpSpPr>
        <p:sp>
          <p:nvSpPr>
            <p:cNvPr id="38938" name="Rectangle 67"/>
            <p:cNvSpPr>
              <a:spLocks noChangeArrowheads="1"/>
            </p:cNvSpPr>
            <p:nvPr/>
          </p:nvSpPr>
          <p:spPr bwMode="auto">
            <a:xfrm>
              <a:off x="1004555" y="4086886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8939" name="Rectangle 76"/>
            <p:cNvSpPr>
              <a:spLocks noChangeArrowheads="1"/>
            </p:cNvSpPr>
            <p:nvPr/>
          </p:nvSpPr>
          <p:spPr bwMode="auto">
            <a:xfrm>
              <a:off x="1004555" y="36576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40" name="Rectangle 80"/>
            <p:cNvSpPr>
              <a:spLocks noChangeArrowheads="1"/>
            </p:cNvSpPr>
            <p:nvPr/>
          </p:nvSpPr>
          <p:spPr bwMode="auto">
            <a:xfrm>
              <a:off x="990600" y="44958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82"/>
          <p:cNvGrpSpPr>
            <a:grpSpLocks/>
          </p:cNvGrpSpPr>
          <p:nvPr/>
        </p:nvGrpSpPr>
        <p:grpSpPr bwMode="auto">
          <a:xfrm>
            <a:off x="609600" y="2514600"/>
            <a:ext cx="1066800" cy="304800"/>
            <a:chOff x="685800" y="2514600"/>
            <a:chExt cx="1066800" cy="304800"/>
          </a:xfrm>
        </p:grpSpPr>
        <p:sp>
          <p:nvSpPr>
            <p:cNvPr id="38935" name="Rectangle 64"/>
            <p:cNvSpPr>
              <a:spLocks noChangeArrowheads="1"/>
            </p:cNvSpPr>
            <p:nvPr/>
          </p:nvSpPr>
          <p:spPr bwMode="auto">
            <a:xfrm>
              <a:off x="1447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6" name="Rectangle 70"/>
            <p:cNvSpPr>
              <a:spLocks noChangeArrowheads="1"/>
            </p:cNvSpPr>
            <p:nvPr/>
          </p:nvSpPr>
          <p:spPr bwMode="auto">
            <a:xfrm>
              <a:off x="685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7" name="Rectangle 81"/>
            <p:cNvSpPr>
              <a:spLocks noChangeArrowheads="1"/>
            </p:cNvSpPr>
            <p:nvPr/>
          </p:nvSpPr>
          <p:spPr bwMode="auto">
            <a:xfrm>
              <a:off x="1066800" y="2514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609600" y="3654425"/>
            <a:ext cx="1081088" cy="1146175"/>
            <a:chOff x="609600" y="3654095"/>
            <a:chExt cx="1080755" cy="1146505"/>
          </a:xfrm>
        </p:grpSpPr>
        <p:sp>
          <p:nvSpPr>
            <p:cNvPr id="38932" name="Rectangle 77"/>
            <p:cNvSpPr>
              <a:spLocks noChangeArrowheads="1"/>
            </p:cNvSpPr>
            <p:nvPr/>
          </p:nvSpPr>
          <p:spPr bwMode="auto">
            <a:xfrm>
              <a:off x="1385555" y="3654095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38933" name="Rectangle 79"/>
            <p:cNvSpPr>
              <a:spLocks noChangeArrowheads="1"/>
            </p:cNvSpPr>
            <p:nvPr/>
          </p:nvSpPr>
          <p:spPr bwMode="auto">
            <a:xfrm>
              <a:off x="609600" y="4495800"/>
              <a:ext cx="304800" cy="304800"/>
            </a:xfrm>
            <a:prstGeom prst="rect">
              <a:avLst/>
            </a:prstGeom>
            <a:solidFill>
              <a:srgbClr val="66FFCC"/>
            </a:solidFill>
            <a:ln w="9525">
              <a:solidFill>
                <a:srgbClr val="66FF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38934" name="Text Box 82"/>
            <p:cNvSpPr txBox="1">
              <a:spLocks noChangeArrowheads="1"/>
            </p:cNvSpPr>
            <p:nvPr/>
          </p:nvSpPr>
          <p:spPr bwMode="auto">
            <a:xfrm>
              <a:off x="990600" y="3979863"/>
              <a:ext cx="381000" cy="46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  <a:latin typeface="Arial Narrow" charset="0"/>
                </a:rPr>
                <a:t>2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609600" y="2133600"/>
            <a:ext cx="1066800" cy="1066800"/>
            <a:chOff x="685800" y="2133600"/>
            <a:chExt cx="1066800" cy="1066800"/>
          </a:xfrm>
        </p:grpSpPr>
        <p:sp>
          <p:nvSpPr>
            <p:cNvPr id="38929" name="Rectangle 65"/>
            <p:cNvSpPr>
              <a:spLocks noChangeArrowheads="1"/>
            </p:cNvSpPr>
            <p:nvPr/>
          </p:nvSpPr>
          <p:spPr bwMode="auto">
            <a:xfrm>
              <a:off x="1447800" y="2895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0" name="Rectangle 69"/>
            <p:cNvSpPr>
              <a:spLocks noChangeArrowheads="1"/>
            </p:cNvSpPr>
            <p:nvPr/>
          </p:nvSpPr>
          <p:spPr bwMode="auto">
            <a:xfrm>
              <a:off x="685800" y="2133600"/>
              <a:ext cx="304800" cy="3048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31" name="Text Box 72"/>
            <p:cNvSpPr txBox="1">
              <a:spLocks noChangeArrowheads="1"/>
            </p:cNvSpPr>
            <p:nvPr/>
          </p:nvSpPr>
          <p:spPr bwMode="auto">
            <a:xfrm>
              <a:off x="1066800" y="2438400"/>
              <a:ext cx="381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 dirty="0">
                  <a:solidFill>
                    <a:srgbClr val="000000"/>
                  </a:solidFill>
                  <a:latin typeface="Arial Narrow" charset="0"/>
                </a:rPr>
                <a:t>2</a:t>
              </a:r>
              <a:endParaRPr lang="en-US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79" name="Rounded Rectangular Callout 78"/>
          <p:cNvSpPr/>
          <p:nvPr/>
        </p:nvSpPr>
        <p:spPr bwMode="auto">
          <a:xfrm>
            <a:off x="6019800" y="4648200"/>
            <a:ext cx="2895600" cy="838200"/>
          </a:xfrm>
          <a:prstGeom prst="wedgeRoundRectCallout">
            <a:avLst>
              <a:gd name="adj1" fmla="val -36258"/>
              <a:gd name="adj2" fmla="val 87723"/>
              <a:gd name="adj3" fmla="val 16667"/>
            </a:avLst>
          </a:prstGeom>
          <a:solidFill>
            <a:srgbClr val="B9C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r>
              <a:rPr lang="en-GB" sz="2000" b="0">
                <a:solidFill>
                  <a:srgbClr val="0000BF"/>
                </a:solidFill>
              </a:rPr>
              <a:t>Any colour-symmetric </a:t>
            </a:r>
            <a:br>
              <a:rPr lang="en-GB" sz="2000" b="0">
                <a:solidFill>
                  <a:srgbClr val="0000BF"/>
                </a:solidFill>
              </a:rPr>
            </a:br>
            <a:r>
              <a:rPr lang="en-GB" sz="2000" b="0">
                <a:solidFill>
                  <a:srgbClr val="0000BF"/>
                </a:solidFill>
              </a:rPr>
              <a:t>arrangement?</a:t>
            </a:r>
          </a:p>
        </p:txBody>
      </p:sp>
    </p:spTree>
    <p:extLst>
      <p:ext uri="{BB962C8B-B14F-4D97-AF65-F5344CB8AC3E}">
        <p14:creationId xmlns:p14="http://schemas.microsoft.com/office/powerpoint/2010/main" val="7186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" grpId="0" animBg="1" autoUpdateAnimBg="0"/>
      <p:bldP spid="12349" grpId="1" animBg="1"/>
      <p:bldP spid="12350" grpId="0" animBg="1" autoUpdateAnimBg="0"/>
      <p:bldP spid="12350" grpId="1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305800" cy="1104900"/>
          </a:xfrm>
        </p:spPr>
        <p:txBody>
          <a:bodyPr anchor="t"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More Magic Square Reasoning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2812452" y="1525432"/>
            <a:ext cx="3657600" cy="3657600"/>
            <a:chOff x="2832" y="1104"/>
            <a:chExt cx="2304" cy="2304"/>
          </a:xfrm>
        </p:grpSpPr>
        <p:sp>
          <p:nvSpPr>
            <p:cNvPr id="41005" name="Rectangle 4"/>
            <p:cNvSpPr>
              <a:spLocks noChangeArrowheads="1"/>
            </p:cNvSpPr>
            <p:nvPr/>
          </p:nvSpPr>
          <p:spPr bwMode="auto">
            <a:xfrm>
              <a:off x="2832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6" name="Rectangle 5"/>
            <p:cNvSpPr>
              <a:spLocks noChangeArrowheads="1"/>
            </p:cNvSpPr>
            <p:nvPr/>
          </p:nvSpPr>
          <p:spPr bwMode="auto">
            <a:xfrm>
              <a:off x="3408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7" name="Rectangle 6"/>
            <p:cNvSpPr>
              <a:spLocks noChangeArrowheads="1"/>
            </p:cNvSpPr>
            <p:nvPr/>
          </p:nvSpPr>
          <p:spPr bwMode="auto">
            <a:xfrm>
              <a:off x="3984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8" name="Rectangle 7"/>
            <p:cNvSpPr>
              <a:spLocks noChangeArrowheads="1"/>
            </p:cNvSpPr>
            <p:nvPr/>
          </p:nvSpPr>
          <p:spPr bwMode="auto">
            <a:xfrm>
              <a:off x="4560" y="1104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9" name="Rectangle 8"/>
            <p:cNvSpPr>
              <a:spLocks noChangeArrowheads="1"/>
            </p:cNvSpPr>
            <p:nvPr/>
          </p:nvSpPr>
          <p:spPr bwMode="auto">
            <a:xfrm>
              <a:off x="2832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0" name="Rectangle 9"/>
            <p:cNvSpPr>
              <a:spLocks noChangeArrowheads="1"/>
            </p:cNvSpPr>
            <p:nvPr/>
          </p:nvSpPr>
          <p:spPr bwMode="auto">
            <a:xfrm>
              <a:off x="3408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1" name="Rectangle 10"/>
            <p:cNvSpPr>
              <a:spLocks noChangeArrowheads="1"/>
            </p:cNvSpPr>
            <p:nvPr/>
          </p:nvSpPr>
          <p:spPr bwMode="auto">
            <a:xfrm>
              <a:off x="3984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2" name="Rectangle 11"/>
            <p:cNvSpPr>
              <a:spLocks noChangeArrowheads="1"/>
            </p:cNvSpPr>
            <p:nvPr/>
          </p:nvSpPr>
          <p:spPr bwMode="auto">
            <a:xfrm>
              <a:off x="4560" y="1680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3" name="Rectangle 12"/>
            <p:cNvSpPr>
              <a:spLocks noChangeArrowheads="1"/>
            </p:cNvSpPr>
            <p:nvPr/>
          </p:nvSpPr>
          <p:spPr bwMode="auto">
            <a:xfrm>
              <a:off x="2832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4" name="Rectangle 13"/>
            <p:cNvSpPr>
              <a:spLocks noChangeArrowheads="1"/>
            </p:cNvSpPr>
            <p:nvPr/>
          </p:nvSpPr>
          <p:spPr bwMode="auto">
            <a:xfrm>
              <a:off x="3408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5" name="Rectangle 14"/>
            <p:cNvSpPr>
              <a:spLocks noChangeArrowheads="1"/>
            </p:cNvSpPr>
            <p:nvPr/>
          </p:nvSpPr>
          <p:spPr bwMode="auto">
            <a:xfrm>
              <a:off x="3984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6" name="Rectangle 15"/>
            <p:cNvSpPr>
              <a:spLocks noChangeArrowheads="1"/>
            </p:cNvSpPr>
            <p:nvPr/>
          </p:nvSpPr>
          <p:spPr bwMode="auto">
            <a:xfrm>
              <a:off x="4560" y="2256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7" name="Rectangle 16"/>
            <p:cNvSpPr>
              <a:spLocks noChangeArrowheads="1"/>
            </p:cNvSpPr>
            <p:nvPr/>
          </p:nvSpPr>
          <p:spPr bwMode="auto">
            <a:xfrm>
              <a:off x="2832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8" name="Rectangle 17"/>
            <p:cNvSpPr>
              <a:spLocks noChangeArrowheads="1"/>
            </p:cNvSpPr>
            <p:nvPr/>
          </p:nvSpPr>
          <p:spPr bwMode="auto">
            <a:xfrm>
              <a:off x="3408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19" name="Rectangle 18"/>
            <p:cNvSpPr>
              <a:spLocks noChangeArrowheads="1"/>
            </p:cNvSpPr>
            <p:nvPr/>
          </p:nvSpPr>
          <p:spPr bwMode="auto">
            <a:xfrm>
              <a:off x="3984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20" name="Rectangle 19"/>
            <p:cNvSpPr>
              <a:spLocks noChangeArrowheads="1"/>
            </p:cNvSpPr>
            <p:nvPr/>
          </p:nvSpPr>
          <p:spPr bwMode="auto">
            <a:xfrm>
              <a:off x="4560" y="2832"/>
              <a:ext cx="576" cy="5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2880" y="1152"/>
            <a:chExt cx="2208" cy="2208"/>
          </a:xfrm>
        </p:grpSpPr>
        <p:sp>
          <p:nvSpPr>
            <p:cNvPr id="40999" name="Rectangle 21"/>
            <p:cNvSpPr>
              <a:spLocks noChangeArrowheads="1"/>
            </p:cNvSpPr>
            <p:nvPr/>
          </p:nvSpPr>
          <p:spPr bwMode="auto">
            <a:xfrm>
              <a:off x="3456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0" name="Rectangle 22"/>
            <p:cNvSpPr>
              <a:spLocks noChangeArrowheads="1"/>
            </p:cNvSpPr>
            <p:nvPr/>
          </p:nvSpPr>
          <p:spPr bwMode="auto">
            <a:xfrm>
              <a:off x="4032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1" name="Rectangle 23"/>
            <p:cNvSpPr>
              <a:spLocks noChangeArrowheads="1"/>
            </p:cNvSpPr>
            <p:nvPr/>
          </p:nvSpPr>
          <p:spPr bwMode="auto">
            <a:xfrm>
              <a:off x="4608" y="1152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2" name="Rectangle 24"/>
            <p:cNvSpPr>
              <a:spLocks noChangeArrowheads="1"/>
            </p:cNvSpPr>
            <p:nvPr/>
          </p:nvSpPr>
          <p:spPr bwMode="auto">
            <a:xfrm>
              <a:off x="2880" y="1728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3" name="Rectangle 25"/>
            <p:cNvSpPr>
              <a:spLocks noChangeArrowheads="1"/>
            </p:cNvSpPr>
            <p:nvPr/>
          </p:nvSpPr>
          <p:spPr bwMode="auto">
            <a:xfrm>
              <a:off x="2880" y="2304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04" name="Rectangle 26"/>
            <p:cNvSpPr>
              <a:spLocks noChangeArrowheads="1"/>
            </p:cNvSpPr>
            <p:nvPr/>
          </p:nvSpPr>
          <p:spPr bwMode="auto">
            <a:xfrm>
              <a:off x="2880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2880" y="1152"/>
            <a:chExt cx="2208" cy="2208"/>
          </a:xfrm>
        </p:grpSpPr>
        <p:sp>
          <p:nvSpPr>
            <p:cNvPr id="40991" name="Rectangle 28"/>
            <p:cNvSpPr>
              <a:spLocks noChangeArrowheads="1"/>
            </p:cNvSpPr>
            <p:nvPr/>
          </p:nvSpPr>
          <p:spPr bwMode="auto">
            <a:xfrm>
              <a:off x="3456" y="1728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2" name="Rectangle 29"/>
            <p:cNvSpPr>
              <a:spLocks noChangeArrowheads="1"/>
            </p:cNvSpPr>
            <p:nvPr/>
          </p:nvSpPr>
          <p:spPr bwMode="auto">
            <a:xfrm>
              <a:off x="4032" y="1728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3" name="Rectangle 30"/>
            <p:cNvSpPr>
              <a:spLocks noChangeArrowheads="1"/>
            </p:cNvSpPr>
            <p:nvPr/>
          </p:nvSpPr>
          <p:spPr bwMode="auto">
            <a:xfrm>
              <a:off x="4032" y="230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4" name="Rectangle 31"/>
            <p:cNvSpPr>
              <a:spLocks noChangeArrowheads="1"/>
            </p:cNvSpPr>
            <p:nvPr/>
          </p:nvSpPr>
          <p:spPr bwMode="auto">
            <a:xfrm>
              <a:off x="2880" y="1152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5" name="Rectangle 32"/>
            <p:cNvSpPr>
              <a:spLocks noChangeArrowheads="1"/>
            </p:cNvSpPr>
            <p:nvPr/>
          </p:nvSpPr>
          <p:spPr bwMode="auto">
            <a:xfrm>
              <a:off x="4608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6" name="Rectangle 33"/>
            <p:cNvSpPr>
              <a:spLocks noChangeArrowheads="1"/>
            </p:cNvSpPr>
            <p:nvPr/>
          </p:nvSpPr>
          <p:spPr bwMode="auto">
            <a:xfrm>
              <a:off x="4608" y="1152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7" name="Rectangle 34"/>
            <p:cNvSpPr>
              <a:spLocks noChangeArrowheads="1"/>
            </p:cNvSpPr>
            <p:nvPr/>
          </p:nvSpPr>
          <p:spPr bwMode="auto">
            <a:xfrm>
              <a:off x="3456" y="230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8" name="Rectangle 35"/>
            <p:cNvSpPr>
              <a:spLocks noChangeArrowheads="1"/>
            </p:cNvSpPr>
            <p:nvPr/>
          </p:nvSpPr>
          <p:spPr bwMode="auto">
            <a:xfrm>
              <a:off x="2880" y="2880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895600" y="1600200"/>
            <a:ext cx="3505200" cy="3505200"/>
            <a:chOff x="3888" y="1248"/>
            <a:chExt cx="2208" cy="2208"/>
          </a:xfrm>
        </p:grpSpPr>
        <p:sp>
          <p:nvSpPr>
            <p:cNvPr id="40987" name="Rectangle 37"/>
            <p:cNvSpPr>
              <a:spLocks noChangeArrowheads="1"/>
            </p:cNvSpPr>
            <p:nvPr/>
          </p:nvSpPr>
          <p:spPr bwMode="auto">
            <a:xfrm>
              <a:off x="5616" y="1248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8" name="Rectangle 38"/>
            <p:cNvSpPr>
              <a:spLocks noChangeArrowheads="1"/>
            </p:cNvSpPr>
            <p:nvPr/>
          </p:nvSpPr>
          <p:spPr bwMode="auto">
            <a:xfrm>
              <a:off x="4464" y="1824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89" name="Rectangle 39"/>
            <p:cNvSpPr>
              <a:spLocks noChangeArrowheads="1"/>
            </p:cNvSpPr>
            <p:nvPr/>
          </p:nvSpPr>
          <p:spPr bwMode="auto">
            <a:xfrm>
              <a:off x="5040" y="2400"/>
              <a:ext cx="480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90" name="Rectangle 40"/>
            <p:cNvSpPr>
              <a:spLocks noChangeArrowheads="1"/>
            </p:cNvSpPr>
            <p:nvPr/>
          </p:nvSpPr>
          <p:spPr bwMode="auto">
            <a:xfrm>
              <a:off x="3888" y="2976"/>
              <a:ext cx="480" cy="4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971800" y="1752600"/>
            <a:ext cx="3352800" cy="3200400"/>
            <a:chOff x="1872" y="1248"/>
            <a:chExt cx="2112" cy="2016"/>
          </a:xfrm>
        </p:grpSpPr>
        <p:sp>
          <p:nvSpPr>
            <p:cNvPr id="40983" name="Line 42"/>
            <p:cNvSpPr>
              <a:spLocks noChangeShapeType="1"/>
            </p:cNvSpPr>
            <p:nvPr/>
          </p:nvSpPr>
          <p:spPr bwMode="auto">
            <a:xfrm>
              <a:off x="1872" y="1968"/>
              <a:ext cx="2064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43"/>
            <p:cNvSpPr>
              <a:spLocks noChangeShapeType="1"/>
            </p:cNvSpPr>
            <p:nvPr/>
          </p:nvSpPr>
          <p:spPr bwMode="auto">
            <a:xfrm>
              <a:off x="1872" y="2544"/>
              <a:ext cx="2112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44"/>
            <p:cNvSpPr>
              <a:spLocks noChangeShapeType="1"/>
            </p:cNvSpPr>
            <p:nvPr/>
          </p:nvSpPr>
          <p:spPr bwMode="auto">
            <a:xfrm flipV="1">
              <a:off x="2064" y="1248"/>
              <a:ext cx="0" cy="2016"/>
            </a:xfrm>
            <a:prstGeom prst="line">
              <a:avLst/>
            </a:prstGeom>
            <a:noFill/>
            <a:ln w="1270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45"/>
            <p:cNvSpPr>
              <a:spLocks noChangeShapeType="1"/>
            </p:cNvSpPr>
            <p:nvPr/>
          </p:nvSpPr>
          <p:spPr bwMode="auto">
            <a:xfrm flipV="1">
              <a:off x="3792" y="1248"/>
              <a:ext cx="0" cy="2016"/>
            </a:xfrm>
            <a:prstGeom prst="line">
              <a:avLst/>
            </a:prstGeom>
            <a:noFill/>
            <a:ln w="1270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3048000" y="1676400"/>
            <a:ext cx="3352800" cy="3276600"/>
            <a:chOff x="288" y="1104"/>
            <a:chExt cx="2112" cy="2064"/>
          </a:xfrm>
        </p:grpSpPr>
        <p:sp>
          <p:nvSpPr>
            <p:cNvPr id="40977" name="Line 47"/>
            <p:cNvSpPr>
              <a:spLocks noChangeShapeType="1"/>
            </p:cNvSpPr>
            <p:nvPr/>
          </p:nvSpPr>
          <p:spPr bwMode="auto">
            <a:xfrm flipH="1" flipV="1">
              <a:off x="432" y="1152"/>
              <a:ext cx="1776" cy="2016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48"/>
            <p:cNvSpPr>
              <a:spLocks noChangeShapeType="1"/>
            </p:cNvSpPr>
            <p:nvPr/>
          </p:nvSpPr>
          <p:spPr bwMode="auto">
            <a:xfrm>
              <a:off x="288" y="1872"/>
              <a:ext cx="2064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49"/>
            <p:cNvSpPr>
              <a:spLocks noChangeShapeType="1"/>
            </p:cNvSpPr>
            <p:nvPr/>
          </p:nvSpPr>
          <p:spPr bwMode="auto">
            <a:xfrm>
              <a:off x="288" y="2448"/>
              <a:ext cx="2112" cy="0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50"/>
            <p:cNvSpPr>
              <a:spLocks noChangeShapeType="1"/>
            </p:cNvSpPr>
            <p:nvPr/>
          </p:nvSpPr>
          <p:spPr bwMode="auto">
            <a:xfrm flipV="1">
              <a:off x="2208" y="1152"/>
              <a:ext cx="0" cy="2016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51"/>
            <p:cNvSpPr>
              <a:spLocks noChangeShapeType="1"/>
            </p:cNvSpPr>
            <p:nvPr/>
          </p:nvSpPr>
          <p:spPr bwMode="auto">
            <a:xfrm flipV="1">
              <a:off x="432" y="1152"/>
              <a:ext cx="1824" cy="1920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52"/>
            <p:cNvSpPr>
              <a:spLocks noChangeShapeType="1"/>
            </p:cNvSpPr>
            <p:nvPr/>
          </p:nvSpPr>
          <p:spPr bwMode="auto">
            <a:xfrm flipV="1">
              <a:off x="432" y="1104"/>
              <a:ext cx="0" cy="2016"/>
            </a:xfrm>
            <a:prstGeom prst="line">
              <a:avLst/>
            </a:prstGeom>
            <a:noFill/>
            <a:ln w="1270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2362200" y="5516563"/>
            <a:ext cx="4800600" cy="579437"/>
            <a:chOff x="1296" y="3430"/>
            <a:chExt cx="3024" cy="365"/>
          </a:xfrm>
        </p:grpSpPr>
        <p:sp>
          <p:nvSpPr>
            <p:cNvPr id="40970" name="Rectangle 54"/>
            <p:cNvSpPr>
              <a:spLocks noChangeArrowheads="1"/>
            </p:cNvSpPr>
            <p:nvPr/>
          </p:nvSpPr>
          <p:spPr bwMode="auto">
            <a:xfrm>
              <a:off x="1900" y="3435"/>
              <a:ext cx="356" cy="35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40971" name="Rectangle 55"/>
            <p:cNvSpPr>
              <a:spLocks noChangeArrowheads="1"/>
            </p:cNvSpPr>
            <p:nvPr/>
          </p:nvSpPr>
          <p:spPr bwMode="auto">
            <a:xfrm>
              <a:off x="3100" y="3435"/>
              <a:ext cx="356" cy="35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  <p:sp>
          <p:nvSpPr>
            <p:cNvPr id="40972" name="Text Box 56"/>
            <p:cNvSpPr txBox="1">
              <a:spLocks noChangeArrowheads="1"/>
            </p:cNvSpPr>
            <p:nvPr/>
          </p:nvSpPr>
          <p:spPr bwMode="auto">
            <a:xfrm>
              <a:off x="2324" y="3430"/>
              <a:ext cx="35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–</a:t>
              </a:r>
            </a:p>
          </p:txBody>
        </p:sp>
        <p:sp>
          <p:nvSpPr>
            <p:cNvPr id="40973" name="Text Box 57"/>
            <p:cNvSpPr txBox="1">
              <a:spLocks noChangeArrowheads="1"/>
            </p:cNvSpPr>
            <p:nvPr/>
          </p:nvSpPr>
          <p:spPr bwMode="auto">
            <a:xfrm>
              <a:off x="3680" y="3430"/>
              <a:ext cx="6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= 0</a:t>
              </a:r>
            </a:p>
          </p:txBody>
        </p:sp>
        <p:sp>
          <p:nvSpPr>
            <p:cNvPr id="40974" name="Text Box 58"/>
            <p:cNvSpPr txBox="1">
              <a:spLocks noChangeArrowheads="1"/>
            </p:cNvSpPr>
            <p:nvPr/>
          </p:nvSpPr>
          <p:spPr bwMode="auto">
            <a:xfrm>
              <a:off x="1296" y="3430"/>
              <a:ext cx="86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Sum(</a:t>
              </a:r>
            </a:p>
          </p:txBody>
        </p:sp>
        <p:sp>
          <p:nvSpPr>
            <p:cNvPr id="40975" name="Text Box 59"/>
            <p:cNvSpPr txBox="1">
              <a:spLocks noChangeArrowheads="1"/>
            </p:cNvSpPr>
            <p:nvPr/>
          </p:nvSpPr>
          <p:spPr bwMode="auto">
            <a:xfrm>
              <a:off x="1814" y="3430"/>
              <a:ext cx="5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       )</a:t>
              </a:r>
            </a:p>
          </p:txBody>
        </p:sp>
        <p:sp>
          <p:nvSpPr>
            <p:cNvPr id="40976" name="Text Box 60"/>
            <p:cNvSpPr txBox="1">
              <a:spLocks noChangeArrowheads="1"/>
            </p:cNvSpPr>
            <p:nvPr/>
          </p:nvSpPr>
          <p:spPr bwMode="auto">
            <a:xfrm>
              <a:off x="2496" y="3430"/>
              <a:ext cx="11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0">
                  <a:solidFill>
                    <a:srgbClr val="000000"/>
                  </a:solidFill>
                  <a:latin typeface="Arial Narrow" charset="0"/>
                </a:rPr>
                <a:t>Sum(      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90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Frieze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80728"/>
            <a:ext cx="7785455" cy="65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9080"/>
            <a:ext cx="9098119" cy="6563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3068960"/>
            <a:ext cx="8424936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solidFill>
                  <a:schemeClr val="bg1"/>
                </a:solidFill>
              </a:rPr>
              <a:t>What colour is the 100</a:t>
            </a:r>
            <a:r>
              <a:rPr lang="en-GB" b="0" baseline="30000" dirty="0" smtClean="0">
                <a:solidFill>
                  <a:schemeClr val="bg1"/>
                </a:solidFill>
              </a:rPr>
              <a:t>th</a:t>
            </a:r>
            <a:r>
              <a:rPr lang="en-GB" b="0" dirty="0" smtClean="0">
                <a:solidFill>
                  <a:schemeClr val="bg1"/>
                </a:solidFill>
              </a:rPr>
              <a:t> cell?</a:t>
            </a:r>
          </a:p>
          <a:p>
            <a:r>
              <a:rPr lang="en-GB" b="0" dirty="0" smtClean="0">
                <a:solidFill>
                  <a:schemeClr val="bg1"/>
                </a:solidFill>
              </a:rPr>
              <a:t>In what position is the 100</a:t>
            </a:r>
            <a:r>
              <a:rPr lang="en-GB" b="0" baseline="30000" dirty="0" smtClean="0">
                <a:solidFill>
                  <a:schemeClr val="bg1"/>
                </a:solidFill>
              </a:rPr>
              <a:t>th</a:t>
            </a:r>
            <a:r>
              <a:rPr lang="en-GB" b="0" dirty="0" smtClean="0">
                <a:solidFill>
                  <a:schemeClr val="bg1"/>
                </a:solidFill>
              </a:rPr>
              <a:t> green cell?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4869160"/>
            <a:ext cx="8424936" cy="1844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solidFill>
                  <a:schemeClr val="bg1"/>
                </a:solidFill>
              </a:rPr>
              <a:t>Make up your own</a:t>
            </a:r>
          </a:p>
          <a:p>
            <a:pPr lvl="1"/>
            <a:r>
              <a:rPr lang="en-GB" b="0" dirty="0" smtClean="0">
                <a:solidFill>
                  <a:schemeClr val="bg1"/>
                </a:solidFill>
              </a:rPr>
              <a:t>Make an easy one</a:t>
            </a:r>
          </a:p>
          <a:p>
            <a:pPr lvl="1"/>
            <a:r>
              <a:rPr lang="en-GB" b="0" dirty="0" smtClean="0">
                <a:solidFill>
                  <a:schemeClr val="bg1"/>
                </a:solidFill>
              </a:rPr>
              <a:t>Make a challenging one</a:t>
            </a:r>
          </a:p>
          <a:p>
            <a:r>
              <a:rPr lang="en-GB" b="0" dirty="0" smtClean="0">
                <a:solidFill>
                  <a:schemeClr val="bg1"/>
                </a:solidFill>
              </a:rPr>
              <a:t>What makes it challenging?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16216" y="2564904"/>
            <a:ext cx="2339752" cy="86409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question(s) might you ask?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623" y="1700808"/>
            <a:ext cx="8424936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It is known that this frieze pattern is generated by a repeating block of cells, and that a generating block appears at least twice.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39547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24844</TotalTime>
  <Words>2489</Words>
  <Application>Microsoft Macintosh PowerPoint</Application>
  <PresentationFormat>On-screen Show (4:3)</PresentationFormat>
  <Paragraphs>451</Paragraphs>
  <Slides>43</Slides>
  <Notes>25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Yellow on Blue</vt:lpstr>
      <vt:lpstr>Title &amp; Bullets</vt:lpstr>
      <vt:lpstr>Blank Presentation</vt:lpstr>
      <vt:lpstr>Equation</vt:lpstr>
      <vt:lpstr>Teaching More by Teaching Less:  Getting Learners to Make Use  of Their Natural Powers</vt:lpstr>
      <vt:lpstr>Throat Clearing</vt:lpstr>
      <vt:lpstr>Outline</vt:lpstr>
      <vt:lpstr>Three for Me and Two for You</vt:lpstr>
      <vt:lpstr>Sharing</vt:lpstr>
      <vt:lpstr>Same &amp; Different</vt:lpstr>
      <vt:lpstr>Magic Square Reasoning</vt:lpstr>
      <vt:lpstr>More Magic Square Reasoning</vt:lpstr>
      <vt:lpstr>Frieze</vt:lpstr>
      <vt:lpstr>Task Sheet</vt:lpstr>
      <vt:lpstr>PowerPoint Presentation</vt:lpstr>
      <vt:lpstr>Problem Solving</vt:lpstr>
      <vt:lpstr>Perimeters</vt:lpstr>
      <vt:lpstr>PowerPoint Presentation</vt:lpstr>
      <vt:lpstr>Opening Up Situations</vt:lpstr>
      <vt:lpstr>Multi-Level Initiating of Tasks</vt:lpstr>
      <vt:lpstr>More or Less Variations</vt:lpstr>
      <vt:lpstr>Attribute Grids: functions</vt:lpstr>
      <vt:lpstr>Outline</vt:lpstr>
      <vt:lpstr>Finding Suitable Situations</vt:lpstr>
      <vt:lpstr>Posing &amp; Resolving Problems</vt:lpstr>
      <vt:lpstr>Teaching More by Teaching Less</vt:lpstr>
      <vt:lpstr>Pedagogical Strategies</vt:lpstr>
      <vt:lpstr>Mathematical Thinking</vt:lpstr>
      <vt:lpstr>Reflection as Self-Explanation</vt:lpstr>
      <vt:lpstr>To Follow Up</vt:lpstr>
      <vt:lpstr>Water Loss</vt:lpstr>
      <vt:lpstr>Syndrome</vt:lpstr>
      <vt:lpstr>Differences</vt:lpstr>
      <vt:lpstr>Bag Constructions (1)</vt:lpstr>
      <vt:lpstr>Bag Constructions (2a)</vt:lpstr>
      <vt:lpstr>Bag Constructions (2b)</vt:lpstr>
      <vt:lpstr>Bag Constructions (3)</vt:lpstr>
      <vt:lpstr>Marbles</vt:lpstr>
      <vt:lpstr>Count</vt:lpstr>
      <vt:lpstr>Triangle Count</vt:lpstr>
      <vt:lpstr>Square Count</vt:lpstr>
      <vt:lpstr>Doing &amp; Undoing</vt:lpstr>
      <vt:lpstr>Composite Doing &amp; Undoing</vt:lpstr>
      <vt:lpstr>Think Of A Number (ThOAN)</vt:lpstr>
      <vt:lpstr>Using Tracking Arithmetic</vt:lpstr>
      <vt:lpstr>Diamond Multiplication</vt:lpstr>
      <vt:lpstr>Sundaram Grids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788</cp:revision>
  <dcterms:created xsi:type="dcterms:W3CDTF">2009-05-15T05:15:20Z</dcterms:created>
  <dcterms:modified xsi:type="dcterms:W3CDTF">2015-11-09T19:53:36Z</dcterms:modified>
</cp:coreProperties>
</file>