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75" r:id="rId5"/>
    <p:sldId id="258" r:id="rId6"/>
    <p:sldId id="259" r:id="rId7"/>
    <p:sldId id="267" r:id="rId8"/>
    <p:sldId id="260" r:id="rId9"/>
    <p:sldId id="261" r:id="rId10"/>
    <p:sldId id="262" r:id="rId11"/>
    <p:sldId id="263" r:id="rId12"/>
    <p:sldId id="264" r:id="rId13"/>
    <p:sldId id="265" r:id="rId14"/>
    <p:sldId id="266" r:id="rId15"/>
    <p:sldId id="268" r:id="rId16"/>
    <p:sldId id="269" r:id="rId17"/>
    <p:sldId id="270" r:id="rId18"/>
    <p:sldId id="271" r:id="rId19"/>
    <p:sldId id="273" r:id="rId20"/>
    <p:sldId id="272" r:id="rId21"/>
    <p:sldId id="274" r:id="rId22"/>
    <p:sldId id="279"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A44C94-0994-4ADF-BA42-71B8898F99C5}" type="datetimeFigureOut">
              <a:rPr lang="en-GB" smtClean="0"/>
              <a:pPr/>
              <a:t>04/09/2012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DD9D2D-AA7D-4B49-BE6E-03B84627806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A44C94-0994-4ADF-BA42-71B8898F99C5}" type="datetimeFigureOut">
              <a:rPr lang="en-GB" smtClean="0"/>
              <a:pPr/>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A44C94-0994-4ADF-BA42-71B8898F99C5}" type="datetimeFigureOut">
              <a:rPr lang="en-GB" smtClean="0"/>
              <a:pPr/>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A44C94-0994-4ADF-BA42-71B8898F99C5}" type="datetimeFigureOut">
              <a:rPr lang="en-GB" smtClean="0"/>
              <a:pPr/>
              <a:t>04/09/2012</a:t>
            </a:fld>
            <a:endParaRPr lang="en-GB"/>
          </a:p>
        </p:txBody>
      </p:sp>
      <p:sp>
        <p:nvSpPr>
          <p:cNvPr id="9" name="Slide Number Placeholder 8"/>
          <p:cNvSpPr>
            <a:spLocks noGrp="1"/>
          </p:cNvSpPr>
          <p:nvPr>
            <p:ph type="sldNum" sz="quarter" idx="15"/>
          </p:nvPr>
        </p:nvSpPr>
        <p:spPr/>
        <p:txBody>
          <a:bodyPr rtlCol="0"/>
          <a:lstStyle/>
          <a:p>
            <a:fld id="{D1DD9D2D-AA7D-4B49-BE6E-03B846278063}"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A44C94-0994-4ADF-BA42-71B8898F99C5}" type="datetimeFigureOut">
              <a:rPr lang="en-GB" smtClean="0"/>
              <a:pPr/>
              <a:t>04/09/2012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DD9D2D-AA7D-4B49-BE6E-03B84627806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A44C94-0994-4ADF-BA42-71B8898F99C5}" type="datetimeFigureOut">
              <a:rPr lang="en-GB" smtClean="0"/>
              <a:pPr/>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DD9D2D-AA7D-4B49-BE6E-03B846278063}"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A44C94-0994-4ADF-BA42-71B8898F99C5}" type="datetimeFigureOut">
              <a:rPr lang="en-GB" smtClean="0"/>
              <a:pPr/>
              <a:t>04/09/2012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DD9D2D-AA7D-4B49-BE6E-03B846278063}"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A44C94-0994-4ADF-BA42-71B8898F99C5}" type="datetimeFigureOut">
              <a:rPr lang="en-GB" smtClean="0"/>
              <a:pPr/>
              <a:t>04/09/2012</a:t>
            </a:fld>
            <a:endParaRPr lang="en-GB"/>
          </a:p>
        </p:txBody>
      </p:sp>
      <p:sp>
        <p:nvSpPr>
          <p:cNvPr id="7" name="Slide Number Placeholder 6"/>
          <p:cNvSpPr>
            <a:spLocks noGrp="1"/>
          </p:cNvSpPr>
          <p:nvPr>
            <p:ph type="sldNum" sz="quarter" idx="11"/>
          </p:nvPr>
        </p:nvSpPr>
        <p:spPr/>
        <p:txBody>
          <a:bodyPr rtlCol="0"/>
          <a:lstStyle/>
          <a:p>
            <a:fld id="{D1DD9D2D-AA7D-4B49-BE6E-03B846278063}"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44C94-0994-4ADF-BA42-71B8898F99C5}" type="datetimeFigureOut">
              <a:rPr lang="en-GB" smtClean="0"/>
              <a:pPr/>
              <a:t>04/09/2012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A44C94-0994-4ADF-BA42-71B8898F99C5}" type="datetimeFigureOut">
              <a:rPr lang="en-GB" smtClean="0"/>
              <a:pPr/>
              <a:t>04/09/2012</a:t>
            </a:fld>
            <a:endParaRPr lang="en-GB"/>
          </a:p>
        </p:txBody>
      </p:sp>
      <p:sp>
        <p:nvSpPr>
          <p:cNvPr id="22" name="Slide Number Placeholder 21"/>
          <p:cNvSpPr>
            <a:spLocks noGrp="1"/>
          </p:cNvSpPr>
          <p:nvPr>
            <p:ph type="sldNum" sz="quarter" idx="15"/>
          </p:nvPr>
        </p:nvSpPr>
        <p:spPr/>
        <p:txBody>
          <a:bodyPr rtlCol="0"/>
          <a:lstStyle/>
          <a:p>
            <a:fld id="{D1DD9D2D-AA7D-4B49-BE6E-03B846278063}"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A44C94-0994-4ADF-BA42-71B8898F99C5}" type="datetimeFigureOut">
              <a:rPr lang="en-GB" smtClean="0"/>
              <a:pPr/>
              <a:t>04/09/2012</a:t>
            </a:fld>
            <a:endParaRPr lang="en-GB"/>
          </a:p>
        </p:txBody>
      </p:sp>
      <p:sp>
        <p:nvSpPr>
          <p:cNvPr id="18" name="Slide Number Placeholder 17"/>
          <p:cNvSpPr>
            <a:spLocks noGrp="1"/>
          </p:cNvSpPr>
          <p:nvPr>
            <p:ph type="sldNum" sz="quarter" idx="11"/>
          </p:nvPr>
        </p:nvSpPr>
        <p:spPr/>
        <p:txBody>
          <a:bodyPr rtlCol="0"/>
          <a:lstStyle/>
          <a:p>
            <a:fld id="{D1DD9D2D-AA7D-4B49-BE6E-03B846278063}"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A44C94-0994-4ADF-BA42-71B8898F99C5}" type="datetimeFigureOut">
              <a:rPr lang="en-GB" smtClean="0"/>
              <a:pPr/>
              <a:t>04/09/2012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DD9D2D-AA7D-4B49-BE6E-03B8462780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636912"/>
            <a:ext cx="6172200" cy="1894362"/>
          </a:xfrm>
        </p:spPr>
        <p:txBody>
          <a:bodyPr>
            <a:normAutofit fontScale="90000"/>
          </a:bodyPr>
          <a:lstStyle/>
          <a:p>
            <a:r>
              <a:rPr lang="en-US" b="1" dirty="0"/>
              <a:t>What is the teacher educator's role in improving the teaching and learning of ratio and proportional reasoning? The connection between ITE and research </a:t>
            </a:r>
            <a:endParaRPr lang="en-GB" dirty="0"/>
          </a:p>
        </p:txBody>
      </p:sp>
      <p:sp>
        <p:nvSpPr>
          <p:cNvPr id="3" name="Subtitle 2"/>
          <p:cNvSpPr>
            <a:spLocks noGrp="1"/>
          </p:cNvSpPr>
          <p:nvPr>
            <p:ph type="subTitle" idx="1"/>
          </p:nvPr>
        </p:nvSpPr>
        <p:spPr>
          <a:xfrm>
            <a:off x="2267744" y="5229200"/>
            <a:ext cx="6172200" cy="1371600"/>
          </a:xfrm>
        </p:spPr>
        <p:txBody>
          <a:bodyPr/>
          <a:lstStyle/>
          <a:p>
            <a:r>
              <a:rPr lang="en-GB" dirty="0" smtClean="0"/>
              <a:t>Anne Watson</a:t>
            </a:r>
          </a:p>
          <a:p>
            <a:r>
              <a:rPr lang="en-GB" dirty="0" smtClean="0"/>
              <a:t>AMET</a:t>
            </a:r>
          </a:p>
          <a:p>
            <a:r>
              <a:rPr lang="en-GB" dirty="0" smtClean="0"/>
              <a:t>2012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7467600" cy="1143000"/>
          </a:xfrm>
        </p:spPr>
        <p:txBody>
          <a:bodyPr/>
          <a:lstStyle/>
          <a:p>
            <a:r>
              <a:rPr lang="en-GB" dirty="0" smtClean="0"/>
              <a:t>More ks3 strategy examples</a:t>
            </a:r>
            <a:endParaRPr lang="en-GB" dirty="0"/>
          </a:p>
        </p:txBody>
      </p:sp>
      <p:sp>
        <p:nvSpPr>
          <p:cNvPr id="5" name="Content Placeholder 4"/>
          <p:cNvSpPr>
            <a:spLocks noGrp="1"/>
          </p:cNvSpPr>
          <p:nvPr>
            <p:ph sz="quarter" idx="1"/>
          </p:nvPr>
        </p:nvSpPr>
        <p:spPr>
          <a:xfrm>
            <a:off x="467544" y="1268760"/>
            <a:ext cx="7467600" cy="4873752"/>
          </a:xfrm>
        </p:spPr>
        <p:txBody>
          <a:bodyPr>
            <a:normAutofit fontScale="92500" lnSpcReduction="10000"/>
          </a:bodyPr>
          <a:lstStyle/>
          <a:p>
            <a:r>
              <a:rPr lang="en-GB" b="1" dirty="0" smtClean="0"/>
              <a:t>Proportion</a:t>
            </a:r>
            <a:r>
              <a:rPr lang="en-GB" dirty="0" smtClean="0"/>
              <a:t> </a:t>
            </a:r>
            <a:r>
              <a:rPr lang="en-GB" b="1" dirty="0" smtClean="0"/>
              <a:t>compares part to whole</a:t>
            </a:r>
            <a:r>
              <a:rPr lang="en-GB" dirty="0" smtClean="0"/>
              <a:t>, and is usually expressed as a fraction, decimal or percentage. For example:</a:t>
            </a:r>
          </a:p>
          <a:p>
            <a:pPr>
              <a:buNone/>
            </a:pPr>
            <a:r>
              <a:rPr lang="en-GB" dirty="0" smtClean="0"/>
              <a:t>		If there are 24 fish in a pond, and 6 are gold and 	18 are black, there are 6 gold fish out of a total of 	24 </a:t>
            </a:r>
            <a:r>
              <a:rPr lang="en-GB" dirty="0" err="1" smtClean="0"/>
              <a:t>fish.The</a:t>
            </a:r>
            <a:r>
              <a:rPr lang="en-GB" dirty="0" smtClean="0"/>
              <a:t> proportion of gold fish is 6 out of 24, 	or 1 in 4, or 1.4, or 25%, or 0.25.</a:t>
            </a:r>
          </a:p>
          <a:p>
            <a:r>
              <a:rPr lang="en-GB" b="1" dirty="0" smtClean="0"/>
              <a:t>Use direct proportion in simple contexts. </a:t>
            </a:r>
            <a:r>
              <a:rPr lang="en-GB" dirty="0" smtClean="0"/>
              <a:t>For example:</a:t>
            </a:r>
          </a:p>
          <a:p>
            <a:pPr lvl="1"/>
            <a:r>
              <a:rPr lang="en-GB" dirty="0" smtClean="0"/>
              <a:t>Three bars of chocolate cost 90p. How much will six bars cost? And twelve bars?</a:t>
            </a:r>
          </a:p>
          <a:p>
            <a:pPr lvl="1"/>
            <a:r>
              <a:rPr lang="en-GB" dirty="0" smtClean="0"/>
              <a:t>1 litre of fruit drink contains 200 ml of orange juice. How much orange juice is there in 1.5 litres of fruit drink?</a:t>
            </a:r>
          </a:p>
          <a:p>
            <a:pPr lvl="1"/>
            <a:r>
              <a:rPr lang="en-GB" dirty="0" smtClean="0"/>
              <a:t>£1 is worth 1.62 </a:t>
            </a:r>
            <a:r>
              <a:rPr lang="en-GB" dirty="0" err="1" smtClean="0"/>
              <a:t>euros</a:t>
            </a:r>
            <a:r>
              <a:rPr lang="en-GB" dirty="0" smtClean="0"/>
              <a:t>. How many </a:t>
            </a:r>
            <a:r>
              <a:rPr lang="en-GB" dirty="0" err="1" smtClean="0"/>
              <a:t>euros</a:t>
            </a:r>
            <a:r>
              <a:rPr lang="en-GB" dirty="0" smtClean="0"/>
              <a:t> will I get for £50?</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 more strategy ks3</a:t>
            </a:r>
            <a:endParaRPr lang="en-GB" dirty="0"/>
          </a:p>
        </p:txBody>
      </p:sp>
      <p:sp>
        <p:nvSpPr>
          <p:cNvPr id="3" name="Content Placeholder 2"/>
          <p:cNvSpPr>
            <a:spLocks noGrp="1"/>
          </p:cNvSpPr>
          <p:nvPr>
            <p:ph sz="quarter" idx="1"/>
          </p:nvPr>
        </p:nvSpPr>
        <p:spPr/>
        <p:txBody>
          <a:bodyPr>
            <a:normAutofit/>
          </a:bodyPr>
          <a:lstStyle/>
          <a:p>
            <a:r>
              <a:rPr lang="en-GB" dirty="0" smtClean="0"/>
              <a:t>Ratio compares part to part. For example: If Lee and Ann divide £100 in the ratio 2 : 3, Lee gets 2 parts and Ann gets 3 parts. 1 part is £100 ÷ 5 = £20. So Lee gets £20 × 2 = £40 and Ann gets £20 × 3 = £60.</a:t>
            </a:r>
          </a:p>
          <a:p>
            <a:r>
              <a:rPr lang="en-GB" dirty="0" smtClean="0"/>
              <a:t>Know that the ratio 3 : 2 is not the same as the ratio 2 : 3.</a:t>
            </a:r>
          </a:p>
          <a:p>
            <a:r>
              <a:rPr lang="en-GB" dirty="0" smtClean="0"/>
              <a:t>Simplify a (two-part) ratio to an equivalent ratio by cancelling, e.g. Which of these ratios is equivalent to 3 : 12?</a:t>
            </a:r>
          </a:p>
          <a:p>
            <a:pPr>
              <a:buNone/>
            </a:pPr>
            <a:r>
              <a:rPr lang="en-GB" dirty="0" smtClean="0"/>
              <a:t>          3 : 1        9 : 36       4 : 13       1 : 3</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 more strategy</a:t>
            </a:r>
            <a:endParaRPr lang="en-GB" dirty="0"/>
          </a:p>
        </p:txBody>
      </p:sp>
      <p:sp>
        <p:nvSpPr>
          <p:cNvPr id="3" name="Content Placeholder 2"/>
          <p:cNvSpPr>
            <a:spLocks noGrp="1"/>
          </p:cNvSpPr>
          <p:nvPr>
            <p:ph sz="quarter" idx="1"/>
          </p:nvPr>
        </p:nvSpPr>
        <p:spPr/>
        <p:txBody>
          <a:bodyPr/>
          <a:lstStyle/>
          <a:p>
            <a:r>
              <a:rPr lang="en-GB" dirty="0" smtClean="0"/>
              <a:t>Understand the relationship between ratio and proportion, and relate them both to everyday situations. For example:</a:t>
            </a:r>
          </a:p>
          <a:p>
            <a:pPr>
              <a:buNone/>
            </a:pPr>
            <a:r>
              <a:rPr lang="en-GB" dirty="0" smtClean="0"/>
              <a:t>		In this stick</a:t>
            </a:r>
          </a:p>
          <a:p>
            <a:pPr>
              <a:buNone/>
            </a:pPr>
            <a:r>
              <a:rPr lang="en-GB" dirty="0" smtClean="0"/>
              <a:t>   		the ratio of blue to white is one part to four 	parts or 1 : 4. The proportion of blue in the 	whole stick is 1 out of 5, and 1⁄5 or 20% of 	the whole stick is blue.</a:t>
            </a:r>
          </a:p>
          <a:p>
            <a:pPr>
              <a:buNone/>
            </a:pPr>
            <a:endParaRPr lang="en-GB" dirty="0" smtClean="0"/>
          </a:p>
          <a:p>
            <a:pPr>
              <a:buNone/>
            </a:pPr>
            <a:r>
              <a:rPr lang="en-GB" dirty="0" smtClean="0"/>
              <a:t>   </a:t>
            </a:r>
            <a:endParaRPr lang="en-GB" dirty="0"/>
          </a:p>
        </p:txBody>
      </p:sp>
      <p:sp>
        <p:nvSpPr>
          <p:cNvPr id="4" name="Rectangle 3"/>
          <p:cNvSpPr/>
          <p:nvPr/>
        </p:nvSpPr>
        <p:spPr>
          <a:xfrm>
            <a:off x="3419872" y="2852936"/>
            <a:ext cx="3312368"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419872" y="2852936"/>
            <a:ext cx="648072" cy="28803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467600" cy="850106"/>
          </a:xfrm>
        </p:spPr>
        <p:txBody>
          <a:bodyPr>
            <a:normAutofit fontScale="90000"/>
          </a:bodyPr>
          <a:lstStyle/>
          <a:p>
            <a:r>
              <a:rPr lang="en-GB" dirty="0" smtClean="0"/>
              <a:t>Meanings of ratio and proportion in geometry in KS3 Strategy</a:t>
            </a:r>
            <a:endParaRPr lang="en-GB" dirty="0"/>
          </a:p>
        </p:txBody>
      </p:sp>
      <p:sp>
        <p:nvSpPr>
          <p:cNvPr id="3" name="Content Placeholder 2"/>
          <p:cNvSpPr>
            <a:spLocks noGrp="1"/>
          </p:cNvSpPr>
          <p:nvPr>
            <p:ph sz="quarter" idx="1"/>
          </p:nvPr>
        </p:nvSpPr>
        <p:spPr/>
        <p:txBody>
          <a:bodyPr>
            <a:normAutofit/>
          </a:bodyPr>
          <a:lstStyle/>
          <a:p>
            <a:r>
              <a:rPr lang="en-GB" dirty="0" smtClean="0"/>
              <a:t>Investigate the proportions of metric paper sizes, A6 to A1. For example, start with a sheet of A3 paper and, with successive folds, produce A4, A5 and A6.</a:t>
            </a:r>
          </a:p>
          <a:p>
            <a:r>
              <a:rPr lang="en-GB" dirty="0" smtClean="0"/>
              <a:t>Understand enlargement as a transformation of a plane in which points (such as A, B and C) are mapped on to images (A’, B’ and C’) by multiplying their distances from a fixed centre of enlargement by the same scale factor. If triangle ABC maps to A’B’C’: scale factor = OA’/OA = OB’/OB = OC’/OC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043608" y="2132856"/>
            <a:ext cx="2808312" cy="2088232"/>
          </a:xfrm>
          <a:prstGeom prst="triangle">
            <a:avLst>
              <a:gd name="adj" fmla="val 662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p:cNvSpPr/>
          <p:nvPr/>
        </p:nvSpPr>
        <p:spPr>
          <a:xfrm>
            <a:off x="1043608" y="764704"/>
            <a:ext cx="4680520" cy="3456384"/>
          </a:xfrm>
          <a:prstGeom prst="triangle">
            <a:avLst>
              <a:gd name="adj" fmla="val 662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83568" y="4005064"/>
            <a:ext cx="504056" cy="369332"/>
          </a:xfrm>
          <a:prstGeom prst="rect">
            <a:avLst/>
          </a:prstGeom>
          <a:noFill/>
        </p:spPr>
        <p:txBody>
          <a:bodyPr wrap="square" rtlCol="0">
            <a:spAutoFit/>
          </a:bodyPr>
          <a:lstStyle/>
          <a:p>
            <a:r>
              <a:rPr lang="en-GB" dirty="0" smtClean="0"/>
              <a:t>O</a:t>
            </a:r>
            <a:endParaRPr lang="en-GB" dirty="0"/>
          </a:p>
        </p:txBody>
      </p:sp>
      <p:sp>
        <p:nvSpPr>
          <p:cNvPr id="7" name="TextBox 6"/>
          <p:cNvSpPr txBox="1"/>
          <p:nvPr/>
        </p:nvSpPr>
        <p:spPr>
          <a:xfrm>
            <a:off x="5652120" y="4293096"/>
            <a:ext cx="504056" cy="369332"/>
          </a:xfrm>
          <a:prstGeom prst="rect">
            <a:avLst/>
          </a:prstGeom>
          <a:noFill/>
        </p:spPr>
        <p:txBody>
          <a:bodyPr wrap="square" rtlCol="0">
            <a:spAutoFit/>
          </a:bodyPr>
          <a:lstStyle/>
          <a:p>
            <a:r>
              <a:rPr lang="en-GB" dirty="0" smtClean="0"/>
              <a:t>B’</a:t>
            </a:r>
            <a:endParaRPr lang="en-GB" dirty="0"/>
          </a:p>
        </p:txBody>
      </p:sp>
      <p:sp>
        <p:nvSpPr>
          <p:cNvPr id="8" name="TextBox 7"/>
          <p:cNvSpPr txBox="1"/>
          <p:nvPr/>
        </p:nvSpPr>
        <p:spPr>
          <a:xfrm>
            <a:off x="4716016" y="1628800"/>
            <a:ext cx="504056" cy="369332"/>
          </a:xfrm>
          <a:prstGeom prst="rect">
            <a:avLst/>
          </a:prstGeom>
          <a:noFill/>
        </p:spPr>
        <p:txBody>
          <a:bodyPr wrap="square" rtlCol="0">
            <a:spAutoFit/>
          </a:bodyPr>
          <a:lstStyle/>
          <a:p>
            <a:r>
              <a:rPr lang="en-GB" dirty="0" smtClean="0"/>
              <a:t>C’</a:t>
            </a:r>
            <a:endParaRPr lang="en-GB" dirty="0"/>
          </a:p>
        </p:txBody>
      </p:sp>
      <p:sp>
        <p:nvSpPr>
          <p:cNvPr id="9" name="TextBox 8"/>
          <p:cNvSpPr txBox="1"/>
          <p:nvPr/>
        </p:nvSpPr>
        <p:spPr>
          <a:xfrm>
            <a:off x="3203848" y="2708920"/>
            <a:ext cx="504056" cy="369332"/>
          </a:xfrm>
          <a:prstGeom prst="rect">
            <a:avLst/>
          </a:prstGeom>
          <a:noFill/>
        </p:spPr>
        <p:txBody>
          <a:bodyPr wrap="square" rtlCol="0">
            <a:spAutoFit/>
          </a:bodyPr>
          <a:lstStyle/>
          <a:p>
            <a:r>
              <a:rPr lang="en-GB" dirty="0"/>
              <a:t>C</a:t>
            </a:r>
          </a:p>
        </p:txBody>
      </p:sp>
      <p:sp>
        <p:nvSpPr>
          <p:cNvPr id="10" name="TextBox 9"/>
          <p:cNvSpPr txBox="1"/>
          <p:nvPr/>
        </p:nvSpPr>
        <p:spPr>
          <a:xfrm>
            <a:off x="3635896" y="4293096"/>
            <a:ext cx="504056" cy="369332"/>
          </a:xfrm>
          <a:prstGeom prst="rect">
            <a:avLst/>
          </a:prstGeom>
          <a:noFill/>
        </p:spPr>
        <p:txBody>
          <a:bodyPr wrap="square" rtlCol="0">
            <a:spAutoFit/>
          </a:bodyPr>
          <a:lstStyle/>
          <a:p>
            <a:r>
              <a:rPr lang="en-GB" dirty="0"/>
              <a:t>B</a:t>
            </a:r>
          </a:p>
        </p:txBody>
      </p:sp>
      <p:sp>
        <p:nvSpPr>
          <p:cNvPr id="11" name="TextBox 10"/>
          <p:cNvSpPr txBox="1"/>
          <p:nvPr/>
        </p:nvSpPr>
        <p:spPr>
          <a:xfrm>
            <a:off x="2555776" y="1916832"/>
            <a:ext cx="504056" cy="369332"/>
          </a:xfrm>
          <a:prstGeom prst="rect">
            <a:avLst/>
          </a:prstGeom>
          <a:noFill/>
        </p:spPr>
        <p:txBody>
          <a:bodyPr wrap="square" rtlCol="0">
            <a:spAutoFit/>
          </a:bodyPr>
          <a:lstStyle/>
          <a:p>
            <a:r>
              <a:rPr lang="en-GB" dirty="0"/>
              <a:t>A</a:t>
            </a:r>
          </a:p>
        </p:txBody>
      </p:sp>
      <p:cxnSp>
        <p:nvCxnSpPr>
          <p:cNvPr id="13" name="Straight Connector 12"/>
          <p:cNvCxnSpPr/>
          <p:nvPr/>
        </p:nvCxnSpPr>
        <p:spPr>
          <a:xfrm flipV="1">
            <a:off x="1115616" y="1916832"/>
            <a:ext cx="3556012" cy="22406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11960" y="404664"/>
            <a:ext cx="504056" cy="369332"/>
          </a:xfrm>
          <a:prstGeom prst="rect">
            <a:avLst/>
          </a:prstGeom>
          <a:noFill/>
        </p:spPr>
        <p:txBody>
          <a:bodyPr wrap="square" rtlCol="0">
            <a:spAutoFit/>
          </a:bodyPr>
          <a:lstStyle/>
          <a:p>
            <a:r>
              <a:rPr lang="en-GB" dirty="0" smtClean="0"/>
              <a:t>A’</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proportion question types (</a:t>
            </a:r>
            <a:r>
              <a:rPr lang="en-GB" dirty="0" err="1" smtClean="0"/>
              <a:t>cramer</a:t>
            </a:r>
            <a:r>
              <a:rPr lang="en-GB" dirty="0" smtClean="0"/>
              <a:t> &amp; post)</a:t>
            </a:r>
            <a:endParaRPr lang="en-GB" dirty="0"/>
          </a:p>
        </p:txBody>
      </p:sp>
      <p:sp>
        <p:nvSpPr>
          <p:cNvPr id="3" name="Content Placeholder 2"/>
          <p:cNvSpPr>
            <a:spLocks noGrp="1"/>
          </p:cNvSpPr>
          <p:nvPr>
            <p:ph sz="quarter" idx="1"/>
          </p:nvPr>
        </p:nvSpPr>
        <p:spPr/>
        <p:txBody>
          <a:bodyPr>
            <a:normAutofit/>
          </a:bodyPr>
          <a:lstStyle/>
          <a:p>
            <a:r>
              <a:rPr lang="en-GB" dirty="0" smtClean="0"/>
              <a:t>Missing value problems</a:t>
            </a:r>
          </a:p>
          <a:p>
            <a:r>
              <a:rPr lang="en-GB" dirty="0" smtClean="0"/>
              <a:t>Numerical comparison of ratios</a:t>
            </a:r>
          </a:p>
          <a:p>
            <a:r>
              <a:rPr lang="en-GB" dirty="0" smtClean="0"/>
              <a:t>Prediction of changes in quantities</a:t>
            </a:r>
          </a:p>
          <a:p>
            <a:pPr>
              <a:buNone/>
            </a:pPr>
            <a:r>
              <a:rPr lang="en-GB" dirty="0" smtClean="0"/>
              <a:t>		Methods used:</a:t>
            </a:r>
          </a:p>
          <a:p>
            <a:pPr>
              <a:buNone/>
            </a:pPr>
            <a:r>
              <a:rPr lang="en-GB" dirty="0" smtClean="0"/>
              <a:t>		Set out problem as a/b = c/d</a:t>
            </a:r>
          </a:p>
          <a:p>
            <a:pPr>
              <a:buNone/>
            </a:pPr>
            <a:r>
              <a:rPr lang="en-GB" dirty="0" smtClean="0"/>
              <a:t>		Compare a to c and b to d (scale factor)</a:t>
            </a:r>
          </a:p>
          <a:p>
            <a:pPr>
              <a:buNone/>
            </a:pPr>
            <a:r>
              <a:rPr lang="en-GB" dirty="0" smtClean="0"/>
              <a:t>		Compare a to b and c to d (‘per’; fractions; 	unit rate)</a:t>
            </a:r>
          </a:p>
          <a:p>
            <a:pPr>
              <a:buNone/>
            </a:pPr>
            <a:r>
              <a:rPr lang="en-GB" dirty="0" smtClean="0"/>
              <a:t>		Compare a/b to c/d (equivalent fractions)</a:t>
            </a:r>
          </a:p>
          <a:p>
            <a:pPr>
              <a:buNone/>
            </a:pPr>
            <a:r>
              <a:rPr lang="en-GB" dirty="0" smtClean="0"/>
              <a:t>		Cross-multiplying (older students)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Trip-wires according to research</a:t>
            </a:r>
            <a:endParaRPr lang="en-GB" dirty="0"/>
          </a:p>
        </p:txBody>
      </p:sp>
      <p:sp>
        <p:nvSpPr>
          <p:cNvPr id="3" name="Content Placeholder 2"/>
          <p:cNvSpPr>
            <a:spLocks noGrp="1"/>
          </p:cNvSpPr>
          <p:nvPr>
            <p:ph sz="quarter" idx="1"/>
          </p:nvPr>
        </p:nvSpPr>
        <p:spPr/>
        <p:txBody>
          <a:bodyPr/>
          <a:lstStyle/>
          <a:p>
            <a:r>
              <a:rPr lang="en-GB" dirty="0" smtClean="0"/>
              <a:t>1:n much harder than 1:2</a:t>
            </a:r>
          </a:p>
          <a:p>
            <a:r>
              <a:rPr lang="en-GB" dirty="0" smtClean="0"/>
              <a:t>Non-integer ratios</a:t>
            </a:r>
          </a:p>
          <a:p>
            <a:r>
              <a:rPr lang="en-GB" dirty="0" smtClean="0"/>
              <a:t>Co-prime denominators</a:t>
            </a:r>
          </a:p>
          <a:p>
            <a:r>
              <a:rPr lang="en-GB" dirty="0" smtClean="0"/>
              <a:t>Unfamiliar wording or contexts</a:t>
            </a:r>
          </a:p>
          <a:p>
            <a:pPr lvl="1"/>
            <a:r>
              <a:rPr lang="en-GB" dirty="0" smtClean="0"/>
              <a:t>lead to more use of additive strategies and other ad hoc methods</a:t>
            </a:r>
          </a:p>
          <a:p>
            <a:pPr lvl="1"/>
            <a:r>
              <a:rPr lang="en-GB" dirty="0" smtClean="0"/>
              <a:t>need to juggle four variables</a:t>
            </a:r>
          </a:p>
          <a:p>
            <a:pPr lvl="1"/>
            <a:r>
              <a:rPr lang="en-GB" dirty="0" smtClean="0"/>
              <a:t>resort to counting, building-up</a:t>
            </a:r>
          </a:p>
          <a:p>
            <a:pPr lvl="1"/>
            <a:r>
              <a:rPr lang="en-GB" dirty="0" smtClean="0"/>
              <a:t>need for diagrams, models, understanding context, symbolic representations</a:t>
            </a:r>
          </a:p>
          <a:p>
            <a:pPr lvl="1">
              <a:buNone/>
            </a:pPr>
            <a:endParaRPr lang="en-GB" dirty="0" smtClean="0"/>
          </a:p>
          <a:p>
            <a:pPr lvl="1"/>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is needed?</a:t>
            </a:r>
            <a:endParaRPr lang="en-GB" dirty="0"/>
          </a:p>
        </p:txBody>
      </p:sp>
      <p:sp>
        <p:nvSpPr>
          <p:cNvPr id="5" name="Content Placeholder 4"/>
          <p:cNvSpPr>
            <a:spLocks noGrp="1"/>
          </p:cNvSpPr>
          <p:nvPr>
            <p:ph sz="quarter" idx="1"/>
          </p:nvPr>
        </p:nvSpPr>
        <p:spPr/>
        <p:txBody>
          <a:bodyPr/>
          <a:lstStyle/>
          <a:p>
            <a:r>
              <a:rPr lang="en-GB" dirty="0" smtClean="0"/>
              <a:t>Complex understanding of division and multiplication</a:t>
            </a:r>
          </a:p>
          <a:p>
            <a:r>
              <a:rPr lang="en-GB" dirty="0" smtClean="0"/>
              <a:t>Complex understanding of a/b = c/d structure</a:t>
            </a:r>
          </a:p>
          <a:p>
            <a:r>
              <a:rPr lang="en-GB" dirty="0" smtClean="0"/>
              <a:t>Understanding of measure and length and comparing them</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Starting from understanding length (</a:t>
            </a:r>
            <a:r>
              <a:rPr lang="en-GB" dirty="0" err="1" smtClean="0"/>
              <a:t>carraher</a:t>
            </a:r>
            <a:r>
              <a:rPr lang="en-GB" dirty="0" smtClean="0"/>
              <a:t>)</a:t>
            </a:r>
            <a:endParaRPr lang="en-GB" dirty="0"/>
          </a:p>
        </p:txBody>
      </p:sp>
      <p:sp>
        <p:nvSpPr>
          <p:cNvPr id="5" name="Content Placeholder 4"/>
          <p:cNvSpPr>
            <a:spLocks noGrp="1"/>
          </p:cNvSpPr>
          <p:nvPr>
            <p:ph sz="quarter" idx="1"/>
          </p:nvPr>
        </p:nvSpPr>
        <p:spPr>
          <a:xfrm>
            <a:off x="467544" y="1340768"/>
            <a:ext cx="7467600" cy="5517232"/>
          </a:xfrm>
        </p:spPr>
        <p:txBody>
          <a:bodyPr>
            <a:normAutofit fontScale="92500"/>
          </a:bodyPr>
          <a:lstStyle/>
          <a:p>
            <a:r>
              <a:rPr lang="en-GB" dirty="0" smtClean="0"/>
              <a:t>Common factors: finding divisors that create equal lengths on different line segments </a:t>
            </a:r>
            <a:r>
              <a:rPr lang="en-GB" i="1" dirty="0" smtClean="0"/>
              <a:t>a</a:t>
            </a:r>
            <a:r>
              <a:rPr lang="en-GB" dirty="0" smtClean="0"/>
              <a:t> and </a:t>
            </a:r>
            <a:r>
              <a:rPr lang="en-GB" i="1" dirty="0" smtClean="0"/>
              <a:t>b</a:t>
            </a:r>
            <a:r>
              <a:rPr lang="en-GB" dirty="0" smtClean="0"/>
              <a:t>. For example, given two line segments of lengths 12 cm. and 15 cm. The student would divide the first by 4 and the second by 5 to get lengths of 3 cm.</a:t>
            </a:r>
          </a:p>
          <a:p>
            <a:r>
              <a:rPr lang="en-GB" dirty="0" smtClean="0"/>
              <a:t>Common multiple: find multiples that create equal segments from different lengths. For example, with the same two line segments as above, the first would be multiplied by 5 and the second by 4 to make 60cm.</a:t>
            </a:r>
          </a:p>
          <a:p>
            <a:r>
              <a:rPr lang="en-GB" dirty="0" smtClean="0"/>
              <a:t>Two-integer operations: suppose </a:t>
            </a:r>
            <a:r>
              <a:rPr lang="en-GB" i="1" dirty="0" smtClean="0"/>
              <a:t>a/n = b/m</a:t>
            </a:r>
            <a:r>
              <a:rPr lang="en-GB" dirty="0" smtClean="0"/>
              <a:t>, then the line segment whose length is </a:t>
            </a:r>
            <a:r>
              <a:rPr lang="en-GB" i="1" dirty="0" smtClean="0"/>
              <a:t>a/n</a:t>
            </a:r>
            <a:r>
              <a:rPr lang="en-GB" dirty="0" smtClean="0"/>
              <a:t> is multiplied by </a:t>
            </a:r>
            <a:r>
              <a:rPr lang="en-GB" i="1" dirty="0" smtClean="0"/>
              <a:t>m</a:t>
            </a:r>
            <a:r>
              <a:rPr lang="en-GB" dirty="0" smtClean="0"/>
              <a:t> to show it is then equal to </a:t>
            </a:r>
            <a:r>
              <a:rPr lang="en-GB" i="1" dirty="0" smtClean="0"/>
              <a:t>b</a:t>
            </a:r>
            <a:r>
              <a:rPr lang="en-GB" dirty="0" smtClean="0"/>
              <a:t>. This gives a sense of the possibilities using inverse relations. For example, with the segments given above: 12/4 = 15/5</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endParaRPr lang="en-GB" dirty="0"/>
          </a:p>
        </p:txBody>
      </p:sp>
      <p:sp>
        <p:nvSpPr>
          <p:cNvPr id="3" name="Content Placeholder 2"/>
          <p:cNvSpPr>
            <a:spLocks noGrp="1"/>
          </p:cNvSpPr>
          <p:nvPr>
            <p:ph sz="quarter" idx="1"/>
          </p:nvPr>
        </p:nvSpPr>
        <p:spPr>
          <a:xfrm>
            <a:off x="457200" y="548680"/>
            <a:ext cx="7467600" cy="5925272"/>
          </a:xfrm>
        </p:spPr>
        <p:txBody>
          <a:bodyPr>
            <a:normAutofit fontScale="85000" lnSpcReduction="10000"/>
          </a:bodyPr>
          <a:lstStyle/>
          <a:p>
            <a:r>
              <a:rPr lang="en-GB" dirty="0" smtClean="0"/>
              <a:t>Rational multiplier: students find the multiplier n/m that will make two lines equal in length. In the case we are considering this multiplier is 4/5 so that 12 = (4/5) x 15.</a:t>
            </a:r>
          </a:p>
          <a:p>
            <a:r>
              <a:rPr lang="en-GB" dirty="0" smtClean="0"/>
              <a:t>Rational divisor: students find a rational number that when divided into one segment equals the second segment. By this time, students can be comparing the various roles that the numbers 4 and 5 are playing in their enquiry.</a:t>
            </a:r>
          </a:p>
          <a:p>
            <a:r>
              <a:rPr lang="en-GB" dirty="0" smtClean="0"/>
              <a:t>Relative increase and decrease: </a:t>
            </a:r>
            <a:r>
              <a:rPr lang="en-GB" i="1" dirty="0" smtClean="0"/>
              <a:t>a = b + ((n-m)/m)b</a:t>
            </a:r>
            <a:r>
              <a:rPr lang="en-GB" dirty="0" smtClean="0"/>
              <a:t>. In our example, the right-hand side is 15 + ((4-5)/5) x 15. This expresses the difference between the given lengths in terms of the multiplicative relation between them, thus laying the foundations that one length can be expressed in terms of another with no reference to external measuring units.</a:t>
            </a:r>
          </a:p>
          <a:p>
            <a:r>
              <a:rPr lang="en-GB" dirty="0" smtClean="0"/>
              <a:t>Measurement: </a:t>
            </a:r>
            <a:r>
              <a:rPr lang="en-GB" i="1" dirty="0" smtClean="0"/>
              <a:t>a </a:t>
            </a:r>
            <a:r>
              <a:rPr lang="en-GB" dirty="0" smtClean="0"/>
              <a:t>can be ‘measured’ using </a:t>
            </a:r>
            <a:r>
              <a:rPr lang="en-GB" i="1" dirty="0" smtClean="0"/>
              <a:t>b</a:t>
            </a:r>
            <a:r>
              <a:rPr lang="en-GB" dirty="0" smtClean="0"/>
              <a:t> or vice versa.</a:t>
            </a:r>
          </a:p>
          <a:p>
            <a:r>
              <a:rPr lang="en-GB" dirty="0" smtClean="0"/>
              <a:t>Later tasks lead students to find appropriate scalar multipliers to make </a:t>
            </a:r>
            <a:r>
              <a:rPr lang="en-GB" i="1" dirty="0" smtClean="0"/>
              <a:t>a = (n/m)b</a:t>
            </a:r>
            <a:r>
              <a:rPr lang="en-GB" dirty="0" smtClean="0"/>
              <a:t> by iterating successive attempts to find </a:t>
            </a:r>
            <a:r>
              <a:rPr lang="en-GB" i="1" dirty="0" smtClean="0"/>
              <a:t>n/m</a:t>
            </a:r>
            <a:r>
              <a:rPr lang="en-GB" dirty="0" smtClean="0"/>
              <a:t>. Various values of </a:t>
            </a:r>
            <a:r>
              <a:rPr lang="en-GB" i="1" dirty="0" smtClean="0"/>
              <a:t>a</a:t>
            </a:r>
            <a:r>
              <a:rPr lang="en-GB" dirty="0" smtClean="0"/>
              <a:t> and </a:t>
            </a:r>
            <a:r>
              <a:rPr lang="en-GB" i="1" dirty="0" smtClean="0"/>
              <a:t>b</a:t>
            </a:r>
            <a:r>
              <a:rPr lang="en-GB" dirty="0" smtClean="0"/>
              <a:t> for which </a:t>
            </a:r>
            <a:r>
              <a:rPr lang="en-GB" i="1" dirty="0" smtClean="0"/>
              <a:t>(n/m)</a:t>
            </a:r>
            <a:r>
              <a:rPr lang="en-GB" dirty="0" smtClean="0"/>
              <a:t> applies can be plotted on a linear graph.</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sz="quarter" idx="1"/>
          </p:nvPr>
        </p:nvSpPr>
        <p:spPr>
          <a:xfrm>
            <a:off x="457200" y="620688"/>
            <a:ext cx="7467600" cy="5853264"/>
          </a:xfrm>
        </p:spPr>
        <p:txBody>
          <a:bodyPr>
            <a:normAutofit fontScale="92500" lnSpcReduction="20000"/>
          </a:bodyPr>
          <a:lstStyle/>
          <a:p>
            <a:r>
              <a:rPr lang="en-GB" b="1" dirty="0" smtClean="0"/>
              <a:t>Task A: </a:t>
            </a:r>
            <a:endParaRPr lang="en-GB" dirty="0" smtClean="0"/>
          </a:p>
          <a:p>
            <a:pPr>
              <a:buNone/>
            </a:pPr>
            <a:r>
              <a:rPr lang="en-GB" dirty="0" smtClean="0"/>
              <a:t>	I am inviting people to a party – big rectangular invitations for friends and tiny rectangular invitations for family.  The invitations have to be similar shapes.  The measurements I had in mind were 10 by 15 inches and 4 by 6 inches for the smaller ones.  The printer has now told me that the longest side has to be 12 inches. What minimal changes could I make to the three measures so that the invitations are still two similar shapes?</a:t>
            </a:r>
          </a:p>
          <a:p>
            <a:endParaRPr lang="en-GB" dirty="0" smtClean="0"/>
          </a:p>
          <a:p>
            <a:r>
              <a:rPr lang="en-GB" b="1" dirty="0" smtClean="0"/>
              <a:t>Task B:</a:t>
            </a:r>
            <a:endParaRPr lang="en-GB" dirty="0" smtClean="0"/>
          </a:p>
          <a:p>
            <a:pPr>
              <a:buNone/>
            </a:pPr>
            <a:r>
              <a:rPr lang="en-GB" dirty="0" smtClean="0"/>
              <a:t>	Two friends are planning to give a third friend a surprise birthday treat.  They agree to leave their homes by bike at the same time and arrive at the meeting place at exactly the same time.  On the way, one phones the other to say that the wind is against her so she is cycling slower than expected.  What adjustments can be made to ensure simultaneous arrival?</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role of teacher educator</a:t>
            </a:r>
            <a:endParaRPr lang="en-GB" dirty="0"/>
          </a:p>
        </p:txBody>
      </p:sp>
      <p:sp>
        <p:nvSpPr>
          <p:cNvPr id="5" name="Content Placeholder 4"/>
          <p:cNvSpPr>
            <a:spLocks noGrp="1"/>
          </p:cNvSpPr>
          <p:nvPr>
            <p:ph sz="quarter" idx="1"/>
          </p:nvPr>
        </p:nvSpPr>
        <p:spPr/>
        <p:txBody>
          <a:bodyPr>
            <a:normAutofit lnSpcReduction="10000"/>
          </a:bodyPr>
          <a:lstStyle/>
          <a:p>
            <a:r>
              <a:rPr lang="en-GB" dirty="0" smtClean="0"/>
              <a:t>Mathematical knowledge for teachers (Ball et al.):</a:t>
            </a:r>
          </a:p>
          <a:p>
            <a:pPr lvl="1"/>
            <a:r>
              <a:rPr lang="en-GB" dirty="0" smtClean="0"/>
              <a:t>SMK: CCK, SCK (common content knowledge; specific content knowledge)</a:t>
            </a:r>
          </a:p>
          <a:p>
            <a:pPr lvl="1"/>
            <a:r>
              <a:rPr lang="en-GB" dirty="0" smtClean="0"/>
              <a:t>PCK: KCS, KCT (knowledge of children and subject/teaching)</a:t>
            </a:r>
          </a:p>
          <a:p>
            <a:r>
              <a:rPr lang="en-GB" dirty="0" smtClean="0"/>
              <a:t>Substantive and syntactic (Schwab)</a:t>
            </a:r>
          </a:p>
          <a:p>
            <a:pPr lvl="1"/>
            <a:r>
              <a:rPr lang="en-GB" dirty="0" smtClean="0"/>
              <a:t>substantive knowledge: key facts, concepts, principles, structures and explanatory frameworks</a:t>
            </a:r>
          </a:p>
          <a:p>
            <a:pPr lvl="1"/>
            <a:r>
              <a:rPr lang="en-GB" dirty="0" smtClean="0"/>
              <a:t>syntactic knowledge: rules of evidence and warrants of truth, nature of enquiry, how new knowledge is introduced and accepted</a:t>
            </a:r>
          </a:p>
          <a:p>
            <a:r>
              <a:rPr lang="en-GB" dirty="0" smtClean="0"/>
              <a:t>Knowledge Quartet (Rowland et al.)</a:t>
            </a:r>
          </a:p>
          <a:p>
            <a:pPr lvl="1"/>
            <a:r>
              <a:rPr lang="en-GB" dirty="0" smtClean="0"/>
              <a:t>foundation; transformation; connection; contingency</a:t>
            </a:r>
          </a:p>
          <a:p>
            <a:pPr lvl="1">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KQ</a:t>
            </a:r>
            <a:endParaRPr lang="en-GB" dirty="0"/>
          </a:p>
        </p:txBody>
      </p:sp>
      <p:sp>
        <p:nvSpPr>
          <p:cNvPr id="3" name="Content Placeholder 2"/>
          <p:cNvSpPr>
            <a:spLocks noGrp="1"/>
          </p:cNvSpPr>
          <p:nvPr>
            <p:ph sz="quarter" idx="1"/>
          </p:nvPr>
        </p:nvSpPr>
        <p:spPr/>
        <p:txBody>
          <a:bodyPr/>
          <a:lstStyle/>
          <a:p>
            <a:pPr marL="274320" lvl="1">
              <a:spcBef>
                <a:spcPts val="600"/>
              </a:spcBef>
              <a:buSzPct val="70000"/>
              <a:buFont typeface="Wingdings"/>
              <a:buChar char=""/>
            </a:pPr>
            <a:r>
              <a:rPr lang="en-GB" dirty="0" smtClean="0"/>
              <a:t>Foundation</a:t>
            </a:r>
          </a:p>
          <a:p>
            <a:pPr marL="548640" lvl="2">
              <a:spcBef>
                <a:spcPts val="600"/>
              </a:spcBef>
              <a:buSzPct val="70000"/>
            </a:pPr>
            <a:r>
              <a:rPr lang="en-GB" dirty="0" err="1" smtClean="0"/>
              <a:t>preservice</a:t>
            </a:r>
            <a:r>
              <a:rPr lang="en-GB" dirty="0" smtClean="0"/>
              <a:t> teachers’ knowledge, beliefs and understandings</a:t>
            </a:r>
          </a:p>
          <a:p>
            <a:pPr marL="274320" lvl="1">
              <a:spcBef>
                <a:spcPts val="600"/>
              </a:spcBef>
              <a:buSzPct val="70000"/>
              <a:buFont typeface="Wingdings"/>
              <a:buChar char=""/>
            </a:pPr>
            <a:r>
              <a:rPr lang="en-GB" dirty="0" smtClean="0"/>
              <a:t>Transformation</a:t>
            </a:r>
          </a:p>
          <a:p>
            <a:pPr marL="548640" lvl="2">
              <a:spcBef>
                <a:spcPts val="600"/>
              </a:spcBef>
              <a:buSzPct val="70000"/>
            </a:pPr>
            <a:r>
              <a:rPr lang="en-GB" dirty="0" smtClean="0"/>
              <a:t>knowledge for planning and teaching, e.g. choice and use of examples; profound understanding; choice and use of models</a:t>
            </a:r>
          </a:p>
          <a:p>
            <a:pPr marL="274320" lvl="1">
              <a:spcBef>
                <a:spcPts val="600"/>
              </a:spcBef>
              <a:buSzPct val="70000"/>
              <a:buFont typeface="Wingdings"/>
              <a:buChar char=""/>
            </a:pPr>
            <a:r>
              <a:rPr lang="en-GB" dirty="0" smtClean="0"/>
              <a:t>Connection</a:t>
            </a:r>
          </a:p>
          <a:p>
            <a:pPr marL="548640" lvl="2">
              <a:spcBef>
                <a:spcPts val="600"/>
              </a:spcBef>
              <a:buSzPct val="70000"/>
            </a:pPr>
            <a:r>
              <a:rPr lang="en-GB" dirty="0" smtClean="0"/>
              <a:t>coherence and sequencing; structural connections; cognitive demand of different aspects and tasks</a:t>
            </a:r>
          </a:p>
          <a:p>
            <a:pPr marL="274320" lvl="1">
              <a:spcBef>
                <a:spcPts val="600"/>
              </a:spcBef>
              <a:buSzPct val="70000"/>
              <a:buFont typeface="Wingdings"/>
              <a:buChar char=""/>
            </a:pPr>
            <a:r>
              <a:rPr lang="en-GB" dirty="0" smtClean="0"/>
              <a:t>Contingency</a:t>
            </a:r>
          </a:p>
          <a:p>
            <a:pPr marL="548640" lvl="2">
              <a:spcBef>
                <a:spcPts val="600"/>
              </a:spcBef>
              <a:buSzPct val="70000"/>
            </a:pPr>
            <a:r>
              <a:rPr lang="en-GB" dirty="0" smtClean="0"/>
              <a:t>thinking and responding in-the-moment; pivot moments; acknowledge and deviate; acknowledge and move on; ignore</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sz="quarter" idx="1"/>
          </p:nvPr>
        </p:nvSpPr>
        <p:spPr>
          <a:xfrm>
            <a:off x="457200" y="620688"/>
            <a:ext cx="7467600" cy="5853264"/>
          </a:xfrm>
        </p:spPr>
        <p:txBody>
          <a:bodyPr>
            <a:normAutofit fontScale="92500" lnSpcReduction="20000"/>
          </a:bodyPr>
          <a:lstStyle/>
          <a:p>
            <a:r>
              <a:rPr lang="en-GB" b="1" dirty="0" smtClean="0"/>
              <a:t>Task A: </a:t>
            </a:r>
            <a:endParaRPr lang="en-GB" dirty="0" smtClean="0"/>
          </a:p>
          <a:p>
            <a:pPr>
              <a:buNone/>
            </a:pPr>
            <a:r>
              <a:rPr lang="en-GB" dirty="0" smtClean="0"/>
              <a:t>	I am inviting people to a party – big rectangular invitations for friends and tiny rectangular invitations for family.  The invitations have to be similar shapes.  The measurements I had in mind were 10 by 15 inches and 4 by 6 inches for the smaller ones.  The printer has now told me that the longest side has to be 12 inches. What minimal changes could I make to the three measures so that the invitations are still two similar shapes?</a:t>
            </a:r>
          </a:p>
          <a:p>
            <a:endParaRPr lang="en-GB" dirty="0" smtClean="0"/>
          </a:p>
          <a:p>
            <a:r>
              <a:rPr lang="en-GB" b="1" dirty="0" smtClean="0"/>
              <a:t>Task B:</a:t>
            </a:r>
            <a:endParaRPr lang="en-GB" dirty="0" smtClean="0"/>
          </a:p>
          <a:p>
            <a:pPr>
              <a:buNone/>
            </a:pPr>
            <a:r>
              <a:rPr lang="en-GB" dirty="0" smtClean="0"/>
              <a:t>	Two friends are planning to give a third friend a surprise birthday treat.  They agree to leave their homes by bike at the same time and arrive at the meeting place at exactly the same time.  On the way, one phones the other to say that the wind is against her so she is cycling slower than expected.  What adjustments can be made to ensure simultaneous arrival?</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57200" y="404664"/>
            <a:ext cx="7467600" cy="6069288"/>
          </a:xfrm>
        </p:spPr>
        <p:txBody>
          <a:bodyPr>
            <a:normAutofit fontScale="85000" lnSpcReduction="10000"/>
          </a:bodyPr>
          <a:lstStyle/>
          <a:p>
            <a:r>
              <a:rPr lang="en-GB" dirty="0" smtClean="0"/>
              <a:t>We would like you to present the following tasks to the other interns.  Split them into two groups according to where they are sitting and give one task to one half and the other to the other.  Explain that they have different tasks and must talk quietly, and that there may be more than one answer for each question. If you want to change the tasks slightly that is OK, but do not change the underlying mathematics.</a:t>
            </a:r>
          </a:p>
          <a:p>
            <a:r>
              <a:rPr lang="en-GB" dirty="0" smtClean="0"/>
              <a:t>As part of your planning, you need to consider the possible steps in thinking that different people may use.  What are the essential ones, what order do they need to occur and what questions may you need to ask to guide people?  Even though you are working with experienced maths ‘experts’ you will find they have different ways of seeing the problems. You need to plan a way to get all groups to see that they are dealing with proportionality, and adjusting the equation: a/b = c/d</a:t>
            </a:r>
          </a:p>
          <a:p>
            <a:r>
              <a:rPr lang="en-GB" dirty="0" smtClean="0"/>
              <a:t>You only have half an hour, and you should avoid talking at your audience a lot, but you need to get them to talk about the mathematical similarities between the tasks.</a:t>
            </a:r>
          </a:p>
          <a:p>
            <a:endParaRPr lang="en-GB" dirty="0" smtClean="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Handout</a:t>
            </a:r>
            <a:endParaRPr lang="en-GB" dirty="0"/>
          </a:p>
        </p:txBody>
      </p:sp>
      <p:sp>
        <p:nvSpPr>
          <p:cNvPr id="3" name="Content Placeholder 2"/>
          <p:cNvSpPr>
            <a:spLocks noGrp="1"/>
          </p:cNvSpPr>
          <p:nvPr>
            <p:ph sz="quarter" idx="1"/>
          </p:nvPr>
        </p:nvSpPr>
        <p:spPr>
          <a:xfrm>
            <a:off x="457200" y="1052736"/>
            <a:ext cx="7467600" cy="5421216"/>
          </a:xfrm>
        </p:spPr>
        <p:txBody>
          <a:bodyPr>
            <a:normAutofit fontScale="92500" lnSpcReduction="20000"/>
          </a:bodyPr>
          <a:lstStyle/>
          <a:p>
            <a:r>
              <a:rPr lang="en-GB" b="1" dirty="0" smtClean="0"/>
              <a:t/>
            </a:r>
            <a:br>
              <a:rPr lang="en-GB" b="1" dirty="0" smtClean="0"/>
            </a:br>
            <a:r>
              <a:rPr lang="en-GB" b="1" dirty="0" smtClean="0"/>
              <a:t> </a:t>
            </a:r>
            <a:endParaRPr lang="en-GB" dirty="0" smtClean="0"/>
          </a:p>
          <a:p>
            <a:r>
              <a:rPr lang="en-GB" b="1" dirty="0" smtClean="0"/>
              <a:t> Maths issue: </a:t>
            </a:r>
            <a:r>
              <a:rPr lang="en-GB" dirty="0" smtClean="0"/>
              <a:t>proportionality is about equality of ratios, i.e. a/b = c/d, so a change in one of the four variables can be compensated by changes in any of the other three.  Teachers need to experience thinking this through for themselves – should I increase of decrease a variable? -  in order to understand how complex it might be for young students. Do the situations help?</a:t>
            </a:r>
          </a:p>
          <a:p>
            <a:r>
              <a:rPr lang="en-GB" b="1" dirty="0" smtClean="0"/>
              <a:t>Pedagogic issue: </a:t>
            </a:r>
            <a:r>
              <a:rPr lang="en-GB" dirty="0" smtClean="0"/>
              <a:t>giving related but different tasks to two halves of the room means they can then discuss the concepts behind the tasks by working out what was similar about them. This can help them generalise.  A variation, if you have enough time, would be to then pair off people from different groups to talk in pairs about their different tasks and decide what was the same and what was different.</a:t>
            </a:r>
            <a:r>
              <a:rPr lang="en-GB" b="1"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ratio and proportion?</a:t>
            </a:r>
            <a:endParaRPr lang="en-GB" dirty="0"/>
          </a:p>
        </p:txBody>
      </p:sp>
      <p:sp>
        <p:nvSpPr>
          <p:cNvPr id="3" name="Content Placeholder 2"/>
          <p:cNvSpPr>
            <a:spLocks noGrp="1"/>
          </p:cNvSpPr>
          <p:nvPr>
            <p:ph sz="quarter" idx="1"/>
          </p:nvPr>
        </p:nvSpPr>
        <p:spPr/>
        <p:txBody>
          <a:bodyPr/>
          <a:lstStyle/>
          <a:p>
            <a:r>
              <a:rPr lang="en-GB" dirty="0" smtClean="0"/>
              <a:t>Case study for answering more generally ‘what is the teacher educator’s responsibility for subject content?’</a:t>
            </a:r>
          </a:p>
          <a:p>
            <a:r>
              <a:rPr lang="en-GB" dirty="0" smtClean="0"/>
              <a:t>Cross-phase vertical development</a:t>
            </a:r>
          </a:p>
          <a:p>
            <a:r>
              <a:rPr lang="en-GB" dirty="0" smtClean="0"/>
              <a:t>Critical in the development of later mathematical understanding</a:t>
            </a:r>
          </a:p>
          <a:p>
            <a:r>
              <a:rPr lang="en-GB" dirty="0" smtClean="0"/>
              <a:t>Hard to define</a:t>
            </a:r>
          </a:p>
          <a:p>
            <a:r>
              <a:rPr lang="en-GB" dirty="0" smtClean="0"/>
              <a:t>Poorly treated in textbooks and Strategy (why am I bothering about the Strategy?)</a:t>
            </a:r>
          </a:p>
          <a:p>
            <a:r>
              <a:rPr lang="en-GB" dirty="0" smtClean="0"/>
              <a:t>Poorly treated in the proposed new NC (primary)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primary national curriculum</a:t>
            </a:r>
            <a:endParaRPr lang="en-GB" dirty="0"/>
          </a:p>
        </p:txBody>
      </p:sp>
      <p:sp>
        <p:nvSpPr>
          <p:cNvPr id="3" name="Content Placeholder 2"/>
          <p:cNvSpPr>
            <a:spLocks noGrp="1"/>
          </p:cNvSpPr>
          <p:nvPr>
            <p:ph sz="quarter" idx="1"/>
          </p:nvPr>
        </p:nvSpPr>
        <p:spPr/>
        <p:txBody>
          <a:bodyPr>
            <a:normAutofit fontScale="92500" lnSpcReduction="20000"/>
          </a:bodyPr>
          <a:lstStyle/>
          <a:p>
            <a:r>
              <a:rPr lang="en-GB" b="1" dirty="0" smtClean="0"/>
              <a:t>Ratio and proportion </a:t>
            </a:r>
          </a:p>
          <a:p>
            <a:r>
              <a:rPr lang="en-GB" dirty="0" smtClean="0"/>
              <a:t>Pupils should be taught to: </a:t>
            </a:r>
          </a:p>
          <a:p>
            <a:pPr>
              <a:buNone/>
            </a:pPr>
            <a:r>
              <a:rPr lang="en-GB" dirty="0" smtClean="0"/>
              <a:t>		use ratios to show the relative sizes of two 	quantities [275] </a:t>
            </a:r>
          </a:p>
          <a:p>
            <a:pPr>
              <a:buNone/>
            </a:pPr>
            <a:r>
              <a:rPr lang="en-GB" dirty="0" smtClean="0"/>
              <a:t>		recognise equivalent ratios and reduce a given 	ratio to its lowest terms [276] </a:t>
            </a:r>
          </a:p>
          <a:p>
            <a:pPr>
              <a:buNone/>
            </a:pPr>
            <a:r>
              <a:rPr lang="en-GB" dirty="0" smtClean="0"/>
              <a:t>		recognise and use division in the context of 	fractions, percentages and ratio. [277] </a:t>
            </a:r>
          </a:p>
          <a:p>
            <a:r>
              <a:rPr lang="en-GB" b="1" dirty="0" smtClean="0"/>
              <a:t>Ratio and proportion </a:t>
            </a:r>
          </a:p>
          <a:p>
            <a:r>
              <a:rPr lang="en-GB" dirty="0" smtClean="0"/>
              <a:t>Ensure pupils are introduced to and use the ratio notation and symbol (a:b) in the context of comparing quantities, sizes and scale drawings. [278] </a:t>
            </a:r>
          </a:p>
          <a:p>
            <a:r>
              <a:rPr lang="en-GB" dirty="0" smtClean="0"/>
              <a:t>Ensure pupils practise solving a wide variety of problems so that pupils are taught to apply ratio and proportion flexibly. 	</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Strategy</a:t>
            </a:r>
            <a:endParaRPr lang="en-GB" dirty="0"/>
          </a:p>
        </p:txBody>
      </p:sp>
      <p:sp>
        <p:nvSpPr>
          <p:cNvPr id="3" name="Content Placeholder 2"/>
          <p:cNvSpPr>
            <a:spLocks noGrp="1"/>
          </p:cNvSpPr>
          <p:nvPr>
            <p:ph sz="quarter" idx="1"/>
          </p:nvPr>
        </p:nvSpPr>
        <p:spPr/>
        <p:txBody>
          <a:bodyPr/>
          <a:lstStyle/>
          <a:p>
            <a:r>
              <a:rPr lang="en-GB" dirty="0" smtClean="0"/>
              <a:t>‘For every ....’; ‘in every ....’</a:t>
            </a:r>
          </a:p>
          <a:p>
            <a:r>
              <a:rPr lang="en-GB" dirty="0" smtClean="0"/>
              <a:t>8 in every ten cats prefer .... (‘out of’)</a:t>
            </a:r>
          </a:p>
          <a:p>
            <a:r>
              <a:rPr lang="en-GB" dirty="0" smtClean="0"/>
              <a:t>I have two sweets for every three that you have</a:t>
            </a:r>
          </a:p>
          <a:p>
            <a:r>
              <a:rPr lang="en-GB" dirty="0" smtClean="0"/>
              <a:t>I eat two sweets in every three we have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9"/>
            <a:ext cx="7056784" cy="5632311"/>
          </a:xfrm>
          <a:prstGeom prst="rect">
            <a:avLst/>
          </a:prstGeom>
        </p:spPr>
        <p:txBody>
          <a:bodyPr wrap="square">
            <a:spAutoFit/>
          </a:bodyPr>
          <a:lstStyle/>
          <a:p>
            <a:r>
              <a:rPr lang="en-GB" sz="2400" dirty="0"/>
              <a:t>Discuss statements such as</a:t>
            </a:r>
            <a:r>
              <a:rPr lang="en-GB" sz="2400" dirty="0" smtClean="0"/>
              <a:t>:</a:t>
            </a:r>
          </a:p>
          <a:p>
            <a:endParaRPr lang="en-GB" sz="2400" dirty="0"/>
          </a:p>
          <a:p>
            <a:r>
              <a:rPr lang="en-GB" sz="2400" i="1" dirty="0" smtClean="0"/>
              <a:t>John </a:t>
            </a:r>
            <a:r>
              <a:rPr lang="en-GB" sz="2400" i="1" dirty="0"/>
              <a:t>has 1 stamp for every 2 that Mark has</a:t>
            </a:r>
            <a:r>
              <a:rPr lang="en-GB" sz="2400" dirty="0"/>
              <a:t>.</a:t>
            </a:r>
          </a:p>
          <a:p>
            <a:r>
              <a:rPr lang="en-GB" sz="2400" dirty="0"/>
              <a:t>This means that</a:t>
            </a:r>
            <a:r>
              <a:rPr lang="en-GB" sz="2400" dirty="0" smtClean="0"/>
              <a:t>:</a:t>
            </a:r>
          </a:p>
          <a:p>
            <a:endParaRPr lang="en-GB" sz="2400" dirty="0"/>
          </a:p>
          <a:p>
            <a:r>
              <a:rPr lang="en-GB" sz="2400" dirty="0" smtClean="0"/>
              <a:t>John </a:t>
            </a:r>
            <a:r>
              <a:rPr lang="en-GB" sz="2400" dirty="0"/>
              <a:t>has half as many stamps as Mark</a:t>
            </a:r>
            <a:r>
              <a:rPr lang="en-GB" sz="2400" dirty="0" smtClean="0"/>
              <a:t>.</a:t>
            </a:r>
          </a:p>
          <a:p>
            <a:endParaRPr lang="en-GB" sz="2400" dirty="0"/>
          </a:p>
          <a:p>
            <a:r>
              <a:rPr lang="en-GB" sz="2400" dirty="0"/>
              <a:t>Mark has twice as many stamps as John</a:t>
            </a:r>
            <a:r>
              <a:rPr lang="en-GB" sz="2400" dirty="0" smtClean="0"/>
              <a:t>.</a:t>
            </a:r>
          </a:p>
          <a:p>
            <a:endParaRPr lang="en-GB" sz="2400" dirty="0"/>
          </a:p>
          <a:p>
            <a:r>
              <a:rPr lang="en-GB" sz="2400" dirty="0"/>
              <a:t>John has one third of the total number of </a:t>
            </a:r>
            <a:r>
              <a:rPr lang="en-GB" sz="2400" dirty="0" smtClean="0"/>
              <a:t>stamps and </a:t>
            </a:r>
            <a:r>
              <a:rPr lang="en-GB" sz="2400" dirty="0"/>
              <a:t>Mark has two thirds</a:t>
            </a:r>
            <a:r>
              <a:rPr lang="en-GB" sz="2400" dirty="0" smtClean="0"/>
              <a:t>.</a:t>
            </a:r>
          </a:p>
          <a:p>
            <a:endParaRPr lang="en-GB" sz="2400" dirty="0"/>
          </a:p>
          <a:p>
            <a:r>
              <a:rPr lang="en-GB" sz="2400" dirty="0"/>
              <a:t>If John has 4 stamps, Mark has 8 stamps</a:t>
            </a:r>
            <a:r>
              <a:rPr lang="en-GB" sz="2400" dirty="0" smtClean="0"/>
              <a:t>.</a:t>
            </a:r>
          </a:p>
          <a:p>
            <a:endParaRPr lang="en-GB" sz="2400" dirty="0"/>
          </a:p>
          <a:p>
            <a:r>
              <a:rPr lang="en-GB" sz="2400" dirty="0"/>
              <a:t>If Mark has 20 stamps, John has 10 stamps.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lstStyle/>
          <a:p>
            <a:pPr>
              <a:buNone/>
            </a:pPr>
            <a:endParaRPr lang="en-GB" dirty="0" smtClean="0"/>
          </a:p>
          <a:p>
            <a:r>
              <a:rPr lang="en-GB" dirty="0" smtClean="0"/>
              <a:t>What understandings of multiplication are necessary to understand scale factor, enlargement, proportionality ...?</a:t>
            </a:r>
          </a:p>
          <a:p>
            <a:r>
              <a:rPr lang="en-GB" dirty="0" smtClean="0"/>
              <a:t>What is it necessary to know about multiplication in order to get beyond additive methods?</a:t>
            </a:r>
          </a:p>
          <a:p>
            <a:r>
              <a:rPr lang="en-GB" dirty="0" smtClean="0"/>
              <a:t>What us the connection between learning notation and learning meaning?</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7488832" cy="5078313"/>
          </a:xfrm>
          <a:prstGeom prst="rect">
            <a:avLst/>
          </a:prstGeom>
        </p:spPr>
        <p:txBody>
          <a:bodyPr wrap="square">
            <a:spAutoFit/>
          </a:bodyPr>
          <a:lstStyle/>
          <a:p>
            <a:r>
              <a:rPr lang="en-GB" dirty="0" smtClean="0"/>
              <a:t>Chicken must be cooked 50 minutes for every kg. How long does it take to cook a 3 kg chicken?</a:t>
            </a:r>
          </a:p>
          <a:p>
            <a:endParaRPr lang="en-GB" dirty="0"/>
          </a:p>
          <a:p>
            <a:r>
              <a:rPr lang="en-GB" dirty="0" smtClean="0"/>
              <a:t>At the gym club there are 2 boys for every 3 girls. There are 15 girls at the club. How many boys are there </a:t>
            </a:r>
            <a:r>
              <a:rPr lang="en-GB" dirty="0" err="1" smtClean="0"/>
              <a:t>There</a:t>
            </a:r>
            <a:r>
              <a:rPr lang="en-GB" dirty="0" smtClean="0"/>
              <a:t> are 12 boys at the club. How many girls are there? </a:t>
            </a:r>
          </a:p>
          <a:p>
            <a:endParaRPr lang="en-GB" dirty="0"/>
          </a:p>
          <a:p>
            <a:r>
              <a:rPr lang="en-GB" dirty="0" smtClean="0"/>
              <a:t>Zara uses 3 tomatoes for every 1.2 litre of sauce. How much sauce can she make from 15 tomatoes? How many tomatoes does she need for 1 litre of sauce? </a:t>
            </a:r>
          </a:p>
          <a:p>
            <a:endParaRPr lang="en-GB" dirty="0"/>
          </a:p>
          <a:p>
            <a:r>
              <a:rPr lang="en-GB" dirty="0" smtClean="0"/>
              <a:t>A mother seal is fed 5 fish for every 2 fish for its baby. Alice fed the mother seal 15 fish. How many fish did its baby get? Alice fed the baby seal 8 fish. How many fish did its mother get? </a:t>
            </a:r>
          </a:p>
          <a:p>
            <a:endParaRPr lang="en-GB" dirty="0"/>
          </a:p>
          <a:p>
            <a:r>
              <a:rPr lang="en-GB" dirty="0" smtClean="0"/>
              <a:t>For every 50p coin Mum gives to Dad, he gives her five 10p coins. Dad gave Mum twenty-five 10p coins. How many 50p coins did Mum give him?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strategy again</a:t>
            </a:r>
            <a:endParaRPr lang="en-GB" dirty="0"/>
          </a:p>
        </p:txBody>
      </p:sp>
      <p:sp>
        <p:nvSpPr>
          <p:cNvPr id="3" name="Content Placeholder 2"/>
          <p:cNvSpPr>
            <a:spLocks noGrp="1"/>
          </p:cNvSpPr>
          <p:nvPr>
            <p:ph sz="quarter" idx="1"/>
          </p:nvPr>
        </p:nvSpPr>
        <p:spPr/>
        <p:txBody>
          <a:bodyPr/>
          <a:lstStyle/>
          <a:p>
            <a:r>
              <a:rPr lang="en-GB" dirty="0" smtClean="0"/>
              <a:t>Key Stage 3 examples</a:t>
            </a:r>
          </a:p>
          <a:p>
            <a:pPr lvl="1"/>
            <a:r>
              <a:rPr lang="en-GB" dirty="0" smtClean="0"/>
              <a:t>Use fraction notation to describe a proportion of a shape.</a:t>
            </a:r>
          </a:p>
          <a:p>
            <a:pPr lvl="1">
              <a:buNone/>
            </a:pPr>
            <a:endParaRPr lang="en-GB" dirty="0" smtClean="0"/>
          </a:p>
          <a:p>
            <a:pPr lvl="1">
              <a:buNone/>
            </a:pPr>
            <a:endParaRPr lang="en-GB" dirty="0" smtClean="0"/>
          </a:p>
          <a:p>
            <a:pPr lvl="1">
              <a:buNone/>
            </a:pPr>
            <a:endParaRPr lang="en-GB" dirty="0" smtClean="0"/>
          </a:p>
          <a:p>
            <a:pPr lvl="1">
              <a:buNone/>
            </a:pPr>
            <a:endParaRPr lang="en-GB" dirty="0" smtClean="0"/>
          </a:p>
          <a:p>
            <a:pPr lvl="1">
              <a:buNone/>
            </a:pPr>
            <a:endParaRPr lang="en-GB" dirty="0" smtClean="0"/>
          </a:p>
          <a:p>
            <a:pPr lvl="1"/>
            <a:r>
              <a:rPr lang="en-GB" dirty="0" smtClean="0"/>
              <a:t>Know that 43 ÷ 7 is another way of writing       which is the same as 6 </a:t>
            </a:r>
          </a:p>
          <a:p>
            <a:pPr lvl="1">
              <a:buNone/>
            </a:pPr>
            <a:endParaRPr lang="en-GB" dirty="0"/>
          </a:p>
        </p:txBody>
      </p:sp>
      <p:pic>
        <p:nvPicPr>
          <p:cNvPr id="1027" name="Picture 3" descr="C:\Users\Anne Watson\AppData\Local\Microsoft\Windows\Temporary Internet Files\Content.IE5\BY2J92E1\MC900439817[1].png"/>
          <p:cNvPicPr>
            <a:picLocks noChangeAspect="1" noChangeArrowheads="1"/>
          </p:cNvPicPr>
          <p:nvPr/>
        </p:nvPicPr>
        <p:blipFill>
          <a:blip r:embed="rId3" cstate="print"/>
          <a:srcRect/>
          <a:stretch>
            <a:fillRect/>
          </a:stretch>
        </p:blipFill>
        <p:spPr bwMode="auto">
          <a:xfrm>
            <a:off x="1043608" y="2996952"/>
            <a:ext cx="1180500" cy="1180500"/>
          </a:xfrm>
          <a:prstGeom prst="rect">
            <a:avLst/>
          </a:prstGeom>
          <a:noFill/>
        </p:spPr>
      </p:pic>
      <p:sp>
        <p:nvSpPr>
          <p:cNvPr id="6" name="Isosceles Triangle 5"/>
          <p:cNvSpPr/>
          <p:nvPr/>
        </p:nvSpPr>
        <p:spPr>
          <a:xfrm>
            <a:off x="2987824" y="2852936"/>
            <a:ext cx="1368152" cy="1224136"/>
          </a:xfrm>
          <a:prstGeom prst="triangle">
            <a:avLst>
              <a:gd name="adj" fmla="val 509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p:cNvSpPr/>
          <p:nvPr/>
        </p:nvSpPr>
        <p:spPr>
          <a:xfrm rot="10800000">
            <a:off x="3203848" y="3645024"/>
            <a:ext cx="504056" cy="432048"/>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p:cNvSpPr/>
          <p:nvPr/>
        </p:nvSpPr>
        <p:spPr>
          <a:xfrm rot="10800000">
            <a:off x="3707904" y="3645024"/>
            <a:ext cx="432048" cy="432048"/>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p:cNvSpPr/>
          <p:nvPr/>
        </p:nvSpPr>
        <p:spPr>
          <a:xfrm rot="10800000">
            <a:off x="3461792" y="3284984"/>
            <a:ext cx="462136" cy="39018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29" name="Object 5"/>
          <p:cNvGraphicFramePr>
            <a:graphicFrameLocks noChangeAspect="1"/>
          </p:cNvGraphicFramePr>
          <p:nvPr/>
        </p:nvGraphicFramePr>
        <p:xfrm>
          <a:off x="6516216" y="4581128"/>
          <a:ext cx="376544" cy="720080"/>
        </p:xfrm>
        <a:graphic>
          <a:graphicData uri="http://schemas.openxmlformats.org/presentationml/2006/ole">
            <p:oleObj spid="_x0000_s1029" name="Equation" r:id="rId4" imgW="215640" imgH="393480" progId="Equation.DSMT4">
              <p:embed/>
            </p:oleObj>
          </a:graphicData>
        </a:graphic>
      </p:graphicFrame>
      <p:graphicFrame>
        <p:nvGraphicFramePr>
          <p:cNvPr id="1032" name="Object 8"/>
          <p:cNvGraphicFramePr>
            <a:graphicFrameLocks noChangeAspect="1"/>
          </p:cNvGraphicFramePr>
          <p:nvPr/>
        </p:nvGraphicFramePr>
        <p:xfrm>
          <a:off x="3203848" y="4941169"/>
          <a:ext cx="222992" cy="576064"/>
        </p:xfrm>
        <a:graphic>
          <a:graphicData uri="http://schemas.openxmlformats.org/presentationml/2006/ole">
            <p:oleObj spid="_x0000_s1032" name="Equation" r:id="rId5" imgW="152280" imgH="393480" progId="Equation.DSMT4">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520</TotalTime>
  <Words>1604</Words>
  <Application>Microsoft Office PowerPoint</Application>
  <PresentationFormat>On-screen Show (4:3)</PresentationFormat>
  <Paragraphs>156</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Oriel</vt:lpstr>
      <vt:lpstr>Equation</vt:lpstr>
      <vt:lpstr>What is the teacher educator's role in improving the teaching and learning of ratio and proportional reasoning? The connection between ITE and research </vt:lpstr>
      <vt:lpstr>Slide 2</vt:lpstr>
      <vt:lpstr>Why ratio and proportion?</vt:lpstr>
      <vt:lpstr>Draft primary national curriculum</vt:lpstr>
      <vt:lpstr>National Strategy</vt:lpstr>
      <vt:lpstr>Slide 6</vt:lpstr>
      <vt:lpstr>Slide 7</vt:lpstr>
      <vt:lpstr>Slide 8</vt:lpstr>
      <vt:lpstr>National strategy again</vt:lpstr>
      <vt:lpstr>More ks3 strategy examples</vt:lpstr>
      <vt:lpstr>Even more strategy ks3</vt:lpstr>
      <vt:lpstr>Even more strategy</vt:lpstr>
      <vt:lpstr>Meanings of ratio and proportion in geometry in KS3 Strategy</vt:lpstr>
      <vt:lpstr>Slide 14</vt:lpstr>
      <vt:lpstr>proportion question types (cramer &amp; post)</vt:lpstr>
      <vt:lpstr>Trip-wires according to research</vt:lpstr>
      <vt:lpstr>What is needed?</vt:lpstr>
      <vt:lpstr>Starting from understanding length (carraher)</vt:lpstr>
      <vt:lpstr>Slide 19</vt:lpstr>
      <vt:lpstr>The role of teacher educator</vt:lpstr>
      <vt:lpstr>KQ</vt:lpstr>
      <vt:lpstr>Slide 22</vt:lpstr>
      <vt:lpstr>Slide 23</vt:lpstr>
      <vt:lpstr>Handout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teacher educator's role in improving the teaching and learning of ratio and proportional reasoning? The connection between ITE and research </dc:title>
  <dc:creator>Anne Watson</dc:creator>
  <cp:lastModifiedBy>Anne Watson</cp:lastModifiedBy>
  <cp:revision>9</cp:revision>
  <dcterms:created xsi:type="dcterms:W3CDTF">2012-08-14T14:28:55Z</dcterms:created>
  <dcterms:modified xsi:type="dcterms:W3CDTF">2012-09-04T09:32:08Z</dcterms:modified>
</cp:coreProperties>
</file>