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749" r:id="rId3"/>
    <p:sldId id="744" r:id="rId4"/>
    <p:sldId id="746" r:id="rId5"/>
    <p:sldId id="747" r:id="rId6"/>
    <p:sldId id="748" r:id="rId7"/>
    <p:sldId id="259" r:id="rId8"/>
    <p:sldId id="260" r:id="rId9"/>
    <p:sldId id="261" r:id="rId10"/>
    <p:sldId id="314" r:id="rId11"/>
    <p:sldId id="319" r:id="rId12"/>
    <p:sldId id="317" r:id="rId13"/>
    <p:sldId id="318" r:id="rId14"/>
    <p:sldId id="315" r:id="rId15"/>
    <p:sldId id="316" r:id="rId16"/>
    <p:sldId id="269" r:id="rId17"/>
    <p:sldId id="262" r:id="rId18"/>
    <p:sldId id="745" r:id="rId19"/>
    <p:sldId id="265" r:id="rId20"/>
    <p:sldId id="284" r:id="rId21"/>
    <p:sldId id="263" r:id="rId22"/>
    <p:sldId id="285" r:id="rId23"/>
    <p:sldId id="264" r:id="rId24"/>
    <p:sldId id="286" r:id="rId25"/>
    <p:sldId id="268" r:id="rId26"/>
    <p:sldId id="272" r:id="rId27"/>
    <p:sldId id="750" r:id="rId28"/>
    <p:sldId id="751" r:id="rId29"/>
    <p:sldId id="365" r:id="rId30"/>
    <p:sldId id="752" r:id="rId31"/>
    <p:sldId id="7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8"/>
    <a:srgbClr val="FFF1BF"/>
    <a:srgbClr val="855F33"/>
    <a:srgbClr val="FFF5C4"/>
    <a:srgbClr val="FCF3A7"/>
    <a:srgbClr val="AB7942"/>
    <a:srgbClr val="0432F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/>
    <p:restoredTop sz="94666"/>
  </p:normalViewPr>
  <p:slideViewPr>
    <p:cSldViewPr snapToGrid="0" snapToObjects="1">
      <p:cViewPr>
        <p:scale>
          <a:sx n="67" d="100"/>
          <a:sy n="67" d="100"/>
        </p:scale>
        <p:origin x="72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11B3AC-37D0-AB47-9E20-8EAF3CD5B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AC644-09C0-0F47-A0AE-6601824FB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8329-77DD-4C4E-ABBF-2A78EFB6DA80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CB53D-0BCF-624C-B6DE-F71C17D8F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9E391-572D-C74C-9C5C-053B76D8DC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8BB5-1539-B045-B20E-66576F323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8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9CF4B-68B6-4F40-A798-0F78699977ED}" type="slidenum">
              <a:rPr lang="en-US">
                <a:latin typeface="Lucida Grande" charset="0"/>
              </a:rPr>
              <a:pPr/>
              <a:t>30</a:t>
            </a:fld>
            <a:endParaRPr lang="en-US">
              <a:latin typeface="Lucida Grande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SoaT is NOT a checklist; </a:t>
            </a:r>
          </a:p>
          <a:p>
            <a:pPr eaLnBrk="1" hangingPunct="1"/>
            <a:r>
              <a:rPr 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is a source of inspiration when ideas dry up; </a:t>
            </a:r>
          </a:p>
          <a:p>
            <a:pPr eaLnBrk="1" hangingPunct="1"/>
            <a:r>
              <a:rPr 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is a reminder of dimensions of significance to draw upon.</a:t>
            </a:r>
          </a:p>
        </p:txBody>
      </p:sp>
    </p:spTree>
    <p:extLst>
      <p:ext uri="{BB962C8B-B14F-4D97-AF65-F5344CB8AC3E}">
        <p14:creationId xmlns:p14="http://schemas.microsoft.com/office/powerpoint/2010/main" val="164467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4CCE0-0BAB-9843-A339-FF5CADF05A8C}"/>
              </a:ext>
            </a:extLst>
          </p:cNvPr>
          <p:cNvSpPr txBox="1"/>
          <p:nvPr userDrawn="1"/>
        </p:nvSpPr>
        <p:spPr>
          <a:xfrm>
            <a:off x="0" y="6550223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50132CB-F16C-7740-A936-0EDC80C9C11B}" type="slidenum">
              <a:rPr lang="en-US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US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633398"/>
            <a:ext cx="7772400" cy="16508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Mathematical Tasks: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What, When, Why and How?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056578"/>
            <a:ext cx="6858000" cy="978462"/>
          </a:xfrm>
        </p:spPr>
        <p:txBody>
          <a:bodyPr/>
          <a:lstStyle/>
          <a:p>
            <a:r>
              <a:rPr lang="en-US" dirty="0" err="1"/>
              <a:t>Lampton</a:t>
            </a:r>
            <a:r>
              <a:rPr lang="en-US" dirty="0"/>
              <a:t> School</a:t>
            </a:r>
          </a:p>
          <a:p>
            <a:r>
              <a:rPr lang="en-US" dirty="0"/>
              <a:t>Feb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6926004" y="1774080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6926004" y="237280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06266"/>
            <a:ext cx="4292600" cy="369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446707" y="3714868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EA65C-FC64-7742-82B8-BD353A1962B8}"/>
              </a:ext>
            </a:extLst>
          </p:cNvPr>
          <p:cNvSpPr txBox="1"/>
          <p:nvPr/>
        </p:nvSpPr>
        <p:spPr>
          <a:xfrm>
            <a:off x="5666933" y="867575"/>
            <a:ext cx="303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Express a relationship between the masses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C91AC-2DD8-CA4D-AE86-A91A09120804}"/>
              </a:ext>
            </a:extLst>
          </p:cNvPr>
          <p:cNvSpPr txBox="1"/>
          <p:nvPr/>
        </p:nvSpPr>
        <p:spPr>
          <a:xfrm>
            <a:off x="6446707" y="2956251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&gt; C + B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EC851-4A3E-2147-AA4C-19F96B84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7" y="1172084"/>
            <a:ext cx="3378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266"/>
            <a:ext cx="2655706" cy="1961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929781" y="2673795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23" y="1041491"/>
            <a:ext cx="2743426" cy="202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3892506" y="263319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564" y="3975605"/>
            <a:ext cx="2615743" cy="2252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772318" y="5846918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370309" y="3806213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someone else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principles you have recognised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77C20-0B8F-4A48-8E84-5008823EF298}"/>
              </a:ext>
            </a:extLst>
          </p:cNvPr>
          <p:cNvSpPr/>
          <p:nvPr/>
        </p:nvSpPr>
        <p:spPr>
          <a:xfrm>
            <a:off x="2304706" y="4613112"/>
            <a:ext cx="3713528" cy="15451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Now draw a schematic bent-bar</a:t>
            </a:r>
            <a:br>
              <a:rPr lang="en-GB" sz="2000" dirty="0">
                <a:solidFill>
                  <a:srgbClr val="855F33"/>
                </a:solidFill>
              </a:rPr>
            </a:br>
            <a:r>
              <a:rPr lang="en-GB" sz="2000" dirty="0">
                <a:solidFill>
                  <a:srgbClr val="855F33"/>
                </a:solidFill>
              </a:rPr>
              <a:t>which would be read as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 + F &gt; 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CF412B-BAA1-E54F-8E1D-7823AF41F47C}"/>
              </a:ext>
            </a:extLst>
          </p:cNvPr>
          <p:cNvSpPr/>
          <p:nvPr/>
        </p:nvSpPr>
        <p:spPr>
          <a:xfrm>
            <a:off x="4878769" y="5652976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F964B8-CD80-5445-A754-3886FACB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931" y="1041605"/>
            <a:ext cx="2360375" cy="2236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94B079-8DC5-F340-A821-948D64642555}"/>
              </a:ext>
            </a:extLst>
          </p:cNvPr>
          <p:cNvSpPr txBox="1"/>
          <p:nvPr/>
        </p:nvSpPr>
        <p:spPr>
          <a:xfrm>
            <a:off x="7283515" y="2877640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8D6E1E-0382-0E44-9612-0BD5801E467D}"/>
              </a:ext>
            </a:extLst>
          </p:cNvPr>
          <p:cNvSpPr/>
          <p:nvPr/>
        </p:nvSpPr>
        <p:spPr>
          <a:xfrm>
            <a:off x="5189098" y="6185579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</p:spTree>
    <p:extLst>
      <p:ext uri="{BB962C8B-B14F-4D97-AF65-F5344CB8AC3E}">
        <p14:creationId xmlns:p14="http://schemas.microsoft.com/office/powerpoint/2010/main" val="16645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64-163A-584A-9AF9-0BC20D2D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Resolution: A + F &gt;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3AAC-EC3C-EB4B-B027-637CD29F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" y="890373"/>
            <a:ext cx="3002658" cy="275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DDC4B-6655-0B4A-961C-1B195193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3" y="3960848"/>
            <a:ext cx="2919699" cy="267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56D30-2EE8-254B-809A-2C3AEEFA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83" y="1235464"/>
            <a:ext cx="3695700" cy="40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5BB01-3819-134E-862B-A4138D829955}"/>
              </a:ext>
            </a:extLst>
          </p:cNvPr>
          <p:cNvSpPr txBox="1"/>
          <p:nvPr/>
        </p:nvSpPr>
        <p:spPr>
          <a:xfrm>
            <a:off x="7789762" y="3020992"/>
            <a:ext cx="72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2C6-6BC0-F345-AA5B-52A44E86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Actual Masses to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45E-0170-854E-AC22-DD7CA37C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3394710" cy="13594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Here the diagram shows BEFORE the configuration has been released!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E95C7-3B7B-A847-8892-CAACB34617BC}"/>
              </a:ext>
            </a:extLst>
          </p:cNvPr>
          <p:cNvSpPr txBox="1"/>
          <p:nvPr/>
        </p:nvSpPr>
        <p:spPr>
          <a:xfrm>
            <a:off x="2521077" y="3904873"/>
            <a:ext cx="814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1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3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= 2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=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F8BF2-E76C-2146-8D80-83007DCC77C1}"/>
              </a:ext>
            </a:extLst>
          </p:cNvPr>
          <p:cNvSpPr txBox="1"/>
          <p:nvPr/>
        </p:nvSpPr>
        <p:spPr>
          <a:xfrm>
            <a:off x="4937760" y="1225296"/>
            <a:ext cx="253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Pre-release Diagram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507CB9-2C83-114A-9CED-645DFFEB69B0}"/>
              </a:ext>
            </a:extLst>
          </p:cNvPr>
          <p:cNvSpPr txBox="1">
            <a:spLocks/>
          </p:cNvSpPr>
          <p:nvPr/>
        </p:nvSpPr>
        <p:spPr>
          <a:xfrm>
            <a:off x="628650" y="5369789"/>
            <a:ext cx="3004566" cy="1146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Assign masses so that it tilts the other way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B4A454-F176-C24B-84D5-5FC4C107B465}"/>
              </a:ext>
            </a:extLst>
          </p:cNvPr>
          <p:cNvSpPr txBox="1">
            <a:spLocks/>
          </p:cNvSpPr>
          <p:nvPr/>
        </p:nvSpPr>
        <p:spPr>
          <a:xfrm>
            <a:off x="651187" y="2929648"/>
            <a:ext cx="3394710" cy="150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Given the following masses, draw a suitable bent-bar diagram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03C936-89C7-C54F-84EE-9E50FBF92B65}"/>
              </a:ext>
            </a:extLst>
          </p:cNvPr>
          <p:cNvSpPr/>
          <p:nvPr/>
        </p:nvSpPr>
        <p:spPr>
          <a:xfrm>
            <a:off x="4663440" y="5228312"/>
            <a:ext cx="3315901" cy="97132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Note the pedagogical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shift of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2A33A-3D59-D348-B283-E4B0028B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719738"/>
            <a:ext cx="2364613" cy="31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8C6-DCA6-CA48-B716-165365B0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3B291-5AF4-604C-96BB-2EE6C7D2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2" y="1059541"/>
            <a:ext cx="5969000" cy="39497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1585812" y="5796022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someone else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further principles you have recognised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86F2D-B266-1D4D-A031-2AC36B1B6DA6}"/>
              </a:ext>
            </a:extLst>
          </p:cNvPr>
          <p:cNvSpPr txBox="1"/>
          <p:nvPr/>
        </p:nvSpPr>
        <p:spPr>
          <a:xfrm>
            <a:off x="6675493" y="2025570"/>
            <a:ext cx="78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4AEAE-58F7-114F-9118-D3F2B196C54A}"/>
              </a:ext>
            </a:extLst>
          </p:cNvPr>
          <p:cNvSpPr txBox="1"/>
          <p:nvPr/>
        </p:nvSpPr>
        <p:spPr>
          <a:xfrm>
            <a:off x="6675493" y="2997843"/>
            <a:ext cx="17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+ A &gt; B +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A71DE-6FFE-D34B-808C-3836047756EC}"/>
              </a:ext>
            </a:extLst>
          </p:cNvPr>
          <p:cNvSpPr txBox="1"/>
          <p:nvPr/>
        </p:nvSpPr>
        <p:spPr>
          <a:xfrm>
            <a:off x="7125644" y="3943403"/>
            <a:ext cx="12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 &gt;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7B288-A60F-9D44-A029-86E10C5DE31B}"/>
              </a:ext>
            </a:extLst>
          </p:cNvPr>
          <p:cNvSpPr txBox="1"/>
          <p:nvPr/>
        </p:nvSpPr>
        <p:spPr>
          <a:xfrm>
            <a:off x="7001970" y="3943403"/>
            <a:ext cx="176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Contradiction!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10FBE-ECAE-9E4D-A0CF-A6E76BD34A85}"/>
              </a:ext>
            </a:extLst>
          </p:cNvPr>
          <p:cNvSpPr txBox="1"/>
          <p:nvPr/>
        </p:nvSpPr>
        <p:spPr>
          <a:xfrm>
            <a:off x="6662851" y="2532332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4BAC9-FDC6-FC46-9004-2F800D52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2" y="1059541"/>
            <a:ext cx="5902848" cy="3949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2E90E-9D4A-7947-83B8-91801D4418E0}"/>
              </a:ext>
            </a:extLst>
          </p:cNvPr>
          <p:cNvSpPr txBox="1"/>
          <p:nvPr/>
        </p:nvSpPr>
        <p:spPr>
          <a:xfrm>
            <a:off x="6675493" y="2532332"/>
            <a:ext cx="15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ACBC1-AA70-2C4A-9447-91EF357F25CB}"/>
              </a:ext>
            </a:extLst>
          </p:cNvPr>
          <p:cNvSpPr txBox="1"/>
          <p:nvPr/>
        </p:nvSpPr>
        <p:spPr>
          <a:xfrm>
            <a:off x="6663385" y="3455905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 and C &gt; B &gt;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1A69D-B16B-5F45-8DD9-D0267C38A656}"/>
              </a:ext>
            </a:extLst>
          </p:cNvPr>
          <p:cNvSpPr txBox="1"/>
          <p:nvPr/>
        </p:nvSpPr>
        <p:spPr>
          <a:xfrm>
            <a:off x="6675493" y="3463354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F4FCC-164D-8B49-93B1-EB55A1D737FF}"/>
              </a:ext>
            </a:extLst>
          </p:cNvPr>
          <p:cNvSpPr txBox="1"/>
          <p:nvPr/>
        </p:nvSpPr>
        <p:spPr>
          <a:xfrm>
            <a:off x="6770625" y="4515566"/>
            <a:ext cx="199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It is impossible!</a:t>
            </a:r>
          </a:p>
        </p:txBody>
      </p:sp>
    </p:spTree>
    <p:extLst>
      <p:ext uri="{BB962C8B-B14F-4D97-AF65-F5344CB8AC3E}">
        <p14:creationId xmlns:p14="http://schemas.microsoft.com/office/powerpoint/2010/main" val="10531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7" grpId="2"/>
      <p:bldP spid="10" grpId="0"/>
      <p:bldP spid="10" grpId="1"/>
      <p:bldP spid="10" grpId="2"/>
      <p:bldP spid="11" grpId="0"/>
      <p:bldP spid="11" grpId="1"/>
      <p:bldP spid="14" grpId="0"/>
      <p:bldP spid="16" grpId="0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82AF8-38D5-1E44-A832-C277460F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" y="2342057"/>
            <a:ext cx="2640957" cy="3157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969B-B68A-4A43-93F7-AA7D899FF391}"/>
              </a:ext>
            </a:extLst>
          </p:cNvPr>
          <p:cNvSpPr txBox="1"/>
          <p:nvPr/>
        </p:nvSpPr>
        <p:spPr>
          <a:xfrm>
            <a:off x="4098470" y="2400298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= B +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3E3DE-5D51-AD4A-AF4B-1BB6848E87F6}"/>
              </a:ext>
            </a:extLst>
          </p:cNvPr>
          <p:cNvSpPr txBox="1"/>
          <p:nvPr/>
        </p:nvSpPr>
        <p:spPr>
          <a:xfrm>
            <a:off x="4577767" y="2857497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21F4F-4000-134F-8B4B-8A40C8400621}"/>
              </a:ext>
            </a:extLst>
          </p:cNvPr>
          <p:cNvSpPr txBox="1"/>
          <p:nvPr/>
        </p:nvSpPr>
        <p:spPr>
          <a:xfrm>
            <a:off x="4098470" y="3389472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&gt; B +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D1DDE-127A-4A42-9144-59D929299FEB}"/>
              </a:ext>
            </a:extLst>
          </p:cNvPr>
          <p:cNvSpPr txBox="1"/>
          <p:nvPr/>
        </p:nvSpPr>
        <p:spPr>
          <a:xfrm>
            <a:off x="4606621" y="386560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6CA26-938F-D846-A593-216C7E98D833}"/>
              </a:ext>
            </a:extLst>
          </p:cNvPr>
          <p:cNvSpPr txBox="1"/>
          <p:nvPr/>
        </p:nvSpPr>
        <p:spPr>
          <a:xfrm>
            <a:off x="3491024" y="4401223"/>
            <a:ext cx="255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+ 2B + D &gt; A + 3B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46B7A-06AC-114E-9DBE-EE56FE8B5588}"/>
              </a:ext>
            </a:extLst>
          </p:cNvPr>
          <p:cNvSpPr txBox="1"/>
          <p:nvPr/>
        </p:nvSpPr>
        <p:spPr>
          <a:xfrm>
            <a:off x="4610194" y="495317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&gt;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53E78-4B5B-6B41-A26C-11BB19FD226F}"/>
              </a:ext>
            </a:extLst>
          </p:cNvPr>
          <p:cNvSpPr txBox="1"/>
          <p:nvPr/>
        </p:nvSpPr>
        <p:spPr>
          <a:xfrm>
            <a:off x="4373351" y="5499355"/>
            <a:ext cx="127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= A &gt;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2EF86-067C-9142-9C26-F43D63BB4AAA}"/>
              </a:ext>
            </a:extLst>
          </p:cNvPr>
          <p:cNvSpPr txBox="1"/>
          <p:nvPr/>
        </p:nvSpPr>
        <p:spPr>
          <a:xfrm>
            <a:off x="6479641" y="4814525"/>
            <a:ext cx="236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2; D = 2; B = 1</a:t>
            </a:r>
          </a:p>
        </p:txBody>
      </p:sp>
    </p:spTree>
    <p:extLst>
      <p:ext uri="{BB962C8B-B14F-4D97-AF65-F5344CB8AC3E}">
        <p14:creationId xmlns:p14="http://schemas.microsoft.com/office/powerpoint/2010/main" val="3788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6" grpId="0"/>
      <p:bldP spid="19" grpId="0"/>
      <p:bldP spid="2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BEF3C-5EC0-2B43-9455-A60A312C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50" y="2124433"/>
            <a:ext cx="2571509" cy="3799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5716D-0324-A44A-9A18-9766D6735058}"/>
              </a:ext>
            </a:extLst>
          </p:cNvPr>
          <p:cNvSpPr txBox="1"/>
          <p:nvPr/>
        </p:nvSpPr>
        <p:spPr>
          <a:xfrm>
            <a:off x="4021702" y="2445569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&gt; B +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28FAF-5C78-A245-ADC3-3FB0F4746762}"/>
              </a:ext>
            </a:extLst>
          </p:cNvPr>
          <p:cNvSpPr txBox="1"/>
          <p:nvPr/>
        </p:nvSpPr>
        <p:spPr>
          <a:xfrm>
            <a:off x="4021702" y="2797463"/>
            <a:ext cx="141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A +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700DE-EF91-4E4F-BA5A-215C796D8F74}"/>
              </a:ext>
            </a:extLst>
          </p:cNvPr>
          <p:cNvSpPr txBox="1"/>
          <p:nvPr/>
        </p:nvSpPr>
        <p:spPr>
          <a:xfrm>
            <a:off x="2938414" y="3149356"/>
            <a:ext cx="331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B + 2C &gt; A + 2B + 2C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E5BA-D1DC-794E-B1D5-562740B910E5}"/>
              </a:ext>
            </a:extLst>
          </p:cNvPr>
          <p:cNvSpPr txBox="1"/>
          <p:nvPr/>
        </p:nvSpPr>
        <p:spPr>
          <a:xfrm>
            <a:off x="4193772" y="367054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60F31-92EA-4547-BDE8-3F74B34CA3C6}"/>
              </a:ext>
            </a:extLst>
          </p:cNvPr>
          <p:cNvSpPr txBox="1"/>
          <p:nvPr/>
        </p:nvSpPr>
        <p:spPr>
          <a:xfrm>
            <a:off x="3984741" y="412558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B + B = 2B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C0319-718A-684E-BAB3-B4F95953CDC6}"/>
              </a:ext>
            </a:extLst>
          </p:cNvPr>
          <p:cNvSpPr txBox="1"/>
          <p:nvPr/>
        </p:nvSpPr>
        <p:spPr>
          <a:xfrm>
            <a:off x="4305493" y="4707976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1258A-FCDD-EA41-8F6F-D1434E4C97F4}"/>
              </a:ext>
            </a:extLst>
          </p:cNvPr>
          <p:cNvSpPr txBox="1"/>
          <p:nvPr/>
        </p:nvSpPr>
        <p:spPr>
          <a:xfrm>
            <a:off x="3645192" y="5274124"/>
            <a:ext cx="2288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3, A =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E96E2-9BDB-D84B-9D98-E1E43A6DBC4B}"/>
              </a:ext>
            </a:extLst>
          </p:cNvPr>
          <p:cNvSpPr txBox="1"/>
          <p:nvPr/>
        </p:nvSpPr>
        <p:spPr>
          <a:xfrm>
            <a:off x="3672093" y="5788013"/>
            <a:ext cx="2294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4, A =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194E27-E909-E84E-9A91-EBF4969CE5E6}"/>
              </a:ext>
            </a:extLst>
          </p:cNvPr>
          <p:cNvSpPr txBox="1"/>
          <p:nvPr/>
        </p:nvSpPr>
        <p:spPr>
          <a:xfrm>
            <a:off x="6100498" y="5434070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So no conclusion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about A and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9C69B-9377-D548-AC3A-5E689E94B8D3}"/>
              </a:ext>
            </a:extLst>
          </p:cNvPr>
          <p:cNvSpPr txBox="1"/>
          <p:nvPr/>
        </p:nvSpPr>
        <p:spPr>
          <a:xfrm>
            <a:off x="2803921" y="6301902"/>
            <a:ext cx="234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2, C = 4, A =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A1A8F-364A-BA4A-9375-0D6AD0B033B5}"/>
              </a:ext>
            </a:extLst>
          </p:cNvPr>
          <p:cNvSpPr txBox="1"/>
          <p:nvPr/>
        </p:nvSpPr>
        <p:spPr>
          <a:xfrm>
            <a:off x="5456710" y="6139144"/>
            <a:ext cx="358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Need to check all relations, not just conclusions</a:t>
            </a:r>
          </a:p>
        </p:txBody>
      </p:sp>
    </p:spTree>
    <p:extLst>
      <p:ext uri="{BB962C8B-B14F-4D97-AF65-F5344CB8AC3E}">
        <p14:creationId xmlns:p14="http://schemas.microsoft.com/office/powerpoint/2010/main" val="36962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19" grpId="0"/>
      <p:bldP spid="16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71B4-683B-D54C-89A7-EA16E1E8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A9FD-AB22-A644-8FC7-72B58F18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099030"/>
          </a:xfrm>
        </p:spPr>
        <p:txBody>
          <a:bodyPr/>
          <a:lstStyle/>
          <a:p>
            <a:r>
              <a:rPr lang="en-GB" dirty="0"/>
              <a:t>How many tasks like this are needed in order to learn from the experience?</a:t>
            </a:r>
          </a:p>
          <a:p>
            <a:r>
              <a:rPr lang="en-GB" dirty="0"/>
              <a:t>Do you feel a need to practice? To rehearse?</a:t>
            </a:r>
          </a:p>
          <a:p>
            <a:r>
              <a:rPr lang="en-GB" dirty="0"/>
              <a:t>By constructing your own, you can explore boundaries and problematic situations</a:t>
            </a:r>
          </a:p>
        </p:txBody>
      </p:sp>
    </p:spTree>
    <p:extLst>
      <p:ext uri="{BB962C8B-B14F-4D97-AF65-F5344CB8AC3E}">
        <p14:creationId xmlns:p14="http://schemas.microsoft.com/office/powerpoint/2010/main" val="26076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D08A-76CE-F34F-ACF4-E1C36C77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“Lots of”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9B27-03BE-6342-AB8E-1914B67C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3367552"/>
          </a:xfrm>
        </p:spPr>
        <p:txBody>
          <a:bodyPr/>
          <a:lstStyle/>
          <a:p>
            <a:r>
              <a:rPr lang="en-GB" dirty="0"/>
              <a:t>Imagine a collection of 5 parallel straight lines</a:t>
            </a:r>
          </a:p>
          <a:p>
            <a:r>
              <a:rPr lang="en-GB" dirty="0"/>
              <a:t>Imagine another collection of 7 parallel straight lines, which all cross the first collection.</a:t>
            </a:r>
          </a:p>
          <a:p>
            <a:r>
              <a:rPr lang="en-GB" dirty="0"/>
              <a:t>Imagine another collection of 3 parallel straight lines, which all cross both the other collections.</a:t>
            </a:r>
          </a:p>
          <a:p>
            <a:r>
              <a:rPr lang="en-GB" dirty="0"/>
              <a:t>What is the most number of intersections there can be?</a:t>
            </a:r>
          </a:p>
          <a:p>
            <a:pPr lvl="1"/>
            <a:r>
              <a:rPr lang="en-GB" dirty="0"/>
              <a:t>How might there be fewer?</a:t>
            </a:r>
          </a:p>
        </p:txBody>
      </p:sp>
    </p:spTree>
    <p:extLst>
      <p:ext uri="{BB962C8B-B14F-4D97-AF65-F5344CB8AC3E}">
        <p14:creationId xmlns:p14="http://schemas.microsoft.com/office/powerpoint/2010/main" val="7983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945A-09D5-EB48-8FFF-50253AE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Intersections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9B9FDE-37D6-104B-9E06-8998677FA81E}"/>
              </a:ext>
            </a:extLst>
          </p:cNvPr>
          <p:cNvCxnSpPr/>
          <p:nvPr/>
        </p:nvCxnSpPr>
        <p:spPr>
          <a:xfrm flipV="1">
            <a:off x="898477" y="10338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983D62-6B1D-FB49-A5DD-508487A86B14}"/>
              </a:ext>
            </a:extLst>
          </p:cNvPr>
          <p:cNvCxnSpPr/>
          <p:nvPr/>
        </p:nvCxnSpPr>
        <p:spPr>
          <a:xfrm flipV="1">
            <a:off x="1050877" y="11862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4E8AB-3915-054A-85C6-BBD274C7659C}"/>
              </a:ext>
            </a:extLst>
          </p:cNvPr>
          <p:cNvCxnSpPr/>
          <p:nvPr/>
        </p:nvCxnSpPr>
        <p:spPr>
          <a:xfrm flipV="1">
            <a:off x="1203277" y="13386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E0DDCC-AA0F-0648-89B4-3F8F2A8DCF65}"/>
              </a:ext>
            </a:extLst>
          </p:cNvPr>
          <p:cNvCxnSpPr/>
          <p:nvPr/>
        </p:nvCxnSpPr>
        <p:spPr>
          <a:xfrm flipV="1">
            <a:off x="1355677" y="14910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001B3E-B7C9-8A4D-BD26-6E078042EA33}"/>
              </a:ext>
            </a:extLst>
          </p:cNvPr>
          <p:cNvCxnSpPr/>
          <p:nvPr/>
        </p:nvCxnSpPr>
        <p:spPr>
          <a:xfrm flipV="1">
            <a:off x="1508077" y="16434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A8740D-EEC5-2644-8112-2DEFA459E16A}"/>
              </a:ext>
            </a:extLst>
          </p:cNvPr>
          <p:cNvCxnSpPr/>
          <p:nvPr/>
        </p:nvCxnSpPr>
        <p:spPr>
          <a:xfrm flipV="1">
            <a:off x="1660477" y="17958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E7AB9-EC17-3447-A8AD-A740ED42EAC1}"/>
              </a:ext>
            </a:extLst>
          </p:cNvPr>
          <p:cNvCxnSpPr/>
          <p:nvPr/>
        </p:nvCxnSpPr>
        <p:spPr>
          <a:xfrm flipV="1">
            <a:off x="1812877" y="1948218"/>
            <a:ext cx="2770495" cy="3875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048257-126D-8743-B85C-2A80D1AD634F}"/>
              </a:ext>
            </a:extLst>
          </p:cNvPr>
          <p:cNvCxnSpPr>
            <a:cxnSpLocks/>
          </p:cNvCxnSpPr>
          <p:nvPr/>
        </p:nvCxnSpPr>
        <p:spPr>
          <a:xfrm>
            <a:off x="2331492" y="1491018"/>
            <a:ext cx="5609230" cy="2204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A35D51-198A-4F4C-94CE-344A8AA25E9A}"/>
              </a:ext>
            </a:extLst>
          </p:cNvPr>
          <p:cNvCxnSpPr/>
          <p:nvPr/>
        </p:nvCxnSpPr>
        <p:spPr>
          <a:xfrm flipV="1">
            <a:off x="898477" y="2425890"/>
            <a:ext cx="7042245" cy="1269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7A7A55-0F05-AD4B-B7DB-2DD154100E2D}"/>
              </a:ext>
            </a:extLst>
          </p:cNvPr>
          <p:cNvCxnSpPr/>
          <p:nvPr/>
        </p:nvCxnSpPr>
        <p:spPr>
          <a:xfrm flipV="1">
            <a:off x="1050877" y="2578290"/>
            <a:ext cx="7042245" cy="1269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0265DC-B83C-2B4F-88DE-F6DD02F09DF1}"/>
              </a:ext>
            </a:extLst>
          </p:cNvPr>
          <p:cNvCxnSpPr/>
          <p:nvPr/>
        </p:nvCxnSpPr>
        <p:spPr>
          <a:xfrm flipV="1">
            <a:off x="1203277" y="2730690"/>
            <a:ext cx="7042245" cy="1269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4BB335-80A5-574C-A339-6EB151971F03}"/>
              </a:ext>
            </a:extLst>
          </p:cNvPr>
          <p:cNvCxnSpPr>
            <a:cxnSpLocks/>
          </p:cNvCxnSpPr>
          <p:nvPr/>
        </p:nvCxnSpPr>
        <p:spPr>
          <a:xfrm>
            <a:off x="2283724" y="1668439"/>
            <a:ext cx="5609230" cy="2204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E8DEB3-0D95-BB41-864E-97B6B68C6438}"/>
              </a:ext>
            </a:extLst>
          </p:cNvPr>
          <p:cNvCxnSpPr>
            <a:cxnSpLocks/>
          </p:cNvCxnSpPr>
          <p:nvPr/>
        </p:nvCxnSpPr>
        <p:spPr>
          <a:xfrm>
            <a:off x="2235956" y="1845860"/>
            <a:ext cx="5609230" cy="2204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7C8423-6938-2E43-B285-F3F913EB84E6}"/>
              </a:ext>
            </a:extLst>
          </p:cNvPr>
          <p:cNvCxnSpPr>
            <a:cxnSpLocks/>
          </p:cNvCxnSpPr>
          <p:nvPr/>
        </p:nvCxnSpPr>
        <p:spPr>
          <a:xfrm>
            <a:off x="2188188" y="2023281"/>
            <a:ext cx="5609230" cy="2204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551C53-AF5C-8B42-8237-6403882C41D2}"/>
              </a:ext>
            </a:extLst>
          </p:cNvPr>
          <p:cNvCxnSpPr>
            <a:cxnSpLocks/>
          </p:cNvCxnSpPr>
          <p:nvPr/>
        </p:nvCxnSpPr>
        <p:spPr>
          <a:xfrm>
            <a:off x="2140420" y="2200702"/>
            <a:ext cx="5609230" cy="2204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85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74DC-7361-5449-9142-378706DB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OfStEd</a:t>
            </a:r>
            <a:r>
              <a:rPr lang="en-US" dirty="0"/>
              <a:t> ‘Mores’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B5C2-4BA8-6C4E-BC5E-033615D4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508353" cy="2848864"/>
          </a:xfrm>
        </p:spPr>
        <p:txBody>
          <a:bodyPr>
            <a:normAutofit/>
          </a:bodyPr>
          <a:lstStyle/>
          <a:p>
            <a:r>
              <a:rPr lang="en-US" dirty="0"/>
              <a:t>Knowing More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Remembering More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Doing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A784FD-C583-0D42-AB25-41CDC051C8EC}"/>
              </a:ext>
            </a:extLst>
          </p:cNvPr>
          <p:cNvSpPr/>
          <p:nvPr/>
        </p:nvSpPr>
        <p:spPr>
          <a:xfrm>
            <a:off x="4032813" y="1014609"/>
            <a:ext cx="2002419" cy="127321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</a:br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Knowing that</a:t>
            </a:r>
            <a:endParaRPr lang="en-GB" sz="2000" dirty="0">
              <a:solidFill>
                <a:srgbClr val="FFFF00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Knowing how</a:t>
            </a:r>
            <a:endParaRPr lang="en-GB" sz="2400" dirty="0">
              <a:solidFill>
                <a:srgbClr val="FFFF00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Knowing when</a:t>
            </a:r>
            <a:endParaRPr lang="en-GB" sz="2400" dirty="0">
              <a:solidFill>
                <a:srgbClr val="FFFF00"/>
              </a:solidFill>
              <a:latin typeface="Chalkboard" panose="03050602040202020205" pitchFamily="66" charset="77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5C8D11-284B-F84F-858D-77923C16FB15}"/>
              </a:ext>
            </a:extLst>
          </p:cNvPr>
          <p:cNvSpPr/>
          <p:nvPr/>
        </p:nvSpPr>
        <p:spPr>
          <a:xfrm>
            <a:off x="5891997" y="1834194"/>
            <a:ext cx="1551008" cy="5787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Knowing to</a:t>
            </a:r>
            <a:endParaRPr lang="en-GB" sz="2000" dirty="0">
              <a:solidFill>
                <a:srgbClr val="FF0000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85DEB0-B361-C149-8353-F1CA9397E36B}"/>
              </a:ext>
            </a:extLst>
          </p:cNvPr>
          <p:cNvSpPr/>
          <p:nvPr/>
        </p:nvSpPr>
        <p:spPr>
          <a:xfrm>
            <a:off x="3936358" y="2412929"/>
            <a:ext cx="1741990" cy="806579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Short-term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Long-term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4872D1-58FC-BC4F-AD5C-22874D7A0EFD}"/>
              </a:ext>
            </a:extLst>
          </p:cNvPr>
          <p:cNvSpPr/>
          <p:nvPr/>
        </p:nvSpPr>
        <p:spPr>
          <a:xfrm>
            <a:off x="5530772" y="2729253"/>
            <a:ext cx="2777923" cy="9492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Metaphoric resonance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effectLst/>
                <a:latin typeface="Chalkboard" panose="03050602040202020205" pitchFamily="66" charset="77"/>
              </a:rPr>
              <a:t>Metonymic triggers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Images &amp; Experience</a:t>
            </a:r>
            <a:endParaRPr lang="en-US" sz="2000" dirty="0">
              <a:solidFill>
                <a:srgbClr val="FF0000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3A5B536-D3BB-184F-B968-37A6D3B04F60}"/>
              </a:ext>
            </a:extLst>
          </p:cNvPr>
          <p:cNvSpPr/>
          <p:nvPr/>
        </p:nvSpPr>
        <p:spPr>
          <a:xfrm>
            <a:off x="3810001" y="3526395"/>
            <a:ext cx="1549079" cy="113239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I Do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We Do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halkboard" panose="03050602040202020205" pitchFamily="66" charset="77"/>
              </a:rPr>
              <a:t>You Do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856D98-6022-3044-9A41-B84736C09319}"/>
              </a:ext>
            </a:extLst>
          </p:cNvPr>
          <p:cNvSpPr/>
          <p:nvPr/>
        </p:nvSpPr>
        <p:spPr>
          <a:xfrm>
            <a:off x="5213192" y="3901560"/>
            <a:ext cx="1933936" cy="673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Procedurally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effectLst/>
                <a:latin typeface="Chalkboard" panose="03050602040202020205" pitchFamily="66" charset="77"/>
              </a:rPr>
              <a:t>Conceptually</a:t>
            </a:r>
            <a:endParaRPr lang="en-GB" sz="2000" dirty="0">
              <a:solidFill>
                <a:srgbClr val="FF0000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AAB4062-795D-8B4C-AF3D-A1E70656719B}"/>
              </a:ext>
            </a:extLst>
          </p:cNvPr>
          <p:cNvSpPr/>
          <p:nvPr/>
        </p:nvSpPr>
        <p:spPr>
          <a:xfrm>
            <a:off x="7009439" y="4172110"/>
            <a:ext cx="1933936" cy="6734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halkboard" panose="03050602040202020205" pitchFamily="66" charset="77"/>
              </a:rPr>
              <a:t>Reconstructed </a:t>
            </a:r>
            <a:br>
              <a:rPr lang="en-US" dirty="0">
                <a:solidFill>
                  <a:srgbClr val="FFFF00"/>
                </a:solidFill>
                <a:latin typeface="Chalkboard" panose="03050602040202020205" pitchFamily="66" charset="77"/>
              </a:rPr>
            </a:br>
            <a:r>
              <a:rPr lang="en-US" dirty="0">
                <a:solidFill>
                  <a:srgbClr val="FFFF00"/>
                </a:solidFill>
                <a:latin typeface="Chalkboard" panose="03050602040202020205" pitchFamily="66" charset="77"/>
              </a:rPr>
              <a:t>or </a:t>
            </a:r>
            <a:r>
              <a:rPr lang="en-US" dirty="0" err="1">
                <a:solidFill>
                  <a:srgbClr val="FFFF00"/>
                </a:solidFill>
                <a:latin typeface="Chalkboard" panose="03050602040202020205" pitchFamily="66" charset="77"/>
              </a:rPr>
              <a:t>Memorised</a:t>
            </a:r>
            <a:r>
              <a:rPr lang="en-US" dirty="0">
                <a:solidFill>
                  <a:srgbClr val="FFFF00"/>
                </a:solidFill>
                <a:latin typeface="Chalkboard" panose="03050602040202020205" pitchFamily="66" charset="77"/>
              </a:rPr>
              <a:t>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099566-2039-BE4A-9C0F-BAEFA7AB9FBB}"/>
              </a:ext>
            </a:extLst>
          </p:cNvPr>
          <p:cNvSpPr/>
          <p:nvPr/>
        </p:nvSpPr>
        <p:spPr>
          <a:xfrm>
            <a:off x="5898512" y="4824498"/>
            <a:ext cx="3032567" cy="13816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  <a:t>Not ‘what to do next’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  <a:t>but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  <a:t>knowing why you next do what you do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17BC0E3-4E42-DC4C-A9F8-523C61043E51}"/>
              </a:ext>
            </a:extLst>
          </p:cNvPr>
          <p:cNvSpPr/>
          <p:nvPr/>
        </p:nvSpPr>
        <p:spPr>
          <a:xfrm>
            <a:off x="104172" y="4416768"/>
            <a:ext cx="4057892" cy="12687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Didactic Tension: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The more clearly you show learners what behavior you are seeking,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F963D-5A86-2944-B1E3-CF6D87ED7413}"/>
              </a:ext>
            </a:extLst>
          </p:cNvPr>
          <p:cNvSpPr/>
          <p:nvPr/>
        </p:nvSpPr>
        <p:spPr>
          <a:xfrm>
            <a:off x="430317" y="5534133"/>
            <a:ext cx="5248031" cy="936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The more easily they can display that behaviour </a:t>
            </a:r>
            <a:br>
              <a:rPr lang="en-GB" sz="2000">
                <a:solidFill>
                  <a:srgbClr val="FFFF00"/>
                </a:solidFill>
              </a:rPr>
            </a:br>
            <a:r>
              <a:rPr lang="en-GB" sz="2000">
                <a:solidFill>
                  <a:srgbClr val="FFFF00"/>
                </a:solidFill>
              </a:rPr>
              <a:t>without generating it from themselves</a:t>
            </a:r>
          </a:p>
        </p:txBody>
      </p:sp>
    </p:spTree>
    <p:extLst>
      <p:ext uri="{BB962C8B-B14F-4D97-AF65-F5344CB8AC3E}">
        <p14:creationId xmlns:p14="http://schemas.microsoft.com/office/powerpoint/2010/main" val="11483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974F-6743-694C-805A-CABCC4E4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7A0F-76C0-3747-B89F-22B09933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arose in you</a:t>
            </a:r>
          </a:p>
          <a:p>
            <a:pPr lvl="1"/>
            <a:r>
              <a:rPr lang="en-GB" dirty="0"/>
              <a:t>Mathematical thoughts?</a:t>
            </a:r>
          </a:p>
          <a:p>
            <a:pPr lvl="1"/>
            <a:r>
              <a:rPr lang="en-GB" dirty="0"/>
              <a:t>Pedagogical possibilities?</a:t>
            </a:r>
          </a:p>
          <a:p>
            <a:pPr lvl="1"/>
            <a:r>
              <a:rPr lang="en-GB" dirty="0"/>
              <a:t>Feelings/Desires?</a:t>
            </a:r>
          </a:p>
          <a:p>
            <a:pPr lvl="1"/>
            <a:r>
              <a:rPr lang="en-GB" dirty="0"/>
              <a:t>Personal dispositions activated?</a:t>
            </a:r>
          </a:p>
          <a:p>
            <a:r>
              <a:rPr lang="en-GB" dirty="0"/>
              <a:t>What sort of activities might develop confidence and facility?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5257-2A9F-AB46-A1C4-018F636A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Dots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EC2F35F-E1A3-BC4F-9405-17554DD28C1C}"/>
              </a:ext>
            </a:extLst>
          </p:cNvPr>
          <p:cNvGrpSpPr/>
          <p:nvPr/>
        </p:nvGrpSpPr>
        <p:grpSpPr>
          <a:xfrm>
            <a:off x="3291224" y="1775356"/>
            <a:ext cx="4655134" cy="4003968"/>
            <a:chOff x="1496291" y="1925782"/>
            <a:chExt cx="4655134" cy="400396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88BBB76-A71D-274B-9D2A-C14A7BE43B9E}"/>
                </a:ext>
              </a:extLst>
            </p:cNvPr>
            <p:cNvSpPr/>
            <p:nvPr/>
          </p:nvSpPr>
          <p:spPr>
            <a:xfrm>
              <a:off x="149629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54E46ED-877B-2446-8E44-2274862C6267}"/>
                </a:ext>
              </a:extLst>
            </p:cNvPr>
            <p:cNvSpPr/>
            <p:nvPr/>
          </p:nvSpPr>
          <p:spPr>
            <a:xfrm>
              <a:off x="1814946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18E111-EF0E-9A4D-AB8A-E53876156425}"/>
                </a:ext>
              </a:extLst>
            </p:cNvPr>
            <p:cNvSpPr/>
            <p:nvPr/>
          </p:nvSpPr>
          <p:spPr>
            <a:xfrm>
              <a:off x="213360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232C72-0CCF-7241-8ABA-9E825A606FD4}"/>
                </a:ext>
              </a:extLst>
            </p:cNvPr>
            <p:cNvSpPr/>
            <p:nvPr/>
          </p:nvSpPr>
          <p:spPr>
            <a:xfrm>
              <a:off x="2452256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457C4B-F44F-D149-9F01-73FA378B5A56}"/>
                </a:ext>
              </a:extLst>
            </p:cNvPr>
            <p:cNvSpPr/>
            <p:nvPr/>
          </p:nvSpPr>
          <p:spPr>
            <a:xfrm>
              <a:off x="277091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0413CD-1CAF-B148-86DA-1FB11497E10F}"/>
                </a:ext>
              </a:extLst>
            </p:cNvPr>
            <p:cNvSpPr/>
            <p:nvPr/>
          </p:nvSpPr>
          <p:spPr>
            <a:xfrm>
              <a:off x="3089566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A5D0F9-D5B7-5846-9A2A-84CE7190B704}"/>
                </a:ext>
              </a:extLst>
            </p:cNvPr>
            <p:cNvSpPr/>
            <p:nvPr/>
          </p:nvSpPr>
          <p:spPr>
            <a:xfrm>
              <a:off x="340822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061A9C-6B1F-5B41-802C-5ECA8F29B78B}"/>
                </a:ext>
              </a:extLst>
            </p:cNvPr>
            <p:cNvSpPr/>
            <p:nvPr/>
          </p:nvSpPr>
          <p:spPr>
            <a:xfrm>
              <a:off x="3726876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02E9A5-6266-854D-8539-A1BEB8402FEF}"/>
                </a:ext>
              </a:extLst>
            </p:cNvPr>
            <p:cNvSpPr/>
            <p:nvPr/>
          </p:nvSpPr>
          <p:spPr>
            <a:xfrm>
              <a:off x="404553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CC1E1C-9CA7-FA45-A089-A1F9B9E96521}"/>
                </a:ext>
              </a:extLst>
            </p:cNvPr>
            <p:cNvSpPr/>
            <p:nvPr/>
          </p:nvSpPr>
          <p:spPr>
            <a:xfrm>
              <a:off x="4364186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B6B80F-45C8-5A45-8812-B653EBED72F6}"/>
                </a:ext>
              </a:extLst>
            </p:cNvPr>
            <p:cNvSpPr/>
            <p:nvPr/>
          </p:nvSpPr>
          <p:spPr>
            <a:xfrm>
              <a:off x="4682841" y="192578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479AF5-EF1B-DA44-9AB6-3F84CB597233}"/>
                </a:ext>
              </a:extLst>
            </p:cNvPr>
            <p:cNvSpPr/>
            <p:nvPr/>
          </p:nvSpPr>
          <p:spPr>
            <a:xfrm>
              <a:off x="149629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7BEA9B-B354-DC44-A78F-91EC5DEEA760}"/>
                </a:ext>
              </a:extLst>
            </p:cNvPr>
            <p:cNvSpPr/>
            <p:nvPr/>
          </p:nvSpPr>
          <p:spPr>
            <a:xfrm>
              <a:off x="1814946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1D99E0-674C-B74E-A7DE-7F1A298AC5FA}"/>
                </a:ext>
              </a:extLst>
            </p:cNvPr>
            <p:cNvSpPr/>
            <p:nvPr/>
          </p:nvSpPr>
          <p:spPr>
            <a:xfrm>
              <a:off x="213360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0A3616-E3B6-9E4B-80A4-E0D501C4863D}"/>
                </a:ext>
              </a:extLst>
            </p:cNvPr>
            <p:cNvSpPr/>
            <p:nvPr/>
          </p:nvSpPr>
          <p:spPr>
            <a:xfrm>
              <a:off x="2452256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A7528E-4F33-E344-A2C6-3A1841541039}"/>
                </a:ext>
              </a:extLst>
            </p:cNvPr>
            <p:cNvSpPr/>
            <p:nvPr/>
          </p:nvSpPr>
          <p:spPr>
            <a:xfrm>
              <a:off x="277091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0DA320-1819-0D45-84FE-61E1A4FFF02D}"/>
                </a:ext>
              </a:extLst>
            </p:cNvPr>
            <p:cNvSpPr/>
            <p:nvPr/>
          </p:nvSpPr>
          <p:spPr>
            <a:xfrm>
              <a:off x="3089566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50E41C-DE16-2641-BC63-E3115B0EBD60}"/>
                </a:ext>
              </a:extLst>
            </p:cNvPr>
            <p:cNvSpPr/>
            <p:nvPr/>
          </p:nvSpPr>
          <p:spPr>
            <a:xfrm>
              <a:off x="340822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A9EA0F-5C59-CC44-99FF-0F261B69B98B}"/>
                </a:ext>
              </a:extLst>
            </p:cNvPr>
            <p:cNvSpPr/>
            <p:nvPr/>
          </p:nvSpPr>
          <p:spPr>
            <a:xfrm>
              <a:off x="3726876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E1069A-4883-654E-AC46-DF0DAB77DA8C}"/>
                </a:ext>
              </a:extLst>
            </p:cNvPr>
            <p:cNvSpPr/>
            <p:nvPr/>
          </p:nvSpPr>
          <p:spPr>
            <a:xfrm>
              <a:off x="404553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11ECB4-F151-CE4A-87D9-09EE82723E89}"/>
                </a:ext>
              </a:extLst>
            </p:cNvPr>
            <p:cNvSpPr/>
            <p:nvPr/>
          </p:nvSpPr>
          <p:spPr>
            <a:xfrm>
              <a:off x="4364186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AD0AA9-36A2-5549-AA48-469D697DC79E}"/>
                </a:ext>
              </a:extLst>
            </p:cNvPr>
            <p:cNvSpPr/>
            <p:nvPr/>
          </p:nvSpPr>
          <p:spPr>
            <a:xfrm>
              <a:off x="4682841" y="227214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622058A-4FB2-F348-B70A-977FB23220A7}"/>
                </a:ext>
              </a:extLst>
            </p:cNvPr>
            <p:cNvSpPr/>
            <p:nvPr/>
          </p:nvSpPr>
          <p:spPr>
            <a:xfrm>
              <a:off x="149629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DB3FBA-178E-4A45-AF89-26959577A03D}"/>
                </a:ext>
              </a:extLst>
            </p:cNvPr>
            <p:cNvSpPr/>
            <p:nvPr/>
          </p:nvSpPr>
          <p:spPr>
            <a:xfrm>
              <a:off x="1814946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47B083-627D-F147-88B4-18387C1235A9}"/>
                </a:ext>
              </a:extLst>
            </p:cNvPr>
            <p:cNvSpPr/>
            <p:nvPr/>
          </p:nvSpPr>
          <p:spPr>
            <a:xfrm>
              <a:off x="213360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8A9E73-68D2-B448-B8D3-D65EB86B9E58}"/>
                </a:ext>
              </a:extLst>
            </p:cNvPr>
            <p:cNvSpPr/>
            <p:nvPr/>
          </p:nvSpPr>
          <p:spPr>
            <a:xfrm>
              <a:off x="2452256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D03107-38E9-5D45-A6F2-2507DEFEDEFE}"/>
                </a:ext>
              </a:extLst>
            </p:cNvPr>
            <p:cNvSpPr/>
            <p:nvPr/>
          </p:nvSpPr>
          <p:spPr>
            <a:xfrm>
              <a:off x="277091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AEFE2E-6A29-CB4E-96CC-DCCBF44894CD}"/>
                </a:ext>
              </a:extLst>
            </p:cNvPr>
            <p:cNvSpPr/>
            <p:nvPr/>
          </p:nvSpPr>
          <p:spPr>
            <a:xfrm>
              <a:off x="3089566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E09DED-3B83-5343-8364-D1E91E0FCDFB}"/>
                </a:ext>
              </a:extLst>
            </p:cNvPr>
            <p:cNvSpPr/>
            <p:nvPr/>
          </p:nvSpPr>
          <p:spPr>
            <a:xfrm>
              <a:off x="340822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6D6EB1-EE24-6A43-A754-F6A2435B71CC}"/>
                </a:ext>
              </a:extLst>
            </p:cNvPr>
            <p:cNvSpPr/>
            <p:nvPr/>
          </p:nvSpPr>
          <p:spPr>
            <a:xfrm>
              <a:off x="3726876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109E25E-F399-194C-B92D-9AFBA0CEE271}"/>
                </a:ext>
              </a:extLst>
            </p:cNvPr>
            <p:cNvSpPr/>
            <p:nvPr/>
          </p:nvSpPr>
          <p:spPr>
            <a:xfrm>
              <a:off x="404553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B6CBA1-9A27-D445-85D3-1DDE582F991E}"/>
                </a:ext>
              </a:extLst>
            </p:cNvPr>
            <p:cNvSpPr/>
            <p:nvPr/>
          </p:nvSpPr>
          <p:spPr>
            <a:xfrm>
              <a:off x="4364186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A07A10-8097-9D4C-AE45-67A289A4B83D}"/>
                </a:ext>
              </a:extLst>
            </p:cNvPr>
            <p:cNvSpPr/>
            <p:nvPr/>
          </p:nvSpPr>
          <p:spPr>
            <a:xfrm>
              <a:off x="4682841" y="261851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208A38-E7C4-9C49-BDFE-D2023B789382}"/>
                </a:ext>
              </a:extLst>
            </p:cNvPr>
            <p:cNvSpPr/>
            <p:nvPr/>
          </p:nvSpPr>
          <p:spPr>
            <a:xfrm>
              <a:off x="3726876" y="296487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F8F518-93F1-E64D-96FA-A9B0C67434E3}"/>
                </a:ext>
              </a:extLst>
            </p:cNvPr>
            <p:cNvSpPr/>
            <p:nvPr/>
          </p:nvSpPr>
          <p:spPr>
            <a:xfrm>
              <a:off x="4045531" y="296487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8CCC499-BE47-F846-95B1-0A09CB3BFE98}"/>
                </a:ext>
              </a:extLst>
            </p:cNvPr>
            <p:cNvSpPr/>
            <p:nvPr/>
          </p:nvSpPr>
          <p:spPr>
            <a:xfrm>
              <a:off x="4364186" y="296487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FFC18BF-3244-324B-9FCE-128DDDD23644}"/>
                </a:ext>
              </a:extLst>
            </p:cNvPr>
            <p:cNvSpPr/>
            <p:nvPr/>
          </p:nvSpPr>
          <p:spPr>
            <a:xfrm>
              <a:off x="4682841" y="296487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968A69A-B63F-5946-A8A1-49748C9F26CF}"/>
                </a:ext>
              </a:extLst>
            </p:cNvPr>
            <p:cNvSpPr/>
            <p:nvPr/>
          </p:nvSpPr>
          <p:spPr>
            <a:xfrm>
              <a:off x="3726876" y="331123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0C0464-94D7-AF49-ABE1-2A472D9D4B6F}"/>
                </a:ext>
              </a:extLst>
            </p:cNvPr>
            <p:cNvSpPr/>
            <p:nvPr/>
          </p:nvSpPr>
          <p:spPr>
            <a:xfrm>
              <a:off x="4045531" y="331123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C93FB6C-B1FF-7746-97EE-3276F5D878D0}"/>
                </a:ext>
              </a:extLst>
            </p:cNvPr>
            <p:cNvSpPr/>
            <p:nvPr/>
          </p:nvSpPr>
          <p:spPr>
            <a:xfrm>
              <a:off x="4364186" y="331123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519DEF9-6C4D-6448-BFC9-08327A61CCA9}"/>
                </a:ext>
              </a:extLst>
            </p:cNvPr>
            <p:cNvSpPr/>
            <p:nvPr/>
          </p:nvSpPr>
          <p:spPr>
            <a:xfrm>
              <a:off x="4682841" y="331123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C110588-E002-ED46-98C5-A463DF788769}"/>
                </a:ext>
              </a:extLst>
            </p:cNvPr>
            <p:cNvSpPr/>
            <p:nvPr/>
          </p:nvSpPr>
          <p:spPr>
            <a:xfrm>
              <a:off x="3726876" y="365760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A30100E-FDCE-6C4E-ABAA-8F90B0CD6FDC}"/>
                </a:ext>
              </a:extLst>
            </p:cNvPr>
            <p:cNvSpPr/>
            <p:nvPr/>
          </p:nvSpPr>
          <p:spPr>
            <a:xfrm>
              <a:off x="4045531" y="365760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8B34487-3758-FD49-86D3-E522846822AB}"/>
                </a:ext>
              </a:extLst>
            </p:cNvPr>
            <p:cNvSpPr/>
            <p:nvPr/>
          </p:nvSpPr>
          <p:spPr>
            <a:xfrm>
              <a:off x="4364186" y="365760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E5CD877-25C7-6543-91D8-78656E0D8AF6}"/>
                </a:ext>
              </a:extLst>
            </p:cNvPr>
            <p:cNvSpPr/>
            <p:nvPr/>
          </p:nvSpPr>
          <p:spPr>
            <a:xfrm>
              <a:off x="4682841" y="365760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766FF6-2938-F048-96C5-4FF7CE0951C1}"/>
                </a:ext>
              </a:extLst>
            </p:cNvPr>
            <p:cNvSpPr/>
            <p:nvPr/>
          </p:nvSpPr>
          <p:spPr>
            <a:xfrm>
              <a:off x="3726876" y="400396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69B1138-EA13-704A-BC04-26318DD6EAEF}"/>
                </a:ext>
              </a:extLst>
            </p:cNvPr>
            <p:cNvSpPr/>
            <p:nvPr/>
          </p:nvSpPr>
          <p:spPr>
            <a:xfrm>
              <a:off x="4045531" y="400396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D6D4E39-AEC1-3E4B-943F-0C6525CD5F3E}"/>
                </a:ext>
              </a:extLst>
            </p:cNvPr>
            <p:cNvSpPr/>
            <p:nvPr/>
          </p:nvSpPr>
          <p:spPr>
            <a:xfrm>
              <a:off x="4364186" y="400396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64B3BE-5456-AB41-BFA3-35FB6481D629}"/>
                </a:ext>
              </a:extLst>
            </p:cNvPr>
            <p:cNvSpPr/>
            <p:nvPr/>
          </p:nvSpPr>
          <p:spPr>
            <a:xfrm>
              <a:off x="4682841" y="400396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118DB8-6159-5A4A-888D-B2E1C63442AF}"/>
                </a:ext>
              </a:extLst>
            </p:cNvPr>
            <p:cNvSpPr/>
            <p:nvPr/>
          </p:nvSpPr>
          <p:spPr>
            <a:xfrm>
              <a:off x="3726876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F4C1E78-AF6E-3447-B4C1-360DE102AE9F}"/>
                </a:ext>
              </a:extLst>
            </p:cNvPr>
            <p:cNvSpPr/>
            <p:nvPr/>
          </p:nvSpPr>
          <p:spPr>
            <a:xfrm>
              <a:off x="4045531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44C9036-E94B-7645-84F7-BAC1249CE477}"/>
                </a:ext>
              </a:extLst>
            </p:cNvPr>
            <p:cNvSpPr/>
            <p:nvPr/>
          </p:nvSpPr>
          <p:spPr>
            <a:xfrm>
              <a:off x="4364186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D66B40D-0EB0-684B-A1FD-3BA59918D124}"/>
                </a:ext>
              </a:extLst>
            </p:cNvPr>
            <p:cNvSpPr/>
            <p:nvPr/>
          </p:nvSpPr>
          <p:spPr>
            <a:xfrm>
              <a:off x="4682841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D11CC7F-E45C-E747-AF53-EDD0DBC115CF}"/>
                </a:ext>
              </a:extLst>
            </p:cNvPr>
            <p:cNvSpPr/>
            <p:nvPr/>
          </p:nvSpPr>
          <p:spPr>
            <a:xfrm>
              <a:off x="5001496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FD0F681-CE93-1847-B52A-636BEF656CD5}"/>
                </a:ext>
              </a:extLst>
            </p:cNvPr>
            <p:cNvSpPr/>
            <p:nvPr/>
          </p:nvSpPr>
          <p:spPr>
            <a:xfrm>
              <a:off x="5320151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CB8AF1A-F67C-8045-BB18-6DB6BB66DE50}"/>
                </a:ext>
              </a:extLst>
            </p:cNvPr>
            <p:cNvSpPr/>
            <p:nvPr/>
          </p:nvSpPr>
          <p:spPr>
            <a:xfrm>
              <a:off x="5638806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73E3B6B-7336-644C-8D26-3EEDE0CF4D5E}"/>
                </a:ext>
              </a:extLst>
            </p:cNvPr>
            <p:cNvSpPr/>
            <p:nvPr/>
          </p:nvSpPr>
          <p:spPr>
            <a:xfrm>
              <a:off x="5957461" y="4350330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12BF5CE-5DAD-9C4B-9C74-9FA0C0BAA626}"/>
                </a:ext>
              </a:extLst>
            </p:cNvPr>
            <p:cNvSpPr/>
            <p:nvPr/>
          </p:nvSpPr>
          <p:spPr>
            <a:xfrm>
              <a:off x="3726876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75A4334-D272-A749-830D-BF130459988F}"/>
                </a:ext>
              </a:extLst>
            </p:cNvPr>
            <p:cNvSpPr/>
            <p:nvPr/>
          </p:nvSpPr>
          <p:spPr>
            <a:xfrm>
              <a:off x="4045531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A0A96B0-F1DF-934D-9A66-6C5BF6A49C22}"/>
                </a:ext>
              </a:extLst>
            </p:cNvPr>
            <p:cNvSpPr/>
            <p:nvPr/>
          </p:nvSpPr>
          <p:spPr>
            <a:xfrm>
              <a:off x="4364186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B2ABE5-2EFC-E243-BA50-009F80B92A3E}"/>
                </a:ext>
              </a:extLst>
            </p:cNvPr>
            <p:cNvSpPr/>
            <p:nvPr/>
          </p:nvSpPr>
          <p:spPr>
            <a:xfrm>
              <a:off x="4682841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D1F001-D67F-3849-960A-DFCFF0FF53BD}"/>
                </a:ext>
              </a:extLst>
            </p:cNvPr>
            <p:cNvSpPr/>
            <p:nvPr/>
          </p:nvSpPr>
          <p:spPr>
            <a:xfrm>
              <a:off x="5001496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6DC7A6-7C0E-B049-97AC-0BDDB9C58325}"/>
                </a:ext>
              </a:extLst>
            </p:cNvPr>
            <p:cNvSpPr/>
            <p:nvPr/>
          </p:nvSpPr>
          <p:spPr>
            <a:xfrm>
              <a:off x="5320151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C594B8-615C-9D4E-80EA-F025473FD8B8}"/>
                </a:ext>
              </a:extLst>
            </p:cNvPr>
            <p:cNvSpPr/>
            <p:nvPr/>
          </p:nvSpPr>
          <p:spPr>
            <a:xfrm>
              <a:off x="5638806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4C61D10-9459-6D46-973F-DF20EB4765F2}"/>
                </a:ext>
              </a:extLst>
            </p:cNvPr>
            <p:cNvSpPr/>
            <p:nvPr/>
          </p:nvSpPr>
          <p:spPr>
            <a:xfrm>
              <a:off x="5957461" y="4696694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ACA4533-A352-5343-B163-8160809861F0}"/>
                </a:ext>
              </a:extLst>
            </p:cNvPr>
            <p:cNvSpPr/>
            <p:nvPr/>
          </p:nvSpPr>
          <p:spPr>
            <a:xfrm>
              <a:off x="3726876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63793FD-191B-644F-AE6E-0971E97BA412}"/>
                </a:ext>
              </a:extLst>
            </p:cNvPr>
            <p:cNvSpPr/>
            <p:nvPr/>
          </p:nvSpPr>
          <p:spPr>
            <a:xfrm>
              <a:off x="4045531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FD18F38-1C16-E94C-9C76-1104972322E6}"/>
                </a:ext>
              </a:extLst>
            </p:cNvPr>
            <p:cNvSpPr/>
            <p:nvPr/>
          </p:nvSpPr>
          <p:spPr>
            <a:xfrm>
              <a:off x="4364186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2D557C0-A383-234E-8867-C7CD908F0991}"/>
                </a:ext>
              </a:extLst>
            </p:cNvPr>
            <p:cNvSpPr/>
            <p:nvPr/>
          </p:nvSpPr>
          <p:spPr>
            <a:xfrm>
              <a:off x="4682841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993F521-2D78-0F41-8A03-EE23AB8E4FF1}"/>
                </a:ext>
              </a:extLst>
            </p:cNvPr>
            <p:cNvSpPr/>
            <p:nvPr/>
          </p:nvSpPr>
          <p:spPr>
            <a:xfrm>
              <a:off x="5001496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620B69C-133A-4B43-AE71-F6248A8B46C7}"/>
                </a:ext>
              </a:extLst>
            </p:cNvPr>
            <p:cNvSpPr/>
            <p:nvPr/>
          </p:nvSpPr>
          <p:spPr>
            <a:xfrm>
              <a:off x="5320151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8BD6F19-4FC5-9E40-84A8-B5CCAB0F083F}"/>
                </a:ext>
              </a:extLst>
            </p:cNvPr>
            <p:cNvSpPr/>
            <p:nvPr/>
          </p:nvSpPr>
          <p:spPr>
            <a:xfrm>
              <a:off x="5638806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3D8340A-76EA-1E47-A50A-B0C44F2715E2}"/>
                </a:ext>
              </a:extLst>
            </p:cNvPr>
            <p:cNvSpPr/>
            <p:nvPr/>
          </p:nvSpPr>
          <p:spPr>
            <a:xfrm>
              <a:off x="5957461" y="5043058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BB7F3C5-6DC0-F743-9521-F4B38E68C8ED}"/>
                </a:ext>
              </a:extLst>
            </p:cNvPr>
            <p:cNvSpPr/>
            <p:nvPr/>
          </p:nvSpPr>
          <p:spPr>
            <a:xfrm>
              <a:off x="3726876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F1CB55D-6682-C845-BB93-817640E150B5}"/>
                </a:ext>
              </a:extLst>
            </p:cNvPr>
            <p:cNvSpPr/>
            <p:nvPr/>
          </p:nvSpPr>
          <p:spPr>
            <a:xfrm>
              <a:off x="4045531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16D67D3-C879-D547-ACF8-7B385F6CE3C9}"/>
                </a:ext>
              </a:extLst>
            </p:cNvPr>
            <p:cNvSpPr/>
            <p:nvPr/>
          </p:nvSpPr>
          <p:spPr>
            <a:xfrm>
              <a:off x="4364186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5CA3418-8D5B-844F-AD9C-9DF02F4FEE24}"/>
                </a:ext>
              </a:extLst>
            </p:cNvPr>
            <p:cNvSpPr/>
            <p:nvPr/>
          </p:nvSpPr>
          <p:spPr>
            <a:xfrm>
              <a:off x="4682841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81AA1E5-E2CE-7F43-9D31-6C8A88A9E53C}"/>
                </a:ext>
              </a:extLst>
            </p:cNvPr>
            <p:cNvSpPr/>
            <p:nvPr/>
          </p:nvSpPr>
          <p:spPr>
            <a:xfrm>
              <a:off x="5001496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4498974-2B73-CA47-84C9-8616D1D4BE4F}"/>
                </a:ext>
              </a:extLst>
            </p:cNvPr>
            <p:cNvSpPr/>
            <p:nvPr/>
          </p:nvSpPr>
          <p:spPr>
            <a:xfrm>
              <a:off x="5320151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CFE1D79-A386-494F-A645-DAEB6EA6D3D9}"/>
                </a:ext>
              </a:extLst>
            </p:cNvPr>
            <p:cNvSpPr/>
            <p:nvPr/>
          </p:nvSpPr>
          <p:spPr>
            <a:xfrm>
              <a:off x="5638806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1E4E1EB-8F19-EC4D-A82A-925B97DEB4F3}"/>
                </a:ext>
              </a:extLst>
            </p:cNvPr>
            <p:cNvSpPr/>
            <p:nvPr/>
          </p:nvSpPr>
          <p:spPr>
            <a:xfrm>
              <a:off x="5957461" y="5389422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94F8A5B-DB1A-164E-84F1-0ACCEDB25D00}"/>
                </a:ext>
              </a:extLst>
            </p:cNvPr>
            <p:cNvSpPr/>
            <p:nvPr/>
          </p:nvSpPr>
          <p:spPr>
            <a:xfrm>
              <a:off x="3726876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26B4549-76A0-5F4B-B383-55C9737DF3B1}"/>
                </a:ext>
              </a:extLst>
            </p:cNvPr>
            <p:cNvSpPr/>
            <p:nvPr/>
          </p:nvSpPr>
          <p:spPr>
            <a:xfrm>
              <a:off x="4045531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4A17120-D333-C44F-9400-0D5E1E658400}"/>
                </a:ext>
              </a:extLst>
            </p:cNvPr>
            <p:cNvSpPr/>
            <p:nvPr/>
          </p:nvSpPr>
          <p:spPr>
            <a:xfrm>
              <a:off x="4364186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6520654-CDF1-6549-86AA-81E2AD4C08A8}"/>
                </a:ext>
              </a:extLst>
            </p:cNvPr>
            <p:cNvSpPr/>
            <p:nvPr/>
          </p:nvSpPr>
          <p:spPr>
            <a:xfrm>
              <a:off x="4682841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131A447-B7B9-AF4B-BFF5-D8DDAA77D238}"/>
                </a:ext>
              </a:extLst>
            </p:cNvPr>
            <p:cNvSpPr/>
            <p:nvPr/>
          </p:nvSpPr>
          <p:spPr>
            <a:xfrm>
              <a:off x="5001496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49E0661-9C62-AB4B-A313-41E1F77DF9C2}"/>
                </a:ext>
              </a:extLst>
            </p:cNvPr>
            <p:cNvSpPr/>
            <p:nvPr/>
          </p:nvSpPr>
          <p:spPr>
            <a:xfrm>
              <a:off x="5320151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5C0C14E-B826-CE46-8BC2-FF8F218C8534}"/>
                </a:ext>
              </a:extLst>
            </p:cNvPr>
            <p:cNvSpPr/>
            <p:nvPr/>
          </p:nvSpPr>
          <p:spPr>
            <a:xfrm>
              <a:off x="5638806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80E9512-69C7-3B40-8599-0923EFFCF80C}"/>
                </a:ext>
              </a:extLst>
            </p:cNvPr>
            <p:cNvSpPr/>
            <p:nvPr/>
          </p:nvSpPr>
          <p:spPr>
            <a:xfrm>
              <a:off x="5957461" y="5735786"/>
              <a:ext cx="193964" cy="193964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D08C1B5-C950-434F-BCA6-A8D8B56CE111}"/>
              </a:ext>
            </a:extLst>
          </p:cNvPr>
          <p:cNvGrpSpPr/>
          <p:nvPr/>
        </p:nvGrpSpPr>
        <p:grpSpPr>
          <a:xfrm>
            <a:off x="3247051" y="1698234"/>
            <a:ext cx="4807522" cy="4184070"/>
            <a:chOff x="1440878" y="1828573"/>
            <a:chExt cx="4807522" cy="418407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7D83F1-D411-BD4D-8824-F4261A7EE2FF}"/>
                </a:ext>
              </a:extLst>
            </p:cNvPr>
            <p:cNvSpPr/>
            <p:nvPr/>
          </p:nvSpPr>
          <p:spPr>
            <a:xfrm>
              <a:off x="1440878" y="1828573"/>
              <a:ext cx="3532903" cy="1066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7B70E45-9146-4D46-98E3-6E249D10C166}"/>
                </a:ext>
              </a:extLst>
            </p:cNvPr>
            <p:cNvSpPr/>
            <p:nvPr/>
          </p:nvSpPr>
          <p:spPr>
            <a:xfrm>
              <a:off x="3657611" y="4294908"/>
              <a:ext cx="2590789" cy="17177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BAA518-26B8-ED46-956D-4BC0D7D8A743}"/>
                </a:ext>
              </a:extLst>
            </p:cNvPr>
            <p:cNvSpPr/>
            <p:nvPr/>
          </p:nvSpPr>
          <p:spPr>
            <a:xfrm>
              <a:off x="3657611" y="2892152"/>
              <a:ext cx="1316170" cy="14166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74FB88C-AC17-BD4D-A60B-1E0A3DF5E67D}"/>
              </a:ext>
            </a:extLst>
          </p:cNvPr>
          <p:cNvGrpSpPr/>
          <p:nvPr/>
        </p:nvGrpSpPr>
        <p:grpSpPr>
          <a:xfrm>
            <a:off x="3239736" y="1666136"/>
            <a:ext cx="4820068" cy="4166750"/>
            <a:chOff x="1444804" y="1832268"/>
            <a:chExt cx="4820068" cy="416675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4F76B97-1086-CD4B-9A2C-2BE658B8B8E1}"/>
                </a:ext>
              </a:extLst>
            </p:cNvPr>
            <p:cNvSpPr/>
            <p:nvPr/>
          </p:nvSpPr>
          <p:spPr>
            <a:xfrm>
              <a:off x="1444804" y="1832268"/>
              <a:ext cx="2226652" cy="10910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2E1D9D3-1845-0840-BAF8-55AED85B170F}"/>
                </a:ext>
              </a:extLst>
            </p:cNvPr>
            <p:cNvSpPr/>
            <p:nvPr/>
          </p:nvSpPr>
          <p:spPr>
            <a:xfrm>
              <a:off x="3678002" y="1832268"/>
              <a:ext cx="1281925" cy="41667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662D834-4819-2E4D-B650-B9B6C4B9E204}"/>
                </a:ext>
              </a:extLst>
            </p:cNvPr>
            <p:cNvSpPr/>
            <p:nvPr/>
          </p:nvSpPr>
          <p:spPr>
            <a:xfrm>
              <a:off x="4959928" y="4267200"/>
              <a:ext cx="1304944" cy="17318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DEBE407-B4B1-1544-BAA4-96AB22386270}"/>
              </a:ext>
            </a:extLst>
          </p:cNvPr>
          <p:cNvGrpSpPr/>
          <p:nvPr/>
        </p:nvGrpSpPr>
        <p:grpSpPr>
          <a:xfrm>
            <a:off x="3233190" y="1666136"/>
            <a:ext cx="4820068" cy="4166750"/>
            <a:chOff x="1444804" y="1832268"/>
            <a:chExt cx="4820068" cy="416675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CC9C0EB-89EC-3D45-BAA7-5E0D30E90473}"/>
                </a:ext>
              </a:extLst>
            </p:cNvPr>
            <p:cNvSpPr/>
            <p:nvPr/>
          </p:nvSpPr>
          <p:spPr>
            <a:xfrm>
              <a:off x="1444804" y="1832268"/>
              <a:ext cx="2226652" cy="10910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DADB486-439F-4544-80BE-B23F84D40E72}"/>
                </a:ext>
              </a:extLst>
            </p:cNvPr>
            <p:cNvSpPr/>
            <p:nvPr/>
          </p:nvSpPr>
          <p:spPr>
            <a:xfrm>
              <a:off x="3678002" y="1832268"/>
              <a:ext cx="1281925" cy="24349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F84769B-B599-7340-83DE-C66E5AFBF48C}"/>
                </a:ext>
              </a:extLst>
            </p:cNvPr>
            <p:cNvSpPr/>
            <p:nvPr/>
          </p:nvSpPr>
          <p:spPr>
            <a:xfrm>
              <a:off x="3678001" y="4267200"/>
              <a:ext cx="2586871" cy="17318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AF06DA-2003-0E45-8D5F-48ACE92289D8}"/>
              </a:ext>
            </a:extLst>
          </p:cNvPr>
          <p:cNvSpPr txBox="1"/>
          <p:nvPr/>
        </p:nvSpPr>
        <p:spPr>
          <a:xfrm>
            <a:off x="320344" y="3154721"/>
            <a:ext cx="223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3x7 + 12x4 + 5x4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A4F81DF-3657-A54E-93DE-B157223B997A}"/>
              </a:ext>
            </a:extLst>
          </p:cNvPr>
          <p:cNvSpPr txBox="1"/>
          <p:nvPr/>
        </p:nvSpPr>
        <p:spPr>
          <a:xfrm>
            <a:off x="340317" y="3550412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3x11 + 4x4 + 5x8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CEF3776-1953-294A-AAA7-EB60BD0CAF84}"/>
              </a:ext>
            </a:extLst>
          </p:cNvPr>
          <p:cNvSpPr txBox="1"/>
          <p:nvPr/>
        </p:nvSpPr>
        <p:spPr>
          <a:xfrm>
            <a:off x="361957" y="3934159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3x7 + 7x4 + 5x8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46580A4-AB5D-DA49-83C4-790595584357}"/>
              </a:ext>
            </a:extLst>
          </p:cNvPr>
          <p:cNvGrpSpPr/>
          <p:nvPr/>
        </p:nvGrpSpPr>
        <p:grpSpPr>
          <a:xfrm>
            <a:off x="3281987" y="1753350"/>
            <a:ext cx="4662312" cy="4042907"/>
            <a:chOff x="2761674" y="864684"/>
            <a:chExt cx="4662312" cy="4042907"/>
          </a:xfrm>
          <a:solidFill>
            <a:schemeClr val="bg1"/>
          </a:solidFill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75F33DB-6EDE-414D-983F-5368CD5509B0}"/>
                </a:ext>
              </a:extLst>
            </p:cNvPr>
            <p:cNvSpPr/>
            <p:nvPr/>
          </p:nvSpPr>
          <p:spPr>
            <a:xfrm>
              <a:off x="2770911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9019D94-7E7C-9F4B-A8F9-F312F3FC5E7D}"/>
                </a:ext>
              </a:extLst>
            </p:cNvPr>
            <p:cNvSpPr/>
            <p:nvPr/>
          </p:nvSpPr>
          <p:spPr>
            <a:xfrm>
              <a:off x="3089566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90AC0F2-E689-1842-8ABA-A95AB7B00FDB}"/>
                </a:ext>
              </a:extLst>
            </p:cNvPr>
            <p:cNvSpPr/>
            <p:nvPr/>
          </p:nvSpPr>
          <p:spPr>
            <a:xfrm>
              <a:off x="3408221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9E9FE86-6095-8A4B-8FDC-559D1B7C3454}"/>
                </a:ext>
              </a:extLst>
            </p:cNvPr>
            <p:cNvSpPr/>
            <p:nvPr/>
          </p:nvSpPr>
          <p:spPr>
            <a:xfrm>
              <a:off x="3726876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84A3528-6801-D344-81F7-C6B46996FBA4}"/>
                </a:ext>
              </a:extLst>
            </p:cNvPr>
            <p:cNvSpPr/>
            <p:nvPr/>
          </p:nvSpPr>
          <p:spPr>
            <a:xfrm>
              <a:off x="4045531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1ADE518-C533-F34C-BD8C-B187CC787EF6}"/>
                </a:ext>
              </a:extLst>
            </p:cNvPr>
            <p:cNvSpPr/>
            <p:nvPr/>
          </p:nvSpPr>
          <p:spPr>
            <a:xfrm>
              <a:off x="4364186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781BB0A-A185-F140-8535-234688988361}"/>
                </a:ext>
              </a:extLst>
            </p:cNvPr>
            <p:cNvSpPr/>
            <p:nvPr/>
          </p:nvSpPr>
          <p:spPr>
            <a:xfrm>
              <a:off x="4682841" y="19257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168F6DE-9D61-F94B-A968-260A6477F1D8}"/>
                </a:ext>
              </a:extLst>
            </p:cNvPr>
            <p:cNvSpPr/>
            <p:nvPr/>
          </p:nvSpPr>
          <p:spPr>
            <a:xfrm>
              <a:off x="2770911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378A570-9B91-134D-B762-0488F12EFF2A}"/>
                </a:ext>
              </a:extLst>
            </p:cNvPr>
            <p:cNvSpPr/>
            <p:nvPr/>
          </p:nvSpPr>
          <p:spPr>
            <a:xfrm>
              <a:off x="3089566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359FCE1-2FF7-C64E-AFDE-1BC5C7D5991A}"/>
                </a:ext>
              </a:extLst>
            </p:cNvPr>
            <p:cNvSpPr/>
            <p:nvPr/>
          </p:nvSpPr>
          <p:spPr>
            <a:xfrm>
              <a:off x="3408221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D7119F6-C434-E047-81E1-928D0DEB861A}"/>
                </a:ext>
              </a:extLst>
            </p:cNvPr>
            <p:cNvSpPr/>
            <p:nvPr/>
          </p:nvSpPr>
          <p:spPr>
            <a:xfrm>
              <a:off x="3726876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AB060E1-D544-EB4D-966F-619236106610}"/>
                </a:ext>
              </a:extLst>
            </p:cNvPr>
            <p:cNvSpPr/>
            <p:nvPr/>
          </p:nvSpPr>
          <p:spPr>
            <a:xfrm>
              <a:off x="4045531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2314760-01B1-514A-897A-2EC689C1DD37}"/>
                </a:ext>
              </a:extLst>
            </p:cNvPr>
            <p:cNvSpPr/>
            <p:nvPr/>
          </p:nvSpPr>
          <p:spPr>
            <a:xfrm>
              <a:off x="4364186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6C112E2-30E0-6E49-AAC4-0B8BC933CC74}"/>
                </a:ext>
              </a:extLst>
            </p:cNvPr>
            <p:cNvSpPr/>
            <p:nvPr/>
          </p:nvSpPr>
          <p:spPr>
            <a:xfrm>
              <a:off x="4682841" y="227214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1EC7348-57DD-8B4D-9967-433A1659B662}"/>
                </a:ext>
              </a:extLst>
            </p:cNvPr>
            <p:cNvSpPr/>
            <p:nvPr/>
          </p:nvSpPr>
          <p:spPr>
            <a:xfrm>
              <a:off x="2770911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FE8697-09D7-AC42-A203-54A44271528D}"/>
                </a:ext>
              </a:extLst>
            </p:cNvPr>
            <p:cNvSpPr/>
            <p:nvPr/>
          </p:nvSpPr>
          <p:spPr>
            <a:xfrm>
              <a:off x="3089566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FADEEA8-5369-A449-A80C-3DC90D9FAB65}"/>
                </a:ext>
              </a:extLst>
            </p:cNvPr>
            <p:cNvSpPr/>
            <p:nvPr/>
          </p:nvSpPr>
          <p:spPr>
            <a:xfrm>
              <a:off x="3408221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E435474-19D0-DA4C-9D67-1807B4BBCF4D}"/>
                </a:ext>
              </a:extLst>
            </p:cNvPr>
            <p:cNvSpPr/>
            <p:nvPr/>
          </p:nvSpPr>
          <p:spPr>
            <a:xfrm>
              <a:off x="3726876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023B597-C4B9-4E47-BB72-F42FB678D559}"/>
                </a:ext>
              </a:extLst>
            </p:cNvPr>
            <p:cNvSpPr/>
            <p:nvPr/>
          </p:nvSpPr>
          <p:spPr>
            <a:xfrm>
              <a:off x="4045531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86F21D5-D0CF-A34F-AC47-A0C5451200D8}"/>
                </a:ext>
              </a:extLst>
            </p:cNvPr>
            <p:cNvSpPr/>
            <p:nvPr/>
          </p:nvSpPr>
          <p:spPr>
            <a:xfrm>
              <a:off x="4364186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EDB2BD6-C958-7F42-954C-17729A22D6D5}"/>
                </a:ext>
              </a:extLst>
            </p:cNvPr>
            <p:cNvSpPr/>
            <p:nvPr/>
          </p:nvSpPr>
          <p:spPr>
            <a:xfrm>
              <a:off x="4682841" y="261851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559904A-4DBC-E84E-A786-B4E4C571D28F}"/>
                </a:ext>
              </a:extLst>
            </p:cNvPr>
            <p:cNvSpPr/>
            <p:nvPr/>
          </p:nvSpPr>
          <p:spPr>
            <a:xfrm>
              <a:off x="3726876" y="296487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7C0D349-35B4-B64B-8AA4-D68397091113}"/>
                </a:ext>
              </a:extLst>
            </p:cNvPr>
            <p:cNvSpPr/>
            <p:nvPr/>
          </p:nvSpPr>
          <p:spPr>
            <a:xfrm>
              <a:off x="4045531" y="296487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EBEB136-75F1-9E47-9827-6B1E8AD7BED9}"/>
                </a:ext>
              </a:extLst>
            </p:cNvPr>
            <p:cNvSpPr/>
            <p:nvPr/>
          </p:nvSpPr>
          <p:spPr>
            <a:xfrm>
              <a:off x="4364186" y="296487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6BBE6B9-2542-1044-9596-BAA207FBB01F}"/>
                </a:ext>
              </a:extLst>
            </p:cNvPr>
            <p:cNvSpPr/>
            <p:nvPr/>
          </p:nvSpPr>
          <p:spPr>
            <a:xfrm>
              <a:off x="4682841" y="296487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F387B79-D904-0649-8A93-A2B93935ED58}"/>
                </a:ext>
              </a:extLst>
            </p:cNvPr>
            <p:cNvSpPr/>
            <p:nvPr/>
          </p:nvSpPr>
          <p:spPr>
            <a:xfrm>
              <a:off x="3726876" y="331123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954CDC2-7CB2-A946-99F8-6DE60A4C9129}"/>
                </a:ext>
              </a:extLst>
            </p:cNvPr>
            <p:cNvSpPr/>
            <p:nvPr/>
          </p:nvSpPr>
          <p:spPr>
            <a:xfrm>
              <a:off x="4045531" y="331123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1D86686-9143-CA40-8E55-29DC85B6C52D}"/>
                </a:ext>
              </a:extLst>
            </p:cNvPr>
            <p:cNvSpPr/>
            <p:nvPr/>
          </p:nvSpPr>
          <p:spPr>
            <a:xfrm>
              <a:off x="4364186" y="331123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B82E592-88AB-9B44-917F-54A1B1436A42}"/>
                </a:ext>
              </a:extLst>
            </p:cNvPr>
            <p:cNvSpPr/>
            <p:nvPr/>
          </p:nvSpPr>
          <p:spPr>
            <a:xfrm>
              <a:off x="4682841" y="331123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51A9DBC-578C-C24E-9DE2-79DE66159E80}"/>
                </a:ext>
              </a:extLst>
            </p:cNvPr>
            <p:cNvSpPr/>
            <p:nvPr/>
          </p:nvSpPr>
          <p:spPr>
            <a:xfrm>
              <a:off x="3726876" y="365760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E9F0F2B-BDF7-0B46-9AFD-85976EF34579}"/>
                </a:ext>
              </a:extLst>
            </p:cNvPr>
            <p:cNvSpPr/>
            <p:nvPr/>
          </p:nvSpPr>
          <p:spPr>
            <a:xfrm>
              <a:off x="4045531" y="365760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62C4738E-CC13-8A4C-B227-B4D409802BD3}"/>
                </a:ext>
              </a:extLst>
            </p:cNvPr>
            <p:cNvSpPr/>
            <p:nvPr/>
          </p:nvSpPr>
          <p:spPr>
            <a:xfrm>
              <a:off x="4364186" y="365760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41F7A51-5D58-504E-B40A-463FE5E9B294}"/>
                </a:ext>
              </a:extLst>
            </p:cNvPr>
            <p:cNvSpPr/>
            <p:nvPr/>
          </p:nvSpPr>
          <p:spPr>
            <a:xfrm>
              <a:off x="4682841" y="365760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46596A7-B1AB-894D-974B-EC16E8B7B759}"/>
                </a:ext>
              </a:extLst>
            </p:cNvPr>
            <p:cNvSpPr/>
            <p:nvPr/>
          </p:nvSpPr>
          <p:spPr>
            <a:xfrm>
              <a:off x="3726876" y="400396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4CC9B1C-8BF8-8A4F-8FEA-5CEC5EE1BFA5}"/>
                </a:ext>
              </a:extLst>
            </p:cNvPr>
            <p:cNvSpPr/>
            <p:nvPr/>
          </p:nvSpPr>
          <p:spPr>
            <a:xfrm>
              <a:off x="4045531" y="400396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A44E403-F459-2446-A837-FE97736128E9}"/>
                </a:ext>
              </a:extLst>
            </p:cNvPr>
            <p:cNvSpPr/>
            <p:nvPr/>
          </p:nvSpPr>
          <p:spPr>
            <a:xfrm>
              <a:off x="4364186" y="400396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26D372-76FA-F94B-BC9A-B2C8033B4A28}"/>
                </a:ext>
              </a:extLst>
            </p:cNvPr>
            <p:cNvSpPr/>
            <p:nvPr/>
          </p:nvSpPr>
          <p:spPr>
            <a:xfrm>
              <a:off x="4682841" y="400396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7A7B41-596C-2E42-8732-AF0D90137D00}"/>
                </a:ext>
              </a:extLst>
            </p:cNvPr>
            <p:cNvSpPr/>
            <p:nvPr/>
          </p:nvSpPr>
          <p:spPr>
            <a:xfrm>
              <a:off x="3726876" y="435033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C51B892-22B0-1343-9B38-126C3E2165B0}"/>
                </a:ext>
              </a:extLst>
            </p:cNvPr>
            <p:cNvSpPr/>
            <p:nvPr/>
          </p:nvSpPr>
          <p:spPr>
            <a:xfrm>
              <a:off x="4045531" y="435033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55B5FF4-ED26-0C4B-B58B-4E1305A3CD4E}"/>
                </a:ext>
              </a:extLst>
            </p:cNvPr>
            <p:cNvSpPr/>
            <p:nvPr/>
          </p:nvSpPr>
          <p:spPr>
            <a:xfrm>
              <a:off x="4364186" y="435033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2F688E9-9975-C940-B710-7C1546BD9F8E}"/>
                </a:ext>
              </a:extLst>
            </p:cNvPr>
            <p:cNvSpPr/>
            <p:nvPr/>
          </p:nvSpPr>
          <p:spPr>
            <a:xfrm>
              <a:off x="4682841" y="435033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7690B136-1646-B74E-8C9E-C79B833E8031}"/>
                </a:ext>
              </a:extLst>
            </p:cNvPr>
            <p:cNvSpPr/>
            <p:nvPr/>
          </p:nvSpPr>
          <p:spPr>
            <a:xfrm>
              <a:off x="3726876" y="469669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634C75D5-5F98-1A46-9DD0-A714DBD7FB9E}"/>
                </a:ext>
              </a:extLst>
            </p:cNvPr>
            <p:cNvSpPr/>
            <p:nvPr/>
          </p:nvSpPr>
          <p:spPr>
            <a:xfrm>
              <a:off x="4045531" y="469669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70A3A11-14C1-CF44-A67E-7CD9B51FD5A7}"/>
                </a:ext>
              </a:extLst>
            </p:cNvPr>
            <p:cNvSpPr/>
            <p:nvPr/>
          </p:nvSpPr>
          <p:spPr>
            <a:xfrm>
              <a:off x="4364186" y="469669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7F68F6A6-F0C6-8641-BDA2-030782E5286D}"/>
                </a:ext>
              </a:extLst>
            </p:cNvPr>
            <p:cNvSpPr/>
            <p:nvPr/>
          </p:nvSpPr>
          <p:spPr>
            <a:xfrm>
              <a:off x="4682841" y="469669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1EA16D9-30C2-6140-9D34-8AF74395F292}"/>
                </a:ext>
              </a:extLst>
            </p:cNvPr>
            <p:cNvSpPr/>
            <p:nvPr/>
          </p:nvSpPr>
          <p:spPr>
            <a:xfrm>
              <a:off x="3405142" y="298180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CCC75C4-D56A-794E-8B49-D38BBA24EFE2}"/>
                </a:ext>
              </a:extLst>
            </p:cNvPr>
            <p:cNvSpPr/>
            <p:nvPr/>
          </p:nvSpPr>
          <p:spPr>
            <a:xfrm>
              <a:off x="3405142" y="332817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ECA65A8-C869-9045-B9CE-78D5D7B971ED}"/>
                </a:ext>
              </a:extLst>
            </p:cNvPr>
            <p:cNvSpPr/>
            <p:nvPr/>
          </p:nvSpPr>
          <p:spPr>
            <a:xfrm>
              <a:off x="3405142" y="3674535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591157D9-484C-0640-84D0-3E51E26AACD9}"/>
                </a:ext>
              </a:extLst>
            </p:cNvPr>
            <p:cNvSpPr/>
            <p:nvPr/>
          </p:nvSpPr>
          <p:spPr>
            <a:xfrm>
              <a:off x="3405142" y="402089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EE94A03D-7F20-2A4D-BBE0-DB384AFD6F28}"/>
                </a:ext>
              </a:extLst>
            </p:cNvPr>
            <p:cNvSpPr/>
            <p:nvPr/>
          </p:nvSpPr>
          <p:spPr>
            <a:xfrm>
              <a:off x="3405142" y="436726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7EC5D31-5EB8-5847-940F-3D594C509805}"/>
                </a:ext>
              </a:extLst>
            </p:cNvPr>
            <p:cNvSpPr/>
            <p:nvPr/>
          </p:nvSpPr>
          <p:spPr>
            <a:xfrm>
              <a:off x="3405142" y="471362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E823CC0-1A55-EF46-AE6B-ABFF4BB2F46C}"/>
                </a:ext>
              </a:extLst>
            </p:cNvPr>
            <p:cNvSpPr/>
            <p:nvPr/>
          </p:nvSpPr>
          <p:spPr>
            <a:xfrm>
              <a:off x="3083408" y="297616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12C5640-17C7-724B-95E7-1145C00B4283}"/>
                </a:ext>
              </a:extLst>
            </p:cNvPr>
            <p:cNvSpPr/>
            <p:nvPr/>
          </p:nvSpPr>
          <p:spPr>
            <a:xfrm>
              <a:off x="3083408" y="3322526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ED44AFC-294C-FB48-A852-67CA37F3C6C8}"/>
                </a:ext>
              </a:extLst>
            </p:cNvPr>
            <p:cNvSpPr/>
            <p:nvPr/>
          </p:nvSpPr>
          <p:spPr>
            <a:xfrm>
              <a:off x="3083408" y="3668890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3BC3126F-1BDD-B94F-8CD6-CC75817326F1}"/>
                </a:ext>
              </a:extLst>
            </p:cNvPr>
            <p:cNvSpPr/>
            <p:nvPr/>
          </p:nvSpPr>
          <p:spPr>
            <a:xfrm>
              <a:off x="3083408" y="401525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0EF67805-D8CA-7747-BC4B-B3CF2A930B96}"/>
                </a:ext>
              </a:extLst>
            </p:cNvPr>
            <p:cNvSpPr/>
            <p:nvPr/>
          </p:nvSpPr>
          <p:spPr>
            <a:xfrm>
              <a:off x="3083408" y="436161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7D28E8C-39BF-DA4D-BDA7-932E211F76CE}"/>
                </a:ext>
              </a:extLst>
            </p:cNvPr>
            <p:cNvSpPr/>
            <p:nvPr/>
          </p:nvSpPr>
          <p:spPr>
            <a:xfrm>
              <a:off x="3083408" y="470798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E268945-AD4E-4446-97C8-7B9F17EC1A20}"/>
                </a:ext>
              </a:extLst>
            </p:cNvPr>
            <p:cNvSpPr/>
            <p:nvPr/>
          </p:nvSpPr>
          <p:spPr>
            <a:xfrm>
              <a:off x="2761674" y="297051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11BE036-5506-B141-9D02-2FB4AF72DD2A}"/>
                </a:ext>
              </a:extLst>
            </p:cNvPr>
            <p:cNvSpPr/>
            <p:nvPr/>
          </p:nvSpPr>
          <p:spPr>
            <a:xfrm>
              <a:off x="2761674" y="331688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5D663A45-7787-484A-8A63-BCF69F50787C}"/>
                </a:ext>
              </a:extLst>
            </p:cNvPr>
            <p:cNvSpPr/>
            <p:nvPr/>
          </p:nvSpPr>
          <p:spPr>
            <a:xfrm>
              <a:off x="2761674" y="3663245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5C88FB2-535E-6745-8AB9-0500444E4C21}"/>
                </a:ext>
              </a:extLst>
            </p:cNvPr>
            <p:cNvSpPr/>
            <p:nvPr/>
          </p:nvSpPr>
          <p:spPr>
            <a:xfrm>
              <a:off x="2761674" y="400960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03BB5EEE-8ECC-C944-8434-588498026DEA}"/>
                </a:ext>
              </a:extLst>
            </p:cNvPr>
            <p:cNvSpPr/>
            <p:nvPr/>
          </p:nvSpPr>
          <p:spPr>
            <a:xfrm>
              <a:off x="2761674" y="435597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C0E12A5-70FA-C947-944B-603E7B13FBBA}"/>
                </a:ext>
              </a:extLst>
            </p:cNvPr>
            <p:cNvSpPr/>
            <p:nvPr/>
          </p:nvSpPr>
          <p:spPr>
            <a:xfrm>
              <a:off x="2761674" y="470233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8562B291-986F-4542-919A-812FEE3B8AEE}"/>
                </a:ext>
              </a:extLst>
            </p:cNvPr>
            <p:cNvSpPr/>
            <p:nvPr/>
          </p:nvSpPr>
          <p:spPr>
            <a:xfrm>
              <a:off x="6321266" y="86468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F15CF27-D2A3-0648-825B-86D3801D16D0}"/>
                </a:ext>
              </a:extLst>
            </p:cNvPr>
            <p:cNvSpPr/>
            <p:nvPr/>
          </p:nvSpPr>
          <p:spPr>
            <a:xfrm>
              <a:off x="6321266" y="121104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355A3C8-0B9E-9141-80AE-9ADA1E5FE43A}"/>
                </a:ext>
              </a:extLst>
            </p:cNvPr>
            <p:cNvSpPr/>
            <p:nvPr/>
          </p:nvSpPr>
          <p:spPr>
            <a:xfrm>
              <a:off x="6321266" y="155741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BBD4B9C-BE08-BC49-9AA3-E13C3C1C3F5F}"/>
                </a:ext>
              </a:extLst>
            </p:cNvPr>
            <p:cNvSpPr/>
            <p:nvPr/>
          </p:nvSpPr>
          <p:spPr>
            <a:xfrm>
              <a:off x="6312029" y="190941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EBC355C-F162-924C-BEB9-8C77E3F448EC}"/>
                </a:ext>
              </a:extLst>
            </p:cNvPr>
            <p:cNvSpPr/>
            <p:nvPr/>
          </p:nvSpPr>
          <p:spPr>
            <a:xfrm>
              <a:off x="6312029" y="225578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B7B6613D-65D1-B944-AD13-D5214DA78C5C}"/>
                </a:ext>
              </a:extLst>
            </p:cNvPr>
            <p:cNvSpPr/>
            <p:nvPr/>
          </p:nvSpPr>
          <p:spPr>
            <a:xfrm>
              <a:off x="6312029" y="260214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FC563C0-F770-DC4E-9D3F-0564715BE05A}"/>
                </a:ext>
              </a:extLst>
            </p:cNvPr>
            <p:cNvSpPr/>
            <p:nvPr/>
          </p:nvSpPr>
          <p:spPr>
            <a:xfrm>
              <a:off x="6312029" y="294851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8AAFB43-CAA4-404C-ACDF-888A1257F8AA}"/>
                </a:ext>
              </a:extLst>
            </p:cNvPr>
            <p:cNvSpPr/>
            <p:nvPr/>
          </p:nvSpPr>
          <p:spPr>
            <a:xfrm>
              <a:off x="6597844" y="86468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41F3755-2233-194C-A7A0-BB2FF0420078}"/>
                </a:ext>
              </a:extLst>
            </p:cNvPr>
            <p:cNvSpPr/>
            <p:nvPr/>
          </p:nvSpPr>
          <p:spPr>
            <a:xfrm>
              <a:off x="6597844" y="121104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BF7B828-62CF-2C43-A416-6AE0DDABDDA8}"/>
                </a:ext>
              </a:extLst>
            </p:cNvPr>
            <p:cNvSpPr/>
            <p:nvPr/>
          </p:nvSpPr>
          <p:spPr>
            <a:xfrm>
              <a:off x="6597844" y="155741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D99C6B5C-D025-6847-B9B8-77A1C056E306}"/>
                </a:ext>
              </a:extLst>
            </p:cNvPr>
            <p:cNvSpPr/>
            <p:nvPr/>
          </p:nvSpPr>
          <p:spPr>
            <a:xfrm>
              <a:off x="6588607" y="190941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98152B10-EFE6-D141-BDC7-761609E17124}"/>
                </a:ext>
              </a:extLst>
            </p:cNvPr>
            <p:cNvSpPr/>
            <p:nvPr/>
          </p:nvSpPr>
          <p:spPr>
            <a:xfrm>
              <a:off x="6588607" y="225578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AF641D5A-E24B-0C41-82C4-99CDAF595696}"/>
                </a:ext>
              </a:extLst>
            </p:cNvPr>
            <p:cNvSpPr/>
            <p:nvPr/>
          </p:nvSpPr>
          <p:spPr>
            <a:xfrm>
              <a:off x="6588607" y="260214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967F9572-4BB4-0B40-BB77-1D3E65904DC4}"/>
                </a:ext>
              </a:extLst>
            </p:cNvPr>
            <p:cNvSpPr/>
            <p:nvPr/>
          </p:nvSpPr>
          <p:spPr>
            <a:xfrm>
              <a:off x="6588607" y="294851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C352B36D-A3D9-3546-ACFE-AD4C9088CF42}"/>
                </a:ext>
              </a:extLst>
            </p:cNvPr>
            <p:cNvSpPr/>
            <p:nvPr/>
          </p:nvSpPr>
          <p:spPr>
            <a:xfrm>
              <a:off x="6897000" y="86468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5953A44-F81E-0347-896C-D3F405020485}"/>
                </a:ext>
              </a:extLst>
            </p:cNvPr>
            <p:cNvSpPr/>
            <p:nvPr/>
          </p:nvSpPr>
          <p:spPr>
            <a:xfrm>
              <a:off x="6897000" y="121104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3975E58-D614-F342-8316-040A2016530C}"/>
                </a:ext>
              </a:extLst>
            </p:cNvPr>
            <p:cNvSpPr/>
            <p:nvPr/>
          </p:nvSpPr>
          <p:spPr>
            <a:xfrm>
              <a:off x="6897000" y="155741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D54FD01-4573-AD4F-AD24-C4E62EEC714C}"/>
                </a:ext>
              </a:extLst>
            </p:cNvPr>
            <p:cNvSpPr/>
            <p:nvPr/>
          </p:nvSpPr>
          <p:spPr>
            <a:xfrm>
              <a:off x="6887763" y="190941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7104818-50AD-F14A-B14D-18080D5E57EE}"/>
                </a:ext>
              </a:extLst>
            </p:cNvPr>
            <p:cNvSpPr/>
            <p:nvPr/>
          </p:nvSpPr>
          <p:spPr>
            <a:xfrm>
              <a:off x="6887763" y="225578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06849E2-DDD7-9E43-8D87-C7BC86E2918F}"/>
                </a:ext>
              </a:extLst>
            </p:cNvPr>
            <p:cNvSpPr/>
            <p:nvPr/>
          </p:nvSpPr>
          <p:spPr>
            <a:xfrm>
              <a:off x="6887763" y="260214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35FBF29E-2462-4042-AA13-E39DFDF95C64}"/>
                </a:ext>
              </a:extLst>
            </p:cNvPr>
            <p:cNvSpPr/>
            <p:nvPr/>
          </p:nvSpPr>
          <p:spPr>
            <a:xfrm>
              <a:off x="6887763" y="294851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DDB6A2C-E770-8840-A973-6DFC2E49704A}"/>
                </a:ext>
              </a:extLst>
            </p:cNvPr>
            <p:cNvSpPr/>
            <p:nvPr/>
          </p:nvSpPr>
          <p:spPr>
            <a:xfrm>
              <a:off x="7230022" y="864684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8F12FC8-253F-9F4A-BC53-6BC78B01C084}"/>
                </a:ext>
              </a:extLst>
            </p:cNvPr>
            <p:cNvSpPr/>
            <p:nvPr/>
          </p:nvSpPr>
          <p:spPr>
            <a:xfrm>
              <a:off x="7230022" y="1211048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A18677F-50C0-CA47-A20E-582EE94CCA26}"/>
                </a:ext>
              </a:extLst>
            </p:cNvPr>
            <p:cNvSpPr/>
            <p:nvPr/>
          </p:nvSpPr>
          <p:spPr>
            <a:xfrm>
              <a:off x="7230022" y="1557412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335D516D-B688-D644-AC2D-65BC52D376B2}"/>
                </a:ext>
              </a:extLst>
            </p:cNvPr>
            <p:cNvSpPr/>
            <p:nvPr/>
          </p:nvSpPr>
          <p:spPr>
            <a:xfrm>
              <a:off x="7220785" y="1909419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0C1A9E7A-17F5-1342-A532-0D5CDBA5F31B}"/>
                </a:ext>
              </a:extLst>
            </p:cNvPr>
            <p:cNvSpPr/>
            <p:nvPr/>
          </p:nvSpPr>
          <p:spPr>
            <a:xfrm>
              <a:off x="7220785" y="2255783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B8A5023-29F4-EE4D-B216-31285857E085}"/>
                </a:ext>
              </a:extLst>
            </p:cNvPr>
            <p:cNvSpPr/>
            <p:nvPr/>
          </p:nvSpPr>
          <p:spPr>
            <a:xfrm>
              <a:off x="7220785" y="2602147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8FDF7282-03A7-124A-9DA7-84A52ECF2072}"/>
                </a:ext>
              </a:extLst>
            </p:cNvPr>
            <p:cNvSpPr/>
            <p:nvPr/>
          </p:nvSpPr>
          <p:spPr>
            <a:xfrm>
              <a:off x="7220785" y="2948511"/>
              <a:ext cx="193964" cy="193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A356A91A-B4E5-114C-8D92-DEBCD1067AFF}"/>
              </a:ext>
            </a:extLst>
          </p:cNvPr>
          <p:cNvSpPr txBox="1"/>
          <p:nvPr/>
        </p:nvSpPr>
        <p:spPr>
          <a:xfrm>
            <a:off x="320344" y="4346213"/>
            <a:ext cx="233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12x15 – 9x7 - 7x4</a:t>
            </a:r>
          </a:p>
        </p:txBody>
      </p:sp>
    </p:spTree>
    <p:extLst>
      <p:ext uri="{BB962C8B-B14F-4D97-AF65-F5344CB8AC3E}">
        <p14:creationId xmlns:p14="http://schemas.microsoft.com/office/powerpoint/2010/main" val="23180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109" grpId="0"/>
      <p:bldP spid="109" grpId="1"/>
      <p:bldP spid="109" grpId="2"/>
      <p:bldP spid="114" grpId="0"/>
      <p:bldP spid="114" grpId="1"/>
      <p:bldP spid="114" grpId="2"/>
      <p:bldP spid="2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974F-6743-694C-805A-CABCC4E4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7A0F-76C0-3747-B89F-22B09933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arose in you</a:t>
            </a:r>
          </a:p>
          <a:p>
            <a:pPr lvl="1"/>
            <a:r>
              <a:rPr lang="en-GB" dirty="0"/>
              <a:t>Mathematical thoughts?</a:t>
            </a:r>
          </a:p>
          <a:p>
            <a:pPr lvl="1"/>
            <a:r>
              <a:rPr lang="en-GB" dirty="0"/>
              <a:t>Pedagogical possibilities?</a:t>
            </a:r>
          </a:p>
          <a:p>
            <a:pPr lvl="1"/>
            <a:r>
              <a:rPr lang="en-GB" dirty="0"/>
              <a:t>Feelings/Desires?</a:t>
            </a:r>
          </a:p>
          <a:p>
            <a:pPr lvl="1"/>
            <a:r>
              <a:rPr lang="en-GB" dirty="0"/>
              <a:t>Personal dispositions activated?</a:t>
            </a:r>
          </a:p>
          <a:p>
            <a:r>
              <a:rPr lang="en-GB" dirty="0"/>
              <a:t>What sort of activities might develop confidence and facility?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7C99-B1F0-8245-9763-A8DEBCC6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Threads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4BD77-22D2-7C49-BC13-FD47D5F6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88" y="957579"/>
            <a:ext cx="3236571" cy="2769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45D7E-4DEB-6643-ADD2-F22B6813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59" y="1002733"/>
            <a:ext cx="3217762" cy="275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8E674-AAC1-9042-A569-2674D1ECE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216" y="3783533"/>
            <a:ext cx="2038913" cy="3058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D958D-3796-0841-AAF3-1FEC05B24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129" y="3756585"/>
            <a:ext cx="2026776" cy="304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359EB-721A-3344-BED0-7A304D9FD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42" y="3783534"/>
            <a:ext cx="1359276" cy="3058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409FA-BB92-A644-A803-2E12231A8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570" y="3783533"/>
            <a:ext cx="1366430" cy="3074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A0455F-7E41-4546-9359-D3FCECD1857E}"/>
              </a:ext>
            </a:extLst>
          </p:cNvPr>
          <p:cNvSpPr txBox="1"/>
          <p:nvPr/>
        </p:nvSpPr>
        <p:spPr>
          <a:xfrm>
            <a:off x="0" y="1002733"/>
            <a:ext cx="2547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many threads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From bottom to top?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E5FF9-658E-344E-99AB-AE8C7FFDBE3B}"/>
              </a:ext>
            </a:extLst>
          </p:cNvPr>
          <p:cNvSpPr txBox="1"/>
          <p:nvPr/>
        </p:nvSpPr>
        <p:spPr>
          <a:xfrm>
            <a:off x="0" y="3612094"/>
            <a:ext cx="2464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many different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diagrams will have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 same answer?</a:t>
            </a:r>
          </a:p>
        </p:txBody>
      </p:sp>
    </p:spTree>
    <p:extLst>
      <p:ext uri="{BB962C8B-B14F-4D97-AF65-F5344CB8AC3E}">
        <p14:creationId xmlns:p14="http://schemas.microsoft.com/office/powerpoint/2010/main" val="33688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974F-6743-694C-805A-CABCC4E4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7A0F-76C0-3747-B89F-22B09933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arose in you</a:t>
            </a:r>
          </a:p>
          <a:p>
            <a:pPr lvl="1"/>
            <a:r>
              <a:rPr lang="en-GB" dirty="0"/>
              <a:t>Mathematical thoughts?</a:t>
            </a:r>
          </a:p>
          <a:p>
            <a:pPr lvl="1"/>
            <a:r>
              <a:rPr lang="en-GB" dirty="0"/>
              <a:t>Pedagogical possibilities?</a:t>
            </a:r>
          </a:p>
          <a:p>
            <a:pPr lvl="1"/>
            <a:r>
              <a:rPr lang="en-GB" dirty="0"/>
              <a:t>Feelings/Desires?</a:t>
            </a:r>
          </a:p>
          <a:p>
            <a:pPr lvl="1"/>
            <a:r>
              <a:rPr lang="en-GB" dirty="0"/>
              <a:t>Personal dispositions activated?</a:t>
            </a:r>
          </a:p>
          <a:p>
            <a:r>
              <a:rPr lang="en-GB" dirty="0"/>
              <a:t>What sort of activities might develop confidence and facility?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FE4B-3042-3745-BE55-B28BBE6E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Teddies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4B288-01C7-D24A-90ED-08E59575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7" y="913009"/>
            <a:ext cx="8268608" cy="25936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Teddies come in 4 colours</a:t>
            </a:r>
          </a:p>
          <a:p>
            <a:pPr marL="0" indent="0">
              <a:buNone/>
            </a:pPr>
            <a:r>
              <a:rPr lang="en-GB" dirty="0"/>
              <a:t>They can be sitting</a:t>
            </a:r>
          </a:p>
          <a:p>
            <a:pPr marL="457200" lvl="1" indent="0">
              <a:buNone/>
            </a:pPr>
            <a:r>
              <a:rPr lang="en-GB" dirty="0"/>
              <a:t>with either a scarf or a tie in one of five colours, or nothing</a:t>
            </a:r>
          </a:p>
          <a:p>
            <a:pPr marL="0" indent="0">
              <a:buNone/>
            </a:pPr>
            <a:r>
              <a:rPr lang="en-GB" dirty="0"/>
              <a:t>Or standing</a:t>
            </a:r>
          </a:p>
          <a:p>
            <a:pPr marL="457200" lvl="1" indent="0">
              <a:buNone/>
            </a:pPr>
            <a:r>
              <a:rPr lang="en-GB" dirty="0"/>
              <a:t>with either skates or shoes in one of five colours, or barefoot</a:t>
            </a:r>
          </a:p>
          <a:p>
            <a:pPr marL="457200" lvl="1" indent="0">
              <a:buNone/>
            </a:pPr>
            <a:r>
              <a:rPr lang="en-GB" dirty="0"/>
              <a:t>with a t-shirt of one of 5 colours, or 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F9796-1655-9346-AADE-5510A69C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39" y="3231698"/>
            <a:ext cx="5688761" cy="3626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538FD-B7CE-2E49-A4D9-DD947995914C}"/>
              </a:ext>
            </a:extLst>
          </p:cNvPr>
          <p:cNvSpPr txBox="1"/>
          <p:nvPr/>
        </p:nvSpPr>
        <p:spPr>
          <a:xfrm>
            <a:off x="377373" y="3840760"/>
            <a:ext cx="2307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many Teddies are possible in a full set?</a:t>
            </a:r>
          </a:p>
        </p:txBody>
      </p:sp>
    </p:spTree>
    <p:extLst>
      <p:ext uri="{BB962C8B-B14F-4D97-AF65-F5344CB8AC3E}">
        <p14:creationId xmlns:p14="http://schemas.microsoft.com/office/powerpoint/2010/main" val="8998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37FF-2C09-574C-A819-411F35F0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Divisor Lattices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D91E1-8448-064A-9BBB-A36EE98A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7" y="957131"/>
            <a:ext cx="7078886" cy="1091588"/>
          </a:xfrm>
        </p:spPr>
        <p:txBody>
          <a:bodyPr/>
          <a:lstStyle/>
          <a:p>
            <a:r>
              <a:rPr lang="en-GB" dirty="0"/>
              <a:t>How has this diagram been constructed?</a:t>
            </a:r>
          </a:p>
          <a:p>
            <a:r>
              <a:rPr lang="en-GB" dirty="0"/>
              <a:t>Construct a similar diagram for 24.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2CB83-F629-FE4E-A7AB-1E1CFDE1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4" y="2066869"/>
            <a:ext cx="16891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56F41-1D34-3549-BF9F-ACE09621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159" y="2048719"/>
            <a:ext cx="16891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F5B93-7850-DA49-9176-625D02CC7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059" y="2066869"/>
            <a:ext cx="16891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E7110-652A-044D-8DB6-1A0CAAF5D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332" y="1482669"/>
            <a:ext cx="914400" cy="436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EE78F0-99F9-6E41-B0C6-CEACC4B74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864" y="1502925"/>
            <a:ext cx="1231900" cy="436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CFF0F-BA7B-2145-8EA6-C327E653B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542" y="1502925"/>
            <a:ext cx="965200" cy="43688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B74FCB-3AF7-EA40-8C85-FD883CF55739}"/>
              </a:ext>
            </a:extLst>
          </p:cNvPr>
          <p:cNvSpPr txBox="1">
            <a:spLocks/>
          </p:cNvSpPr>
          <p:nvPr/>
        </p:nvSpPr>
        <p:spPr>
          <a:xfrm>
            <a:off x="46567" y="5344081"/>
            <a:ext cx="5057868" cy="109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other numbers would have the same lattice structure as one of these??</a:t>
            </a:r>
          </a:p>
        </p:txBody>
      </p:sp>
    </p:spTree>
    <p:extLst>
      <p:ext uri="{BB962C8B-B14F-4D97-AF65-F5344CB8AC3E}">
        <p14:creationId xmlns:p14="http://schemas.microsoft.com/office/powerpoint/2010/main" val="20917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10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CFCF-AFC0-7844-A2CA-E37BDB67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Balloons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AC9AB-4E07-6B4E-AA88-51C7578C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1014609"/>
            <a:ext cx="2473288" cy="2480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286C2-1F9E-8A43-BBA7-BC39F49F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41" y="4100969"/>
            <a:ext cx="2475107" cy="2482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1CB1E-F48C-D04B-855D-3FBAB4DE6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8" y="3968767"/>
            <a:ext cx="2495891" cy="2480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DB16F-B47E-D34D-A78D-6D91250A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221" y="4037478"/>
            <a:ext cx="2495891" cy="2480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87353F-4CC0-2345-A660-A18864FF2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088" y="1066391"/>
            <a:ext cx="2495891" cy="2480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7631B-7ED7-F743-BE94-8CF0B9F93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249" y="1014609"/>
            <a:ext cx="2495891" cy="2480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02D811-97DA-484F-AD15-E5C6CE172462}"/>
              </a:ext>
            </a:extLst>
          </p:cNvPr>
          <p:cNvSpPr txBox="1"/>
          <p:nvPr/>
        </p:nvSpPr>
        <p:spPr>
          <a:xfrm>
            <a:off x="324091" y="3599119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2 lots of 3 lots of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709B4-593A-6F4D-90FE-232DD3BCAFE4}"/>
              </a:ext>
            </a:extLst>
          </p:cNvPr>
          <p:cNvSpPr txBox="1"/>
          <p:nvPr/>
        </p:nvSpPr>
        <p:spPr>
          <a:xfrm>
            <a:off x="195828" y="6541271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3 lots of 2 lots of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D02B9-1CA4-474E-8CCE-E2A77B838F6A}"/>
              </a:ext>
            </a:extLst>
          </p:cNvPr>
          <p:cNvSpPr txBox="1"/>
          <p:nvPr/>
        </p:nvSpPr>
        <p:spPr>
          <a:xfrm>
            <a:off x="3123601" y="3599119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5 lots of 3 lots of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AC6AC-8940-EA46-A690-832BBB56632A}"/>
              </a:ext>
            </a:extLst>
          </p:cNvPr>
          <p:cNvSpPr txBox="1"/>
          <p:nvPr/>
        </p:nvSpPr>
        <p:spPr>
          <a:xfrm>
            <a:off x="3427221" y="6487249"/>
            <a:ext cx="259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 3 lots of 5 lots of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8CA25-84CF-C549-A468-39A043033B9F}"/>
              </a:ext>
            </a:extLst>
          </p:cNvPr>
          <p:cNvSpPr txBox="1"/>
          <p:nvPr/>
        </p:nvSpPr>
        <p:spPr>
          <a:xfrm>
            <a:off x="6273088" y="6487249"/>
            <a:ext cx="259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 2 lots of 5 lots of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EA4482-62AD-C746-8530-CD0ABD3EFFF8}"/>
              </a:ext>
            </a:extLst>
          </p:cNvPr>
          <p:cNvSpPr txBox="1"/>
          <p:nvPr/>
        </p:nvSpPr>
        <p:spPr>
          <a:xfrm>
            <a:off x="6273088" y="3596697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5 lots of 2 lots of 3</a:t>
            </a:r>
          </a:p>
        </p:txBody>
      </p:sp>
    </p:spTree>
    <p:extLst>
      <p:ext uri="{BB962C8B-B14F-4D97-AF65-F5344CB8AC3E}">
        <p14:creationId xmlns:p14="http://schemas.microsoft.com/office/powerpoint/2010/main" val="8722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B9C2-1793-CB4B-957B-5AA62520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6B1EE-4E5B-484C-AD26-7E1BF7E5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265620"/>
            <a:ext cx="5765800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F6BA8-2027-EB44-8410-2F5FF93C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0" y="1926591"/>
            <a:ext cx="3886200" cy="392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E5606-C8D2-E44E-9A0E-98B17D33B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3411764"/>
            <a:ext cx="8661400" cy="172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AB368-859F-FB41-89BA-061480AA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368550"/>
            <a:ext cx="4419600" cy="391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F81B3-4745-4444-AB5D-2C8EA0D8D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4435"/>
            <a:ext cx="9144000" cy="1651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BB9EA9-5EE7-BF49-AC98-DA97A3555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50" y="4470400"/>
            <a:ext cx="7327900" cy="2451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D2674-9FAC-D14F-AD6A-0D4743624419}"/>
              </a:ext>
            </a:extLst>
          </p:cNvPr>
          <p:cNvSpPr txBox="1"/>
          <p:nvPr/>
        </p:nvSpPr>
        <p:spPr>
          <a:xfrm>
            <a:off x="1733550" y="1014609"/>
            <a:ext cx="1039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Packing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713CD-51C0-9446-946F-2F3359A8A4EE}"/>
              </a:ext>
            </a:extLst>
          </p:cNvPr>
          <p:cNvSpPr txBox="1"/>
          <p:nvPr/>
        </p:nvSpPr>
        <p:spPr>
          <a:xfrm>
            <a:off x="5685135" y="1014609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Chalkboard" charset="0"/>
                <a:ea typeface="Chalkboard" charset="0"/>
                <a:cs typeface="Chalkboard" charset="0"/>
              </a:rPr>
              <a:t>UnPacking</a:t>
            </a:r>
            <a:endParaRPr lang="en-US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DC73D-7AE0-5C41-90E1-500DDA450EF3}"/>
              </a:ext>
            </a:extLst>
          </p:cNvPr>
          <p:cNvSpPr txBox="1"/>
          <p:nvPr/>
        </p:nvSpPr>
        <p:spPr>
          <a:xfrm>
            <a:off x="5155689" y="1447092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2 lots of 3 lots of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9530A-36F8-194E-AFC8-DCBF2A5C0307}"/>
              </a:ext>
            </a:extLst>
          </p:cNvPr>
          <p:cNvSpPr txBox="1"/>
          <p:nvPr/>
        </p:nvSpPr>
        <p:spPr>
          <a:xfrm>
            <a:off x="674447" y="1388420"/>
            <a:ext cx="332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5 in each of 3 in each of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C0BA0-7008-F34E-A72C-8BC8CCD092DF}"/>
              </a:ext>
            </a:extLst>
          </p:cNvPr>
          <p:cNvSpPr txBox="1"/>
          <p:nvPr/>
        </p:nvSpPr>
        <p:spPr>
          <a:xfrm>
            <a:off x="5162550" y="1443793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2 lots of 5 lots of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41D4A-710A-C240-9368-2C60930D6045}"/>
              </a:ext>
            </a:extLst>
          </p:cNvPr>
          <p:cNvSpPr txBox="1"/>
          <p:nvPr/>
        </p:nvSpPr>
        <p:spPr>
          <a:xfrm>
            <a:off x="674447" y="1385121"/>
            <a:ext cx="332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3 in each of 2 in each of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68B43-695D-D048-A5A2-04026A757CD9}"/>
              </a:ext>
            </a:extLst>
          </p:cNvPr>
          <p:cNvSpPr txBox="1"/>
          <p:nvPr/>
        </p:nvSpPr>
        <p:spPr>
          <a:xfrm>
            <a:off x="5169411" y="1429824"/>
            <a:ext cx="250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3 lots of 2 lots of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95949-A5FD-B543-B90D-039CE17BA466}"/>
              </a:ext>
            </a:extLst>
          </p:cNvPr>
          <p:cNvSpPr txBox="1"/>
          <p:nvPr/>
        </p:nvSpPr>
        <p:spPr>
          <a:xfrm>
            <a:off x="697802" y="1411515"/>
            <a:ext cx="332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5 in each of 2 in each of 3</a:t>
            </a:r>
          </a:p>
        </p:txBody>
      </p:sp>
    </p:spTree>
    <p:extLst>
      <p:ext uri="{BB962C8B-B14F-4D97-AF65-F5344CB8AC3E}">
        <p14:creationId xmlns:p14="http://schemas.microsoft.com/office/powerpoint/2010/main" val="8651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Conceptions of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Powers &amp; Themes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265" y="2159458"/>
            <a:ext cx="443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Imagining &amp; Expressing</a:t>
            </a:r>
          </a:p>
          <a:p>
            <a:r>
              <a:rPr lang="en-GB" sz="2400" dirty="0"/>
              <a:t>Specialising &amp; Generalising</a:t>
            </a:r>
          </a:p>
          <a:p>
            <a:r>
              <a:rPr lang="en-GB" sz="2400" dirty="0"/>
              <a:t>Conjecturing &amp; Convincing</a:t>
            </a:r>
          </a:p>
          <a:p>
            <a:r>
              <a:rPr lang="en-GB" sz="2400" dirty="0"/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176" y="4355408"/>
            <a:ext cx="4435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Doing &amp; Undoing</a:t>
            </a:r>
          </a:p>
          <a:p>
            <a:r>
              <a:rPr lang="en-GB" sz="2400" dirty="0"/>
              <a:t>Invariance in the midst of change</a:t>
            </a:r>
          </a:p>
          <a:p>
            <a:r>
              <a:rPr lang="en-GB" sz="2400" dirty="0"/>
              <a:t>Freedom &amp; Constraint</a:t>
            </a:r>
          </a:p>
          <a:p>
            <a:r>
              <a:rPr lang="en-GB" sz="2400" dirty="0"/>
              <a:t>Restricting &amp; Extending</a:t>
            </a:r>
          </a:p>
          <a:p>
            <a:r>
              <a:rPr lang="en-GB" sz="2400" dirty="0"/>
              <a:t>Exchanging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056" y="1697793"/>
            <a:ext cx="117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halkboard" panose="03050602040202020205" pitchFamily="66" charset="77"/>
                <a:cs typeface="Cordia New" panose="020B0304020202020204" pitchFamily="34" charset="-34"/>
              </a:rPr>
              <a:t>Powers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8227" y="3913519"/>
            <a:ext cx="137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halkboard" panose="03050602040202020205" pitchFamily="66" charset="77"/>
                <a:cs typeface="Cordia New" panose="020B0304020202020204" pitchFamily="34" charset="-34"/>
              </a:rPr>
              <a:t>Themes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680012" y="1052735"/>
            <a:ext cx="3220768" cy="10322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1800" b="0" dirty="0">
                <a:solidFill>
                  <a:srgbClr val="FFFF00"/>
                </a:solidFill>
              </a:rPr>
              <a:t>Are students being encouraged </a:t>
            </a:r>
            <a:br>
              <a:rPr lang="en-GB" sz="1800" b="0" dirty="0">
                <a:solidFill>
                  <a:srgbClr val="FFFF00"/>
                </a:solidFill>
              </a:rPr>
            </a:br>
            <a:r>
              <a:rPr lang="en-GB" sz="1800" b="0" dirty="0">
                <a:solidFill>
                  <a:srgbClr val="FFFF00"/>
                </a:solidFill>
              </a:rPr>
              <a:t>to use their own powers?</a:t>
            </a:r>
            <a:br>
              <a:rPr lang="en-GB" sz="1800" b="0" dirty="0">
                <a:solidFill>
                  <a:srgbClr val="FFFF00"/>
                </a:solidFill>
              </a:rPr>
            </a:br>
            <a:endParaRPr lang="en-GB" sz="1800" b="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42152" y="2040469"/>
            <a:ext cx="3362030" cy="132720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1800" b="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br>
              <a:rPr lang="en-GB" sz="18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800" b="0" dirty="0">
                <a:solidFill>
                  <a:schemeClr val="accent6">
                    <a:lumMod val="75000"/>
                  </a:schemeClr>
                </a:solidFill>
              </a:rPr>
              <a:t>are their powers being usurped by textbook, worksheets and … ?</a:t>
            </a:r>
          </a:p>
        </p:txBody>
      </p:sp>
    </p:spTree>
    <p:extLst>
      <p:ext uri="{BB962C8B-B14F-4D97-AF65-F5344CB8AC3E}">
        <p14:creationId xmlns:p14="http://schemas.microsoft.com/office/powerpoint/2010/main" val="15973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Line 2"/>
          <p:cNvSpPr>
            <a:spLocks noChangeShapeType="1"/>
          </p:cNvSpPr>
          <p:nvPr/>
        </p:nvSpPr>
        <p:spPr bwMode="auto">
          <a:xfrm flipH="1">
            <a:off x="3419872" y="1646239"/>
            <a:ext cx="2117328" cy="26468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 rot="10800000">
            <a:off x="2843807" y="3140968"/>
            <a:ext cx="3183930" cy="2927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6" name="Line 1"/>
          <p:cNvSpPr>
            <a:spLocks noChangeShapeType="1"/>
          </p:cNvSpPr>
          <p:nvPr/>
        </p:nvSpPr>
        <p:spPr bwMode="auto">
          <a:xfrm>
            <a:off x="3233738" y="1679575"/>
            <a:ext cx="2058342" cy="261352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Structure of a Topic</a:t>
            </a:r>
          </a:p>
        </p:txBody>
      </p:sp>
      <p:sp>
        <p:nvSpPr>
          <p:cNvPr id="52230" name="AutoShape 5"/>
          <p:cNvSpPr>
            <a:spLocks/>
          </p:cNvSpPr>
          <p:nvPr/>
        </p:nvSpPr>
        <p:spPr bwMode="auto">
          <a:xfrm>
            <a:off x="927100" y="9906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52231" name="AutoShape 6"/>
          <p:cNvSpPr>
            <a:spLocks/>
          </p:cNvSpPr>
          <p:nvPr/>
        </p:nvSpPr>
        <p:spPr bwMode="auto">
          <a:xfrm>
            <a:off x="5461000" y="9906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52232" name="AutoShape 7"/>
          <p:cNvSpPr>
            <a:spLocks/>
          </p:cNvSpPr>
          <p:nvPr/>
        </p:nvSpPr>
        <p:spPr bwMode="auto">
          <a:xfrm>
            <a:off x="6045200" y="2705100"/>
            <a:ext cx="3022600" cy="9525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52233" name="AutoShape 8"/>
          <p:cNvSpPr>
            <a:spLocks/>
          </p:cNvSpPr>
          <p:nvPr/>
        </p:nvSpPr>
        <p:spPr bwMode="auto">
          <a:xfrm>
            <a:off x="5168900" y="42418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52234" name="AutoShape 9"/>
          <p:cNvSpPr>
            <a:spLocks/>
          </p:cNvSpPr>
          <p:nvPr/>
        </p:nvSpPr>
        <p:spPr bwMode="auto">
          <a:xfrm>
            <a:off x="304800" y="26670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800" b="0" dirty="0">
              <a:solidFill>
                <a:schemeClr val="tx2"/>
              </a:solidFill>
              <a:ea typeface="Chalkboard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endParaRPr lang="en-US" sz="1800" b="0" dirty="0">
              <a:solidFill>
                <a:schemeClr val="tx2"/>
              </a:solidFill>
              <a:ea typeface="Chalkboard" charset="0"/>
              <a:cs typeface="Chalkboard" charset="0"/>
              <a:sym typeface="Chalkboard" charset="0"/>
            </a:endParaRPr>
          </a:p>
        </p:txBody>
      </p:sp>
      <p:sp>
        <p:nvSpPr>
          <p:cNvPr id="52235" name="AutoShape 10"/>
          <p:cNvSpPr>
            <a:spLocks/>
          </p:cNvSpPr>
          <p:nvPr/>
        </p:nvSpPr>
        <p:spPr bwMode="auto">
          <a:xfrm>
            <a:off x="927100" y="42672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800000">
              <a:alpha val="49803"/>
            </a:srgbClr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b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 dirty="0">
                <a:solidFill>
                  <a:schemeClr val="tx2"/>
                </a:solidFill>
                <a:ea typeface="Chalkboard" charset="0"/>
                <a:cs typeface="Chalkboard" charset="0"/>
                <a:sym typeface="Chalkboard" charset="0"/>
              </a:rPr>
            </a:br>
            <a:endParaRPr lang="en-US" sz="1800" b="0" dirty="0">
              <a:solidFill>
                <a:schemeClr val="tx2"/>
              </a:solidFill>
              <a:ea typeface="Chalkboard" charset="0"/>
              <a:cs typeface="Chalkboard" charset="0"/>
              <a:sym typeface="Chalkboard" charset="0"/>
            </a:endParaRPr>
          </a:p>
        </p:txBody>
      </p:sp>
      <p:pic>
        <p:nvPicPr>
          <p:cNvPr id="5223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700" y="2438400"/>
            <a:ext cx="2032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80" name="Rectangle 12"/>
          <p:cNvSpPr>
            <a:spLocks/>
          </p:cNvSpPr>
          <p:nvPr/>
        </p:nvSpPr>
        <p:spPr bwMode="auto">
          <a:xfrm>
            <a:off x="5278438" y="6249988"/>
            <a:ext cx="31289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0000FF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Only Behaviour is Trainable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2667000" y="5715000"/>
            <a:ext cx="32702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FF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Only Emotion is </a:t>
            </a:r>
            <a:r>
              <a:rPr lang="en-US" sz="2000" b="0" dirty="0" err="1">
                <a:solidFill>
                  <a:srgbClr val="0000FF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Harnessable</a:t>
            </a:r>
            <a:endParaRPr lang="en-US" sz="2000" b="0" dirty="0">
              <a:solidFill>
                <a:srgbClr val="0000FF"/>
              </a:solidFill>
              <a:latin typeface="Chalkboard" pitchFamily="-106" charset="0"/>
              <a:ea typeface="Chalkboard" pitchFamily="-106" charset="0"/>
              <a:cs typeface="Chalkboard" pitchFamily="-106" charset="0"/>
              <a:sym typeface="Chalkboard" pitchFamily="-106" charset="0"/>
            </a:endParaRP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09600" y="6172200"/>
            <a:ext cx="3394075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0" dirty="0">
                <a:solidFill>
                  <a:srgbClr val="0000FF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Only Awareness is Educable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 rot="2954185">
            <a:off x="5715000" y="5410200"/>
            <a:ext cx="13716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 err="1">
                <a:solidFill>
                  <a:srgbClr val="FF0000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Behaviour</a:t>
            </a:r>
            <a:endParaRPr lang="en-US" sz="2400" b="0" dirty="0">
              <a:solidFill>
                <a:srgbClr val="FF0000"/>
              </a:solidFill>
              <a:latin typeface="Chalkboard" pitchFamily="-106" charset="0"/>
              <a:ea typeface="Chalkboard" pitchFamily="-106" charset="0"/>
              <a:cs typeface="Chalkboard" pitchFamily="-106" charset="0"/>
              <a:sym typeface="Chalkboard" pitchFamily="-106" charset="0"/>
            </a:endParaRP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3817938" y="5208588"/>
            <a:ext cx="1068387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FF0000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Emotion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 rot="-2945136">
            <a:off x="1366044" y="5457032"/>
            <a:ext cx="1474787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latin typeface="Chalkboard" pitchFamily="-106" charset="0"/>
                <a:ea typeface="Chalkboard" pitchFamily="-106" charset="0"/>
                <a:cs typeface="Chalkboard" pitchFamily="-106" charset="0"/>
                <a:sym typeface="Chalkboard" pitchFamily="-106" charset="0"/>
              </a:rPr>
              <a:t>Awareness</a:t>
            </a:r>
          </a:p>
        </p:txBody>
      </p:sp>
      <p:pic>
        <p:nvPicPr>
          <p:cNvPr id="5224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800" y="2400300"/>
            <a:ext cx="2628900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296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81" grpId="0" autoUpdateAnimBg="0"/>
      <p:bldP spid="32782" grpId="0" autoUpdateAnimBg="0"/>
      <p:bldP spid="32783" grpId="0" autoUpdateAnimBg="0"/>
      <p:bldP spid="32784" grpId="0" autoUpdateAnimBg="0"/>
      <p:bldP spid="327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8D8B-028F-9345-B095-E5C311EB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ACE9A-FB49-7444-AF70-6E8EADCB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John.Mason</a:t>
            </a:r>
            <a:r>
              <a:rPr lang="en-US" dirty="0"/>
              <a:t> @ </a:t>
            </a:r>
            <a:r>
              <a:rPr lang="en-US" dirty="0" err="1"/>
              <a:t>open.ac.uk</a:t>
            </a:r>
            <a:endParaRPr lang="en-US" dirty="0"/>
          </a:p>
          <a:p>
            <a:r>
              <a:rPr lang="en-US" err="1"/>
              <a:t>PMTheta</a:t>
            </a:r>
            <a:r>
              <a:rPr lang="en-US"/>
              <a:t>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6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8D62-91C2-9E46-B9D4-C0741274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E342-B0A8-1D48-B387-A2FFC055B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</a:t>
            </a:r>
          </a:p>
          <a:p>
            <a:r>
              <a:rPr lang="en-US" dirty="0"/>
              <a:t>Negative Numbers</a:t>
            </a:r>
          </a:p>
          <a:p>
            <a:r>
              <a:rPr lang="en-US" dirty="0"/>
              <a:t>Multiplicative structure of numbers</a:t>
            </a:r>
          </a:p>
          <a:p>
            <a:r>
              <a:rPr lang="en-US" dirty="0"/>
              <a:t>Fractions</a:t>
            </a:r>
          </a:p>
          <a:p>
            <a:r>
              <a:rPr lang="en-US" dirty="0"/>
              <a:t>Ratio</a:t>
            </a:r>
          </a:p>
          <a:p>
            <a:r>
              <a:rPr lang="en-US" dirty="0"/>
              <a:t>Inequalities</a:t>
            </a:r>
          </a:p>
          <a:p>
            <a:r>
              <a:rPr lang="en-US" dirty="0"/>
              <a:t>Algebra</a:t>
            </a:r>
          </a:p>
          <a:p>
            <a:r>
              <a:rPr lang="en-US" dirty="0"/>
              <a:t>Reasoning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3310-9DC3-4047-9972-45D47F60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F42E-4FD3-8F4F-8449-8D16D09C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role of exercises?</a:t>
            </a:r>
          </a:p>
          <a:p>
            <a:r>
              <a:rPr lang="en-US" dirty="0"/>
              <a:t>Who constructs examples?</a:t>
            </a:r>
          </a:p>
          <a:p>
            <a:r>
              <a:rPr lang="en-US" dirty="0"/>
              <a:t>What is learned?</a:t>
            </a:r>
          </a:p>
        </p:txBody>
      </p:sp>
    </p:spTree>
    <p:extLst>
      <p:ext uri="{BB962C8B-B14F-4D97-AF65-F5344CB8AC3E}">
        <p14:creationId xmlns:p14="http://schemas.microsoft.com/office/powerpoint/2010/main" val="422634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93B-FFB3-BE4F-9CE7-B83F890A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Pedagogic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C35E0-4CC5-054E-A7A7-0950D5BE1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…</a:t>
            </a:r>
          </a:p>
          <a:p>
            <a:r>
              <a:rPr lang="en-US" dirty="0"/>
              <a:t>Same &amp; Different</a:t>
            </a:r>
          </a:p>
          <a:p>
            <a:r>
              <a:rPr lang="en-US" dirty="0"/>
              <a:t>Say What You See</a:t>
            </a:r>
          </a:p>
          <a:p>
            <a:r>
              <a:rPr lang="en-US" dirty="0"/>
              <a:t>Talking in Pairs</a:t>
            </a:r>
          </a:p>
          <a:p>
            <a:r>
              <a:rPr lang="en-US" dirty="0"/>
              <a:t>Pausing</a:t>
            </a:r>
          </a:p>
          <a:p>
            <a:r>
              <a:rPr lang="en-US" dirty="0"/>
              <a:t>Narrative 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4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573E-EEE7-A04D-A939-6E13DB3A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Encounter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7F9B-96A0-ED45-B5A8-1109DB24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12267"/>
            <a:ext cx="4255866" cy="1666600"/>
          </a:xfrm>
        </p:spPr>
        <p:txBody>
          <a:bodyPr/>
          <a:lstStyle/>
          <a:p>
            <a:r>
              <a:rPr lang="en-GB" dirty="0"/>
              <a:t>What can you say about the masses A and C?</a:t>
            </a:r>
          </a:p>
          <a:p>
            <a:pPr lvl="1"/>
            <a:r>
              <a:rPr lang="en-GB" dirty="0"/>
              <a:t>It is meant to be a </a:t>
            </a:r>
            <a:br>
              <a:rPr lang="en-GB" dirty="0"/>
            </a:br>
            <a:r>
              <a:rPr lang="en-GB" dirty="0"/>
              <a:t>2-dimensional picture, </a:t>
            </a:r>
            <a:br>
              <a:rPr lang="en-GB" dirty="0"/>
            </a:br>
            <a:r>
              <a:rPr lang="en-GB" dirty="0"/>
              <a:t>not 3-dimensional!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A06C3-C3C0-6C46-AD0F-46ADE787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93" y="949285"/>
            <a:ext cx="2743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59E-EE36-2944-82C4-CE0D672F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Pedagogic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DBC6-0105-2E4B-BA08-37931B80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diagram is WRONG, physically!</a:t>
            </a:r>
          </a:p>
          <a:p>
            <a:r>
              <a:rPr lang="en-GB" dirty="0"/>
              <a:t>Is it appropriate to use misleading or wrong ideas at one stage, so that they have to be corrected later?</a:t>
            </a:r>
          </a:p>
          <a:p>
            <a:pPr lvl="1"/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“Multiplication makes bigger”</a:t>
            </a:r>
          </a:p>
          <a:p>
            <a:pPr lvl="1"/>
            <a:r>
              <a:rPr lang="en-GB" dirty="0"/>
              <a:t>“to multiply by 10 put a zero at the end”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D259B-022D-4E44-9D45-1B65A087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531320"/>
            <a:ext cx="820033" cy="6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F790-F746-4B47-A63B-57DBD6A8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Physically Correct Diagrams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00A7D-18D1-0143-A767-20C7E35C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29" y="1521267"/>
            <a:ext cx="2743200" cy="287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E8CF-1EC0-1343-BED8-63905199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7" y="1521267"/>
            <a:ext cx="2743200" cy="28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56E12-07A5-3749-BDB4-2497E268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67" y="1521267"/>
            <a:ext cx="2743200" cy="287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C4C97-6134-E84F-B105-1289E3242598}"/>
              </a:ext>
            </a:extLst>
          </p:cNvPr>
          <p:cNvSpPr txBox="1"/>
          <p:nvPr/>
        </p:nvSpPr>
        <p:spPr>
          <a:xfrm>
            <a:off x="700959" y="5175917"/>
            <a:ext cx="744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 angle of tilt takes into account both the masses A and C,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the mass of the ‘bar’ or ‘coat hanger’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3F7E7-3103-BF44-8C10-B7EBDAAD54E2}"/>
              </a:ext>
            </a:extLst>
          </p:cNvPr>
          <p:cNvCxnSpPr/>
          <p:nvPr/>
        </p:nvCxnSpPr>
        <p:spPr>
          <a:xfrm>
            <a:off x="208344" y="1521267"/>
            <a:ext cx="2731626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E26D1E-21C2-0541-88DF-C81B18CBB353}"/>
              </a:ext>
            </a:extLst>
          </p:cNvPr>
          <p:cNvCxnSpPr>
            <a:cxnSpLocks/>
          </p:cNvCxnSpPr>
          <p:nvPr/>
        </p:nvCxnSpPr>
        <p:spPr>
          <a:xfrm flipV="1">
            <a:off x="165904" y="1521267"/>
            <a:ext cx="2758633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1538</TotalTime>
  <Words>1232</Words>
  <Application>Microsoft Macintosh PowerPoint</Application>
  <PresentationFormat>On-screen Show (4:3)</PresentationFormat>
  <Paragraphs>232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Chalkboard</vt:lpstr>
      <vt:lpstr>Cordia New</vt:lpstr>
      <vt:lpstr>Lucida Grande</vt:lpstr>
      <vt:lpstr>Office Theme</vt:lpstr>
      <vt:lpstr>Mathematical Tasks: What, When, Why and How?</vt:lpstr>
      <vt:lpstr>The OfStEd ‘Mores’</vt:lpstr>
      <vt:lpstr>Powers &amp; Themes</vt:lpstr>
      <vt:lpstr>Some Topics</vt:lpstr>
      <vt:lpstr>Didactics</vt:lpstr>
      <vt:lpstr>Pedagogic Actions</vt:lpstr>
      <vt:lpstr>First Encounter</vt:lpstr>
      <vt:lpstr>Pedagogic Issue</vt:lpstr>
      <vt:lpstr>Physically Correct Diagrams</vt:lpstr>
      <vt:lpstr>Systematic Development</vt:lpstr>
      <vt:lpstr>Systematic Development</vt:lpstr>
      <vt:lpstr>Resolution: A + F &gt; D</vt:lpstr>
      <vt:lpstr>From Actual Masses to Diagram</vt:lpstr>
      <vt:lpstr>Further Development</vt:lpstr>
      <vt:lpstr>More Challenging</vt:lpstr>
      <vt:lpstr>More Challenging</vt:lpstr>
      <vt:lpstr>Challenge</vt:lpstr>
      <vt:lpstr>Counting “Lots of”</vt:lpstr>
      <vt:lpstr>Counting Intersections</vt:lpstr>
      <vt:lpstr>Reflection</vt:lpstr>
      <vt:lpstr>Counting Dots</vt:lpstr>
      <vt:lpstr>Reflection</vt:lpstr>
      <vt:lpstr>Counting Threads</vt:lpstr>
      <vt:lpstr>Reflection</vt:lpstr>
      <vt:lpstr>Teddies</vt:lpstr>
      <vt:lpstr>Divisor Lattices</vt:lpstr>
      <vt:lpstr>Reading Balloons</vt:lpstr>
      <vt:lpstr>Reading Boxes</vt:lpstr>
      <vt:lpstr>Conceptions of Learning</vt:lpstr>
      <vt:lpstr>Structure of a Topic</vt:lpstr>
      <vt:lpstr>Follow-Up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40</cp:revision>
  <cp:lastPrinted>2020-02-12T08:39:26Z</cp:lastPrinted>
  <dcterms:created xsi:type="dcterms:W3CDTF">2017-06-17T10:17:52Z</dcterms:created>
  <dcterms:modified xsi:type="dcterms:W3CDTF">2020-02-12T10:00:40Z</dcterms:modified>
</cp:coreProperties>
</file>